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28"/>
  </p:notesMasterIdLst>
  <p:handoutMasterIdLst>
    <p:handoutMasterId r:id="rId29"/>
  </p:handoutMasterIdLst>
  <p:sldIdLst>
    <p:sldId id="289" r:id="rId2"/>
    <p:sldId id="557" r:id="rId3"/>
    <p:sldId id="582" r:id="rId4"/>
    <p:sldId id="574" r:id="rId5"/>
    <p:sldId id="575" r:id="rId6"/>
    <p:sldId id="576" r:id="rId7"/>
    <p:sldId id="558" r:id="rId8"/>
    <p:sldId id="559" r:id="rId9"/>
    <p:sldId id="560" r:id="rId10"/>
    <p:sldId id="565" r:id="rId11"/>
    <p:sldId id="577" r:id="rId12"/>
    <p:sldId id="564" r:id="rId13"/>
    <p:sldId id="583" r:id="rId14"/>
    <p:sldId id="566" r:id="rId15"/>
    <p:sldId id="578" r:id="rId16"/>
    <p:sldId id="579" r:id="rId17"/>
    <p:sldId id="561" r:id="rId18"/>
    <p:sldId id="563" r:id="rId19"/>
    <p:sldId id="568" r:id="rId20"/>
    <p:sldId id="569" r:id="rId21"/>
    <p:sldId id="570" r:id="rId22"/>
    <p:sldId id="580" r:id="rId23"/>
    <p:sldId id="581" r:id="rId24"/>
    <p:sldId id="571" r:id="rId25"/>
    <p:sldId id="572" r:id="rId26"/>
    <p:sldId id="5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C26FD3-07D7-C646-8193-16B606E50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C934673-721B-6447-A536-41B13DC04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6553A-34EC-0B45-B127-3D03A85F33AC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CF9B6-42E5-8748-AACB-EB7C91A1BC00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3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5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1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5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7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2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8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Sequences &amp; Iterators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 </a:t>
            </a:r>
            <a:r>
              <a:rPr lang="en-IE" dirty="0" err="1"/>
              <a:t>CollieR</a:t>
            </a:r>
            <a:endParaRPr lang="en-IE" dirty="0"/>
          </a:p>
        </p:txBody>
      </p:sp>
      <p:pic>
        <p:nvPicPr>
          <p:cNvPr id="15364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Recap: Vector Interface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ga-IE" dirty="0"/>
              <a:t>The basic interface of a Vector takes the form:</a:t>
            </a:r>
            <a:br>
              <a:rPr lang="en-IE" sz="1800" dirty="0"/>
            </a:br>
            <a:br>
              <a:rPr lang="en-IE" sz="1800" dirty="0"/>
            </a:br>
            <a:r>
              <a:rPr lang="en-IE" sz="1300" b="1" dirty="0">
                <a:latin typeface="Courier New" charset="0"/>
              </a:rPr>
              <a:t>public</a:t>
            </a:r>
            <a:r>
              <a:rPr lang="en-IE" sz="1300" dirty="0">
                <a:latin typeface="Courier New" charset="0"/>
              </a:rPr>
              <a:t> </a:t>
            </a:r>
            <a:r>
              <a:rPr lang="en-IE" sz="1300" b="1" dirty="0">
                <a:latin typeface="Courier New" charset="0"/>
              </a:rPr>
              <a:t>interface</a:t>
            </a:r>
            <a:r>
              <a:rPr lang="en-IE" sz="1300" dirty="0">
                <a:latin typeface="Courier New" charset="0"/>
              </a:rPr>
              <a:t> Vector&lt;E&gt; {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300" dirty="0">
                <a:latin typeface="Courier New" charset="0"/>
              </a:rPr>
              <a:t>	</a:t>
            </a:r>
            <a:r>
              <a:rPr lang="en-IE" sz="1300" b="1" dirty="0">
                <a:latin typeface="Courier New" charset="0"/>
              </a:rPr>
              <a:t>public</a:t>
            </a:r>
            <a:r>
              <a:rPr lang="en-IE" sz="1300" dirty="0">
                <a:latin typeface="Courier New" charset="0"/>
              </a:rPr>
              <a:t> </a:t>
            </a:r>
            <a:r>
              <a:rPr lang="en-IE" sz="1300" b="1" dirty="0" err="1">
                <a:latin typeface="Courier New" charset="0"/>
              </a:rPr>
              <a:t>int</a:t>
            </a:r>
            <a:r>
              <a:rPr lang="en-IE" sz="1300" dirty="0">
                <a:latin typeface="Courier New" charset="0"/>
              </a:rPr>
              <a:t> size();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300" dirty="0">
                <a:latin typeface="Courier New" charset="0"/>
              </a:rPr>
              <a:t>	</a:t>
            </a:r>
            <a:r>
              <a:rPr lang="en-IE" sz="1300" b="1" dirty="0">
                <a:latin typeface="Courier New" charset="0"/>
              </a:rPr>
              <a:t>public</a:t>
            </a:r>
            <a:r>
              <a:rPr lang="en-IE" sz="1300" dirty="0">
                <a:latin typeface="Courier New" charset="0"/>
              </a:rPr>
              <a:t> </a:t>
            </a:r>
            <a:r>
              <a:rPr lang="en-IE" sz="1300" b="1" dirty="0" err="1">
                <a:latin typeface="Courier New" charset="0"/>
              </a:rPr>
              <a:t>boolean</a:t>
            </a:r>
            <a:r>
              <a:rPr lang="en-IE" sz="1300" dirty="0">
                <a:latin typeface="Courier New" charset="0"/>
              </a:rPr>
              <a:t> </a:t>
            </a:r>
            <a:r>
              <a:rPr lang="en-IE" sz="1300" dirty="0" err="1">
                <a:latin typeface="Courier New" charset="0"/>
              </a:rPr>
              <a:t>isEmpty</a:t>
            </a:r>
            <a:r>
              <a:rPr lang="en-IE" sz="1300" dirty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300" dirty="0">
                <a:latin typeface="Courier New" charset="0"/>
              </a:rPr>
              <a:t>	</a:t>
            </a:r>
            <a:r>
              <a:rPr lang="en-IE" sz="1300" b="1" dirty="0">
                <a:latin typeface="Courier New" charset="0"/>
              </a:rPr>
              <a:t>public</a:t>
            </a:r>
            <a:r>
              <a:rPr lang="en-IE" sz="1300" dirty="0">
                <a:latin typeface="Courier New" charset="0"/>
              </a:rPr>
              <a:t> E </a:t>
            </a:r>
            <a:r>
              <a:rPr lang="en-IE" sz="1300" dirty="0" err="1">
                <a:latin typeface="Courier New" charset="0"/>
              </a:rPr>
              <a:t>elemAtRank</a:t>
            </a:r>
            <a:r>
              <a:rPr lang="en-IE" sz="1300" dirty="0">
                <a:latin typeface="Courier New" charset="0"/>
              </a:rPr>
              <a:t>(</a:t>
            </a:r>
            <a:r>
              <a:rPr lang="en-IE" sz="1300" b="1" dirty="0" err="1">
                <a:latin typeface="Courier New" charset="0"/>
              </a:rPr>
              <a:t>int</a:t>
            </a:r>
            <a:r>
              <a:rPr lang="en-IE" sz="1300" dirty="0">
                <a:latin typeface="Courier New" charset="0"/>
              </a:rPr>
              <a:t> rank);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300" dirty="0">
                <a:latin typeface="Courier New" charset="0"/>
              </a:rPr>
              <a:t>	</a:t>
            </a:r>
            <a:r>
              <a:rPr lang="en-IE" sz="1300" b="1" dirty="0">
                <a:latin typeface="Courier New" charset="0"/>
              </a:rPr>
              <a:t>public</a:t>
            </a:r>
            <a:r>
              <a:rPr lang="en-IE" sz="1300" dirty="0">
                <a:latin typeface="Courier New" charset="0"/>
              </a:rPr>
              <a:t> E </a:t>
            </a:r>
            <a:r>
              <a:rPr lang="en-IE" sz="1300" dirty="0" err="1">
                <a:latin typeface="Courier New" charset="0"/>
              </a:rPr>
              <a:t>replaceAtRank</a:t>
            </a:r>
            <a:r>
              <a:rPr lang="en-IE" sz="1300" dirty="0">
                <a:latin typeface="Courier New" charset="0"/>
              </a:rPr>
              <a:t>(</a:t>
            </a:r>
            <a:r>
              <a:rPr lang="en-IE" sz="1300" b="1" dirty="0" err="1">
                <a:latin typeface="Courier New" charset="0"/>
              </a:rPr>
              <a:t>int</a:t>
            </a:r>
            <a:r>
              <a:rPr lang="en-IE" sz="1300" dirty="0">
                <a:latin typeface="Courier New" charset="0"/>
              </a:rPr>
              <a:t> rank, E element);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300" dirty="0">
                <a:latin typeface="Courier New" charset="0"/>
              </a:rPr>
              <a:t>	</a:t>
            </a:r>
            <a:r>
              <a:rPr lang="en-IE" sz="1300" b="1" dirty="0">
                <a:latin typeface="Courier New" charset="0"/>
              </a:rPr>
              <a:t>public</a:t>
            </a:r>
            <a:r>
              <a:rPr lang="en-IE" sz="1300" dirty="0">
                <a:latin typeface="Courier New" charset="0"/>
              </a:rPr>
              <a:t> </a:t>
            </a:r>
            <a:r>
              <a:rPr lang="en-IE" sz="1300" b="1" dirty="0">
                <a:latin typeface="Courier New" charset="0"/>
              </a:rPr>
              <a:t>void</a:t>
            </a:r>
            <a:r>
              <a:rPr lang="en-IE" sz="1300" dirty="0">
                <a:latin typeface="Courier New" charset="0"/>
              </a:rPr>
              <a:t> </a:t>
            </a:r>
            <a:r>
              <a:rPr lang="en-IE" sz="1300" dirty="0" err="1">
                <a:latin typeface="Courier New" charset="0"/>
              </a:rPr>
              <a:t>insertAtRank</a:t>
            </a:r>
            <a:r>
              <a:rPr lang="en-IE" sz="1300" dirty="0">
                <a:latin typeface="Courier New" charset="0"/>
              </a:rPr>
              <a:t>(</a:t>
            </a:r>
            <a:r>
              <a:rPr lang="en-IE" sz="1300" b="1" dirty="0" err="1">
                <a:latin typeface="Courier New" charset="0"/>
              </a:rPr>
              <a:t>int</a:t>
            </a:r>
            <a:r>
              <a:rPr lang="en-IE" sz="1300" dirty="0">
                <a:latin typeface="Courier New" charset="0"/>
              </a:rPr>
              <a:t> rank, E element);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300" dirty="0">
                <a:latin typeface="Courier New" charset="0"/>
              </a:rPr>
              <a:t>	</a:t>
            </a:r>
            <a:r>
              <a:rPr lang="en-IE" sz="1300" b="1" dirty="0">
                <a:latin typeface="Courier New" charset="0"/>
              </a:rPr>
              <a:t>public</a:t>
            </a:r>
            <a:r>
              <a:rPr lang="en-IE" sz="1300" dirty="0">
                <a:latin typeface="Courier New" charset="0"/>
              </a:rPr>
              <a:t> E </a:t>
            </a:r>
            <a:r>
              <a:rPr lang="en-IE" sz="1300" dirty="0" err="1">
                <a:latin typeface="Courier New" charset="0"/>
              </a:rPr>
              <a:t>removeAtRank</a:t>
            </a:r>
            <a:r>
              <a:rPr lang="en-IE" sz="1300" dirty="0">
                <a:latin typeface="Courier New" charset="0"/>
              </a:rPr>
              <a:t>(</a:t>
            </a:r>
            <a:r>
              <a:rPr lang="en-IE" sz="1300" b="1" dirty="0" err="1">
                <a:latin typeface="Courier New" charset="0"/>
              </a:rPr>
              <a:t>int</a:t>
            </a:r>
            <a:r>
              <a:rPr lang="en-IE" sz="1300" dirty="0">
                <a:latin typeface="Courier New" charset="0"/>
              </a:rPr>
              <a:t> rank);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1300" dirty="0">
                <a:latin typeface="Courier New" charset="0"/>
              </a:rPr>
              <a:t>}</a:t>
            </a:r>
            <a:endParaRPr lang="en-GB" sz="1300" dirty="0">
              <a:latin typeface="Courier New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static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void</a:t>
            </a:r>
            <a:r>
              <a:rPr lang="en-US" sz="1200" dirty="0">
                <a:latin typeface="Courier New" charset="0"/>
              </a:rPr>
              <a:t> main(String[] </a:t>
            </a:r>
            <a:r>
              <a:rPr lang="en-US" sz="1200" dirty="0" err="1">
                <a:latin typeface="Courier New" charset="0"/>
              </a:rPr>
              <a:t>args</a:t>
            </a:r>
            <a:r>
              <a:rPr lang="en-US" sz="1200" dirty="0">
                <a:latin typeface="Courier New" charset="0"/>
              </a:rPr>
              <a:t>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Vector&lt;String&gt; vector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ArrayVector</a:t>
            </a:r>
            <a:r>
              <a:rPr lang="en-US" sz="1200" dirty="0">
                <a:latin typeface="Courier New" charset="0"/>
              </a:rPr>
              <a:t>&lt;String&gt;();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// .. Add some data ..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</a:t>
            </a:r>
            <a:r>
              <a:rPr lang="en-US" sz="1200" b="1" dirty="0">
                <a:latin typeface="Courier New" charset="0"/>
              </a:rPr>
              <a:t>for 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i</a:t>
            </a:r>
            <a:r>
              <a:rPr lang="en-US" sz="1200" dirty="0">
                <a:latin typeface="Courier New" charset="0"/>
              </a:rPr>
              <a:t>=0; </a:t>
            </a:r>
            <a:r>
              <a:rPr lang="en-US" sz="1200" dirty="0" err="1">
                <a:latin typeface="Courier New" charset="0"/>
              </a:rPr>
              <a:t>i</a:t>
            </a:r>
            <a:r>
              <a:rPr lang="en-US" sz="1200" dirty="0">
                <a:latin typeface="Courier New" charset="0"/>
              </a:rPr>
              <a:t> &lt; </a:t>
            </a:r>
            <a:r>
              <a:rPr lang="en-US" sz="1200" dirty="0" err="1">
                <a:latin typeface="Courier New" charset="0"/>
              </a:rPr>
              <a:t>vector.size</a:t>
            </a:r>
            <a:r>
              <a:rPr lang="en-US" sz="1200" dirty="0">
                <a:latin typeface="Courier New" charset="0"/>
              </a:rPr>
              <a:t>(); </a:t>
            </a:r>
            <a:r>
              <a:rPr lang="en-US" sz="1200" dirty="0" err="1">
                <a:latin typeface="Courier New" charset="0"/>
              </a:rPr>
              <a:t>i</a:t>
            </a:r>
            <a:r>
              <a:rPr lang="en-US" sz="1200" dirty="0">
                <a:latin typeface="Courier New" charset="0"/>
              </a:rPr>
              <a:t>++)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</a:t>
            </a:r>
            <a:r>
              <a:rPr lang="en-US" sz="1200" dirty="0" err="1">
                <a:latin typeface="Courier New" charset="0"/>
              </a:rPr>
              <a:t>System.out.println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dirty="0" err="1">
                <a:latin typeface="Courier New" charset="0"/>
              </a:rPr>
              <a:t>vector.elemAtRank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dirty="0" err="1">
                <a:latin typeface="Courier New" charset="0"/>
              </a:rPr>
              <a:t>i</a:t>
            </a:r>
            <a:r>
              <a:rPr lang="en-US" sz="1200" dirty="0">
                <a:latin typeface="Courier New" charset="0"/>
              </a:rPr>
              <a:t>).</a:t>
            </a:r>
            <a:r>
              <a:rPr lang="en-US" sz="1200" dirty="0" err="1">
                <a:latin typeface="Courier New" charset="0"/>
              </a:rPr>
              <a:t>toString</a:t>
            </a:r>
            <a:r>
              <a:rPr lang="en-US" sz="1200" dirty="0">
                <a:latin typeface="Courier New" charset="0"/>
              </a:rPr>
              <a:t>());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}</a:t>
            </a:r>
          </a:p>
          <a:p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24782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Vector Iterator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200" b="1" dirty="0">
                <a:latin typeface="Courier New" charset="0"/>
              </a:rPr>
              <a:t> 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class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VectorIterator</a:t>
            </a:r>
            <a:r>
              <a:rPr lang="en-US" sz="1200" dirty="0">
                <a:latin typeface="Courier New" charset="0"/>
              </a:rPr>
              <a:t>&lt;E&gt; implements Iterator&lt;E&gt;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</a:t>
            </a:r>
            <a:r>
              <a:rPr lang="en-US" sz="1200" b="1" dirty="0">
                <a:latin typeface="Courier New" charset="0"/>
              </a:rPr>
              <a:t>private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int</a:t>
            </a:r>
            <a:r>
              <a:rPr lang="en-US" sz="1200" dirty="0">
                <a:latin typeface="Courier New" charset="0"/>
              </a:rPr>
              <a:t> index;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</a:t>
            </a:r>
            <a:r>
              <a:rPr lang="en-US" sz="1200" b="1" dirty="0">
                <a:latin typeface="Courier New" charset="0"/>
              </a:rPr>
              <a:t>private</a:t>
            </a:r>
            <a:r>
              <a:rPr lang="en-US" sz="1200" dirty="0">
                <a:latin typeface="Courier New" charset="0"/>
              </a:rPr>
              <a:t> Vector&lt;E&gt; vector;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     </a:t>
            </a: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VectorIterator</a:t>
            </a:r>
            <a:r>
              <a:rPr lang="en-US" sz="1200" dirty="0">
                <a:latin typeface="Courier New" charset="0"/>
              </a:rPr>
              <a:t>(Vector&lt;E&gt; vector)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</a:t>
            </a:r>
            <a:r>
              <a:rPr lang="en-US" sz="1200" b="1" dirty="0" err="1">
                <a:latin typeface="Courier New" charset="0"/>
              </a:rPr>
              <a:t>this</a:t>
            </a:r>
            <a:r>
              <a:rPr lang="en-US" sz="1200" dirty="0" err="1">
                <a:latin typeface="Courier New" charset="0"/>
              </a:rPr>
              <a:t>.vector</a:t>
            </a:r>
            <a:r>
              <a:rPr lang="en-US" sz="1200" dirty="0">
                <a:latin typeface="Courier New" charset="0"/>
              </a:rPr>
              <a:t> = vector;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index = 0;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200" b="1" dirty="0">
                <a:latin typeface="Courier New" charset="0"/>
              </a:rPr>
              <a:t>     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 err="1">
                <a:latin typeface="Courier New" charset="0"/>
              </a:rPr>
              <a:t>boolean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hasNext</a:t>
            </a:r>
            <a:r>
              <a:rPr lang="en-US" sz="1200" dirty="0">
                <a:latin typeface="Courier New" charset="0"/>
              </a:rPr>
              <a:t>()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</a:t>
            </a:r>
            <a:r>
              <a:rPr lang="en-US" sz="1200" b="1" dirty="0">
                <a:latin typeface="Courier New" charset="0"/>
              </a:rPr>
              <a:t>return</a:t>
            </a:r>
            <a:r>
              <a:rPr lang="en-US" sz="1200" dirty="0">
                <a:latin typeface="Courier New" charset="0"/>
              </a:rPr>
              <a:t> index &lt; </a:t>
            </a:r>
            <a:r>
              <a:rPr lang="en-US" sz="1200" dirty="0" err="1">
                <a:latin typeface="Courier New" charset="0"/>
              </a:rPr>
              <a:t>vector.size</a:t>
            </a:r>
            <a:r>
              <a:rPr lang="en-US" sz="1200" dirty="0">
                <a:latin typeface="Courier New" charset="0"/>
              </a:rPr>
              <a:t>();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     </a:t>
            </a: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E next()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</a:t>
            </a:r>
            <a:r>
              <a:rPr lang="en-US" sz="1200" b="1" dirty="0">
                <a:latin typeface="Courier New" charset="0"/>
              </a:rPr>
              <a:t>return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vector.elemAtRank</a:t>
            </a:r>
            <a:r>
              <a:rPr lang="en-US" sz="1200" dirty="0">
                <a:latin typeface="Courier New" charset="0"/>
              </a:rPr>
              <a:t>(index++);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200" dirty="0">
              <a:latin typeface="Courier New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Traversal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static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void</a:t>
            </a:r>
            <a:r>
              <a:rPr lang="en-US" sz="1200" dirty="0">
                <a:latin typeface="Courier New" charset="0"/>
              </a:rPr>
              <a:t> main(String[] </a:t>
            </a:r>
            <a:r>
              <a:rPr lang="en-US" sz="1200" dirty="0" err="1">
                <a:latin typeface="Courier New" charset="0"/>
              </a:rPr>
              <a:t>args</a:t>
            </a:r>
            <a:r>
              <a:rPr lang="en-US" sz="1200" dirty="0">
                <a:latin typeface="Courier New" charset="0"/>
              </a:rPr>
              <a:t>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Vector&lt;String&gt; vector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ArrayVector</a:t>
            </a:r>
            <a:r>
              <a:rPr lang="en-US" sz="1200" dirty="0">
                <a:latin typeface="Courier New" charset="0"/>
              </a:rPr>
              <a:t>&lt;String&gt;();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// .. Add some data ..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Iterator&lt;String&gt; it = new </a:t>
            </a:r>
            <a:r>
              <a:rPr lang="en-US" sz="1200" dirty="0" err="1">
                <a:latin typeface="Courier New" charset="0"/>
              </a:rPr>
              <a:t>VectorIterator</a:t>
            </a:r>
            <a:r>
              <a:rPr lang="en-US" sz="1200" dirty="0">
                <a:latin typeface="Courier New" charset="0"/>
              </a:rPr>
              <a:t>(vector);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</a:t>
            </a:r>
            <a:r>
              <a:rPr lang="en-US" sz="1200" b="1" dirty="0">
                <a:latin typeface="Courier New" charset="0"/>
              </a:rPr>
              <a:t>while</a:t>
            </a:r>
            <a:r>
              <a:rPr lang="en-US" sz="1200" dirty="0">
                <a:latin typeface="Courier New" charset="0"/>
              </a:rPr>
              <a:t> (</a:t>
            </a:r>
            <a:r>
              <a:rPr lang="en-US" sz="1200" dirty="0" err="1">
                <a:latin typeface="Courier New" charset="0"/>
              </a:rPr>
              <a:t>it.hasNext</a:t>
            </a:r>
            <a:r>
              <a:rPr lang="en-US" sz="1200" dirty="0">
                <a:latin typeface="Courier New" charset="0"/>
              </a:rPr>
              <a:t>())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</a:t>
            </a:r>
            <a:r>
              <a:rPr lang="en-US" sz="1200" dirty="0" err="1">
                <a:latin typeface="Courier New" charset="0"/>
              </a:rPr>
              <a:t>System.out.println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dirty="0" err="1">
                <a:latin typeface="Courier New" charset="0"/>
              </a:rPr>
              <a:t>it.next</a:t>
            </a:r>
            <a:r>
              <a:rPr lang="en-US" sz="1200" dirty="0">
                <a:latin typeface="Courier New" charset="0"/>
              </a:rPr>
              <a:t>().</a:t>
            </a:r>
            <a:r>
              <a:rPr lang="en-US" sz="1200" dirty="0" err="1">
                <a:latin typeface="Courier New" charset="0"/>
              </a:rPr>
              <a:t>toString</a:t>
            </a:r>
            <a:r>
              <a:rPr lang="en-US" sz="1200" dirty="0">
                <a:latin typeface="Courier New" charset="0"/>
              </a:rPr>
              <a:t>());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}</a:t>
            </a:r>
          </a:p>
          <a:p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3550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List Interface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interface of a List takes the form:</a:t>
            </a:r>
          </a:p>
          <a:p>
            <a:pPr marL="201168" lvl="1" indent="0">
              <a:buNone/>
            </a:pP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List&lt;T&gt; {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size();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Position&lt;T&gt; first();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Position&lt;T&gt; last();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Position&lt;T&gt;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(Position&lt;T&gt; p);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Position&lt;T&gt; next(Position&lt;T&gt; p);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Position&lt;T&gt;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insertFirst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 e);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Position&lt;T&gt;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insertLast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 e);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Position&lt;T&gt;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(Position&lt;T&gt; p, T e);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Position&lt;T&gt;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insertAfter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(Position&lt;T&gt; p, T e);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 replace(Position&lt;T&gt; p, T e);</a:t>
            </a: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 remove(Position&lt;T&gt; p);</a:t>
            </a:r>
          </a:p>
          <a:p>
            <a:pPr marL="201168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static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void</a:t>
            </a:r>
            <a:r>
              <a:rPr lang="en-US" sz="1200" dirty="0">
                <a:latin typeface="Courier New" charset="0"/>
              </a:rPr>
              <a:t> main(String[] </a:t>
            </a:r>
            <a:r>
              <a:rPr lang="en-US" sz="1200" dirty="0" err="1">
                <a:latin typeface="Courier New" charset="0"/>
              </a:rPr>
              <a:t>args</a:t>
            </a:r>
            <a:r>
              <a:rPr lang="en-US" sz="1200" dirty="0">
                <a:latin typeface="Courier New" charset="0"/>
              </a:rPr>
              <a:t>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List&lt;String&gt; list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LinkedList</a:t>
            </a:r>
            <a:r>
              <a:rPr lang="en-US" sz="1200" dirty="0">
                <a:latin typeface="Courier New" charset="0"/>
              </a:rPr>
              <a:t>&lt;String&gt;();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// .. Add some data ..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</a:t>
            </a:r>
            <a:r>
              <a:rPr lang="en-US" sz="1200" b="1" dirty="0">
                <a:latin typeface="Courier New" charset="0"/>
              </a:rPr>
              <a:t>if</a:t>
            </a:r>
            <a:r>
              <a:rPr lang="en-US" sz="1200" dirty="0">
                <a:latin typeface="Courier New" charset="0"/>
              </a:rPr>
              <a:t> (!</a:t>
            </a:r>
            <a:r>
              <a:rPr lang="en-US" sz="1200" dirty="0" err="1">
                <a:latin typeface="Courier New" charset="0"/>
              </a:rPr>
              <a:t>list.isEmpty</a:t>
            </a:r>
            <a:r>
              <a:rPr lang="en-US" sz="1200" dirty="0">
                <a:latin typeface="Courier New" charset="0"/>
              </a:rPr>
              <a:t>())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Position&lt;String&gt; current = </a:t>
            </a:r>
            <a:r>
              <a:rPr lang="en-US" sz="1200" dirty="0" err="1">
                <a:latin typeface="Courier New" charset="0"/>
              </a:rPr>
              <a:t>list.first</a:t>
            </a:r>
            <a:r>
              <a:rPr lang="en-US" sz="1200" dirty="0">
                <a:latin typeface="Courier New" charset="0"/>
              </a:rPr>
              <a:t>();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</a:t>
            </a:r>
            <a:r>
              <a:rPr lang="en-US" sz="1200" b="1" dirty="0">
                <a:latin typeface="Courier New" charset="0"/>
              </a:rPr>
              <a:t>while</a:t>
            </a:r>
            <a:r>
              <a:rPr lang="en-US" sz="1200" dirty="0">
                <a:latin typeface="Courier New" charset="0"/>
              </a:rPr>
              <a:t> (current != </a:t>
            </a:r>
            <a:r>
              <a:rPr lang="en-US" sz="1200" dirty="0" err="1">
                <a:latin typeface="Courier New" charset="0"/>
              </a:rPr>
              <a:t>list.last</a:t>
            </a:r>
            <a:r>
              <a:rPr lang="en-US" sz="1200" dirty="0">
                <a:latin typeface="Courier New" charset="0"/>
              </a:rPr>
              <a:t>())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 </a:t>
            </a:r>
            <a:r>
              <a:rPr lang="en-US" sz="1200" dirty="0" err="1">
                <a:latin typeface="Courier New" charset="0"/>
              </a:rPr>
              <a:t>System.out.println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dirty="0" err="1">
                <a:latin typeface="Courier New" charset="0"/>
              </a:rPr>
              <a:t>current.element</a:t>
            </a:r>
            <a:r>
              <a:rPr lang="en-US" sz="1200" dirty="0">
                <a:latin typeface="Courier New" charset="0"/>
              </a:rPr>
              <a:t>().</a:t>
            </a:r>
            <a:r>
              <a:rPr lang="en-US" sz="1200" dirty="0" err="1">
                <a:latin typeface="Courier New" charset="0"/>
              </a:rPr>
              <a:t>toString</a:t>
            </a:r>
            <a:r>
              <a:rPr lang="en-US" sz="1200" dirty="0">
                <a:latin typeface="Courier New" charset="0"/>
              </a:rPr>
              <a:t>());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 current = </a:t>
            </a:r>
            <a:r>
              <a:rPr lang="en-US" sz="1200" dirty="0" err="1">
                <a:latin typeface="Courier New" charset="0"/>
              </a:rPr>
              <a:t>list.next</a:t>
            </a:r>
            <a:r>
              <a:rPr lang="en-US" sz="1200" dirty="0">
                <a:latin typeface="Courier New" charset="0"/>
              </a:rPr>
              <a:t>(current);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</a:t>
            </a:r>
            <a:r>
              <a:rPr lang="en-US" sz="1200" dirty="0" err="1">
                <a:latin typeface="Courier New" charset="0"/>
              </a:rPr>
              <a:t>System.out.println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dirty="0" err="1">
                <a:latin typeface="Courier New" charset="0"/>
              </a:rPr>
              <a:t>current.element</a:t>
            </a:r>
            <a:r>
              <a:rPr lang="en-US" sz="1200" dirty="0">
                <a:latin typeface="Courier New" charset="0"/>
              </a:rPr>
              <a:t>().</a:t>
            </a:r>
            <a:r>
              <a:rPr lang="en-US" sz="1200" dirty="0" err="1">
                <a:latin typeface="Courier New" charset="0"/>
              </a:rPr>
              <a:t>toString</a:t>
            </a:r>
            <a:r>
              <a:rPr lang="en-US" sz="1200" dirty="0">
                <a:latin typeface="Courier New" charset="0"/>
              </a:rPr>
              <a:t>());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}</a:t>
            </a:r>
          </a:p>
          <a:p>
            <a:endParaRPr lang="en-IE" sz="1200" dirty="0"/>
          </a:p>
          <a:p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339005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Traversal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static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void</a:t>
            </a:r>
            <a:r>
              <a:rPr lang="en-US" sz="1200" dirty="0">
                <a:latin typeface="Courier New" charset="0"/>
              </a:rPr>
              <a:t> main(String[] </a:t>
            </a:r>
            <a:r>
              <a:rPr lang="en-US" sz="1200" dirty="0" err="1">
                <a:latin typeface="Courier New" charset="0"/>
              </a:rPr>
              <a:t>args</a:t>
            </a:r>
            <a:r>
              <a:rPr lang="en-US" sz="1200" dirty="0">
                <a:latin typeface="Courier New" charset="0"/>
              </a:rPr>
              <a:t>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List&lt;String&gt; list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LinkedList</a:t>
            </a:r>
            <a:r>
              <a:rPr lang="en-US" sz="1200" dirty="0">
                <a:latin typeface="Courier New" charset="0"/>
              </a:rPr>
              <a:t>&lt;String&gt;();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// .. Add some data ..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</a:t>
            </a:r>
            <a:r>
              <a:rPr lang="en-US" sz="1200" b="1" dirty="0">
                <a:latin typeface="Courier New" charset="0"/>
              </a:rPr>
              <a:t>if</a:t>
            </a:r>
            <a:r>
              <a:rPr lang="en-US" sz="1200" dirty="0">
                <a:latin typeface="Courier New" charset="0"/>
              </a:rPr>
              <a:t> (!</a:t>
            </a:r>
            <a:r>
              <a:rPr lang="en-US" sz="1200" dirty="0" err="1">
                <a:latin typeface="Courier New" charset="0"/>
              </a:rPr>
              <a:t>list.isEmpty</a:t>
            </a:r>
            <a:r>
              <a:rPr lang="en-US" sz="1200" dirty="0">
                <a:latin typeface="Courier New" charset="0"/>
              </a:rPr>
              <a:t>())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Position&lt;String&gt; current = </a:t>
            </a:r>
            <a:r>
              <a:rPr lang="en-US" sz="1200" b="1" dirty="0">
                <a:latin typeface="Courier New" charset="0"/>
              </a:rPr>
              <a:t>null</a:t>
            </a:r>
            <a:r>
              <a:rPr lang="en-US" sz="1200" dirty="0">
                <a:latin typeface="Courier New" charset="0"/>
              </a:rPr>
              <a:t>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</a:t>
            </a:r>
            <a:r>
              <a:rPr lang="en-US" sz="1200" b="1" dirty="0">
                <a:latin typeface="Courier New" charset="0"/>
              </a:rPr>
              <a:t>do</a:t>
            </a:r>
            <a:r>
              <a:rPr lang="en-US" sz="1200" dirty="0">
                <a:latin typeface="Courier New" charset="0"/>
              </a:rPr>
              <a:t>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 </a:t>
            </a:r>
            <a:r>
              <a:rPr lang="en-US" sz="1200" b="1" dirty="0">
                <a:latin typeface="Courier New" charset="0"/>
              </a:rPr>
              <a:t>if</a:t>
            </a:r>
            <a:r>
              <a:rPr lang="en-US" sz="1200" dirty="0">
                <a:latin typeface="Courier New" charset="0"/>
              </a:rPr>
              <a:t> (current == </a:t>
            </a:r>
            <a:r>
              <a:rPr lang="en-US" sz="1200" b="1" dirty="0">
                <a:latin typeface="Courier New" charset="0"/>
              </a:rPr>
              <a:t>null</a:t>
            </a:r>
            <a:r>
              <a:rPr lang="en-US" sz="1200" dirty="0">
                <a:latin typeface="Courier New" charset="0"/>
              </a:rPr>
              <a:t>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     current = first();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 } </a:t>
            </a:r>
            <a:r>
              <a:rPr lang="en-US" sz="1200" b="1" dirty="0">
                <a:latin typeface="Courier New" charset="0"/>
              </a:rPr>
              <a:t>else</a:t>
            </a:r>
            <a:r>
              <a:rPr lang="en-US" sz="1200" dirty="0">
                <a:latin typeface="Courier New" charset="0"/>
              </a:rPr>
              <a:t>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     current = </a:t>
            </a:r>
            <a:r>
              <a:rPr lang="en-US" sz="1200" dirty="0" err="1">
                <a:latin typeface="Courier New" charset="0"/>
              </a:rPr>
              <a:t>list.next</a:t>
            </a:r>
            <a:r>
              <a:rPr lang="en-US" sz="1200" dirty="0">
                <a:latin typeface="Courier New" charset="0"/>
              </a:rPr>
              <a:t>(current);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 </a:t>
            </a:r>
            <a:r>
              <a:rPr lang="en-US" sz="1200" dirty="0" err="1">
                <a:latin typeface="Courier New" charset="0"/>
              </a:rPr>
              <a:t>System.out.println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dirty="0" err="1">
                <a:latin typeface="Courier New" charset="0"/>
              </a:rPr>
              <a:t>current.element</a:t>
            </a:r>
            <a:r>
              <a:rPr lang="en-US" sz="1200" dirty="0">
                <a:latin typeface="Courier New" charset="0"/>
              </a:rPr>
              <a:t>().</a:t>
            </a:r>
            <a:r>
              <a:rPr lang="en-US" sz="1200" dirty="0" err="1">
                <a:latin typeface="Courier New" charset="0"/>
              </a:rPr>
              <a:t>toString</a:t>
            </a:r>
            <a:r>
              <a:rPr lang="en-US" sz="1200" dirty="0">
                <a:latin typeface="Courier New" charset="0"/>
              </a:rPr>
              <a:t>());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} </a:t>
            </a:r>
            <a:r>
              <a:rPr lang="en-US" sz="1200" b="1" dirty="0">
                <a:latin typeface="Courier New" charset="0"/>
              </a:rPr>
              <a:t>while</a:t>
            </a:r>
            <a:r>
              <a:rPr lang="en-US" sz="1200" dirty="0">
                <a:latin typeface="Courier New" charset="0"/>
              </a:rPr>
              <a:t> (current != </a:t>
            </a:r>
            <a:r>
              <a:rPr lang="en-US" sz="1200" dirty="0" err="1">
                <a:latin typeface="Courier New" charset="0"/>
              </a:rPr>
              <a:t>list.last</a:t>
            </a:r>
            <a:r>
              <a:rPr lang="en-US" sz="1200" dirty="0">
                <a:latin typeface="Courier New" charset="0"/>
              </a:rPr>
              <a:t>());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}</a:t>
            </a:r>
          </a:p>
          <a:p>
            <a:endParaRPr lang="en-IE" sz="1200" dirty="0"/>
          </a:p>
          <a:p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93073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List Iterator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E" sz="1200" b="1" dirty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Iterator&lt;E&gt;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List&lt;E&gt; list;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Position&lt;E&gt; current;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(List&lt;E&gt; list)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this.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= list;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	    @Override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list.isEmpty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(current ==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!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current.equals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list.last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     @Override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E next()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(current == null)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current =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list.first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current =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list.next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(current);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Iterator Usage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class</a:t>
            </a:r>
            <a:r>
              <a:rPr lang="en-US" sz="1200" dirty="0">
                <a:latin typeface="Courier New" charset="0"/>
              </a:rPr>
              <a:t> ListTest2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</a:t>
            </a: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static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void</a:t>
            </a:r>
            <a:r>
              <a:rPr lang="en-US" sz="1200" dirty="0">
                <a:latin typeface="Courier New" charset="0"/>
              </a:rPr>
              <a:t> main(String[] </a:t>
            </a:r>
            <a:r>
              <a:rPr lang="en-US" sz="1200" dirty="0" err="1">
                <a:latin typeface="Courier New" charset="0"/>
              </a:rPr>
              <a:t>args</a:t>
            </a:r>
            <a:r>
              <a:rPr lang="en-US" sz="1200" dirty="0">
                <a:latin typeface="Courier New" charset="0"/>
              </a:rPr>
              <a:t>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List&lt;String&gt; list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LinkedList</a:t>
            </a:r>
            <a:r>
              <a:rPr lang="en-US" sz="1200" dirty="0">
                <a:latin typeface="Courier New" charset="0"/>
              </a:rPr>
              <a:t>&lt;String&gt;();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Position&lt;String&gt; p = </a:t>
            </a:r>
            <a:r>
              <a:rPr lang="en-US" sz="1200" dirty="0" err="1">
                <a:latin typeface="Courier New" charset="0"/>
              </a:rPr>
              <a:t>list.insertLast</a:t>
            </a:r>
            <a:r>
              <a:rPr lang="en-US" sz="1200" dirty="0">
                <a:latin typeface="Courier New" charset="0"/>
              </a:rPr>
              <a:t>(“One”);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</a:t>
            </a:r>
            <a:r>
              <a:rPr lang="en-US" sz="1200" dirty="0" err="1">
                <a:latin typeface="Courier New" charset="0"/>
              </a:rPr>
              <a:t>list.insertLast</a:t>
            </a:r>
            <a:r>
              <a:rPr lang="en-US" sz="1200" dirty="0">
                <a:latin typeface="Courier New" charset="0"/>
              </a:rPr>
              <a:t>(“Three”);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</a:t>
            </a:r>
            <a:r>
              <a:rPr lang="en-US" sz="1200" dirty="0" err="1">
                <a:latin typeface="Courier New" charset="0"/>
              </a:rPr>
              <a:t>list.insertAfter</a:t>
            </a:r>
            <a:r>
              <a:rPr lang="en-US" sz="1200" dirty="0">
                <a:latin typeface="Courier New" charset="0"/>
              </a:rPr>
              <a:t>(p, “Two”);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Iterator&lt;String&gt; it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ListIterator</a:t>
            </a:r>
            <a:r>
              <a:rPr lang="en-US" sz="1200" dirty="0">
                <a:latin typeface="Courier New" charset="0"/>
              </a:rPr>
              <a:t>&lt;String&gt;(list);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</a:t>
            </a:r>
            <a:r>
              <a:rPr lang="en-US" sz="1200" b="1" dirty="0">
                <a:latin typeface="Courier New" charset="0"/>
              </a:rPr>
              <a:t>while</a:t>
            </a:r>
            <a:r>
              <a:rPr lang="en-US" sz="1200" dirty="0">
                <a:latin typeface="Courier New" charset="0"/>
              </a:rPr>
              <a:t> (</a:t>
            </a:r>
            <a:r>
              <a:rPr lang="en-US" sz="1200" dirty="0" err="1">
                <a:latin typeface="Courier New" charset="0"/>
              </a:rPr>
              <a:t>it.hasNext</a:t>
            </a:r>
            <a:r>
              <a:rPr lang="en-US" sz="1200" dirty="0">
                <a:latin typeface="Courier New" charset="0"/>
              </a:rPr>
              <a:t>())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</a:t>
            </a:r>
            <a:r>
              <a:rPr lang="en-US" sz="1200" dirty="0" err="1">
                <a:latin typeface="Courier New" charset="0"/>
              </a:rPr>
              <a:t>System.out.println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dirty="0" err="1">
                <a:latin typeface="Courier New" charset="0"/>
              </a:rPr>
              <a:t>it.next</a:t>
            </a:r>
            <a:r>
              <a:rPr lang="en-US" sz="1200" dirty="0">
                <a:latin typeface="Courier New" charset="0"/>
              </a:rPr>
              <a:t>());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}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</a:t>
            </a:r>
            <a:r>
              <a:rPr lang="en-IE" sz="1200" dirty="0">
                <a:latin typeface="Courier New" charset="0"/>
              </a:rPr>
              <a:t>Vector&lt;String&gt; vector = new Vector&lt;String&gt;();</a:t>
            </a:r>
            <a:br>
              <a:rPr lang="en-IE" sz="1200" dirty="0">
                <a:latin typeface="Courier New" charset="0"/>
              </a:rPr>
            </a:br>
            <a:r>
              <a:rPr lang="en-IE" sz="1200" dirty="0">
                <a:latin typeface="Courier New" charset="0"/>
              </a:rPr>
              <a:t>       </a:t>
            </a:r>
            <a:r>
              <a:rPr lang="en-IE" sz="1200" dirty="0" err="1">
                <a:latin typeface="Courier New" charset="0"/>
              </a:rPr>
              <a:t>vector.insertAtRank</a:t>
            </a:r>
            <a:r>
              <a:rPr lang="en-IE" sz="1200" dirty="0">
                <a:latin typeface="Courier New" charset="0"/>
              </a:rPr>
              <a:t>(0, “Rem”);</a:t>
            </a:r>
            <a:br>
              <a:rPr lang="en-IE" sz="1200" dirty="0">
                <a:latin typeface="Courier New" charset="0"/>
              </a:rPr>
            </a:br>
            <a:r>
              <a:rPr lang="en-IE" sz="1200" dirty="0">
                <a:latin typeface="Courier New" charset="0"/>
              </a:rPr>
              <a:t>       </a:t>
            </a:r>
            <a:r>
              <a:rPr lang="en-IE" sz="1200" dirty="0" err="1">
                <a:latin typeface="Courier New" charset="0"/>
              </a:rPr>
              <a:t>vector.insertAtRank</a:t>
            </a:r>
            <a:r>
              <a:rPr lang="en-IE" sz="1200" dirty="0">
                <a:latin typeface="Courier New" charset="0"/>
              </a:rPr>
              <a:t>(0, “Bob”);</a:t>
            </a:r>
            <a:br>
              <a:rPr lang="en-IE" sz="1200" dirty="0">
                <a:latin typeface="Courier New" charset="0"/>
              </a:rPr>
            </a:br>
            <a:r>
              <a:rPr lang="en-IE" sz="1200" dirty="0">
                <a:latin typeface="Courier New" charset="0"/>
              </a:rPr>
              <a:t>       </a:t>
            </a:r>
            <a:r>
              <a:rPr lang="en-US" sz="1200" dirty="0">
                <a:latin typeface="Courier New" charset="0"/>
              </a:rPr>
              <a:t>it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VectorIterator</a:t>
            </a:r>
            <a:r>
              <a:rPr lang="en-US" sz="1200" dirty="0">
                <a:latin typeface="Courier New" charset="0"/>
              </a:rPr>
              <a:t>&lt;String&gt;(list);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</a:t>
            </a:r>
            <a:r>
              <a:rPr lang="en-US" sz="1200" b="1" dirty="0">
                <a:latin typeface="Courier New" charset="0"/>
              </a:rPr>
              <a:t>while</a:t>
            </a:r>
            <a:r>
              <a:rPr lang="en-US" sz="1200" dirty="0">
                <a:latin typeface="Courier New" charset="0"/>
              </a:rPr>
              <a:t> (</a:t>
            </a:r>
            <a:r>
              <a:rPr lang="en-US" sz="1200" dirty="0" err="1">
                <a:latin typeface="Courier New" charset="0"/>
              </a:rPr>
              <a:t>it.hasNext</a:t>
            </a:r>
            <a:r>
              <a:rPr lang="en-US" sz="1200" dirty="0">
                <a:latin typeface="Courier New" charset="0"/>
              </a:rPr>
              <a:t>())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</a:t>
            </a:r>
            <a:r>
              <a:rPr lang="en-US" sz="1200" dirty="0" err="1">
                <a:latin typeface="Courier New" charset="0"/>
              </a:rPr>
              <a:t>System.out.println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dirty="0" err="1">
                <a:latin typeface="Courier New" charset="0"/>
              </a:rPr>
              <a:t>it.next</a:t>
            </a:r>
            <a:r>
              <a:rPr lang="en-US" sz="1200" dirty="0">
                <a:latin typeface="Courier New" charset="0"/>
              </a:rPr>
              <a:t>());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The idea of an iterator also exists in Java: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Iterator&lt;E&gt; {</a:t>
            </a: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E next();</a:t>
            </a: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E remove();</a:t>
            </a: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E" dirty="0"/>
              <a:t>The remove() method is viewed as optional.</a:t>
            </a:r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96992" cy="4023359"/>
          </a:xfrm>
        </p:spPr>
        <p:txBody>
          <a:bodyPr/>
          <a:lstStyle/>
          <a:p>
            <a:r>
              <a:rPr lang="en-IE" dirty="0"/>
              <a:t>Java also includes an interface to make the creation of iterators consistent across different ADTs: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{</a:t>
            </a: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Iterator&lt;E&gt; iterator();</a:t>
            </a: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E" dirty="0"/>
              <a:t>This moves the code for creating the iterator inside the class that implements the ADT…</a:t>
            </a:r>
          </a:p>
        </p:txBody>
      </p:sp>
    </p:spTree>
    <p:extLst>
      <p:ext uri="{BB962C8B-B14F-4D97-AF65-F5344CB8AC3E}">
        <p14:creationId xmlns:p14="http://schemas.microsoft.com/office/powerpoint/2010/main" val="423043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ADTs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Support insertion / removal by rank.</a:t>
            </a:r>
          </a:p>
          <a:p>
            <a:pPr lvl="1"/>
            <a:r>
              <a:rPr lang="en-US" dirty="0"/>
              <a:t>Commonly implemented using extendable (dynamic) arrays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Support insertion / removal by position (I.e. you can insert a new item relative to an existing item).</a:t>
            </a:r>
          </a:p>
          <a:p>
            <a:pPr lvl="1"/>
            <a:r>
              <a:rPr lang="en-US" dirty="0"/>
              <a:t>Commonly implemented using doubly-linked lists.</a:t>
            </a:r>
          </a:p>
          <a:p>
            <a:r>
              <a:rPr lang="en-US" dirty="0"/>
              <a:t>Sequences</a:t>
            </a:r>
          </a:p>
          <a:p>
            <a:pPr lvl="1"/>
            <a:r>
              <a:rPr lang="en-US" dirty="0"/>
              <a:t>Combination of a Vector &amp; a List</a:t>
            </a:r>
          </a:p>
          <a:p>
            <a:r>
              <a:rPr lang="en-US" dirty="0"/>
              <a:t>Iterators</a:t>
            </a:r>
          </a:p>
          <a:p>
            <a:pPr lvl="1"/>
            <a:r>
              <a:rPr lang="en-US" dirty="0"/>
              <a:t>Support traversal of other Sequence ADTs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400" b="1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List&lt;T&gt; 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&lt;T&gt; { ... }</a:t>
            </a:r>
          </a:p>
          <a:p>
            <a:r>
              <a:rPr lang="en-IE" sz="1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List&lt;E&gt; {</a:t>
            </a:r>
            <a:br>
              <a:rPr lang="en-IE" sz="1400" dirty="0">
                <a:latin typeface="Courier New" pitchFamily="49" charset="0"/>
                <a:cs typeface="Courier New" pitchFamily="49" charset="0"/>
              </a:rPr>
            </a:br>
            <a:r>
              <a:rPr lang="en-IE" sz="1400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IE" sz="1400" dirty="0">
                <a:latin typeface="Courier New" pitchFamily="49" charset="0"/>
                <a:cs typeface="Courier New" pitchFamily="49" charset="0"/>
              </a:rPr>
            </a:br>
            <a:br>
              <a:rPr lang="en-IE" sz="1400" dirty="0">
                <a:latin typeface="Courier New" pitchFamily="49" charset="0"/>
                <a:cs typeface="Courier New" pitchFamily="49" charset="0"/>
              </a:rPr>
            </a:br>
            <a:r>
              <a:rPr lang="en-IE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Iterator&lt;E&gt; {</a:t>
            </a:r>
            <a:br>
              <a:rPr lang="en-IE" sz="1400" dirty="0">
                <a:latin typeface="Courier New" pitchFamily="49" charset="0"/>
                <a:cs typeface="Courier New" pitchFamily="49" charset="0"/>
              </a:rPr>
            </a:b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...</a:t>
            </a:r>
            <a:br>
              <a:rPr lang="en-IE" sz="1400" dirty="0">
                <a:latin typeface="Courier New" pitchFamily="49" charset="0"/>
                <a:cs typeface="Courier New" pitchFamily="49" charset="0"/>
              </a:rPr>
            </a:br>
            <a:r>
              <a:rPr lang="en-IE" sz="14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IE" sz="1400" dirty="0">
                <a:latin typeface="Courier New" pitchFamily="49" charset="0"/>
                <a:cs typeface="Courier New" pitchFamily="49" charset="0"/>
              </a:rPr>
            </a:br>
            <a:br>
              <a:rPr lang="en-IE" sz="1400" dirty="0">
                <a:latin typeface="Courier New" pitchFamily="49" charset="0"/>
                <a:cs typeface="Courier New" pitchFamily="49" charset="0"/>
              </a:rPr>
            </a:br>
            <a:r>
              <a:rPr lang="en-IE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Iterator&lt;E&gt; iterator() {</a:t>
            </a:r>
            <a:br>
              <a:rPr lang="en-IE" sz="1400" dirty="0">
                <a:latin typeface="Courier New" pitchFamily="49" charset="0"/>
                <a:cs typeface="Courier New" pitchFamily="49" charset="0"/>
              </a:rPr>
            </a:br>
            <a:r>
              <a:rPr lang="en-IE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IE" sz="1400" dirty="0">
                <a:latin typeface="Courier New" pitchFamily="49" charset="0"/>
                <a:cs typeface="Courier New" pitchFamily="49" charset="0"/>
              </a:rPr>
            </a:br>
            <a:r>
              <a:rPr lang="en-IE" sz="14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IE" sz="1400" dirty="0">
                <a:latin typeface="Courier New" pitchFamily="49" charset="0"/>
                <a:cs typeface="Courier New" pitchFamily="49" charset="0"/>
              </a:rPr>
            </a:br>
            <a:r>
              <a:rPr lang="en-IE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E" dirty="0">
                <a:cs typeface="Courier New" pitchFamily="49" charset="0"/>
              </a:rPr>
              <a:t>This further </a:t>
            </a:r>
            <a:r>
              <a:rPr lang="en-IE" b="1" dirty="0">
                <a:cs typeface="Courier New" pitchFamily="49" charset="0"/>
              </a:rPr>
              <a:t>improves encapsulation </a:t>
            </a:r>
            <a:r>
              <a:rPr lang="en-IE" dirty="0">
                <a:cs typeface="Courier New" pitchFamily="49" charset="0"/>
              </a:rPr>
              <a:t>because the implementation of the iterator is now in the same place as the implementation of the list that is being iterated over.</a:t>
            </a:r>
          </a:p>
        </p:txBody>
      </p:sp>
    </p:spTree>
    <p:extLst>
      <p:ext uri="{BB962C8B-B14F-4D97-AF65-F5344CB8AC3E}">
        <p14:creationId xmlns:p14="http://schemas.microsoft.com/office/powerpoint/2010/main" val="399445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Example: Improvements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E" sz="1200" b="1" dirty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List&lt;E&gt;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Iterator&lt;E&gt;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Position&lt;E&gt; current;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(current ==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!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current.equals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(last());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@Override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E next()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(current == null)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current = first();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}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current =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LinkedList.</a:t>
            </a:r>
            <a:r>
              <a:rPr lang="en-I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(current);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Iterator&lt;E&gt; iterator()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188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Example: Improvements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E" sz="1200" b="1" dirty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List&lt;E&gt;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Iterator&lt;E&gt;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Position&lt;E&gt; current;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(current ==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!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current.equals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(last());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@Override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E next()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(current == null)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current = first();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}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current =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LinkedList.</a:t>
            </a:r>
            <a:r>
              <a:rPr lang="en-I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(current);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Iterator&lt;E&gt; iterator()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3923928" y="3140968"/>
            <a:ext cx="10801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2267744" y="2780928"/>
            <a:ext cx="108012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3131840" y="4108987"/>
            <a:ext cx="108012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Arrow Connector 3"/>
          <p:cNvCxnSpPr>
            <a:cxnSpLocks/>
            <a:endCxn id="2" idx="6"/>
          </p:cNvCxnSpPr>
          <p:nvPr/>
        </p:nvCxnSpPr>
        <p:spPr>
          <a:xfrm flipH="1">
            <a:off x="5004048" y="2916785"/>
            <a:ext cx="1216755" cy="368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347864" y="2916785"/>
            <a:ext cx="2872939" cy="44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8" idx="6"/>
          </p:cNvCxnSpPr>
          <p:nvPr/>
        </p:nvCxnSpPr>
        <p:spPr>
          <a:xfrm flipH="1">
            <a:off x="4211960" y="2925057"/>
            <a:ext cx="2008843" cy="1363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1586" y="2413890"/>
            <a:ext cx="2224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List methods can be </a:t>
            </a:r>
            <a:br>
              <a:rPr lang="en-IE" dirty="0">
                <a:solidFill>
                  <a:srgbClr val="FF0000"/>
                </a:solidFill>
              </a:rPr>
            </a:br>
            <a:r>
              <a:rPr lang="en-IE" dirty="0">
                <a:solidFill>
                  <a:srgbClr val="FF0000"/>
                </a:solidFill>
              </a:rPr>
              <a:t>directly invoked from </a:t>
            </a:r>
            <a:br>
              <a:rPr lang="en-IE" dirty="0">
                <a:solidFill>
                  <a:srgbClr val="FF0000"/>
                </a:solidFill>
              </a:rPr>
            </a:br>
            <a:r>
              <a:rPr lang="en-IE" dirty="0">
                <a:solidFill>
                  <a:srgbClr val="FF0000"/>
                </a:solidFill>
              </a:rPr>
              <a:t>within the inner class</a:t>
            </a:r>
          </a:p>
        </p:txBody>
      </p:sp>
    </p:spTree>
    <p:extLst>
      <p:ext uri="{BB962C8B-B14F-4D97-AF65-F5344CB8AC3E}">
        <p14:creationId xmlns:p14="http://schemas.microsoft.com/office/powerpoint/2010/main" val="8020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Example: Improvements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E" sz="1200" b="1" dirty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List&lt;E&gt;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Iterator&lt;E&gt;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Position&lt;E&gt; current;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(current ==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!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current.equals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(last());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@Override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E next()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(current == null)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current = first();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}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current =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LinkedList.</a:t>
            </a:r>
            <a:r>
              <a:rPr lang="en-I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(current);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Iterator&lt;E&gt; iterator()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3118029" y="4460053"/>
            <a:ext cx="21602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Arrow Connector 23"/>
          <p:cNvCxnSpPr>
            <a:cxnSpLocks/>
            <a:endCxn id="23" idx="7"/>
          </p:cNvCxnSpPr>
          <p:nvPr/>
        </p:nvCxnSpPr>
        <p:spPr>
          <a:xfrm flipH="1" flipV="1">
            <a:off x="4961909" y="4512780"/>
            <a:ext cx="1626316" cy="2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88224" y="411476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The class qualifier is needed to clarify that we are interested in the next() method of the outer </a:t>
            </a:r>
            <a:r>
              <a:rPr lang="en-IE" dirty="0" err="1">
                <a:solidFill>
                  <a:srgbClr val="FF0000"/>
                </a:solidFill>
              </a:rPr>
              <a:t>LinkedList</a:t>
            </a:r>
            <a:r>
              <a:rPr lang="en-IE" dirty="0">
                <a:solidFill>
                  <a:srgbClr val="FF0000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37257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Example: Anonymity…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1200" b="1" dirty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List&lt;E&gt;,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&lt;E&gt;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Iterator&lt;E&gt; iterator()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Iterator&lt;E&gt;()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Position&lt;E&gt; current;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@Override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(current ==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!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current.equals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(last());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@Override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E next()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(current == null)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    current = first();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}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    current =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LinkedList.</a:t>
            </a:r>
            <a:r>
              <a:rPr lang="en-I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(current);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IE" sz="12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    };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IE" sz="1200" dirty="0">
                <a:latin typeface="Courier New" pitchFamily="49" charset="0"/>
                <a:cs typeface="Courier New" pitchFamily="49" charset="0"/>
              </a:rPr>
            </a:br>
            <a:r>
              <a:rPr lang="en-IE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2051720" y="2286715"/>
            <a:ext cx="24482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Arrow Connector 9"/>
          <p:cNvCxnSpPr>
            <a:cxnSpLocks/>
            <a:endCxn id="7" idx="6"/>
          </p:cNvCxnSpPr>
          <p:nvPr/>
        </p:nvCxnSpPr>
        <p:spPr>
          <a:xfrm flipH="1" flipV="1">
            <a:off x="4499992" y="2466735"/>
            <a:ext cx="1720812" cy="45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1586" y="2413890"/>
            <a:ext cx="2234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We don’t even need</a:t>
            </a:r>
          </a:p>
          <a:p>
            <a:r>
              <a:rPr lang="en-IE" dirty="0">
                <a:solidFill>
                  <a:srgbClr val="FF0000"/>
                </a:solidFill>
              </a:rPr>
              <a:t>to give the Iterator</a:t>
            </a:r>
            <a:br>
              <a:rPr lang="en-IE" dirty="0">
                <a:solidFill>
                  <a:srgbClr val="FF0000"/>
                </a:solidFill>
              </a:rPr>
            </a:br>
            <a:r>
              <a:rPr lang="en-IE" dirty="0">
                <a:solidFill>
                  <a:srgbClr val="FF0000"/>
                </a:solidFill>
              </a:rPr>
              <a:t>implementation class </a:t>
            </a:r>
          </a:p>
          <a:p>
            <a:r>
              <a:rPr lang="en-IE" dirty="0">
                <a:solidFill>
                  <a:srgbClr val="FF0000"/>
                </a:solidFill>
              </a:rPr>
              <a:t>a name….</a:t>
            </a:r>
          </a:p>
        </p:txBody>
      </p:sp>
    </p:spTree>
    <p:extLst>
      <p:ext uri="{BB962C8B-B14F-4D97-AF65-F5344CB8AC3E}">
        <p14:creationId xmlns:p14="http://schemas.microsoft.com/office/powerpoint/2010/main" val="2259639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Revised Iterator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class</a:t>
            </a:r>
            <a:r>
              <a:rPr lang="en-US" sz="1200" dirty="0">
                <a:latin typeface="Courier New" charset="0"/>
              </a:rPr>
              <a:t> ListTest2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</a:t>
            </a: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static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void</a:t>
            </a:r>
            <a:r>
              <a:rPr lang="en-US" sz="1200" dirty="0">
                <a:latin typeface="Courier New" charset="0"/>
              </a:rPr>
              <a:t> main(String[] </a:t>
            </a:r>
            <a:r>
              <a:rPr lang="en-US" sz="1200" dirty="0" err="1">
                <a:latin typeface="Courier New" charset="0"/>
              </a:rPr>
              <a:t>args</a:t>
            </a:r>
            <a:r>
              <a:rPr lang="en-US" sz="1200" dirty="0">
                <a:latin typeface="Courier New" charset="0"/>
              </a:rPr>
              <a:t>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List&lt;String&gt; list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LinkedList</a:t>
            </a:r>
            <a:r>
              <a:rPr lang="en-US" sz="1200" dirty="0">
                <a:latin typeface="Courier New" charset="0"/>
              </a:rPr>
              <a:t>&lt;String&gt;();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Position&lt;String&gt; p = </a:t>
            </a:r>
            <a:r>
              <a:rPr lang="en-US" sz="1200" dirty="0" err="1">
                <a:latin typeface="Courier New" charset="0"/>
              </a:rPr>
              <a:t>list.insertLast</a:t>
            </a:r>
            <a:r>
              <a:rPr lang="en-US" sz="1200" dirty="0">
                <a:latin typeface="Courier New" charset="0"/>
              </a:rPr>
              <a:t>(“One”);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</a:t>
            </a:r>
            <a:r>
              <a:rPr lang="en-US" sz="1200" dirty="0" err="1">
                <a:latin typeface="Courier New" charset="0"/>
              </a:rPr>
              <a:t>list.insertLast</a:t>
            </a:r>
            <a:r>
              <a:rPr lang="en-US" sz="1200" dirty="0">
                <a:latin typeface="Courier New" charset="0"/>
              </a:rPr>
              <a:t>(“Three”);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</a:t>
            </a:r>
            <a:r>
              <a:rPr lang="en-US" sz="1200" dirty="0" err="1">
                <a:latin typeface="Courier New" charset="0"/>
              </a:rPr>
              <a:t>list.insertAfter</a:t>
            </a:r>
            <a:r>
              <a:rPr lang="en-US" sz="1200" dirty="0">
                <a:latin typeface="Courier New" charset="0"/>
              </a:rPr>
              <a:t>(p, “Two”);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b="1" dirty="0">
                <a:solidFill>
                  <a:srgbClr val="FF0000"/>
                </a:solidFill>
                <a:latin typeface="Courier New" charset="0"/>
              </a:rPr>
              <a:t>       Iterator&lt;String&gt; it = </a:t>
            </a:r>
            <a:r>
              <a:rPr lang="en-US" sz="1200" b="1" dirty="0" err="1">
                <a:solidFill>
                  <a:srgbClr val="FF0000"/>
                </a:solidFill>
                <a:latin typeface="Courier New" charset="0"/>
              </a:rPr>
              <a:t>list.iterator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</a:t>
            </a:r>
            <a:r>
              <a:rPr lang="en-US" sz="1200" b="1" dirty="0">
                <a:latin typeface="Courier New" charset="0"/>
              </a:rPr>
              <a:t>while</a:t>
            </a:r>
            <a:r>
              <a:rPr lang="en-US" sz="1200" dirty="0">
                <a:latin typeface="Courier New" charset="0"/>
              </a:rPr>
              <a:t> (</a:t>
            </a:r>
            <a:r>
              <a:rPr lang="en-US" sz="1200" dirty="0" err="1">
                <a:latin typeface="Courier New" charset="0"/>
              </a:rPr>
              <a:t>it.hasNext</a:t>
            </a:r>
            <a:r>
              <a:rPr lang="en-US" sz="1200" dirty="0">
                <a:latin typeface="Courier New" charset="0"/>
              </a:rPr>
              <a:t>())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    </a:t>
            </a:r>
            <a:r>
              <a:rPr lang="en-US" sz="1200" dirty="0" err="1">
                <a:latin typeface="Courier New" charset="0"/>
              </a:rPr>
              <a:t>System.out.println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dirty="0" err="1">
                <a:latin typeface="Courier New" charset="0"/>
              </a:rPr>
              <a:t>it.next</a:t>
            </a:r>
            <a:r>
              <a:rPr lang="en-US" sz="1200" dirty="0">
                <a:latin typeface="Courier New" charset="0"/>
              </a:rPr>
              <a:t>());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22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Revised Iterator Example 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class</a:t>
            </a:r>
            <a:r>
              <a:rPr lang="en-US" sz="1200" dirty="0">
                <a:latin typeface="Courier New" charset="0"/>
              </a:rPr>
              <a:t> ListTest2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</a:t>
            </a: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static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void</a:t>
            </a:r>
            <a:r>
              <a:rPr lang="en-US" sz="1200" dirty="0">
                <a:latin typeface="Courier New" charset="0"/>
              </a:rPr>
              <a:t> main(String[] </a:t>
            </a:r>
            <a:r>
              <a:rPr lang="en-US" sz="1200" dirty="0" err="1">
                <a:latin typeface="Courier New" charset="0"/>
              </a:rPr>
              <a:t>args</a:t>
            </a:r>
            <a:r>
              <a:rPr lang="en-US" sz="1200" dirty="0">
                <a:latin typeface="Courier New" charset="0"/>
              </a:rPr>
              <a:t>) {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List&lt;String&gt; list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LinkedList</a:t>
            </a:r>
            <a:r>
              <a:rPr lang="en-US" sz="1200" dirty="0">
                <a:latin typeface="Courier New" charset="0"/>
              </a:rPr>
              <a:t>&lt;String&gt;();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Position&lt;String&gt; p = </a:t>
            </a:r>
            <a:r>
              <a:rPr lang="en-US" sz="1200" dirty="0" err="1">
                <a:latin typeface="Courier New" charset="0"/>
              </a:rPr>
              <a:t>list.insertLast</a:t>
            </a:r>
            <a:r>
              <a:rPr lang="en-US" sz="1200" dirty="0">
                <a:latin typeface="Courier New" charset="0"/>
              </a:rPr>
              <a:t>(“One”);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</a:t>
            </a:r>
            <a:r>
              <a:rPr lang="en-US" sz="1200" dirty="0" err="1">
                <a:latin typeface="Courier New" charset="0"/>
              </a:rPr>
              <a:t>list.insertLast</a:t>
            </a:r>
            <a:r>
              <a:rPr lang="en-US" sz="1200" dirty="0">
                <a:latin typeface="Courier New" charset="0"/>
              </a:rPr>
              <a:t>(“Three”);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    </a:t>
            </a:r>
            <a:r>
              <a:rPr lang="en-US" sz="1200" dirty="0" err="1">
                <a:latin typeface="Courier New" charset="0"/>
              </a:rPr>
              <a:t>list.insertAfter</a:t>
            </a:r>
            <a:r>
              <a:rPr lang="en-US" sz="1200" dirty="0">
                <a:latin typeface="Courier New" charset="0"/>
              </a:rPr>
              <a:t>(p, “Two”);</a:t>
            </a:r>
            <a:br>
              <a:rPr lang="en-US" sz="1200" dirty="0">
                <a:latin typeface="Courier New" charset="0"/>
              </a:rPr>
            </a:br>
            <a:br>
              <a:rPr lang="en-US" sz="1200" dirty="0">
                <a:latin typeface="Courier New" charset="0"/>
              </a:rPr>
            </a:br>
            <a:r>
              <a:rPr lang="en-US" sz="1200" b="1" dirty="0">
                <a:solidFill>
                  <a:srgbClr val="FF0000"/>
                </a:solidFill>
                <a:latin typeface="Courier New" charset="0"/>
              </a:rPr>
              <a:t>       for (String value : list) {</a:t>
            </a:r>
            <a:br>
              <a:rPr lang="en-US" sz="12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200" b="1" dirty="0">
                <a:solidFill>
                  <a:srgbClr val="FF0000"/>
                </a:solidFill>
                <a:latin typeface="Courier New" charset="0"/>
              </a:rPr>
              <a:t>           </a:t>
            </a:r>
            <a:r>
              <a:rPr lang="en-US" sz="1200" b="1" dirty="0" err="1">
                <a:solidFill>
                  <a:srgbClr val="FF0000"/>
                </a:solidFill>
                <a:latin typeface="Courier New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</a:rPr>
              <a:t>(value);</a:t>
            </a:r>
            <a:br>
              <a:rPr lang="en-US" sz="12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200" b="1" dirty="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sz="12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   }</a:t>
            </a:r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}</a:t>
            </a:r>
          </a:p>
          <a:p>
            <a:r>
              <a:rPr lang="en-IE" dirty="0">
                <a:cs typeface="Courier New" pitchFamily="49" charset="0"/>
              </a:rPr>
              <a:t>This works </a:t>
            </a:r>
            <a:r>
              <a:rPr lang="en-IE" b="1" dirty="0">
                <a:cs typeface="Courier New" pitchFamily="49" charset="0"/>
              </a:rPr>
              <a:t>because </a:t>
            </a:r>
            <a:r>
              <a:rPr lang="en-IE" dirty="0">
                <a:cs typeface="Courier New" pitchFamily="49" charset="0"/>
              </a:rPr>
              <a:t>the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IE" dirty="0">
                <a:cs typeface="Courier New" pitchFamily="49" charset="0"/>
              </a:rPr>
              <a:t> interface implements the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IE" dirty="0">
                <a:cs typeface="Courier New" pitchFamily="49" charset="0"/>
              </a:rPr>
              <a:t> interface.</a:t>
            </a:r>
          </a:p>
          <a:p>
            <a:pPr eaLnBrk="1" hangingPunct="1">
              <a:buFont typeface="Wingdings" charset="2"/>
              <a:buNone/>
            </a:pPr>
            <a:endParaRPr lang="en-US" sz="1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8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5A29-74E8-4F37-9E55-AFB10C0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&amp; List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55DFCC-5924-46AD-91AC-2F2985DE5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612878"/>
              </p:ext>
            </p:extLst>
          </p:nvPr>
        </p:nvGraphicFramePr>
        <p:xfrm>
          <a:off x="827584" y="1846263"/>
          <a:ext cx="7538541" cy="381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51041991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67980776"/>
                    </a:ext>
                  </a:extLst>
                </a:gridCol>
                <a:gridCol w="1129829">
                  <a:extLst>
                    <a:ext uri="{9D8B030D-6E8A-4147-A177-3AD203B41FA5}">
                      <a16:colId xmlns:a16="http://schemas.microsoft.com/office/drawing/2014/main" val="2810602327"/>
                    </a:ext>
                  </a:extLst>
                </a:gridCol>
              </a:tblGrid>
              <a:tr h="357646">
                <a:tc>
                  <a:txBody>
                    <a:bodyPr/>
                    <a:lstStyle/>
                    <a:p>
                      <a:r>
                        <a:rPr lang="en-GB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70078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r>
                        <a:rPr lang="en-GB" sz="1400" dirty="0" err="1"/>
                        <a:t>elemAtRank</a:t>
                      </a:r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r,e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765000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r>
                        <a:rPr lang="en-GB" sz="1400" dirty="0" err="1"/>
                        <a:t>replaceAtRank</a:t>
                      </a:r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r,e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15770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r>
                        <a:rPr lang="en-GB" sz="1400" dirty="0" err="1"/>
                        <a:t>insertAtRank</a:t>
                      </a:r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r,e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26195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r>
                        <a:rPr lang="en-GB" sz="1400" dirty="0" err="1"/>
                        <a:t>removeAtRank</a:t>
                      </a:r>
                      <a:r>
                        <a:rPr lang="en-GB" sz="1400" dirty="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48773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51381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r>
                        <a:rPr lang="en-GB" sz="1400" dirty="0"/>
                        <a:t>replace(p,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56644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r>
                        <a:rPr lang="en-GB" sz="1400" dirty="0" err="1"/>
                        <a:t>insertFirst</a:t>
                      </a:r>
                      <a:r>
                        <a:rPr lang="en-GB" sz="1400" dirty="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8157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r>
                        <a:rPr lang="en-GB" sz="1400" dirty="0" err="1"/>
                        <a:t>insertLast</a:t>
                      </a:r>
                      <a:r>
                        <a:rPr lang="en-GB" sz="1400" dirty="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9463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r>
                        <a:rPr lang="en-GB" sz="1400" dirty="0" err="1"/>
                        <a:t>insertBefore</a:t>
                      </a:r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p,e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51849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r>
                        <a:rPr lang="en-GB" sz="1400" dirty="0" err="1"/>
                        <a:t>insertAfter</a:t>
                      </a:r>
                      <a:r>
                        <a:rPr lang="en-GB" sz="1400" dirty="0"/>
                        <a:t>(</a:t>
                      </a:r>
                      <a:r>
                        <a:rPr lang="en-GB" sz="1400" dirty="0" err="1"/>
                        <a:t>p,e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137497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r>
                        <a:rPr lang="en-GB" sz="1400" dirty="0"/>
                        <a:t>remove(p)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9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Sequences are an ADT that combine rank and position based approaches.</a:t>
            </a:r>
          </a:p>
          <a:p>
            <a:r>
              <a:rPr lang="en-IE" dirty="0"/>
              <a:t>Typically a Sequence supports all of the </a:t>
            </a:r>
            <a:r>
              <a:rPr lang="en-IE" b="1" dirty="0"/>
              <a:t>Vector</a:t>
            </a:r>
            <a:r>
              <a:rPr lang="en-IE" dirty="0"/>
              <a:t> and </a:t>
            </a:r>
            <a:r>
              <a:rPr lang="en-IE" b="1" dirty="0"/>
              <a:t>List</a:t>
            </a:r>
            <a:r>
              <a:rPr lang="en-IE" dirty="0"/>
              <a:t> operations </a:t>
            </a:r>
            <a:r>
              <a:rPr lang="en-IE" b="1" dirty="0"/>
              <a:t>plus </a:t>
            </a:r>
            <a:r>
              <a:rPr lang="en-IE" dirty="0"/>
              <a:t>the following operations:</a:t>
            </a:r>
          </a:p>
          <a:p>
            <a:pPr lvl="1"/>
            <a:r>
              <a:rPr lang="en-IE" dirty="0" err="1"/>
              <a:t>atRank</a:t>
            </a:r>
            <a:r>
              <a:rPr lang="en-IE" dirty="0"/>
              <a:t>(rank) 		Returns the position at the given rank</a:t>
            </a:r>
          </a:p>
          <a:p>
            <a:pPr lvl="1"/>
            <a:r>
              <a:rPr lang="en-IE" dirty="0" err="1"/>
              <a:t>rankOf</a:t>
            </a:r>
            <a:r>
              <a:rPr lang="en-IE" dirty="0"/>
              <a:t>(</a:t>
            </a:r>
            <a:r>
              <a:rPr lang="en-IE" dirty="0" err="1"/>
              <a:t>pos</a:t>
            </a:r>
            <a:r>
              <a:rPr lang="en-IE" dirty="0"/>
              <a:t>)		Returns the rank associated with position </a:t>
            </a:r>
            <a:r>
              <a:rPr lang="en-IE" dirty="0" err="1"/>
              <a:t>pos</a:t>
            </a:r>
            <a:endParaRPr lang="en-IE" dirty="0"/>
          </a:p>
          <a:p>
            <a:r>
              <a:rPr lang="en-IE" dirty="0"/>
              <a:t>From a Java perspective, the corresponding interface is:</a:t>
            </a:r>
          </a:p>
          <a:p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Sequence&lt;T&gt;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Vector&lt;T&gt;, List&lt;T&gt; {</a:t>
            </a: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Position&lt;T&gt;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atRank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rank);</a:t>
            </a: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rankOf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(Position&lt;T&gt; p);</a:t>
            </a: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557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 Linked Sequence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 fontScale="92500" lnSpcReduction="10000"/>
          </a:bodyPr>
          <a:lstStyle/>
          <a:p>
            <a:r>
              <a:rPr lang="en-IE" sz="2200" dirty="0"/>
              <a:t>For this implementation, we reuse the </a:t>
            </a:r>
            <a:r>
              <a:rPr lang="en-IE" sz="2200" dirty="0" err="1"/>
              <a:t>LinkedList</a:t>
            </a:r>
            <a:r>
              <a:rPr lang="en-IE" sz="2200" dirty="0"/>
              <a:t> implementation.</a:t>
            </a:r>
          </a:p>
          <a:p>
            <a:pPr marL="201168" lvl="1" indent="0">
              <a:buNone/>
            </a:pPr>
            <a:endParaRPr lang="en-I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LinkedSequence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extends 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Sequence&lt;T&gt; {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Position&lt;T&gt; 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atRank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rank) {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Position&lt;T&gt; current = first();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n-NO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i=0;i&lt;rank;i++) {</a:t>
            </a:r>
            <a:br>
              <a:rPr lang="nn-NO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next(current);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current;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rankOf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(Position&lt;T&gt; p) {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Position&lt;T&gt; current = first();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(current != p) {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current = next(current);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E" sz="2200" dirty="0"/>
              <a:t>A small change we need to make is to modify the inner Node class of </a:t>
            </a:r>
            <a:r>
              <a:rPr lang="en-IE" sz="2200" dirty="0" err="1"/>
              <a:t>LinkedList</a:t>
            </a:r>
            <a:r>
              <a:rPr lang="en-IE" sz="2200" dirty="0"/>
              <a:t> to be </a:t>
            </a:r>
            <a:r>
              <a:rPr lang="en-IE" sz="2200" b="1" dirty="0"/>
              <a:t>protected</a:t>
            </a:r>
            <a:r>
              <a:rPr lang="en-IE" sz="2200" dirty="0"/>
              <a:t> instead of </a:t>
            </a:r>
            <a:r>
              <a:rPr lang="en-IE" sz="2200" b="1" dirty="0"/>
              <a:t>private</a:t>
            </a:r>
            <a:r>
              <a:rPr lang="en-I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0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 Linked Sequence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200" dirty="0"/>
              <a:t>We then implement the rank based methods by using the </a:t>
            </a:r>
            <a:r>
              <a:rPr lang="en-IE" sz="2200" dirty="0" err="1"/>
              <a:t>atRank</a:t>
            </a:r>
            <a:r>
              <a:rPr lang="en-IE" sz="2200" dirty="0"/>
              <a:t>(…) method to convert ranks to positions…</a:t>
            </a:r>
            <a:endParaRPr lang="en-I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LinkedSequence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extends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Sequence&lt;T&gt; {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elemAtRank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rank) {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atRank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(rank).element();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replaceAtRank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replace(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atRank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(rank), element);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insertAtRank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rank, T element) {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atRank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(rank), element);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removeAtRank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rank) {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remove(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atRank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(rank));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77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common operation on a sequence is to perform some operation on each item in turn.</a:t>
            </a:r>
          </a:p>
          <a:p>
            <a:pPr lvl="1"/>
            <a:r>
              <a:rPr lang="en-GB" dirty="0"/>
              <a:t>Examples include:</a:t>
            </a:r>
          </a:p>
          <a:p>
            <a:pPr lvl="2"/>
            <a:r>
              <a:rPr lang="en-GB" dirty="0"/>
              <a:t>Printing out each element in a sequence</a:t>
            </a:r>
          </a:p>
          <a:p>
            <a:pPr lvl="2"/>
            <a:r>
              <a:rPr lang="en-GB" dirty="0"/>
              <a:t>Adding 1 to each element in a sequence of integers</a:t>
            </a:r>
          </a:p>
          <a:p>
            <a:r>
              <a:rPr lang="en-GB" dirty="0"/>
              <a:t>All of the Sequence ADTs support this kind of activity in some form:</a:t>
            </a:r>
          </a:p>
          <a:p>
            <a:pPr lvl="1"/>
            <a:r>
              <a:rPr lang="en-GB" dirty="0"/>
              <a:t>For Vectors, we can use an index</a:t>
            </a:r>
          </a:p>
          <a:p>
            <a:pPr lvl="1"/>
            <a:r>
              <a:rPr lang="en-GB" dirty="0"/>
              <a:t>For Lists, we can use first(), last(), and next(p).</a:t>
            </a:r>
          </a:p>
          <a:p>
            <a:r>
              <a:rPr lang="en-GB" dirty="0"/>
              <a:t>Because the support varies between the different types of Sequence ADT, a better solution is to define a general model of this kind of behaviour that can be specified as an ADT.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Iterator is an ADT that encapsulates the notion of “walking along the elements of a sequence”.</a:t>
            </a:r>
          </a:p>
          <a:p>
            <a:r>
              <a:rPr lang="en-GB" dirty="0"/>
              <a:t>To achieve this, we can identify two basic operations:</a:t>
            </a:r>
            <a:endParaRPr lang="en-IE" dirty="0"/>
          </a:p>
          <a:p>
            <a:pPr lvl="1"/>
            <a:r>
              <a:rPr lang="en-GB" dirty="0" err="1"/>
              <a:t>hasNext</a:t>
            </a:r>
            <a:r>
              <a:rPr lang="en-GB" dirty="0"/>
              <a:t>()</a:t>
            </a:r>
            <a:r>
              <a:rPr lang="en-IE" dirty="0"/>
              <a:t>:</a:t>
            </a:r>
            <a:r>
              <a:rPr lang="en-GB" dirty="0"/>
              <a:t>	Are there more items?</a:t>
            </a:r>
          </a:p>
          <a:p>
            <a:pPr lvl="1"/>
            <a:r>
              <a:rPr lang="en-GB" dirty="0"/>
              <a:t>next()</a:t>
            </a:r>
            <a:r>
              <a:rPr lang="en-IE" dirty="0"/>
              <a:t>:	</a:t>
            </a:r>
            <a:r>
              <a:rPr lang="en-GB" dirty="0"/>
              <a:t>Returns next element (if there is one)</a:t>
            </a:r>
          </a:p>
          <a:p>
            <a:r>
              <a:rPr lang="en-IE" dirty="0"/>
              <a:t>Together, we can use this ADT to implement a loop that will traverse each element independent of the underlying Sequence ADT.</a:t>
            </a:r>
          </a:p>
          <a:p>
            <a:r>
              <a:rPr lang="en-IE" dirty="0"/>
              <a:t>Printout Example:</a:t>
            </a:r>
          </a:p>
          <a:p>
            <a:r>
              <a:rPr lang="en-IE" dirty="0"/>
              <a:t>    it </a:t>
            </a:r>
            <a:r>
              <a:rPr lang="en-IE" dirty="0">
                <a:sym typeface="Symbol" charset="2"/>
              </a:rPr>
              <a:t></a:t>
            </a:r>
            <a:r>
              <a:rPr lang="en-IE" dirty="0"/>
              <a:t> a new iterator for sequence, S</a:t>
            </a:r>
            <a:br>
              <a:rPr lang="en-IE" dirty="0"/>
            </a:br>
            <a:r>
              <a:rPr lang="en-IE" dirty="0"/>
              <a:t>    while ( </a:t>
            </a:r>
            <a:r>
              <a:rPr lang="en-IE" dirty="0" err="1"/>
              <a:t>it.hasNext</a:t>
            </a:r>
            <a:r>
              <a:rPr lang="en-IE" dirty="0"/>
              <a:t>() )</a:t>
            </a:r>
            <a:br>
              <a:rPr lang="en-IE" dirty="0"/>
            </a:br>
            <a:r>
              <a:rPr lang="en-IE" dirty="0"/>
              <a:t>        print ( </a:t>
            </a:r>
            <a:r>
              <a:rPr lang="en-IE" dirty="0" err="1"/>
              <a:t>it.next</a:t>
            </a:r>
            <a:r>
              <a:rPr lang="en-IE" dirty="0"/>
              <a:t>()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Iterator Interface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1400" b="1" dirty="0">
                <a:latin typeface="Courier New" charset="0"/>
              </a:rPr>
              <a:t>public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b="1" dirty="0">
                <a:latin typeface="Courier New" charset="0"/>
              </a:rPr>
              <a:t>interface</a:t>
            </a:r>
            <a:r>
              <a:rPr lang="en-US" sz="1400" dirty="0">
                <a:latin typeface="Courier New" charset="0"/>
              </a:rPr>
              <a:t> Iterator&lt;E&gt; {</a:t>
            </a:r>
          </a:p>
          <a:p>
            <a:pPr eaLnBrk="1" hangingPunct="1">
              <a:buFont typeface="Wingdings" charset="2"/>
              <a:buNone/>
            </a:pPr>
            <a:r>
              <a:rPr lang="en-US" sz="1400" b="1" dirty="0">
                <a:latin typeface="Courier New" charset="0"/>
              </a:rPr>
              <a:t>    public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boolean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 err="1">
                <a:latin typeface="Courier New" charset="0"/>
              </a:rPr>
              <a:t>hasNext</a:t>
            </a:r>
            <a:r>
              <a:rPr lang="en-US" sz="1400" dirty="0">
                <a:latin typeface="Courier New" charset="0"/>
              </a:rPr>
              <a:t>();</a:t>
            </a:r>
          </a:p>
          <a:p>
            <a:pPr eaLnBrk="1" hangingPunct="1">
              <a:buFont typeface="Wingdings" charset="2"/>
              <a:buNone/>
            </a:pPr>
            <a:r>
              <a:rPr lang="en-US" sz="1400" b="1" dirty="0">
                <a:latin typeface="Courier New" charset="0"/>
              </a:rPr>
              <a:t>    public</a:t>
            </a:r>
            <a:r>
              <a:rPr lang="en-US" sz="1400" dirty="0">
                <a:latin typeface="Courier New" charset="0"/>
              </a:rPr>
              <a:t> E next();</a:t>
            </a:r>
          </a:p>
          <a:p>
            <a:pPr eaLnBrk="1" hangingPunct="1">
              <a:buFont typeface="Wingdings" charset="2"/>
              <a:buNone/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29631</TotalTime>
  <Words>937</Words>
  <Application>Microsoft Office PowerPoint</Application>
  <PresentationFormat>On-screen Show (4:3)</PresentationFormat>
  <Paragraphs>166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Retrospect</vt:lpstr>
      <vt:lpstr>Sequences &amp; Iterators</vt:lpstr>
      <vt:lpstr>Sequence ADTs</vt:lpstr>
      <vt:lpstr>Vector &amp; List Performance</vt:lpstr>
      <vt:lpstr>Sequences</vt:lpstr>
      <vt:lpstr>A Linked Sequence</vt:lpstr>
      <vt:lpstr>A Linked Sequence</vt:lpstr>
      <vt:lpstr>Iterators</vt:lpstr>
      <vt:lpstr>Iterators</vt:lpstr>
      <vt:lpstr>Iterator Interface</vt:lpstr>
      <vt:lpstr>Recap: Vector Interface</vt:lpstr>
      <vt:lpstr>Vector Traversal</vt:lpstr>
      <vt:lpstr>A Vector Iterator</vt:lpstr>
      <vt:lpstr>Vector Traversal (Revisited)</vt:lpstr>
      <vt:lpstr>Recap: List Interface</vt:lpstr>
      <vt:lpstr>List Traversal</vt:lpstr>
      <vt:lpstr>List Traversal 2</vt:lpstr>
      <vt:lpstr>A List Iterator</vt:lpstr>
      <vt:lpstr>Iterator Usage Example</vt:lpstr>
      <vt:lpstr>Java and Iterators</vt:lpstr>
      <vt:lpstr>List Example</vt:lpstr>
      <vt:lpstr>List Example: Improvements</vt:lpstr>
      <vt:lpstr>List Example: Improvements</vt:lpstr>
      <vt:lpstr>List Example: Improvements</vt:lpstr>
      <vt:lpstr>List Example: Anonymity…</vt:lpstr>
      <vt:lpstr>Revised Iterator Example</vt:lpstr>
      <vt:lpstr>Revised Iterator Example 2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684</cp:revision>
  <cp:lastPrinted>2009-01-28T06:49:26Z</cp:lastPrinted>
  <dcterms:created xsi:type="dcterms:W3CDTF">2009-11-17T13:57:06Z</dcterms:created>
  <dcterms:modified xsi:type="dcterms:W3CDTF">2019-02-07T17:58:32Z</dcterms:modified>
</cp:coreProperties>
</file>