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89" r:id="rId2"/>
    <p:sldId id="400" r:id="rId3"/>
    <p:sldId id="401" r:id="rId4"/>
    <p:sldId id="402" r:id="rId5"/>
    <p:sldId id="403" r:id="rId6"/>
    <p:sldId id="404" r:id="rId7"/>
    <p:sldId id="405" r:id="rId8"/>
    <p:sldId id="408" r:id="rId9"/>
    <p:sldId id="409" r:id="rId10"/>
    <p:sldId id="410" r:id="rId11"/>
    <p:sldId id="411" r:id="rId12"/>
  </p:sldIdLst>
  <p:sldSz cx="9144000" cy="6858000" type="screen4x3"/>
  <p:notesSz cx="6797675" cy="987425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3A16AB-8D75-4BF9-86A7-F288E6BD9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B1DFA7-1B62-4419-8477-6A83114E8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3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7F731-DFE4-4385-BAE4-853222F9AEE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8590C-CD87-4450-B1E7-BE316424EBCA}" type="slidenum">
              <a:rPr lang="en-US"/>
              <a:pPr/>
              <a:t>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3B35F-EE64-4F22-A42B-48A479D905F6}" type="slidenum">
              <a:rPr lang="en-US"/>
              <a:pPr/>
              <a:t>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0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E6635-8939-4C30-9101-77F052246E91}" type="slidenum">
              <a:rPr lang="en-US"/>
              <a:pPr/>
              <a:t>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3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2740F-AC7E-4994-B2A0-60CA4FF66983}" type="slidenum">
              <a:rPr lang="en-US"/>
              <a:pPr/>
              <a:t>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8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A94FE-574E-4B5A-98F1-B667737B7996}" type="slidenum">
              <a:rPr lang="en-US"/>
              <a:pPr/>
              <a:t>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8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BBCC6-9575-429E-9A7A-67DCDC2FD7CF}" type="slidenum">
              <a:rPr lang="en-US"/>
              <a:pPr/>
              <a:t>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1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9E1AEBBC-F65E-48F2-943A-3CBF7938D02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dirty="0"/>
              <a:t>Tree Traversal</a:t>
            </a:r>
            <a:endParaRPr lang="en-I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2000"/>
              <a:t>Rem Collier	</a:t>
            </a:r>
            <a:endParaRPr lang="en-I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I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/>
              <a:t>Room A1.02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/>
              <a:t>School of Computer Science and Informatics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/>
              <a:t>University College Dublin, Ireland</a:t>
            </a:r>
            <a:endParaRPr lang="en-IE" sz="2400"/>
          </a:p>
        </p:txBody>
      </p:sp>
      <p:pic>
        <p:nvPicPr>
          <p:cNvPr id="3076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Insert: Visitor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PostOrderPrinter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Visitor&lt;T&gt;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Tree&lt;T&gt; tree;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IE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(Tree&lt;T&gt; tree) {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this.tree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 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visit(Position&lt;T&gt; position, Object data)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Iterator&lt;Position&lt;T&gt;&gt; it =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tree.children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visit(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data+"\t");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endParaRPr lang="en-IE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position.element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38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Insert: Visitor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InOrderPrinter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Visitor&lt;T&gt;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tree;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IE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tree) {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this.tree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 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visit(Position&lt;T&gt; position, Object data)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visit(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tree.leftChild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(position), data+”\t”);</a:t>
            </a:r>
          </a:p>
          <a:p>
            <a:pPr marL="0" indent="0">
              <a:buNone/>
            </a:pPr>
            <a:endParaRPr lang="en-IE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position.element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buNone/>
            </a:pPr>
            <a:endParaRPr lang="en-IE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visit(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tree.rightChild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(position), data+”\t”);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79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Systematic way of “visiting” or “processing” each node in the tree.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 very common operation: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print out each node’s label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add 10 to each node’s label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examine each node to find label “Elvis”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count total number of nodes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…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Q: But in which order are nodes visited??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A: many “standard” orders: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pre-order traversal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in-order traversal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post-order traversal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Euler traversal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breadth-first traversal  (all nodes at depth=0, then depth=1, then depth=2)</a:t>
            </a:r>
          </a:p>
        </p:txBody>
      </p:sp>
      <p:sp>
        <p:nvSpPr>
          <p:cNvPr id="81924" name="AutoShape 4"/>
          <p:cNvSpPr>
            <a:spLocks/>
          </p:cNvSpPr>
          <p:nvPr/>
        </p:nvSpPr>
        <p:spPr bwMode="auto">
          <a:xfrm>
            <a:off x="3733800" y="47244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175125" y="4841875"/>
            <a:ext cx="322395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400" b="0" dirty="0">
                <a:latin typeface="Times New Roman" pitchFamily="18" charset="0"/>
              </a:rPr>
              <a:t>Cover these now</a:t>
            </a:r>
            <a:br>
              <a:rPr lang="en-GB" sz="2400" b="0" dirty="0">
                <a:latin typeface="Times New Roman" pitchFamily="18" charset="0"/>
              </a:rPr>
            </a:br>
            <a:br>
              <a:rPr lang="en-GB" sz="1600" b="0" dirty="0">
                <a:latin typeface="Times New Roman" pitchFamily="18" charset="0"/>
              </a:rPr>
            </a:br>
            <a:r>
              <a:rPr lang="en-GB" b="0" dirty="0">
                <a:latin typeface="Times New Roman" pitchFamily="18" charset="0"/>
              </a:rPr>
              <a:t>breadth first: discuss</a:t>
            </a:r>
            <a:r>
              <a:rPr lang="en-IE" b="0" dirty="0" err="1">
                <a:latin typeface="Times New Roman" pitchFamily="18" charset="0"/>
              </a:rPr>
              <a:t>ed</a:t>
            </a:r>
            <a:r>
              <a:rPr lang="en-IE" b="0" dirty="0">
                <a:latin typeface="Times New Roman" pitchFamily="18" charset="0"/>
              </a:rPr>
              <a:t> in graphs</a:t>
            </a:r>
            <a:endParaRPr lang="en-GB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3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Pre-Order Tree Traversal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/>
                </a:solidFill>
              </a:rPr>
              <a:t>preorder </a:t>
            </a:r>
            <a:r>
              <a:rPr lang="en-US" sz="2400" b="1"/>
              <a:t>traversal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/>
              <a:t>Algorithm</a:t>
            </a:r>
            <a:r>
              <a:rPr lang="en-US" sz="2000"/>
              <a:t> </a:t>
            </a:r>
            <a:r>
              <a:rPr lang="en-US" sz="2000">
                <a:solidFill>
                  <a:srgbClr val="3B853E"/>
                </a:solidFill>
              </a:rPr>
              <a:t>preOrder(v)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</a:rPr>
              <a:t>	“visit” node</a:t>
            </a:r>
            <a:r>
              <a:rPr lang="en-US" sz="2000"/>
              <a:t> </a:t>
            </a:r>
            <a:r>
              <a:rPr lang="en-US" sz="2000">
                <a:solidFill>
                  <a:srgbClr val="3B853E"/>
                </a:solidFill>
              </a:rPr>
              <a:t>v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/>
              <a:t>	for each</a:t>
            </a: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child </a:t>
            </a:r>
            <a:r>
              <a:rPr lang="en-US" sz="2000">
                <a:solidFill>
                  <a:srgbClr val="3B853E"/>
                </a:solidFill>
              </a:rPr>
              <a:t>w </a:t>
            </a:r>
            <a:r>
              <a:rPr lang="en-US" sz="2000">
                <a:solidFill>
                  <a:schemeClr val="accent2"/>
                </a:solidFill>
              </a:rPr>
              <a:t>of</a:t>
            </a:r>
            <a:r>
              <a:rPr lang="en-US" sz="2000">
                <a:solidFill>
                  <a:srgbClr val="3B853E"/>
                </a:solidFill>
              </a:rPr>
              <a:t> v</a:t>
            </a:r>
            <a:r>
              <a:rPr lang="en-US" sz="2000"/>
              <a:t> </a:t>
            </a:r>
            <a:r>
              <a:rPr lang="en-US" sz="2000" b="1"/>
              <a:t>do</a:t>
            </a:r>
            <a:endParaRPr lang="en-US" sz="200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</a:rPr>
              <a:t>		    recursively perform</a:t>
            </a:r>
            <a:r>
              <a:rPr lang="en-US" sz="2000"/>
              <a:t> </a:t>
            </a:r>
            <a:r>
              <a:rPr lang="en-US" sz="2000">
                <a:solidFill>
                  <a:srgbClr val="3B853E"/>
                </a:solidFill>
              </a:rPr>
              <a:t>preOrder(w)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sz="2000"/>
          </a:p>
          <a:p>
            <a:r>
              <a:rPr lang="en-US" sz="2000"/>
              <a:t>EXAMPLE - reading</a:t>
            </a:r>
            <a:br>
              <a:rPr lang="en-US" sz="2000"/>
            </a:br>
            <a:r>
              <a:rPr lang="en-US" sz="2000"/>
              <a:t>a document from</a:t>
            </a:r>
            <a:br>
              <a:rPr lang="en-US" sz="2000"/>
            </a:br>
            <a:r>
              <a:rPr lang="en-US" sz="2000"/>
              <a:t>beginning to end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r="1234"/>
          <a:stretch>
            <a:fillRect/>
          </a:stretch>
        </p:blipFill>
        <p:spPr>
          <a:xfrm>
            <a:off x="3810000" y="3124200"/>
            <a:ext cx="5105400" cy="3525838"/>
          </a:xfrm>
        </p:spPr>
      </p:pic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85800" y="1295400"/>
            <a:ext cx="4724400" cy="1905000"/>
          </a:xfrm>
          <a:prstGeom prst="rect">
            <a:avLst/>
          </a:prstGeom>
          <a:noFill/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293813" y="4851400"/>
            <a:ext cx="1597025" cy="1320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0" i="1">
                <a:latin typeface="Times New Roman" pitchFamily="18" charset="0"/>
              </a:rPr>
              <a:t>Don’t read</a:t>
            </a:r>
            <a:br>
              <a:rPr lang="en-GB" sz="2000" b="0" i="1">
                <a:latin typeface="Times New Roman" pitchFamily="18" charset="0"/>
              </a:rPr>
            </a:br>
            <a:r>
              <a:rPr lang="en-GB" sz="2000" b="0" i="1">
                <a:latin typeface="Times New Roman" pitchFamily="18" charset="0"/>
              </a:rPr>
              <a:t>a section</a:t>
            </a:r>
            <a:br>
              <a:rPr lang="en-GB" sz="2000" b="0" i="1">
                <a:latin typeface="Times New Roman" pitchFamily="18" charset="0"/>
              </a:rPr>
            </a:br>
            <a:r>
              <a:rPr lang="en-GB" sz="2000" b="0" i="1">
                <a:latin typeface="Times New Roman" pitchFamily="18" charset="0"/>
              </a:rPr>
              <a:t>until read all</a:t>
            </a:r>
            <a:br>
              <a:rPr lang="en-GB" sz="2000" b="0" i="1">
                <a:latin typeface="Times New Roman" pitchFamily="18" charset="0"/>
              </a:rPr>
            </a:br>
            <a:r>
              <a:rPr lang="en-GB" sz="2000" b="0" i="1">
                <a:latin typeface="Times New Roman" pitchFamily="18" charset="0"/>
              </a:rPr>
              <a:t>prior sections</a:t>
            </a:r>
          </a:p>
        </p:txBody>
      </p:sp>
    </p:spTree>
    <p:extLst>
      <p:ext uri="{BB962C8B-B14F-4D97-AF65-F5344CB8AC3E}">
        <p14:creationId xmlns:p14="http://schemas.microsoft.com/office/powerpoint/2010/main" val="10923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962400" y="2971800"/>
            <a:ext cx="4810125" cy="3657600"/>
          </a:xfrm>
        </p:spPr>
      </p:pic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522413" y="4572000"/>
            <a:ext cx="1893887" cy="1320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0" i="1">
                <a:latin typeface="Times New Roman" pitchFamily="18" charset="0"/>
              </a:rPr>
              <a:t>to compute</a:t>
            </a:r>
            <a:br>
              <a:rPr lang="en-GB" sz="2000" b="0" i="1">
                <a:latin typeface="Times New Roman" pitchFamily="18" charset="0"/>
              </a:rPr>
            </a:br>
            <a:r>
              <a:rPr lang="en-GB" sz="2000" b="0" i="1">
                <a:latin typeface="Times New Roman" pitchFamily="18" charset="0"/>
              </a:rPr>
              <a:t>value for parent,</a:t>
            </a:r>
          </a:p>
          <a:p>
            <a:pPr eaLnBrk="0" hangingPunct="0"/>
            <a:r>
              <a:rPr lang="en-GB" sz="2000" b="0" i="1">
                <a:latin typeface="Times New Roman" pitchFamily="18" charset="0"/>
              </a:rPr>
              <a:t>must first visit</a:t>
            </a:r>
          </a:p>
          <a:p>
            <a:pPr eaLnBrk="0" hangingPunct="0"/>
            <a:r>
              <a:rPr lang="en-GB" sz="2000" b="0" i="1">
                <a:latin typeface="Times New Roman" pitchFamily="18" charset="0"/>
              </a:rPr>
              <a:t>all children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Post-Order Tree Traversal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/>
                </a:solidFill>
              </a:rPr>
              <a:t>postorder</a:t>
            </a:r>
            <a:r>
              <a:rPr lang="en-US" sz="2400" b="1"/>
              <a:t> traversal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/>
              <a:t>Algorithm</a:t>
            </a:r>
            <a:r>
              <a:rPr lang="en-US" sz="2000"/>
              <a:t> </a:t>
            </a:r>
            <a:r>
              <a:rPr lang="en-US" sz="2000">
                <a:solidFill>
                  <a:srgbClr val="3B853E"/>
                </a:solidFill>
              </a:rPr>
              <a:t>postOrder(v)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/>
              <a:t>	for each</a:t>
            </a: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child </a:t>
            </a:r>
            <a:r>
              <a:rPr lang="en-US" sz="2000">
                <a:solidFill>
                  <a:srgbClr val="3B853E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 of</a:t>
            </a:r>
            <a:r>
              <a:rPr lang="en-US" sz="2000">
                <a:solidFill>
                  <a:srgbClr val="3B853E"/>
                </a:solidFill>
              </a:rPr>
              <a:t> v</a:t>
            </a:r>
            <a:r>
              <a:rPr lang="en-US" sz="2000"/>
              <a:t> </a:t>
            </a:r>
            <a:r>
              <a:rPr lang="en-US" sz="2000" b="1"/>
              <a:t>do</a:t>
            </a:r>
            <a:endParaRPr lang="en-US" sz="200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</a:rPr>
              <a:t>		  recursively perform </a:t>
            </a:r>
            <a:r>
              <a:rPr lang="en-US" sz="2000">
                <a:solidFill>
                  <a:srgbClr val="3B853E"/>
                </a:solidFill>
              </a:rPr>
              <a:t>postOrder(w)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</a:rPr>
              <a:t>	“visit” node </a:t>
            </a:r>
            <a:r>
              <a:rPr lang="en-US" sz="2000">
                <a:solidFill>
                  <a:srgbClr val="3B853E"/>
                </a:solidFill>
              </a:rPr>
              <a:t>v</a:t>
            </a:r>
            <a:endParaRPr lang="en-US" sz="2000"/>
          </a:p>
          <a:p>
            <a:endParaRPr lang="en-US" sz="2400" b="1"/>
          </a:p>
          <a:p>
            <a:r>
              <a:rPr lang="en-US" sz="2400" b="1"/>
              <a:t>du</a:t>
            </a:r>
            <a:r>
              <a:rPr lang="en-US" sz="2400"/>
              <a:t> </a:t>
            </a:r>
            <a:r>
              <a:rPr lang="en-US" sz="2000"/>
              <a:t>(disk usage)</a:t>
            </a:r>
            <a:r>
              <a:rPr lang="en-US" sz="2400"/>
              <a:t> command</a:t>
            </a:r>
            <a:br>
              <a:rPr lang="en-US" sz="2400"/>
            </a:br>
            <a:r>
              <a:rPr lang="en-US" sz="2400"/>
              <a:t>in Unix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685800" y="1295400"/>
            <a:ext cx="4724400" cy="1905000"/>
          </a:xfrm>
          <a:prstGeom prst="rect">
            <a:avLst/>
          </a:prstGeom>
          <a:noFill/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988" y="3419475"/>
            <a:ext cx="8863012" cy="3209925"/>
            <a:chOff x="177" y="2256"/>
            <a:chExt cx="5583" cy="2022"/>
          </a:xfrm>
        </p:grpSpPr>
        <p:pic>
          <p:nvPicPr>
            <p:cNvPr id="921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6" y="2256"/>
              <a:ext cx="3504" cy="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68" name="Text Box 4"/>
            <p:cNvSpPr txBox="1">
              <a:spLocks noChangeArrowheads="1"/>
            </p:cNvSpPr>
            <p:nvPr/>
          </p:nvSpPr>
          <p:spPr bwMode="auto">
            <a:xfrm>
              <a:off x="177" y="3312"/>
              <a:ext cx="1033" cy="64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0" i="1">
                  <a:latin typeface="Times New Roman" pitchFamily="18" charset="0"/>
                </a:rPr>
                <a:t>print operator</a:t>
              </a:r>
              <a:br>
                <a:rPr lang="en-GB" sz="2000" b="0" i="1">
                  <a:latin typeface="Times New Roman" pitchFamily="18" charset="0"/>
                </a:rPr>
              </a:br>
              <a:r>
                <a:rPr lang="en-GB" sz="2000" b="0" i="1">
                  <a:latin typeface="Times New Roman" pitchFamily="18" charset="0"/>
                </a:rPr>
                <a:t>between</a:t>
              </a:r>
              <a:br>
                <a:rPr lang="en-GB" sz="2000" b="0" i="1">
                  <a:latin typeface="Times New Roman" pitchFamily="18" charset="0"/>
                </a:rPr>
              </a:br>
              <a:r>
                <a:rPr lang="en-GB" sz="2000" b="0" i="1">
                  <a:latin typeface="Times New Roman" pitchFamily="18" charset="0"/>
                </a:rPr>
                <a:t>children</a:t>
              </a:r>
            </a:p>
          </p:txBody>
        </p:sp>
      </p:grpSp>
      <p:sp>
        <p:nvSpPr>
          <p:cNvPr id="921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In-Order Tree Traversal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inorder</a:t>
            </a:r>
            <a:r>
              <a:rPr lang="en-US" sz="2400">
                <a:solidFill>
                  <a:srgbClr val="3B853E"/>
                </a:solidFill>
              </a:rPr>
              <a:t> </a:t>
            </a:r>
            <a:r>
              <a:rPr lang="en-US" sz="2400" b="1"/>
              <a:t>traversal of a</a:t>
            </a:r>
            <a:r>
              <a:rPr lang="en-US" sz="2000" b="1"/>
              <a:t> </a:t>
            </a:r>
            <a:r>
              <a:rPr lang="en-US" sz="2800" b="1"/>
              <a:t>binary tree  </a:t>
            </a:r>
            <a:r>
              <a:rPr lang="en-US" sz="2000" b="1"/>
              <a:t>(inapplicable to non-binary trees)</a:t>
            </a:r>
            <a:endParaRPr lang="en-US" sz="2800"/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3124200" y="1905000"/>
            <a:ext cx="5105400" cy="1200150"/>
          </a:xfrm>
          <a:prstGeom prst="rect">
            <a:avLst/>
          </a:prstGeom>
          <a:noFill/>
          <a:ln w="9525">
            <a:solidFill>
              <a:srgbClr val="BF0F1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" charset="0"/>
              </a:rPr>
              <a:t>algorithm</a:t>
            </a:r>
            <a:r>
              <a:rPr lang="en-US" sz="2000" b="0">
                <a:solidFill>
                  <a:srgbClr val="3B853E"/>
                </a:solidFill>
                <a:latin typeface="Times" charset="0"/>
              </a:rPr>
              <a:t> inOrder(v)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 b="0">
                <a:solidFill>
                  <a:srgbClr val="3B853E"/>
                </a:solidFill>
                <a:latin typeface="Times" charset="0"/>
              </a:rPr>
              <a:t>       </a:t>
            </a:r>
            <a:r>
              <a:rPr lang="en-US" sz="2000" b="0">
                <a:solidFill>
                  <a:schemeClr val="accent2"/>
                </a:solidFill>
                <a:latin typeface="Times" charset="0"/>
              </a:rPr>
              <a:t>recursively perform</a:t>
            </a:r>
            <a:r>
              <a:rPr lang="en-US" sz="2000" b="0">
                <a:solidFill>
                  <a:srgbClr val="3B853E"/>
                </a:solidFill>
                <a:latin typeface="Times" charset="0"/>
              </a:rPr>
              <a:t> inOrder(leftChild(v))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 b="0">
                <a:solidFill>
                  <a:srgbClr val="3B853E"/>
                </a:solidFill>
                <a:latin typeface="Times" charset="0"/>
              </a:rPr>
              <a:t>       “</a:t>
            </a:r>
            <a:r>
              <a:rPr lang="en-US" sz="2000" b="0">
                <a:solidFill>
                  <a:schemeClr val="accent2"/>
                </a:solidFill>
                <a:latin typeface="Times" charset="0"/>
              </a:rPr>
              <a:t>visit” node</a:t>
            </a:r>
            <a:r>
              <a:rPr lang="en-US" sz="2000" b="0">
                <a:solidFill>
                  <a:srgbClr val="3B853E"/>
                </a:solidFill>
                <a:latin typeface="Times" charset="0"/>
              </a:rPr>
              <a:t> v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 b="0">
                <a:solidFill>
                  <a:schemeClr val="accent2"/>
                </a:solidFill>
                <a:latin typeface="Times" charset="0"/>
              </a:rPr>
              <a:t>      recursively perform</a:t>
            </a:r>
            <a:r>
              <a:rPr lang="en-US" sz="2000" b="0">
                <a:latin typeface="Times" charset="0"/>
              </a:rPr>
              <a:t> </a:t>
            </a:r>
            <a:r>
              <a:rPr lang="en-US" sz="2000" b="0">
                <a:solidFill>
                  <a:srgbClr val="3B853E"/>
                </a:solidFill>
                <a:latin typeface="Times" charset="0"/>
              </a:rPr>
              <a:t>inOrder(rightChild(v))</a:t>
            </a:r>
            <a:endParaRPr lang="en-US" sz="2400">
              <a:latin typeface="Times" charset="0"/>
            </a:endParaRPr>
          </a:p>
        </p:txBody>
      </p: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76200" y="3276600"/>
            <a:ext cx="4876800" cy="1200150"/>
          </a:xfrm>
          <a:prstGeom prst="rect">
            <a:avLst/>
          </a:prstGeom>
          <a:noFill/>
          <a:ln w="9525">
            <a:solidFill>
              <a:srgbClr val="BF0F1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buFontTx/>
              <a:buChar char="•"/>
            </a:pPr>
            <a:r>
              <a:rPr lang="en-US" sz="2000" b="0">
                <a:latin typeface="Times" charset="0"/>
              </a:rPr>
              <a:t>printing an arithmetic expression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b="0">
                <a:latin typeface="Times" charset="0"/>
              </a:rPr>
              <a:t>specialization of an inorder traversal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b="0">
                <a:latin typeface="Times" charset="0"/>
              </a:rPr>
              <a:t>print “(“ before traversing the left subtree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b="0">
                <a:latin typeface="Times" charset="0"/>
              </a:rPr>
              <a:t>print “)” after traversing the right subtree</a:t>
            </a:r>
            <a:endParaRPr lang="en-US" sz="2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2514600"/>
            <a:ext cx="6477000" cy="4343400"/>
          </a:xfrm>
        </p:spPr>
      </p:pic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Tour Tree Traversal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Generic traversal of a binary tree</a:t>
            </a:r>
          </a:p>
          <a:p>
            <a:endParaRPr lang="en-US" sz="2400"/>
          </a:p>
          <a:p>
            <a:r>
              <a:rPr lang="en-US" sz="2400"/>
              <a:t>the preorder, inorder, and postorder traversals are special cases of the Euler tour traversal</a:t>
            </a:r>
          </a:p>
          <a:p>
            <a:endParaRPr lang="en-US" sz="2400"/>
          </a:p>
          <a:p>
            <a:r>
              <a:rPr lang="en-US" sz="2400"/>
              <a:t>“walk around” the tree and</a:t>
            </a:r>
            <a:br>
              <a:rPr lang="en-US" sz="2400"/>
            </a:br>
            <a:r>
              <a:rPr lang="en-US" sz="2400"/>
              <a:t>visit each node three</a:t>
            </a:r>
            <a:br>
              <a:rPr lang="en-US" sz="2400"/>
            </a:br>
            <a:r>
              <a:rPr lang="en-US" sz="2400"/>
              <a:t>times:</a:t>
            </a:r>
          </a:p>
          <a:p>
            <a:pPr lvl="1"/>
            <a:r>
              <a:rPr lang="en-US" sz="2000"/>
              <a:t>on the left</a:t>
            </a:r>
          </a:p>
          <a:p>
            <a:pPr lvl="1"/>
            <a:r>
              <a:rPr lang="en-US" sz="2000"/>
              <a:t>from below</a:t>
            </a:r>
          </a:p>
          <a:p>
            <a:pPr lvl="1"/>
            <a:r>
              <a:rPr lang="en-US" sz="2000"/>
              <a:t>on the right</a:t>
            </a:r>
          </a:p>
        </p:txBody>
      </p:sp>
    </p:spTree>
    <p:extLst>
      <p:ext uri="{BB962C8B-B14F-4D97-AF65-F5344CB8AC3E}">
        <p14:creationId xmlns:p14="http://schemas.microsoft.com/office/powerpoint/2010/main" val="36794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Comparison: Traversal Algorithms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079500"/>
            <a:ext cx="3657600" cy="12827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 err="1"/>
              <a:t>preOrder</a:t>
            </a:r>
            <a:r>
              <a:rPr lang="en-US" sz="2400" dirty="0"/>
              <a:t>: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/>
              <a:t>1.	</a:t>
            </a:r>
            <a:r>
              <a:rPr lang="en-US" sz="2400" b="1" dirty="0"/>
              <a:t>visit this node</a:t>
            </a:r>
            <a:endParaRPr lang="en-US" sz="2400" dirty="0"/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/>
              <a:t>2.	</a:t>
            </a:r>
            <a:r>
              <a:rPr lang="en-US" sz="2400" dirty="0" err="1"/>
              <a:t>preOrder</a:t>
            </a:r>
            <a:r>
              <a:rPr lang="en-US" sz="2400" dirty="0"/>
              <a:t> left child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/>
              <a:t>3. </a:t>
            </a:r>
            <a:r>
              <a:rPr lang="en-US" sz="2400" dirty="0" err="1"/>
              <a:t>preOrder</a:t>
            </a:r>
            <a:r>
              <a:rPr lang="en-US" sz="2400" dirty="0"/>
              <a:t> right child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2438400" y="2451100"/>
            <a:ext cx="3657600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inOrder: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1.	inOrder left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2.	</a:t>
            </a:r>
            <a:r>
              <a:rPr lang="en-US" sz="2400"/>
              <a:t>visit this node</a:t>
            </a:r>
            <a:endParaRPr lang="en-US" sz="2400" b="0"/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3.	inOrder right child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2438400" y="3721100"/>
            <a:ext cx="3657600" cy="123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postOrder: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1.	postOrder left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2.	postOrder right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3.	</a:t>
            </a:r>
            <a:r>
              <a:rPr lang="en-US" sz="2400"/>
              <a:t>visit this node</a:t>
            </a:r>
            <a:endParaRPr lang="en-US" sz="2400" b="0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108825" y="2133600"/>
            <a:ext cx="2036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only difference</a:t>
            </a:r>
            <a:br>
              <a:rPr lang="en-US" sz="2400" b="0">
                <a:latin typeface="Times New Roman" pitchFamily="18" charset="0"/>
              </a:rPr>
            </a:br>
            <a:r>
              <a:rPr lang="en-US" sz="2400" b="0">
                <a:latin typeface="Times New Roman" pitchFamily="18" charset="0"/>
              </a:rPr>
              <a:t>is when this</a:t>
            </a:r>
            <a:br>
              <a:rPr lang="en-US" sz="2400" b="0">
                <a:latin typeface="Times New Roman" pitchFamily="18" charset="0"/>
              </a:rPr>
            </a:br>
            <a:r>
              <a:rPr lang="en-US" sz="2400" b="0">
                <a:latin typeface="Times New Roman" pitchFamily="18" charset="0"/>
              </a:rPr>
              <a:t>step occurs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5562600" y="3124200"/>
            <a:ext cx="1524000" cy="1600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 flipV="1">
            <a:off x="5410200" y="3124200"/>
            <a:ext cx="1676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 flipV="1">
            <a:off x="5334000" y="1600200"/>
            <a:ext cx="17526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2438400" y="5029200"/>
            <a:ext cx="36576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Euler: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1. </a:t>
            </a:r>
            <a:r>
              <a:rPr lang="en-US" sz="2400"/>
              <a:t>visit this node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2.	postOrder left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3. </a:t>
            </a:r>
            <a:r>
              <a:rPr lang="en-US" sz="2400"/>
              <a:t>Visit this node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4.	postOrder right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5.	</a:t>
            </a:r>
            <a:r>
              <a:rPr lang="en-US" sz="2400"/>
              <a:t>visit this node</a:t>
            </a:r>
            <a:endParaRPr lang="en-US" sz="2400" b="0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 flipH="1">
            <a:off x="5867400" y="3124200"/>
            <a:ext cx="1219200" cy="2133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5867400" y="3124200"/>
            <a:ext cx="121920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5943600" y="3200400"/>
            <a:ext cx="1143000" cy="3429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520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Insert: The Visitor Pattern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b="1" dirty="0"/>
              <a:t>Design Pattern</a:t>
            </a:r>
            <a:r>
              <a:rPr lang="en-IE" altLang="en-US" sz="2000" dirty="0"/>
              <a:t>: a general reusable solution to a commonly occurring problem within a given context in software design.</a:t>
            </a:r>
          </a:p>
          <a:p>
            <a:pPr lvl="3"/>
            <a:endParaRPr lang="en-IE" altLang="en-US" sz="1100" dirty="0"/>
          </a:p>
          <a:p>
            <a:r>
              <a:rPr lang="en-IE" altLang="en-US" sz="2000" b="1" dirty="0"/>
              <a:t>Visitor Pattern</a:t>
            </a:r>
            <a:r>
              <a:rPr lang="en-IE" altLang="en-US" sz="2000" dirty="0"/>
              <a:t>: a standard way of implementing tree traversal.</a:t>
            </a:r>
          </a:p>
          <a:p>
            <a:pPr>
              <a:buFont typeface="Wingdings" pitchFamily="2" charset="2"/>
              <a:buNone/>
            </a:pPr>
            <a:endParaRPr lang="en-IE" alt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IE" altLang="en-US" sz="1600" dirty="0">
                <a:latin typeface="Courier New" pitchFamily="49" charset="0"/>
                <a:cs typeface="Courier New" pitchFamily="49" charset="0"/>
              </a:rPr>
              <a:t>	public interface Visitor&lt;T&gt; {</a:t>
            </a:r>
          </a:p>
          <a:p>
            <a:pPr>
              <a:buFont typeface="Wingdings" pitchFamily="2" charset="2"/>
              <a:buNone/>
            </a:pPr>
            <a:r>
              <a:rPr lang="fr-FR" altLang="en-US" sz="1600" dirty="0">
                <a:latin typeface="Courier New" pitchFamily="49" charset="0"/>
                <a:cs typeface="Courier New" pitchFamily="49" charset="0"/>
              </a:rPr>
              <a:t>		public </a:t>
            </a:r>
            <a:r>
              <a:rPr lang="fr-FR" altLang="en-US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altLang="en-US" sz="1600" dirty="0" err="1">
                <a:latin typeface="Courier New" pitchFamily="49" charset="0"/>
                <a:cs typeface="Courier New" pitchFamily="49" charset="0"/>
              </a:rPr>
              <a:t>visit</a:t>
            </a:r>
            <a:r>
              <a:rPr lang="fr-FR" altLang="en-US" sz="1600" dirty="0">
                <a:latin typeface="Courier New" pitchFamily="49" charset="0"/>
                <a:cs typeface="Courier New" pitchFamily="49" charset="0"/>
              </a:rPr>
              <a:t>(Position&lt;T&gt; position, Object data);</a:t>
            </a:r>
          </a:p>
          <a:p>
            <a:pPr>
              <a:buFont typeface="Wingdings" pitchFamily="2" charset="2"/>
              <a:buNone/>
            </a:pPr>
            <a:r>
              <a:rPr lang="en-IE" alt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/>
            <a:endParaRPr lang="en-IE" altLang="en-US" sz="1100" dirty="0"/>
          </a:p>
          <a:p>
            <a:r>
              <a:rPr lang="en-IE" altLang="en-US" sz="2000" b="1" dirty="0"/>
              <a:t>Example</a:t>
            </a:r>
            <a:r>
              <a:rPr lang="en-IE" altLang="en-US" sz="2000" dirty="0"/>
              <a:t>: </a:t>
            </a:r>
            <a:r>
              <a:rPr lang="en-IE" altLang="en-US" sz="2000" dirty="0" err="1"/>
              <a:t>TreePrinter</a:t>
            </a:r>
            <a:endParaRPr lang="en-IE" altLang="en-US" sz="2000" dirty="0"/>
          </a:p>
          <a:p>
            <a:pPr lvl="1"/>
            <a:r>
              <a:rPr lang="en-IE" altLang="en-US" sz="1800" dirty="0"/>
              <a:t>Generates a String representation of a tree using indentation to indicate the level of each node.</a:t>
            </a:r>
          </a:p>
          <a:p>
            <a:pPr>
              <a:buFont typeface="Wingdings" pitchFamily="2" charset="2"/>
              <a:buNone/>
            </a:pPr>
            <a:endParaRPr lang="en-IE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2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Insert: Visitor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PreOrderPrinter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Visitor&lt;T&gt;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Tree&lt;T&gt; tree;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IE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TreePrinter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(Tree&lt;T&gt; tree) {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this.tree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 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visit(Position&lt;T&gt; position, Object data)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position.element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buf.append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Iterator&lt;Position&lt;T&gt;&gt; it =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tree.children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visit(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data+"\t");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IE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buf.toString</a:t>
            </a: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IE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504389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30903</TotalTime>
  <Words>346</Words>
  <Application>Microsoft Office PowerPoint</Application>
  <PresentationFormat>On-screen Show (4:3)</PresentationFormat>
  <Paragraphs>167</Paragraphs>
  <Slides>11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Arial Black</vt:lpstr>
      <vt:lpstr>Courier New</vt:lpstr>
      <vt:lpstr>Times</vt:lpstr>
      <vt:lpstr>Times New Roman</vt:lpstr>
      <vt:lpstr>Wingdings</vt:lpstr>
      <vt:lpstr>Radial</vt:lpstr>
      <vt:lpstr>Tree Traversal</vt:lpstr>
      <vt:lpstr>Tree Traversal</vt:lpstr>
      <vt:lpstr>Pre-Order Tree Traversal</vt:lpstr>
      <vt:lpstr>Post-Order Tree Traversal</vt:lpstr>
      <vt:lpstr>In-Order Tree Traversal</vt:lpstr>
      <vt:lpstr>Euler Tour Tree Traversal</vt:lpstr>
      <vt:lpstr>Comparison: Traversal Algorithms</vt:lpstr>
      <vt:lpstr>Insert: The Visitor Pattern</vt:lpstr>
      <vt:lpstr>Insert: Visitor Pattern</vt:lpstr>
      <vt:lpstr>Insert: Visitor Pattern</vt:lpstr>
      <vt:lpstr>Insert: Visitor Pattern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709</cp:revision>
  <cp:lastPrinted>2009-02-10T14:30:02Z</cp:lastPrinted>
  <dcterms:created xsi:type="dcterms:W3CDTF">2009-02-10T11:22:06Z</dcterms:created>
  <dcterms:modified xsi:type="dcterms:W3CDTF">2018-03-06T16:12:43Z</dcterms:modified>
</cp:coreProperties>
</file>