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7" r:id="rId2"/>
    <p:sldId id="641" r:id="rId3"/>
    <p:sldId id="617" r:id="rId4"/>
    <p:sldId id="619" r:id="rId5"/>
    <p:sldId id="514" r:id="rId6"/>
    <p:sldId id="648" r:id="rId7"/>
    <p:sldId id="626" r:id="rId8"/>
    <p:sldId id="627" r:id="rId9"/>
    <p:sldId id="628" r:id="rId10"/>
    <p:sldId id="652" r:id="rId11"/>
    <p:sldId id="653" r:id="rId12"/>
    <p:sldId id="651" r:id="rId13"/>
    <p:sldId id="660" r:id="rId14"/>
    <p:sldId id="655" r:id="rId15"/>
    <p:sldId id="678" r:id="rId16"/>
    <p:sldId id="679" r:id="rId17"/>
    <p:sldId id="661" r:id="rId18"/>
    <p:sldId id="657" r:id="rId19"/>
    <p:sldId id="659" r:id="rId20"/>
    <p:sldId id="662" r:id="rId21"/>
    <p:sldId id="663" r:id="rId22"/>
    <p:sldId id="667" r:id="rId23"/>
    <p:sldId id="664" r:id="rId24"/>
    <p:sldId id="665" r:id="rId25"/>
    <p:sldId id="666" r:id="rId26"/>
    <p:sldId id="670" r:id="rId27"/>
    <p:sldId id="669" r:id="rId28"/>
    <p:sldId id="671" r:id="rId29"/>
    <p:sldId id="672" r:id="rId30"/>
    <p:sldId id="673" r:id="rId31"/>
    <p:sldId id="674" r:id="rId32"/>
    <p:sldId id="675" r:id="rId33"/>
    <p:sldId id="676" r:id="rId34"/>
    <p:sldId id="677" r:id="rId35"/>
    <p:sldId id="682" r:id="rId36"/>
    <p:sldId id="681" r:id="rId37"/>
    <p:sldId id="68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53" autoAdjust="0"/>
  </p:normalViewPr>
  <p:slideViewPr>
    <p:cSldViewPr snapToGrid="0" snapToObjects="1">
      <p:cViewPr>
        <p:scale>
          <a:sx n="75" d="100"/>
          <a:sy n="75" d="100"/>
        </p:scale>
        <p:origin x="-8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AAC35-B9EF-C846-98B4-63503093AC60}" type="datetimeFigureOut">
              <a:rPr lang="en-US" smtClean="0"/>
              <a:t>18/04/19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0EF0F-C99A-AA4E-889C-CEF3D4388521}" type="slidenum">
              <a:rPr lang="en-US" smtClean="0"/>
              <a:t>‹#›</a:t>
            </a:fld>
            <a:endParaRPr lang="en-US"/>
          </a:p>
        </p:txBody>
      </p:sp>
    </p:spTree>
    <p:extLst>
      <p:ext uri="{BB962C8B-B14F-4D97-AF65-F5344CB8AC3E}">
        <p14:creationId xmlns:p14="http://schemas.microsoft.com/office/powerpoint/2010/main" val="2789793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all characters with special meaning have been escaped,</a:t>
            </a:r>
            <a:r>
              <a:rPr lang="en-US" baseline="0" dirty="0" smtClean="0"/>
              <a:t> the browser will not parse any part of the user input as HTML</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uses one of the website's forms to insert a malicious string into the website's database.</a:t>
            </a:r>
          </a:p>
          <a:p>
            <a:endParaRPr lang="en-US" dirty="0" smtClean="0"/>
          </a:p>
          <a:p>
            <a:r>
              <a:rPr lang="en-US" dirty="0" smtClean="0"/>
              <a:t>The victim requests a page from the website.</a:t>
            </a:r>
          </a:p>
          <a:p>
            <a:endParaRPr lang="en-US" dirty="0" smtClean="0"/>
          </a:p>
          <a:p>
            <a:r>
              <a:rPr lang="en-US" dirty="0" smtClean="0"/>
              <a:t>The website includes the malicious string from the database in the response and sends it to the victim.</a:t>
            </a:r>
          </a:p>
          <a:p>
            <a:endParaRPr lang="en-US" dirty="0" smtClean="0"/>
          </a:p>
          <a:p>
            <a:r>
              <a:rPr lang="en-US" dirty="0" smtClean="0"/>
              <a:t>The victim's browser executes the malicious script inside the response, sending the victim's cookies to the attacker's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drawback is especially significant in web development, which is made up of many different technologies that are constantly being updated.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an HTML validation whitelist allowing only the title attribute on HTML elements would remain safe even if</a:t>
            </a:r>
            <a:r>
              <a:rPr lang="en-US" baseline="0" dirty="0" smtClean="0"/>
              <a:t> it was developed before the </a:t>
            </a:r>
            <a:r>
              <a:rPr lang="en-US" baseline="0" dirty="0" err="1" smtClean="0"/>
              <a:t>intriduction</a:t>
            </a:r>
            <a:r>
              <a:rPr lang="en-US" baseline="0" dirty="0" smtClean="0"/>
              <a:t> of HTML5 </a:t>
            </a:r>
            <a:r>
              <a:rPr lang="en-US" baseline="0" dirty="0" err="1" smtClean="0"/>
              <a:t>onmousewheel</a:t>
            </a:r>
            <a:r>
              <a:rPr lang="en-US" baseline="0" dirty="0" smtClean="0"/>
              <a:t> attribute</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crafts a URL containing a malicious string and sends it to the victim.</a:t>
            </a:r>
          </a:p>
          <a:p>
            <a:endParaRPr lang="en-US" dirty="0" smtClean="0"/>
          </a:p>
          <a:p>
            <a:r>
              <a:rPr lang="en-US" dirty="0" smtClean="0"/>
              <a:t>The victim is tricked by the attacker into requesting the URL from the website.</a:t>
            </a:r>
          </a:p>
          <a:p>
            <a:endParaRPr lang="en-US" dirty="0" smtClean="0"/>
          </a:p>
          <a:p>
            <a:r>
              <a:rPr lang="en-US" dirty="0" smtClean="0"/>
              <a:t>The website includes the malicious string from the URL in the response.</a:t>
            </a:r>
          </a:p>
          <a:p>
            <a:endParaRPr lang="en-US" dirty="0" smtClean="0"/>
          </a:p>
          <a:p>
            <a:r>
              <a:rPr lang="en-US" dirty="0" smtClean="0"/>
              <a:t>The victim's browser executes the malicious script inside the response, sending the victim's cookies to the attacker's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35</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crafts a URL containing a malicious string and sends it to the victim.</a:t>
            </a:r>
          </a:p>
          <a:p>
            <a:endParaRPr lang="en-US" dirty="0" smtClean="0"/>
          </a:p>
          <a:p>
            <a:r>
              <a:rPr lang="en-US" dirty="0" smtClean="0"/>
              <a:t>The victim is tricked by the attacker into requesting the URL from the website.</a:t>
            </a:r>
          </a:p>
          <a:p>
            <a:endParaRPr lang="en-US" dirty="0" smtClean="0"/>
          </a:p>
          <a:p>
            <a:r>
              <a:rPr lang="en-US" dirty="0" smtClean="0"/>
              <a:t>The website receives the request, but does not include the malicious string in the response.</a:t>
            </a:r>
          </a:p>
          <a:p>
            <a:endParaRPr lang="en-US" dirty="0" smtClean="0"/>
          </a:p>
          <a:p>
            <a:r>
              <a:rPr lang="en-US" dirty="0" smtClean="0"/>
              <a:t>The victim's browser executes the legitimate script inside the response, causing the malicious script to be inserted into the page.</a:t>
            </a:r>
          </a:p>
          <a:p>
            <a:endParaRPr lang="en-US" dirty="0" smtClean="0"/>
          </a:p>
          <a:p>
            <a:r>
              <a:rPr lang="en-US" dirty="0" smtClean="0"/>
              <a:t>The victim's browser executes the malicious script inserted into the page, sending the victim's cookies to the attacker's server.</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Encoding</a:t>
            </a:r>
            <a:r>
              <a:rPr lang="en-US" baseline="0" dirty="0" smtClean="0"/>
              <a:t> and Validation depend on the same factors.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Before</a:t>
            </a:r>
            <a:r>
              <a:rPr lang="en-US" baseline="0" dirty="0" smtClean="0"/>
              <a:t> explaining in detail how encoding and validation work, we will describe each of these points.</a:t>
            </a:r>
            <a:endParaRPr lang="en-US"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9</a:t>
            </a:fld>
            <a:endParaRPr lang="en-US"/>
          </a:p>
        </p:txBody>
      </p:sp>
    </p:spTree>
    <p:extLst>
      <p:ext uri="{BB962C8B-B14F-4D97-AF65-F5344CB8AC3E}">
        <p14:creationId xmlns:p14="http://schemas.microsoft.com/office/powerpoint/2010/main" val="413552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3912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22529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0159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4066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5A4175F-39A9-994F-AEF5-8EBA8423B573}" type="datetimeFigureOut">
              <a:rPr lang="en-US" smtClean="0"/>
              <a:t>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3412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5A4175F-39A9-994F-AEF5-8EBA8423B573}" type="datetimeFigureOut">
              <a:rPr lang="en-US" smtClean="0"/>
              <a:t>18/04/19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380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5A4175F-39A9-994F-AEF5-8EBA8423B573}" type="datetimeFigureOut">
              <a:rPr lang="en-US" smtClean="0"/>
              <a:t>18/04/19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5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5A4175F-39A9-994F-AEF5-8EBA8423B573}" type="datetimeFigureOut">
              <a:rPr lang="en-US" smtClean="0"/>
              <a:t>18/04/19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4720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4175F-39A9-994F-AEF5-8EBA8423B573}" type="datetimeFigureOut">
              <a:rPr lang="en-US" smtClean="0"/>
              <a:t>18/04/19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6928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18/04/19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3903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18/04/19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1173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175F-39A9-994F-AEF5-8EBA8423B573}" type="datetimeFigureOut">
              <a:rPr lang="en-US" smtClean="0"/>
              <a:t>18/04/19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B6F4-192A-BE4A-A8F3-8CB85A20582D}" type="slidenum">
              <a:rPr lang="en-US" smtClean="0"/>
              <a:t>‹#›</a:t>
            </a:fld>
            <a:endParaRPr lang="en-US"/>
          </a:p>
        </p:txBody>
      </p:sp>
    </p:spTree>
    <p:extLst>
      <p:ext uri="{BB962C8B-B14F-4D97-AF65-F5344CB8AC3E}">
        <p14:creationId xmlns:p14="http://schemas.microsoft.com/office/powerpoint/2010/main" val="66816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attacker/"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x-none" b="1" dirty="0" smtClean="0"/>
              <a:t>XSS Prevention</a:t>
            </a:r>
            <a:endParaRPr lang="en-US" b="1" dirty="0"/>
          </a:p>
        </p:txBody>
      </p:sp>
    </p:spTree>
    <p:extLst>
      <p:ext uri="{BB962C8B-B14F-4D97-AF65-F5344CB8AC3E}">
        <p14:creationId xmlns:p14="http://schemas.microsoft.com/office/powerpoint/2010/main" val="4257251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Inbound/Outbound Input Handling</a:t>
            </a:r>
            <a:endParaRPr lang="en-US" b="1" dirty="0"/>
          </a:p>
        </p:txBody>
      </p:sp>
      <p:sp>
        <p:nvSpPr>
          <p:cNvPr id="6" name="Rectangle 5"/>
          <p:cNvSpPr/>
          <p:nvPr/>
        </p:nvSpPr>
        <p:spPr>
          <a:xfrm>
            <a:off x="308429" y="1271488"/>
            <a:ext cx="8378371" cy="2246769"/>
          </a:xfrm>
          <a:prstGeom prst="rect">
            <a:avLst/>
          </a:prstGeom>
        </p:spPr>
        <p:txBody>
          <a:bodyPr wrap="square">
            <a:spAutoFit/>
          </a:bodyPr>
          <a:lstStyle/>
          <a:p>
            <a:r>
              <a:rPr lang="en-US" sz="2800" dirty="0" smtClean="0"/>
              <a:t>Instinctively, it might seem that XSS can be prevented by encoding or validating all user input as soon as your website receives it.</a:t>
            </a:r>
          </a:p>
          <a:p>
            <a:endParaRPr lang="en-US" sz="2800" b="1" dirty="0"/>
          </a:p>
          <a:p>
            <a:endParaRPr lang="en-US" sz="2800" b="1" dirty="0" smtClean="0"/>
          </a:p>
        </p:txBody>
      </p:sp>
    </p:spTree>
    <p:extLst>
      <p:ext uri="{BB962C8B-B14F-4D97-AF65-F5344CB8AC3E}">
        <p14:creationId xmlns:p14="http://schemas.microsoft.com/office/powerpoint/2010/main" val="18270575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Inbound/Outbound Input Handling</a:t>
            </a:r>
            <a:endParaRPr lang="en-US" b="1" dirty="0"/>
          </a:p>
        </p:txBody>
      </p:sp>
      <p:sp>
        <p:nvSpPr>
          <p:cNvPr id="6" name="Rectangle 5"/>
          <p:cNvSpPr/>
          <p:nvPr/>
        </p:nvSpPr>
        <p:spPr>
          <a:xfrm>
            <a:off x="308429" y="1271488"/>
            <a:ext cx="8378371" cy="1384995"/>
          </a:xfrm>
          <a:prstGeom prst="rect">
            <a:avLst/>
          </a:prstGeom>
        </p:spPr>
        <p:txBody>
          <a:bodyPr wrap="square">
            <a:spAutoFit/>
          </a:bodyPr>
          <a:lstStyle/>
          <a:p>
            <a:r>
              <a:rPr lang="en-US" sz="2800" dirty="0" smtClean="0"/>
              <a:t>Instinctively, it might seem that XSS can be prevented by encoding or validating all user input as soon as your website receives it.</a:t>
            </a:r>
            <a:endParaRPr lang="en-US" sz="2800" b="1" dirty="0" smtClean="0"/>
          </a:p>
        </p:txBody>
      </p:sp>
      <p:sp>
        <p:nvSpPr>
          <p:cNvPr id="4" name="Rectangle 3"/>
          <p:cNvSpPr/>
          <p:nvPr/>
        </p:nvSpPr>
        <p:spPr>
          <a:xfrm>
            <a:off x="308429" y="2847624"/>
            <a:ext cx="8378371" cy="4001096"/>
          </a:xfrm>
          <a:prstGeom prst="rect">
            <a:avLst/>
          </a:prstGeom>
        </p:spPr>
        <p:txBody>
          <a:bodyPr wrap="square">
            <a:spAutoFit/>
          </a:bodyPr>
          <a:lstStyle/>
          <a:p>
            <a:r>
              <a:rPr lang="mr-IN" sz="2800" dirty="0" smtClean="0">
                <a:latin typeface="Calibri"/>
                <a:cs typeface="Calibri"/>
              </a:rPr>
              <a:t>…However the input can be inserted into several contexts in a page.</a:t>
            </a:r>
          </a:p>
          <a:p>
            <a:endParaRPr lang="en-US" sz="600" dirty="0" smtClean="0">
              <a:latin typeface="Calibri"/>
              <a:cs typeface="Calibri"/>
            </a:endParaRPr>
          </a:p>
          <a:p>
            <a:pPr marL="457200" indent="-457200">
              <a:buFont typeface="Arial"/>
              <a:buChar char="•"/>
            </a:pPr>
            <a:r>
              <a:rPr lang="en-US" sz="2400" dirty="0" smtClean="0"/>
              <a:t>There is no easy way of determining when user input arrives which context it will eventually be inserted into.</a:t>
            </a:r>
          </a:p>
          <a:p>
            <a:pPr marL="457200" indent="-457200">
              <a:buFont typeface="Arial"/>
              <a:buChar char="•"/>
            </a:pPr>
            <a:endParaRPr lang="en-US" sz="600" dirty="0" smtClean="0"/>
          </a:p>
          <a:p>
            <a:pPr marL="457200" indent="-457200">
              <a:buFont typeface="Arial"/>
              <a:buChar char="•"/>
            </a:pPr>
            <a:r>
              <a:rPr lang="en-US" sz="2400" dirty="0"/>
              <a:t>T</a:t>
            </a:r>
            <a:r>
              <a:rPr lang="en-US" sz="2400" dirty="0" smtClean="0"/>
              <a:t>he same user input needs to be inserted into different contexts.</a:t>
            </a:r>
          </a:p>
          <a:p>
            <a:pPr marL="457200" indent="-457200">
              <a:buFont typeface="Arial"/>
              <a:buChar char="•"/>
            </a:pPr>
            <a:endParaRPr lang="en-US" sz="600" dirty="0" smtClean="0"/>
          </a:p>
          <a:p>
            <a:pPr marL="457200" indent="-457200">
              <a:buFont typeface="Arial"/>
              <a:buChar char="•"/>
            </a:pPr>
            <a:r>
              <a:rPr lang="en-US" sz="2800" b="1" dirty="0" smtClean="0"/>
              <a:t>Outbound input handling can take into account the specific context that user input will be inserted into.</a:t>
            </a:r>
          </a:p>
          <a:p>
            <a:endParaRPr lang="en-US" sz="2800" b="1" dirty="0" smtClean="0"/>
          </a:p>
        </p:txBody>
      </p:sp>
    </p:spTree>
    <p:extLst>
      <p:ext uri="{BB962C8B-B14F-4D97-AF65-F5344CB8AC3E}">
        <p14:creationId xmlns:p14="http://schemas.microsoft.com/office/powerpoint/2010/main" val="4636853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Where to Perform Secure Input Handling</a:t>
            </a:r>
            <a:endParaRPr lang="en-US" b="1" dirty="0"/>
          </a:p>
        </p:txBody>
      </p:sp>
      <p:sp>
        <p:nvSpPr>
          <p:cNvPr id="6" name="Rectangle 5"/>
          <p:cNvSpPr/>
          <p:nvPr/>
        </p:nvSpPr>
        <p:spPr>
          <a:xfrm>
            <a:off x="308429" y="1718382"/>
            <a:ext cx="8378371" cy="3785652"/>
          </a:xfrm>
          <a:prstGeom prst="rect">
            <a:avLst/>
          </a:prstGeom>
        </p:spPr>
        <p:txBody>
          <a:bodyPr wrap="square">
            <a:spAutoFit/>
          </a:bodyPr>
          <a:lstStyle/>
          <a:p>
            <a:r>
              <a:rPr lang="en-US" sz="2800" b="1" dirty="0" smtClean="0"/>
              <a:t>Server-side code: </a:t>
            </a:r>
            <a:r>
              <a:rPr lang="en-US" sz="2800" dirty="0" smtClean="0"/>
              <a:t>	Persistent (or Storage) XSS</a:t>
            </a:r>
          </a:p>
          <a:p>
            <a:r>
              <a:rPr lang="en-US" sz="2800" dirty="0"/>
              <a:t>	</a:t>
            </a:r>
            <a:r>
              <a:rPr lang="en-US" sz="2800" dirty="0" smtClean="0"/>
              <a:t>					Reflective XSS</a:t>
            </a:r>
          </a:p>
          <a:p>
            <a:pPr marL="457200" indent="-457200">
              <a:buFont typeface="Arial"/>
              <a:buChar char="•"/>
            </a:pPr>
            <a:endParaRPr lang="en-US" sz="1200" dirty="0"/>
          </a:p>
          <a:p>
            <a:pPr marL="457200" indent="-457200">
              <a:buFont typeface="Arial"/>
              <a:buChar char="•"/>
            </a:pPr>
            <a:r>
              <a:rPr lang="en-US" sz="2400" dirty="0" smtClean="0"/>
              <a:t>This is done in the language supported by the server</a:t>
            </a:r>
          </a:p>
          <a:p>
            <a:endParaRPr lang="en-US" sz="2800" dirty="0" smtClean="0"/>
          </a:p>
          <a:p>
            <a:endParaRPr lang="en-US" sz="2800" dirty="0"/>
          </a:p>
          <a:p>
            <a:r>
              <a:rPr lang="en-US" sz="2800" b="1" dirty="0" smtClean="0"/>
              <a:t>Client-side code</a:t>
            </a:r>
            <a:r>
              <a:rPr lang="en-US" sz="2800" dirty="0" smtClean="0"/>
              <a:t>:	DOM-Based XSS</a:t>
            </a:r>
          </a:p>
          <a:p>
            <a:endParaRPr lang="en-US" sz="1200" b="1" dirty="0"/>
          </a:p>
          <a:p>
            <a:pPr marL="457200" indent="-457200">
              <a:buFont typeface="Arial"/>
              <a:buChar char="•"/>
            </a:pPr>
            <a:r>
              <a:rPr lang="en-US" sz="2400" dirty="0"/>
              <a:t>This is done in </a:t>
            </a:r>
            <a:r>
              <a:rPr lang="en-US" sz="2400" dirty="0" smtClean="0"/>
              <a:t>JavaScript</a:t>
            </a:r>
            <a:endParaRPr lang="en-US" sz="2400" dirty="0"/>
          </a:p>
          <a:p>
            <a:endParaRPr lang="en-US" sz="2800" b="1" dirty="0" smtClean="0"/>
          </a:p>
        </p:txBody>
      </p:sp>
    </p:spTree>
    <p:extLst>
      <p:ext uri="{BB962C8B-B14F-4D97-AF65-F5344CB8AC3E}">
        <p14:creationId xmlns:p14="http://schemas.microsoft.com/office/powerpoint/2010/main" val="34318666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a:t>
            </a:r>
            <a:endParaRPr lang="en-US" b="1" dirty="0"/>
          </a:p>
        </p:txBody>
      </p:sp>
      <p:sp>
        <p:nvSpPr>
          <p:cNvPr id="6" name="Rectangle 5"/>
          <p:cNvSpPr/>
          <p:nvPr/>
        </p:nvSpPr>
        <p:spPr>
          <a:xfrm>
            <a:off x="308429" y="1271488"/>
            <a:ext cx="8378371" cy="1692771"/>
          </a:xfrm>
          <a:prstGeom prst="rect">
            <a:avLst/>
          </a:prstGeom>
        </p:spPr>
        <p:txBody>
          <a:bodyPr wrap="square">
            <a:spAutoFit/>
          </a:bodyPr>
          <a:lstStyle/>
          <a:p>
            <a:r>
              <a:rPr lang="en-US" sz="2800" dirty="0" smtClean="0"/>
              <a:t>Escaping the user input so that the browser interprets it only as data not as code</a:t>
            </a:r>
          </a:p>
          <a:p>
            <a:pPr marL="800100" lvl="1" indent="-342900">
              <a:buFont typeface="Arial"/>
              <a:buChar char="•"/>
            </a:pPr>
            <a:r>
              <a:rPr lang="en-US" sz="2400" dirty="0" smtClean="0"/>
              <a:t>Best example is HTML encoding: ‘&lt;‘ </a:t>
            </a:r>
            <a:r>
              <a:rPr lang="en-US" sz="2400" dirty="0" smtClean="0">
                <a:sym typeface="Wingdings"/>
              </a:rPr>
              <a:t> &amp;</a:t>
            </a:r>
            <a:r>
              <a:rPr lang="en-US" sz="2400" dirty="0" err="1" smtClean="0">
                <a:sym typeface="Wingdings"/>
              </a:rPr>
              <a:t>lt</a:t>
            </a:r>
            <a:r>
              <a:rPr lang="en-US" sz="2400" dirty="0" smtClean="0">
                <a:sym typeface="Wingdings"/>
              </a:rPr>
              <a:t>;  or ‘&gt;’  &amp;</a:t>
            </a:r>
            <a:r>
              <a:rPr lang="en-US" sz="2400" dirty="0" err="1" smtClean="0">
                <a:sym typeface="Wingdings"/>
              </a:rPr>
              <a:t>gt</a:t>
            </a:r>
            <a:r>
              <a:rPr lang="en-US" sz="2400" dirty="0" smtClean="0">
                <a:sym typeface="Wingdings"/>
              </a:rPr>
              <a:t>;</a:t>
            </a:r>
            <a:endParaRPr lang="en-US" sz="2400" dirty="0" smtClean="0"/>
          </a:p>
          <a:p>
            <a:pPr marL="914400" lvl="1" indent="-457200">
              <a:buFont typeface="Arial"/>
              <a:buChar char="•"/>
            </a:pPr>
            <a:endParaRPr lang="en-US" sz="2400" b="1" dirty="0" smtClean="0"/>
          </a:p>
        </p:txBody>
      </p:sp>
      <p:sp>
        <p:nvSpPr>
          <p:cNvPr id="4" name="Rectangle 3"/>
          <p:cNvSpPr/>
          <p:nvPr/>
        </p:nvSpPr>
        <p:spPr>
          <a:xfrm>
            <a:off x="308429" y="3025814"/>
            <a:ext cx="8378371" cy="615553"/>
          </a:xfrm>
          <a:prstGeom prst="rect">
            <a:avLst/>
          </a:prstGeom>
        </p:spPr>
        <p:txBody>
          <a:bodyPr wrap="square">
            <a:spAutoFit/>
          </a:bodyPr>
          <a:lstStyle/>
          <a:p>
            <a:endParaRPr lang="en-US" sz="600" dirty="0" smtClean="0">
              <a:latin typeface="Calibri"/>
              <a:cs typeface="Calibri"/>
            </a:endParaRPr>
          </a:p>
          <a:p>
            <a:r>
              <a:rPr lang="en-US" sz="2800" dirty="0" smtClean="0"/>
              <a:t>For Example:</a:t>
            </a:r>
          </a:p>
        </p:txBody>
      </p:sp>
      <p:pic>
        <p:nvPicPr>
          <p:cNvPr id="2" name="Picture 1" descr="Screenshot 2019-04-11 at 16.16.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3198125"/>
            <a:ext cx="3581400" cy="1320800"/>
          </a:xfrm>
          <a:prstGeom prst="rect">
            <a:avLst/>
          </a:prstGeom>
        </p:spPr>
      </p:pic>
      <p:sp>
        <p:nvSpPr>
          <p:cNvPr id="3" name="Rectangle 2"/>
          <p:cNvSpPr/>
          <p:nvPr/>
        </p:nvSpPr>
        <p:spPr>
          <a:xfrm>
            <a:off x="457199" y="4748069"/>
            <a:ext cx="8686801" cy="830997"/>
          </a:xfrm>
          <a:prstGeom prst="rect">
            <a:avLst/>
          </a:prstGeom>
        </p:spPr>
        <p:txBody>
          <a:bodyPr wrap="square">
            <a:spAutoFit/>
          </a:bodyPr>
          <a:lstStyle/>
          <a:p>
            <a:r>
              <a:rPr lang="en-US" sz="2400" dirty="0"/>
              <a:t>If the user input were the string </a:t>
            </a:r>
            <a:r>
              <a:rPr lang="en-US" sz="2400" dirty="0">
                <a:solidFill>
                  <a:srgbClr val="FF0000"/>
                </a:solidFill>
              </a:rPr>
              <a:t>&lt;script&gt;...&lt;/script&gt;</a:t>
            </a:r>
            <a:r>
              <a:rPr lang="en-US" sz="2400" dirty="0"/>
              <a:t>, the resulting HTML would be as follows:</a:t>
            </a:r>
          </a:p>
        </p:txBody>
      </p:sp>
      <p:pic>
        <p:nvPicPr>
          <p:cNvPr id="7" name="Picture 6" descr="Screenshot 2019-04-11 at 16.1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149" y="5363634"/>
            <a:ext cx="3746500" cy="1295400"/>
          </a:xfrm>
          <a:prstGeom prst="rect">
            <a:avLst/>
          </a:prstGeom>
        </p:spPr>
      </p:pic>
    </p:spTree>
    <p:extLst>
      <p:ext uri="{BB962C8B-B14F-4D97-AF65-F5344CB8AC3E}">
        <p14:creationId xmlns:p14="http://schemas.microsoft.com/office/powerpoint/2010/main" val="1909883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 in client-side code</a:t>
            </a:r>
            <a:endParaRPr lang="en-US" b="1" dirty="0"/>
          </a:p>
        </p:txBody>
      </p:sp>
      <p:sp>
        <p:nvSpPr>
          <p:cNvPr id="6" name="Rectangle 5"/>
          <p:cNvSpPr/>
          <p:nvPr/>
        </p:nvSpPr>
        <p:spPr>
          <a:xfrm>
            <a:off x="308429" y="1271488"/>
            <a:ext cx="8378371" cy="1815882"/>
          </a:xfrm>
          <a:prstGeom prst="rect">
            <a:avLst/>
          </a:prstGeom>
        </p:spPr>
        <p:txBody>
          <a:bodyPr wrap="square">
            <a:spAutoFit/>
          </a:bodyPr>
          <a:lstStyle/>
          <a:p>
            <a:pPr marL="457200" indent="-457200">
              <a:buFont typeface="Arial"/>
              <a:buChar char="•"/>
            </a:pPr>
            <a:r>
              <a:rPr lang="en-US" sz="2800" b="1" dirty="0" smtClean="0"/>
              <a:t>Client-side code: </a:t>
            </a:r>
            <a:r>
              <a:rPr lang="en-US" sz="2800" dirty="0" smtClean="0"/>
              <a:t>JavaScript language has built-in methods and properties that automatically encode all data in a context-aware manner.</a:t>
            </a:r>
          </a:p>
          <a:p>
            <a:pPr marL="457200" indent="-457200">
              <a:buFont typeface="Arial"/>
              <a:buChar char="•"/>
            </a:pPr>
            <a:endParaRPr lang="en-US" sz="2800" dirty="0" smtClean="0"/>
          </a:p>
        </p:txBody>
      </p:sp>
      <p:pic>
        <p:nvPicPr>
          <p:cNvPr id="8" name="Picture 7" descr="Screenshot 2019-04-17 at 22.25.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15" y="2840565"/>
            <a:ext cx="8223250" cy="3238500"/>
          </a:xfrm>
          <a:prstGeom prst="rect">
            <a:avLst/>
          </a:prstGeom>
        </p:spPr>
      </p:pic>
    </p:spTree>
    <p:extLst>
      <p:ext uri="{BB962C8B-B14F-4D97-AF65-F5344CB8AC3E}">
        <p14:creationId xmlns:p14="http://schemas.microsoft.com/office/powerpoint/2010/main" val="14721390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 in client-side code using the Java Encoder Project</a:t>
            </a:r>
            <a:endParaRPr lang="en-US" b="1" dirty="0"/>
          </a:p>
        </p:txBody>
      </p:sp>
      <p:sp>
        <p:nvSpPr>
          <p:cNvPr id="2" name="Rectangle 1"/>
          <p:cNvSpPr/>
          <p:nvPr/>
        </p:nvSpPr>
        <p:spPr>
          <a:xfrm>
            <a:off x="135466" y="6323163"/>
            <a:ext cx="8551333"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a:t>
            </a:r>
            <a:r>
              <a:rPr lang="en-US" dirty="0" err="1"/>
              <a:t>OWASP_Java_Encoder_Project#tab</a:t>
            </a:r>
            <a:r>
              <a:rPr lang="en-US" dirty="0"/>
              <a:t>=Main</a:t>
            </a:r>
          </a:p>
        </p:txBody>
      </p:sp>
      <p:pic>
        <p:nvPicPr>
          <p:cNvPr id="3" name="Picture 2" descr="Screenshot 2019-04-18 at 00.38.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5699"/>
            <a:ext cx="9144000" cy="3892870"/>
          </a:xfrm>
          <a:prstGeom prst="rect">
            <a:avLst/>
          </a:prstGeom>
        </p:spPr>
      </p:pic>
    </p:spTree>
    <p:extLst>
      <p:ext uri="{BB962C8B-B14F-4D97-AF65-F5344CB8AC3E}">
        <p14:creationId xmlns:p14="http://schemas.microsoft.com/office/powerpoint/2010/main" val="908690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 in client-side code using the Java Encoder Project</a:t>
            </a:r>
            <a:endParaRPr lang="en-US" b="1" dirty="0"/>
          </a:p>
        </p:txBody>
      </p:sp>
      <p:pic>
        <p:nvPicPr>
          <p:cNvPr id="4" name="Picture 3" descr="Screenshot 2019-04-18 at 00.50.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1436158"/>
            <a:ext cx="9048750" cy="3663950"/>
          </a:xfrm>
          <a:prstGeom prst="rect">
            <a:avLst/>
          </a:prstGeom>
        </p:spPr>
      </p:pic>
      <p:sp>
        <p:nvSpPr>
          <p:cNvPr id="6" name="Rectangle 5"/>
          <p:cNvSpPr/>
          <p:nvPr/>
        </p:nvSpPr>
        <p:spPr>
          <a:xfrm>
            <a:off x="457200" y="6138497"/>
            <a:ext cx="4406036" cy="369332"/>
          </a:xfrm>
          <a:prstGeom prst="rect">
            <a:avLst/>
          </a:prstGeom>
        </p:spPr>
        <p:txBody>
          <a:bodyPr wrap="none">
            <a:spAutoFit/>
          </a:bodyPr>
          <a:lstStyle/>
          <a:p>
            <a:r>
              <a:rPr lang="en-US" dirty="0"/>
              <a:t>http://</a:t>
            </a:r>
            <a:r>
              <a:rPr lang="en-US" dirty="0" err="1"/>
              <a:t>owasp.github.io</a:t>
            </a:r>
            <a:r>
              <a:rPr lang="en-US" dirty="0"/>
              <a:t>/</a:t>
            </a:r>
            <a:r>
              <a:rPr lang="en-US" dirty="0" err="1"/>
              <a:t>owasp</a:t>
            </a:r>
            <a:r>
              <a:rPr lang="en-US" dirty="0"/>
              <a:t>-java-encoder/</a:t>
            </a:r>
          </a:p>
        </p:txBody>
      </p:sp>
    </p:spTree>
    <p:extLst>
      <p:ext uri="{BB962C8B-B14F-4D97-AF65-F5344CB8AC3E}">
        <p14:creationId xmlns:p14="http://schemas.microsoft.com/office/powerpoint/2010/main" val="36979814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 in server-side code using the Java Encoder Project</a:t>
            </a:r>
            <a:endParaRPr lang="en-US" b="1" dirty="0"/>
          </a:p>
        </p:txBody>
      </p:sp>
      <p:sp>
        <p:nvSpPr>
          <p:cNvPr id="6" name="Rectangle 5"/>
          <p:cNvSpPr/>
          <p:nvPr/>
        </p:nvSpPr>
        <p:spPr>
          <a:xfrm>
            <a:off x="308429" y="1271488"/>
            <a:ext cx="8378371" cy="1323439"/>
          </a:xfrm>
          <a:prstGeom prst="rect">
            <a:avLst/>
          </a:prstGeom>
        </p:spPr>
        <p:txBody>
          <a:bodyPr wrap="square">
            <a:spAutoFit/>
          </a:bodyPr>
          <a:lstStyle/>
          <a:p>
            <a:pPr marL="457200" indent="-457200">
              <a:buFont typeface="Arial"/>
              <a:buChar char="•"/>
            </a:pPr>
            <a:r>
              <a:rPr lang="en-US" sz="2800" dirty="0"/>
              <a:t>Server-side code: you rely on the functions available in your server-side language or framework</a:t>
            </a:r>
            <a:endParaRPr lang="en-US" sz="2400" b="1" dirty="0"/>
          </a:p>
          <a:p>
            <a:pPr marL="914400" lvl="1" indent="-457200">
              <a:buFont typeface="Arial"/>
              <a:buChar char="•"/>
            </a:pPr>
            <a:endParaRPr lang="en-US" sz="2400" b="1" dirty="0" smtClean="0"/>
          </a:p>
        </p:txBody>
      </p:sp>
      <p:pic>
        <p:nvPicPr>
          <p:cNvPr id="8" name="Picture 7" descr="Screenshot 2019-04-18 at 00.48.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66" y="2334685"/>
            <a:ext cx="7289800" cy="4000500"/>
          </a:xfrm>
          <a:prstGeom prst="rect">
            <a:avLst/>
          </a:prstGeom>
        </p:spPr>
      </p:pic>
      <p:sp>
        <p:nvSpPr>
          <p:cNvPr id="9" name="Rectangle 8"/>
          <p:cNvSpPr/>
          <p:nvPr/>
        </p:nvSpPr>
        <p:spPr>
          <a:xfrm>
            <a:off x="165964" y="6436783"/>
            <a:ext cx="4406036" cy="369332"/>
          </a:xfrm>
          <a:prstGeom prst="rect">
            <a:avLst/>
          </a:prstGeom>
        </p:spPr>
        <p:txBody>
          <a:bodyPr wrap="none">
            <a:spAutoFit/>
          </a:bodyPr>
          <a:lstStyle/>
          <a:p>
            <a:r>
              <a:rPr lang="en-US" dirty="0"/>
              <a:t>http://</a:t>
            </a:r>
            <a:r>
              <a:rPr lang="en-US" dirty="0" err="1"/>
              <a:t>owasp.github.io</a:t>
            </a:r>
            <a:r>
              <a:rPr lang="en-US" dirty="0"/>
              <a:t>/</a:t>
            </a:r>
            <a:r>
              <a:rPr lang="en-US" dirty="0" err="1"/>
              <a:t>owasp</a:t>
            </a:r>
            <a:r>
              <a:rPr lang="en-US" dirty="0"/>
              <a:t>-java-encoder/</a:t>
            </a:r>
          </a:p>
        </p:txBody>
      </p:sp>
    </p:spTree>
    <p:extLst>
      <p:ext uri="{BB962C8B-B14F-4D97-AF65-F5344CB8AC3E}">
        <p14:creationId xmlns:p14="http://schemas.microsoft.com/office/powerpoint/2010/main" val="40491597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Limitations of Encoding</a:t>
            </a:r>
            <a:endParaRPr lang="en-US" b="1" dirty="0"/>
          </a:p>
        </p:txBody>
      </p:sp>
      <p:sp>
        <p:nvSpPr>
          <p:cNvPr id="6" name="Rectangle 5"/>
          <p:cNvSpPr/>
          <p:nvPr/>
        </p:nvSpPr>
        <p:spPr>
          <a:xfrm>
            <a:off x="308429" y="1271488"/>
            <a:ext cx="8378371" cy="1384995"/>
          </a:xfrm>
          <a:prstGeom prst="rect">
            <a:avLst/>
          </a:prstGeom>
        </p:spPr>
        <p:txBody>
          <a:bodyPr wrap="square">
            <a:spAutoFit/>
          </a:bodyPr>
          <a:lstStyle/>
          <a:p>
            <a:r>
              <a:rPr lang="en-US" sz="2800" dirty="0" smtClean="0"/>
              <a:t>Instinctively, it might seem that XSS can be prevented by encoding or validating all user input as soon as your website receives it.</a:t>
            </a:r>
            <a:endParaRPr lang="en-US" sz="2800" b="1" dirty="0" smtClean="0"/>
          </a:p>
        </p:txBody>
      </p:sp>
      <p:sp>
        <p:nvSpPr>
          <p:cNvPr id="4" name="Rectangle 3"/>
          <p:cNvSpPr/>
          <p:nvPr/>
        </p:nvSpPr>
        <p:spPr>
          <a:xfrm>
            <a:off x="308429" y="2847624"/>
            <a:ext cx="8378371" cy="3877985"/>
          </a:xfrm>
          <a:prstGeom prst="rect">
            <a:avLst/>
          </a:prstGeom>
        </p:spPr>
        <p:txBody>
          <a:bodyPr wrap="square">
            <a:spAutoFit/>
          </a:bodyPr>
          <a:lstStyle/>
          <a:p>
            <a:r>
              <a:rPr lang="mr-IN" sz="2800" dirty="0" smtClean="0">
                <a:latin typeface="Calibri"/>
                <a:cs typeface="Calibri"/>
              </a:rPr>
              <a:t>…However the input can be inserted into several contexts in a page.</a:t>
            </a:r>
          </a:p>
          <a:p>
            <a:endParaRPr lang="en-US" sz="600" dirty="0" smtClean="0">
              <a:latin typeface="Calibri"/>
              <a:cs typeface="Calibri"/>
            </a:endParaRPr>
          </a:p>
          <a:p>
            <a:pPr marL="457200" indent="-457200">
              <a:buFont typeface="Arial"/>
              <a:buChar char="•"/>
            </a:pPr>
            <a:r>
              <a:rPr lang="en-US" sz="2400" dirty="0" smtClean="0"/>
              <a:t>There is no easy way of determining when user input arrives which context it will eventually be inserted into.</a:t>
            </a:r>
          </a:p>
          <a:p>
            <a:pPr marL="457200" indent="-457200">
              <a:buFont typeface="Arial"/>
              <a:buChar char="•"/>
            </a:pPr>
            <a:endParaRPr lang="en-US" sz="600" dirty="0" smtClean="0"/>
          </a:p>
          <a:p>
            <a:pPr marL="457200" indent="-457200">
              <a:buFont typeface="Arial"/>
              <a:buChar char="•"/>
            </a:pPr>
            <a:r>
              <a:rPr lang="en-US" sz="2400" dirty="0"/>
              <a:t>T</a:t>
            </a:r>
            <a:r>
              <a:rPr lang="en-US" sz="2400" dirty="0" smtClean="0"/>
              <a:t>he same user input needs to be inserted into different context.</a:t>
            </a:r>
          </a:p>
          <a:p>
            <a:pPr marL="457200" indent="-457200">
              <a:buFont typeface="Arial"/>
              <a:buChar char="•"/>
            </a:pPr>
            <a:endParaRPr lang="en-US" sz="600" dirty="0" smtClean="0"/>
          </a:p>
          <a:p>
            <a:pPr marL="457200" indent="-457200">
              <a:buFont typeface="Arial"/>
              <a:buChar char="•"/>
            </a:pPr>
            <a:r>
              <a:rPr lang="en-US" sz="2400" dirty="0" smtClean="0"/>
              <a:t>Outbound input handling can take into account the specific context that user input will be inserted into.</a:t>
            </a:r>
          </a:p>
          <a:p>
            <a:endParaRPr lang="en-US" sz="2800" dirty="0" smtClean="0"/>
          </a:p>
        </p:txBody>
      </p:sp>
    </p:spTree>
    <p:extLst>
      <p:ext uri="{BB962C8B-B14F-4D97-AF65-F5344CB8AC3E}">
        <p14:creationId xmlns:p14="http://schemas.microsoft.com/office/powerpoint/2010/main" val="20777009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Limitations of Encoding</a:t>
            </a:r>
            <a:endParaRPr lang="en-US" b="1" dirty="0"/>
          </a:p>
        </p:txBody>
      </p:sp>
      <p:sp>
        <p:nvSpPr>
          <p:cNvPr id="7" name="Rectangle 6"/>
          <p:cNvSpPr/>
          <p:nvPr/>
        </p:nvSpPr>
        <p:spPr>
          <a:xfrm>
            <a:off x="308429" y="1271488"/>
            <a:ext cx="8378371" cy="830997"/>
          </a:xfrm>
          <a:prstGeom prst="rect">
            <a:avLst/>
          </a:prstGeom>
        </p:spPr>
        <p:txBody>
          <a:bodyPr wrap="square">
            <a:spAutoFit/>
          </a:bodyPr>
          <a:lstStyle/>
          <a:p>
            <a:r>
              <a:rPr lang="x-none" sz="2400" dirty="0" smtClean="0"/>
              <a:t>It will still be possible to input malicious strings in certain contexts</a:t>
            </a:r>
            <a:endParaRPr lang="en-US" sz="2400" dirty="0" smtClean="0"/>
          </a:p>
          <a:p>
            <a:pPr marL="914400" lvl="1" indent="-457200">
              <a:buFont typeface="Arial"/>
              <a:buChar char="•"/>
            </a:pPr>
            <a:endParaRPr lang="en-US" sz="2400" b="1" dirty="0" smtClean="0"/>
          </a:p>
        </p:txBody>
      </p:sp>
      <p:pic>
        <p:nvPicPr>
          <p:cNvPr id="3" name="Picture 2" descr="Screenshot 2019-04-11 at 16.36.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15069"/>
            <a:ext cx="5562600" cy="609600"/>
          </a:xfrm>
          <a:prstGeom prst="rect">
            <a:avLst/>
          </a:prstGeom>
        </p:spPr>
      </p:pic>
      <p:sp>
        <p:nvSpPr>
          <p:cNvPr id="6" name="Rectangle 5"/>
          <p:cNvSpPr/>
          <p:nvPr/>
        </p:nvSpPr>
        <p:spPr>
          <a:xfrm>
            <a:off x="460829" y="2880154"/>
            <a:ext cx="8378371" cy="1569660"/>
          </a:xfrm>
          <a:prstGeom prst="rect">
            <a:avLst/>
          </a:prstGeom>
        </p:spPr>
        <p:txBody>
          <a:bodyPr wrap="square">
            <a:spAutoFit/>
          </a:bodyPr>
          <a:lstStyle/>
          <a:p>
            <a:r>
              <a:rPr lang="x-none" sz="2400" dirty="0" smtClean="0"/>
              <a:t>This does not prevent the attacker from inserting a URL beginning with “</a:t>
            </a:r>
            <a:r>
              <a:rPr lang="x-none" sz="2400" dirty="0" smtClean="0">
                <a:solidFill>
                  <a:srgbClr val="FF0000"/>
                </a:solidFill>
              </a:rPr>
              <a:t>javascript:</a:t>
            </a:r>
            <a:r>
              <a:rPr lang="x-none" sz="2400" dirty="0" smtClean="0"/>
              <a:t>”. When the link is clicked, whatever JavaScript is embedded inside the URL will be executed</a:t>
            </a:r>
            <a:endParaRPr lang="en-US" sz="2400" dirty="0" smtClean="0"/>
          </a:p>
          <a:p>
            <a:pPr marL="914400" lvl="1" indent="-457200">
              <a:buFont typeface="Arial"/>
              <a:buChar char="•"/>
            </a:pPr>
            <a:endParaRPr lang="en-US" sz="2400" b="1" dirty="0" smtClean="0"/>
          </a:p>
        </p:txBody>
      </p:sp>
      <p:sp>
        <p:nvSpPr>
          <p:cNvPr id="8" name="Rectangle 7"/>
          <p:cNvSpPr/>
          <p:nvPr/>
        </p:nvSpPr>
        <p:spPr>
          <a:xfrm>
            <a:off x="457200" y="4209094"/>
            <a:ext cx="8378371" cy="3231654"/>
          </a:xfrm>
          <a:prstGeom prst="rect">
            <a:avLst/>
          </a:prstGeom>
        </p:spPr>
        <p:txBody>
          <a:bodyPr wrap="square">
            <a:spAutoFit/>
          </a:bodyPr>
          <a:lstStyle/>
          <a:p>
            <a:pPr marL="342900" indent="-342900">
              <a:buFont typeface="Arial"/>
              <a:buChar char="•"/>
            </a:pPr>
            <a:r>
              <a:rPr lang="x-none" sz="2400" dirty="0" smtClean="0"/>
              <a:t>Encoding is inadequate when you want the user to customize part of the HTML page. An example is a user profile page where the user can define custom HTML  which supposedly you don’t want to encode.</a:t>
            </a:r>
          </a:p>
          <a:p>
            <a:pPr marL="342900" indent="-342900">
              <a:buFont typeface="Arial"/>
              <a:buChar char="•"/>
            </a:pPr>
            <a:endParaRPr lang="x-none" sz="1200" dirty="0" smtClean="0"/>
          </a:p>
          <a:p>
            <a:pPr marL="342900" indent="-342900">
              <a:buFont typeface="Arial"/>
              <a:buChar char="•"/>
            </a:pPr>
            <a:r>
              <a:rPr lang="x-none" sz="2400" dirty="0"/>
              <a:t>In such situations encoding needs to be complemented with validation.</a:t>
            </a:r>
            <a:endParaRPr lang="en-US" sz="2400" dirty="0"/>
          </a:p>
          <a:p>
            <a:pPr marL="342900" indent="-342900">
              <a:buFont typeface="Arial"/>
              <a:buChar char="•"/>
            </a:pPr>
            <a:endParaRPr lang="en-US" sz="2400" dirty="0" smtClean="0"/>
          </a:p>
          <a:p>
            <a:pPr marL="914400" lvl="1" indent="-457200">
              <a:buFont typeface="Arial"/>
              <a:buChar char="•"/>
            </a:pPr>
            <a:endParaRPr lang="en-US" sz="2400" b="1" dirty="0" smtClean="0"/>
          </a:p>
        </p:txBody>
      </p:sp>
      <p:sp>
        <p:nvSpPr>
          <p:cNvPr id="9" name="Rectangle 8"/>
          <p:cNvSpPr/>
          <p:nvPr/>
        </p:nvSpPr>
        <p:spPr>
          <a:xfrm>
            <a:off x="460829" y="5657672"/>
            <a:ext cx="8378371" cy="461665"/>
          </a:xfrm>
          <a:prstGeom prst="rect">
            <a:avLst/>
          </a:prstGeom>
        </p:spPr>
        <p:txBody>
          <a:bodyPr wrap="square">
            <a:spAutoFit/>
          </a:bodyPr>
          <a:lstStyle/>
          <a:p>
            <a:pPr marL="914400" lvl="1" indent="-457200">
              <a:buFont typeface="Arial"/>
              <a:buChar char="•"/>
            </a:pPr>
            <a:endParaRPr lang="en-US" sz="2400" b="1" dirty="0" smtClean="0"/>
          </a:p>
        </p:txBody>
      </p:sp>
    </p:spTree>
    <p:extLst>
      <p:ext uri="{BB962C8B-B14F-4D97-AF65-F5344CB8AC3E}">
        <p14:creationId xmlns:p14="http://schemas.microsoft.com/office/powerpoint/2010/main" val="52800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Persistent/Stored XSS</a:t>
            </a:r>
            <a:endParaRPr lang="en-US" b="1" dirty="0"/>
          </a:p>
        </p:txBody>
      </p:sp>
      <p:pic>
        <p:nvPicPr>
          <p:cNvPr id="2" name="Picture 1"/>
          <p:cNvPicPr>
            <a:picLocks noChangeAspect="1"/>
          </p:cNvPicPr>
          <p:nvPr/>
        </p:nvPicPr>
        <p:blipFill>
          <a:blip r:embed="rId3"/>
          <a:stretch>
            <a:fillRect/>
          </a:stretch>
        </p:blipFill>
        <p:spPr>
          <a:xfrm>
            <a:off x="1066800" y="1229506"/>
            <a:ext cx="7010400" cy="3976048"/>
          </a:xfrm>
          <a:prstGeom prst="rect">
            <a:avLst/>
          </a:prstGeom>
        </p:spPr>
      </p:pic>
      <p:sp>
        <p:nvSpPr>
          <p:cNvPr id="6" name="Rectangle 5"/>
          <p:cNvSpPr/>
          <p:nvPr/>
        </p:nvSpPr>
        <p:spPr>
          <a:xfrm>
            <a:off x="304799" y="5391817"/>
            <a:ext cx="8686801" cy="1569660"/>
          </a:xfrm>
          <a:prstGeom prst="rect">
            <a:avLst/>
          </a:prstGeom>
        </p:spPr>
        <p:txBody>
          <a:bodyPr wrap="square">
            <a:spAutoFit/>
          </a:bodyPr>
          <a:lstStyle/>
          <a:p>
            <a:r>
              <a:rPr lang="en-US" sz="2400" dirty="0" smtClean="0"/>
              <a:t>You enter data which is stored within the application and then returned later on, in response to another request. This data contains JavaScript code which is executed in the context of the application. </a:t>
            </a:r>
          </a:p>
          <a:p>
            <a:pPr marL="457200" indent="-457200">
              <a:buFont typeface="Arial"/>
              <a:buChar char="•"/>
            </a:pPr>
            <a:endParaRPr lang="en-US" sz="2400" dirty="0"/>
          </a:p>
        </p:txBody>
      </p:sp>
    </p:spTree>
    <p:extLst>
      <p:ext uri="{BB962C8B-B14F-4D97-AF65-F5344CB8AC3E}">
        <p14:creationId xmlns:p14="http://schemas.microsoft.com/office/powerpoint/2010/main" val="27760368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Validation</a:t>
            </a:r>
            <a:endParaRPr lang="en-US" b="1" dirty="0"/>
          </a:p>
        </p:txBody>
      </p:sp>
      <p:sp>
        <p:nvSpPr>
          <p:cNvPr id="6" name="Rectangle 5"/>
          <p:cNvSpPr/>
          <p:nvPr/>
        </p:nvSpPr>
        <p:spPr>
          <a:xfrm>
            <a:off x="308429" y="1271488"/>
            <a:ext cx="8378371" cy="2431435"/>
          </a:xfrm>
          <a:prstGeom prst="rect">
            <a:avLst/>
          </a:prstGeom>
        </p:spPr>
        <p:txBody>
          <a:bodyPr wrap="square">
            <a:spAutoFit/>
          </a:bodyPr>
          <a:lstStyle/>
          <a:p>
            <a:r>
              <a:rPr lang="en-US" sz="2800" dirty="0" smtClean="0"/>
              <a:t>Filtering user input so that all malicious parts of it are removed, </a:t>
            </a:r>
            <a:r>
              <a:rPr lang="en-US" sz="2800" dirty="0"/>
              <a:t>w</a:t>
            </a:r>
            <a:r>
              <a:rPr lang="en-US" sz="2800" dirty="0" smtClean="0"/>
              <a:t>ithout necessarily removing all code in it.</a:t>
            </a:r>
          </a:p>
          <a:p>
            <a:pPr marL="914400" lvl="1" indent="-457200">
              <a:buFont typeface="Arial"/>
              <a:buChar char="•"/>
            </a:pPr>
            <a:r>
              <a:rPr lang="en-US" sz="2400" dirty="0" smtClean="0"/>
              <a:t>For example, remove some HTML elements (such as </a:t>
            </a:r>
            <a:r>
              <a:rPr lang="en-US" sz="2400" dirty="0" smtClean="0">
                <a:latin typeface="Courier"/>
                <a:cs typeface="Courier"/>
              </a:rPr>
              <a:t>&lt;</a:t>
            </a:r>
            <a:r>
              <a:rPr lang="en-US" sz="2400" dirty="0" err="1" smtClean="0">
                <a:latin typeface="Courier"/>
                <a:cs typeface="Courier"/>
              </a:rPr>
              <a:t>em</a:t>
            </a:r>
            <a:r>
              <a:rPr lang="en-US" sz="2400" dirty="0" smtClean="0">
                <a:latin typeface="Courier"/>
                <a:cs typeface="Courier"/>
              </a:rPr>
              <a:t>&gt;</a:t>
            </a:r>
            <a:r>
              <a:rPr lang="en-US" sz="2400" dirty="0" smtClean="0"/>
              <a:t> and </a:t>
            </a:r>
            <a:r>
              <a:rPr lang="en-US" sz="2400" dirty="0" smtClean="0">
                <a:latin typeface="Courier"/>
                <a:cs typeface="Courier"/>
              </a:rPr>
              <a:t>&lt;strong&gt;</a:t>
            </a:r>
            <a:r>
              <a:rPr lang="en-US" sz="2400" dirty="0" smtClean="0"/>
              <a:t>) but disallowing others (such as </a:t>
            </a:r>
            <a:r>
              <a:rPr lang="en-US" sz="2400" dirty="0" smtClean="0">
                <a:latin typeface="Courier"/>
                <a:cs typeface="Courier"/>
              </a:rPr>
              <a:t>&lt;script&gt;</a:t>
            </a:r>
            <a:r>
              <a:rPr lang="en-US" sz="2400" dirty="0" smtClean="0"/>
              <a:t>)</a:t>
            </a:r>
            <a:endParaRPr lang="en-US" sz="2400" dirty="0"/>
          </a:p>
          <a:p>
            <a:pPr marL="914400" lvl="1" indent="-457200">
              <a:buFont typeface="Arial"/>
              <a:buChar char="•"/>
            </a:pPr>
            <a:endParaRPr lang="en-US" sz="2400" b="1" dirty="0" smtClean="0"/>
          </a:p>
        </p:txBody>
      </p:sp>
      <p:sp>
        <p:nvSpPr>
          <p:cNvPr id="4" name="Rectangle 3"/>
          <p:cNvSpPr/>
          <p:nvPr/>
        </p:nvSpPr>
        <p:spPr>
          <a:xfrm>
            <a:off x="457200" y="3485991"/>
            <a:ext cx="8378371" cy="3662541"/>
          </a:xfrm>
          <a:prstGeom prst="rect">
            <a:avLst/>
          </a:prstGeom>
        </p:spPr>
        <p:txBody>
          <a:bodyPr wrap="square">
            <a:spAutoFit/>
          </a:bodyPr>
          <a:lstStyle/>
          <a:p>
            <a:r>
              <a:rPr lang="en-US" sz="2800" b="1" dirty="0" smtClean="0"/>
              <a:t>Characteristics:</a:t>
            </a:r>
          </a:p>
          <a:p>
            <a:pPr marL="457200" indent="-457200">
              <a:buFont typeface="Arial"/>
              <a:buChar char="•"/>
            </a:pPr>
            <a:endParaRPr lang="en-US" sz="1200" b="1" dirty="0" smtClean="0"/>
          </a:p>
          <a:p>
            <a:pPr marL="457200" indent="-457200">
              <a:buFont typeface="Arial"/>
              <a:buChar char="•"/>
            </a:pPr>
            <a:r>
              <a:rPr lang="en-US" sz="2400" b="1" dirty="0" smtClean="0"/>
              <a:t>Classification strategy: </a:t>
            </a:r>
            <a:r>
              <a:rPr lang="en-US" sz="2400" dirty="0" smtClean="0"/>
              <a:t>User input can be classified using either blacklisting or whitelisting.</a:t>
            </a:r>
          </a:p>
          <a:p>
            <a:pPr marL="457200" indent="-457200">
              <a:buFont typeface="Arial"/>
              <a:buChar char="•"/>
            </a:pPr>
            <a:endParaRPr lang="en-US" sz="1200" dirty="0" smtClean="0"/>
          </a:p>
          <a:p>
            <a:pPr marL="457200" indent="-457200">
              <a:buFont typeface="Arial"/>
              <a:buChar char="•"/>
            </a:pPr>
            <a:r>
              <a:rPr lang="en-US" sz="2400" b="1" dirty="0" smtClean="0"/>
              <a:t>Validation outcome: </a:t>
            </a:r>
            <a:r>
              <a:rPr lang="en-US" sz="2400" dirty="0"/>
              <a:t>User </a:t>
            </a:r>
            <a:r>
              <a:rPr lang="en-US" sz="2400" dirty="0" smtClean="0"/>
              <a:t>input identifie</a:t>
            </a:r>
            <a:r>
              <a:rPr lang="en-US" sz="2800" dirty="0" smtClean="0"/>
              <a:t>d as malicious can either be rejected or sanitized.</a:t>
            </a:r>
            <a:endParaRPr lang="en-US" sz="2800" dirty="0"/>
          </a:p>
          <a:p>
            <a:pPr marL="457200" indent="-457200">
              <a:buFont typeface="Arial"/>
              <a:buChar char="•"/>
            </a:pPr>
            <a:endParaRPr lang="en-US" sz="2800" b="1" dirty="0" smtClean="0"/>
          </a:p>
          <a:p>
            <a:pPr marL="914400" lvl="1" indent="-457200">
              <a:buFont typeface="Arial"/>
              <a:buChar char="•"/>
            </a:pPr>
            <a:endParaRPr lang="en-US" sz="2400" dirty="0"/>
          </a:p>
          <a:p>
            <a:pPr marL="914400" lvl="1" indent="-457200">
              <a:buFont typeface="Arial"/>
              <a:buChar char="•"/>
            </a:pPr>
            <a:endParaRPr lang="en-US" sz="2400" b="1" dirty="0" smtClean="0"/>
          </a:p>
        </p:txBody>
      </p:sp>
    </p:spTree>
    <p:extLst>
      <p:ext uri="{BB962C8B-B14F-4D97-AF65-F5344CB8AC3E}">
        <p14:creationId xmlns:p14="http://schemas.microsoft.com/office/powerpoint/2010/main" val="30583933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Blacklisting</a:t>
            </a:r>
            <a:endParaRPr lang="en-US" b="1" dirty="0"/>
          </a:p>
        </p:txBody>
      </p:sp>
      <p:sp>
        <p:nvSpPr>
          <p:cNvPr id="6" name="Rectangle 5"/>
          <p:cNvSpPr/>
          <p:nvPr/>
        </p:nvSpPr>
        <p:spPr>
          <a:xfrm>
            <a:off x="308429" y="1271488"/>
            <a:ext cx="8378371" cy="2492990"/>
          </a:xfrm>
          <a:prstGeom prst="rect">
            <a:avLst/>
          </a:prstGeom>
        </p:spPr>
        <p:txBody>
          <a:bodyPr wrap="square">
            <a:spAutoFit/>
          </a:bodyPr>
          <a:lstStyle/>
          <a:p>
            <a:r>
              <a:rPr lang="en-US" sz="2800" dirty="0" smtClean="0"/>
              <a:t>Defining forbidden patterns that should not appear in user input. If a string matches this pattern, it is then marked as invalid.</a:t>
            </a:r>
          </a:p>
          <a:p>
            <a:pPr marL="800100" lvl="1" indent="-342900">
              <a:buFont typeface="Arial"/>
              <a:buChar char="•"/>
            </a:pPr>
            <a:r>
              <a:rPr lang="en-US" sz="2400" dirty="0" smtClean="0"/>
              <a:t>Example: allow users to submit custom URLs with any protocol except </a:t>
            </a:r>
            <a:r>
              <a:rPr lang="en-US" sz="2400" dirty="0" err="1" smtClean="0">
                <a:latin typeface="Courier"/>
                <a:cs typeface="Courier"/>
              </a:rPr>
              <a:t>javascript</a:t>
            </a:r>
            <a:r>
              <a:rPr lang="en-US" sz="2400" dirty="0" smtClean="0">
                <a:latin typeface="Courier"/>
                <a:cs typeface="Courier"/>
              </a:rPr>
              <a:t>:</a:t>
            </a:r>
            <a:endParaRPr lang="en-US" sz="2400" dirty="0">
              <a:latin typeface="Courier"/>
              <a:cs typeface="Courier"/>
            </a:endParaRPr>
          </a:p>
          <a:p>
            <a:pPr marL="914400" lvl="1" indent="-457200">
              <a:buFont typeface="Arial"/>
              <a:buChar char="•"/>
            </a:pPr>
            <a:endParaRPr lang="en-US" sz="2400" b="1" dirty="0" smtClean="0"/>
          </a:p>
        </p:txBody>
      </p:sp>
      <p:sp>
        <p:nvSpPr>
          <p:cNvPr id="4" name="Rectangle 3"/>
          <p:cNvSpPr/>
          <p:nvPr/>
        </p:nvSpPr>
        <p:spPr>
          <a:xfrm>
            <a:off x="1202252" y="3604522"/>
            <a:ext cx="7603081" cy="3416320"/>
          </a:xfrm>
          <a:prstGeom prst="rect">
            <a:avLst/>
          </a:prstGeom>
        </p:spPr>
        <p:txBody>
          <a:bodyPr wrap="square">
            <a:spAutoFit/>
          </a:bodyPr>
          <a:lstStyle/>
          <a:p>
            <a:r>
              <a:rPr lang="en-US" sz="2800" b="1" dirty="0" smtClean="0"/>
              <a:t>Drawbacks:</a:t>
            </a:r>
          </a:p>
          <a:p>
            <a:pPr marL="457200" indent="-457200">
              <a:buFont typeface="Arial"/>
              <a:buChar char="•"/>
            </a:pPr>
            <a:endParaRPr lang="en-US" sz="1200" b="1" dirty="0" smtClean="0"/>
          </a:p>
          <a:p>
            <a:pPr marL="457200" indent="-457200">
              <a:buFont typeface="Arial"/>
              <a:buChar char="•"/>
            </a:pPr>
            <a:r>
              <a:rPr lang="en-US" sz="2400" b="1" dirty="0" smtClean="0"/>
              <a:t>Complexity: </a:t>
            </a:r>
            <a:r>
              <a:rPr lang="en-US" sz="2400" dirty="0" smtClean="0"/>
              <a:t>Describing malicious string is a complex task!</a:t>
            </a:r>
          </a:p>
          <a:p>
            <a:pPr marL="914400" lvl="1" indent="-457200">
              <a:buFont typeface="Lucida Grande"/>
              <a:buChar char="-"/>
            </a:pPr>
            <a:r>
              <a:rPr lang="en-US" sz="2000" dirty="0" smtClean="0">
                <a:latin typeface="Calibri"/>
                <a:cs typeface="Calibri"/>
              </a:rPr>
              <a:t>Looking for </a:t>
            </a:r>
            <a:r>
              <a:rPr lang="en-US" sz="2000" dirty="0" err="1" smtClean="0">
                <a:latin typeface="Courier"/>
                <a:cs typeface="Courier"/>
              </a:rPr>
              <a:t>javascript</a:t>
            </a:r>
            <a:r>
              <a:rPr lang="en-US" sz="2000" dirty="0" smtClean="0">
                <a:latin typeface="Courier"/>
                <a:cs typeface="Courier"/>
              </a:rPr>
              <a:t>: </a:t>
            </a:r>
            <a:r>
              <a:rPr lang="en-US" sz="2000" dirty="0" smtClean="0">
                <a:latin typeface="Calibri"/>
                <a:cs typeface="Calibri"/>
              </a:rPr>
              <a:t>also implies looking for </a:t>
            </a:r>
            <a:r>
              <a:rPr lang="en-US" sz="2000" dirty="0" err="1" smtClean="0">
                <a:latin typeface="Courier"/>
                <a:cs typeface="Courier"/>
              </a:rPr>
              <a:t>Javascript</a:t>
            </a:r>
            <a:r>
              <a:rPr lang="en-US" sz="2000" dirty="0" smtClean="0">
                <a:latin typeface="Courier"/>
                <a:cs typeface="Courier"/>
              </a:rPr>
              <a:t>: </a:t>
            </a:r>
            <a:r>
              <a:rPr lang="en-US" sz="2000" dirty="0" smtClean="0">
                <a:latin typeface="Calibri"/>
                <a:cs typeface="Calibri"/>
              </a:rPr>
              <a:t>and </a:t>
            </a:r>
            <a:r>
              <a:rPr lang="en-US" sz="2000" dirty="0" smtClean="0">
                <a:latin typeface="Courier"/>
                <a:cs typeface="Courier"/>
              </a:rPr>
              <a:t>&amp;#106:avascript:</a:t>
            </a:r>
          </a:p>
          <a:p>
            <a:pPr marL="457200" indent="-457200">
              <a:buFont typeface="Arial"/>
              <a:buChar char="•"/>
            </a:pPr>
            <a:endParaRPr lang="en-US" sz="1200" dirty="0" smtClean="0"/>
          </a:p>
          <a:p>
            <a:pPr marL="457200" indent="-457200">
              <a:buFont typeface="Arial"/>
              <a:buChar char="•"/>
            </a:pPr>
            <a:endParaRPr lang="en-US" sz="2800" b="1" dirty="0" smtClean="0"/>
          </a:p>
          <a:p>
            <a:pPr marL="914400" lvl="1" indent="-457200">
              <a:buFont typeface="Arial"/>
              <a:buChar char="•"/>
            </a:pPr>
            <a:endParaRPr lang="en-US" sz="2400" dirty="0"/>
          </a:p>
          <a:p>
            <a:pPr marL="914400" lvl="1" indent="-457200">
              <a:buFont typeface="Arial"/>
              <a:buChar char="•"/>
            </a:pPr>
            <a:endParaRPr lang="en-US" sz="2400" b="1" dirty="0" smtClean="0"/>
          </a:p>
        </p:txBody>
      </p:sp>
      <p:pic>
        <p:nvPicPr>
          <p:cNvPr id="2" name="Picture 1"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17" y="3620001"/>
            <a:ext cx="1034005" cy="1034005"/>
          </a:xfrm>
          <a:prstGeom prst="rect">
            <a:avLst/>
          </a:prstGeom>
        </p:spPr>
      </p:pic>
    </p:spTree>
    <p:extLst>
      <p:ext uri="{BB962C8B-B14F-4D97-AF65-F5344CB8AC3E}">
        <p14:creationId xmlns:p14="http://schemas.microsoft.com/office/powerpoint/2010/main" val="32526108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Blacklisting</a:t>
            </a:r>
            <a:endParaRPr lang="en-US" b="1" dirty="0"/>
          </a:p>
        </p:txBody>
      </p:sp>
      <p:sp>
        <p:nvSpPr>
          <p:cNvPr id="6" name="Rectangle 5"/>
          <p:cNvSpPr/>
          <p:nvPr/>
        </p:nvSpPr>
        <p:spPr>
          <a:xfrm>
            <a:off x="308429" y="1271488"/>
            <a:ext cx="8378371" cy="2492990"/>
          </a:xfrm>
          <a:prstGeom prst="rect">
            <a:avLst/>
          </a:prstGeom>
        </p:spPr>
        <p:txBody>
          <a:bodyPr wrap="square">
            <a:spAutoFit/>
          </a:bodyPr>
          <a:lstStyle/>
          <a:p>
            <a:r>
              <a:rPr lang="en-US" sz="2800" dirty="0" smtClean="0"/>
              <a:t>Defining forbidden patterns that should not appear in user input. If a string matches this pattern, it is then marked as invalid.</a:t>
            </a:r>
          </a:p>
          <a:p>
            <a:pPr marL="800100" lvl="1" indent="-342900">
              <a:buFont typeface="Arial"/>
              <a:buChar char="•"/>
            </a:pPr>
            <a:r>
              <a:rPr lang="en-US" sz="2400" dirty="0" smtClean="0"/>
              <a:t>Example: allow users to submit custom URLs with any protocol except </a:t>
            </a:r>
            <a:r>
              <a:rPr lang="en-US" sz="2400" dirty="0" err="1" smtClean="0">
                <a:latin typeface="Courier"/>
                <a:cs typeface="Courier"/>
              </a:rPr>
              <a:t>javascript</a:t>
            </a:r>
            <a:r>
              <a:rPr lang="en-US" sz="2400" dirty="0" smtClean="0">
                <a:latin typeface="Courier"/>
                <a:cs typeface="Courier"/>
              </a:rPr>
              <a:t>:</a:t>
            </a:r>
            <a:endParaRPr lang="en-US" sz="2400" dirty="0">
              <a:latin typeface="Courier"/>
              <a:cs typeface="Courier"/>
            </a:endParaRPr>
          </a:p>
          <a:p>
            <a:pPr marL="914400" lvl="1" indent="-457200">
              <a:buFont typeface="Arial"/>
              <a:buChar char="•"/>
            </a:pPr>
            <a:endParaRPr lang="en-US" sz="2400" b="1" dirty="0" smtClean="0"/>
          </a:p>
        </p:txBody>
      </p:sp>
      <p:sp>
        <p:nvSpPr>
          <p:cNvPr id="4" name="Rectangle 3"/>
          <p:cNvSpPr/>
          <p:nvPr/>
        </p:nvSpPr>
        <p:spPr>
          <a:xfrm>
            <a:off x="1202252" y="3604522"/>
            <a:ext cx="7603081" cy="3293209"/>
          </a:xfrm>
          <a:prstGeom prst="rect">
            <a:avLst/>
          </a:prstGeom>
        </p:spPr>
        <p:txBody>
          <a:bodyPr wrap="square">
            <a:spAutoFit/>
          </a:bodyPr>
          <a:lstStyle/>
          <a:p>
            <a:r>
              <a:rPr lang="en-US" sz="2800" b="1" dirty="0" smtClean="0"/>
              <a:t>Drawbacks:</a:t>
            </a:r>
          </a:p>
          <a:p>
            <a:pPr marL="457200" indent="-457200">
              <a:buFont typeface="Arial"/>
              <a:buChar char="•"/>
            </a:pPr>
            <a:endParaRPr lang="en-US" sz="1200" b="1" dirty="0" smtClean="0"/>
          </a:p>
          <a:p>
            <a:pPr marL="457200" indent="-457200">
              <a:buFont typeface="Arial"/>
              <a:buChar char="•"/>
            </a:pPr>
            <a:r>
              <a:rPr lang="en-US" sz="2400" b="1" dirty="0"/>
              <a:t>Staleness: </a:t>
            </a:r>
            <a:r>
              <a:rPr lang="en-US" sz="2400" dirty="0" smtClean="0"/>
              <a:t>Even a perfect blacklist would fail if a new feature allowing malicious use </a:t>
            </a:r>
            <a:r>
              <a:rPr lang="en-US" sz="2400" dirty="0" err="1" smtClean="0"/>
              <a:t>wasadded</a:t>
            </a:r>
            <a:r>
              <a:rPr lang="en-US" sz="2400" dirty="0" smtClean="0"/>
              <a:t> to the browser.</a:t>
            </a:r>
            <a:endParaRPr lang="en-US" sz="2400" dirty="0"/>
          </a:p>
          <a:p>
            <a:pPr marL="914400" lvl="1" indent="-457200">
              <a:buFont typeface="Lucida Grande"/>
              <a:buChar char="-"/>
            </a:pPr>
            <a:r>
              <a:rPr lang="en-US" sz="2000" dirty="0" err="1" smtClean="0">
                <a:latin typeface="Courier"/>
                <a:cs typeface="Courier"/>
              </a:rPr>
              <a:t>onmousewheel</a:t>
            </a:r>
            <a:r>
              <a:rPr lang="en-US" sz="2000" dirty="0">
                <a:latin typeface="Courier"/>
                <a:cs typeface="Courier"/>
              </a:rPr>
              <a:t> </a:t>
            </a:r>
            <a:r>
              <a:rPr lang="en-US" sz="2000" dirty="0" smtClean="0">
                <a:latin typeface="Calibri"/>
                <a:cs typeface="Calibri"/>
              </a:rPr>
              <a:t>was introduced only with HTML5</a:t>
            </a:r>
            <a:endParaRPr lang="en-US" sz="1200" dirty="0" smtClean="0">
              <a:latin typeface="Calibri"/>
              <a:cs typeface="Calibri"/>
            </a:endParaRPr>
          </a:p>
          <a:p>
            <a:pPr marL="457200" indent="-457200">
              <a:buFont typeface="Arial"/>
              <a:buChar char="•"/>
            </a:pPr>
            <a:endParaRPr lang="en-US" sz="2800" b="1" dirty="0" smtClean="0"/>
          </a:p>
          <a:p>
            <a:pPr marL="914400" lvl="1" indent="-457200">
              <a:buFont typeface="Arial"/>
              <a:buChar char="•"/>
            </a:pPr>
            <a:endParaRPr lang="en-US" sz="2400" dirty="0"/>
          </a:p>
          <a:p>
            <a:pPr marL="914400" lvl="1" indent="-457200">
              <a:buFont typeface="Arial"/>
              <a:buChar char="•"/>
            </a:pPr>
            <a:endParaRPr lang="en-US" sz="2400" b="1" dirty="0" smtClean="0"/>
          </a:p>
        </p:txBody>
      </p:sp>
      <p:pic>
        <p:nvPicPr>
          <p:cNvPr id="2" name="Picture 1"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17" y="3620001"/>
            <a:ext cx="1034005" cy="1034005"/>
          </a:xfrm>
          <a:prstGeom prst="rect">
            <a:avLst/>
          </a:prstGeom>
        </p:spPr>
      </p:pic>
      <p:sp>
        <p:nvSpPr>
          <p:cNvPr id="7" name="Rectangle 6"/>
          <p:cNvSpPr/>
          <p:nvPr/>
        </p:nvSpPr>
        <p:spPr>
          <a:xfrm>
            <a:off x="457200" y="5965448"/>
            <a:ext cx="8378371" cy="892552"/>
          </a:xfrm>
          <a:prstGeom prst="rect">
            <a:avLst/>
          </a:prstGeom>
        </p:spPr>
        <p:txBody>
          <a:bodyPr wrap="square">
            <a:spAutoFit/>
          </a:bodyPr>
          <a:lstStyle/>
          <a:p>
            <a:r>
              <a:rPr lang="en-US" sz="2800" b="1" dirty="0" smtClean="0">
                <a:sym typeface="Wingdings"/>
              </a:rPr>
              <a:t> </a:t>
            </a:r>
            <a:r>
              <a:rPr lang="en-US" sz="2800" b="1" dirty="0" smtClean="0"/>
              <a:t>Blacklisting is strongly discouraged</a:t>
            </a:r>
            <a:endParaRPr lang="en-US" sz="2400" b="1" dirty="0">
              <a:latin typeface="Courier"/>
              <a:cs typeface="Courier"/>
            </a:endParaRPr>
          </a:p>
          <a:p>
            <a:pPr marL="914400" lvl="1" indent="-457200">
              <a:buFont typeface="Arial"/>
              <a:buChar char="•"/>
            </a:pPr>
            <a:endParaRPr lang="en-US" sz="2400" b="1" dirty="0" smtClean="0"/>
          </a:p>
        </p:txBody>
      </p:sp>
    </p:spTree>
    <p:extLst>
      <p:ext uri="{BB962C8B-B14F-4D97-AF65-F5344CB8AC3E}">
        <p14:creationId xmlns:p14="http://schemas.microsoft.com/office/powerpoint/2010/main" val="3198936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Whitelisting</a:t>
            </a:r>
            <a:endParaRPr lang="en-US" b="1" dirty="0"/>
          </a:p>
        </p:txBody>
      </p:sp>
      <p:sp>
        <p:nvSpPr>
          <p:cNvPr id="6" name="Rectangle 5"/>
          <p:cNvSpPr/>
          <p:nvPr/>
        </p:nvSpPr>
        <p:spPr>
          <a:xfrm>
            <a:off x="308429" y="1271488"/>
            <a:ext cx="8378371" cy="2062103"/>
          </a:xfrm>
          <a:prstGeom prst="rect">
            <a:avLst/>
          </a:prstGeom>
        </p:spPr>
        <p:txBody>
          <a:bodyPr wrap="square">
            <a:spAutoFit/>
          </a:bodyPr>
          <a:lstStyle/>
          <a:p>
            <a:r>
              <a:rPr lang="en-US" sz="2800" dirty="0" smtClean="0"/>
              <a:t>Defines an allowed pattern and marks input as invalid if it does not match this pattern</a:t>
            </a:r>
          </a:p>
          <a:p>
            <a:pPr marL="914400" lvl="1" indent="-457200">
              <a:buFont typeface="Arial"/>
              <a:buChar char="•"/>
            </a:pPr>
            <a:r>
              <a:rPr lang="en-US" sz="2400" dirty="0" smtClean="0"/>
              <a:t>For example, it is possible to allow users to submit custom URLs containing only the protocols </a:t>
            </a:r>
            <a:r>
              <a:rPr lang="en-US" sz="2400" dirty="0" smtClean="0">
                <a:latin typeface="Courier"/>
                <a:cs typeface="Courier"/>
              </a:rPr>
              <a:t>http:</a:t>
            </a:r>
            <a:r>
              <a:rPr lang="en-US" sz="2400" dirty="0" smtClean="0"/>
              <a:t> and </a:t>
            </a:r>
            <a:r>
              <a:rPr lang="en-US" sz="2400" dirty="0" smtClean="0">
                <a:latin typeface="Courier"/>
                <a:cs typeface="Courier"/>
              </a:rPr>
              <a:t>https:</a:t>
            </a:r>
          </a:p>
          <a:p>
            <a:pPr marL="914400" lvl="1" indent="-457200">
              <a:buFont typeface="Arial"/>
              <a:buChar char="•"/>
            </a:pPr>
            <a:endParaRPr lang="en-US" sz="2400" b="1" dirty="0" smtClean="0"/>
          </a:p>
        </p:txBody>
      </p:sp>
      <p:sp>
        <p:nvSpPr>
          <p:cNvPr id="4" name="Rectangle 3"/>
          <p:cNvSpPr/>
          <p:nvPr/>
        </p:nvSpPr>
        <p:spPr>
          <a:xfrm>
            <a:off x="1751096" y="3485990"/>
            <a:ext cx="7121971" cy="4278094"/>
          </a:xfrm>
          <a:prstGeom prst="rect">
            <a:avLst/>
          </a:prstGeom>
        </p:spPr>
        <p:txBody>
          <a:bodyPr wrap="square">
            <a:spAutoFit/>
          </a:bodyPr>
          <a:lstStyle/>
          <a:p>
            <a:r>
              <a:rPr lang="en-US" sz="2800" b="1" dirty="0" smtClean="0"/>
              <a:t>Benefits</a:t>
            </a:r>
          </a:p>
          <a:p>
            <a:pPr marL="457200" indent="-457200">
              <a:buFont typeface="Arial"/>
              <a:buChar char="•"/>
            </a:pPr>
            <a:endParaRPr lang="en-US" sz="1200" b="1" dirty="0" smtClean="0"/>
          </a:p>
          <a:p>
            <a:pPr marL="457200" indent="-457200">
              <a:buFont typeface="Arial"/>
              <a:buChar char="•"/>
            </a:pPr>
            <a:r>
              <a:rPr lang="en-US" sz="2400" b="1" dirty="0" smtClean="0"/>
              <a:t>Simplicity: </a:t>
            </a:r>
            <a:r>
              <a:rPr lang="en-US" sz="2400" dirty="0" smtClean="0"/>
              <a:t>Accurately describing a set of safe strings is generally much easier than identifying the set of all malicious strings</a:t>
            </a:r>
          </a:p>
          <a:p>
            <a:pPr marL="457200" indent="-457200">
              <a:buFont typeface="Arial"/>
              <a:buChar char="•"/>
            </a:pPr>
            <a:endParaRPr lang="en-US" sz="1200" dirty="0" smtClean="0"/>
          </a:p>
          <a:p>
            <a:pPr marL="457200" indent="-457200">
              <a:buFont typeface="Arial"/>
              <a:buChar char="•"/>
            </a:pPr>
            <a:r>
              <a:rPr lang="en-US" sz="2400" b="1" dirty="0" smtClean="0"/>
              <a:t>Longevity: </a:t>
            </a:r>
            <a:r>
              <a:rPr lang="en-US" sz="2400" dirty="0" smtClean="0"/>
              <a:t>A whitelist will generally not become obsolete when a new feature is added to the browser.</a:t>
            </a:r>
            <a:endParaRPr lang="en-US" sz="2800" dirty="0"/>
          </a:p>
          <a:p>
            <a:pPr marL="457200" indent="-457200">
              <a:buFont typeface="Arial"/>
              <a:buChar char="•"/>
            </a:pPr>
            <a:endParaRPr lang="en-US" sz="2800" b="1" dirty="0" smtClean="0"/>
          </a:p>
          <a:p>
            <a:pPr marL="914400" lvl="1" indent="-457200">
              <a:buFont typeface="Arial"/>
              <a:buChar char="•"/>
            </a:pPr>
            <a:endParaRPr lang="en-US" sz="2400" dirty="0"/>
          </a:p>
          <a:p>
            <a:pPr marL="914400" lvl="1" indent="-457200">
              <a:buFont typeface="Arial"/>
              <a:buChar char="•"/>
            </a:pPr>
            <a:endParaRPr lang="en-US" sz="2400" b="1" dirty="0" smtClean="0"/>
          </a:p>
        </p:txBody>
      </p:sp>
      <p:pic>
        <p:nvPicPr>
          <p:cNvPr id="2" name="Picture 1"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29" y="3485990"/>
            <a:ext cx="1087067" cy="1087067"/>
          </a:xfrm>
          <a:prstGeom prst="rect">
            <a:avLst/>
          </a:prstGeom>
        </p:spPr>
      </p:pic>
    </p:spTree>
    <p:extLst>
      <p:ext uri="{BB962C8B-B14F-4D97-AF65-F5344CB8AC3E}">
        <p14:creationId xmlns:p14="http://schemas.microsoft.com/office/powerpoint/2010/main" val="2775066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Validation Outcome</a:t>
            </a:r>
            <a:endParaRPr lang="en-US" b="1" dirty="0"/>
          </a:p>
        </p:txBody>
      </p:sp>
      <p:sp>
        <p:nvSpPr>
          <p:cNvPr id="6" name="Rectangle 5"/>
          <p:cNvSpPr/>
          <p:nvPr/>
        </p:nvSpPr>
        <p:spPr>
          <a:xfrm>
            <a:off x="308429" y="1271488"/>
            <a:ext cx="8378371" cy="2185214"/>
          </a:xfrm>
          <a:prstGeom prst="rect">
            <a:avLst/>
          </a:prstGeom>
        </p:spPr>
        <p:txBody>
          <a:bodyPr wrap="square">
            <a:spAutoFit/>
          </a:bodyPr>
          <a:lstStyle/>
          <a:p>
            <a:r>
              <a:rPr lang="en-US" sz="2800" dirty="0" smtClean="0"/>
              <a:t>When input has been marked as invalid you can</a:t>
            </a:r>
          </a:p>
          <a:p>
            <a:pPr marL="457200" indent="-457200">
              <a:buFont typeface="Arial"/>
              <a:buChar char="•"/>
            </a:pPr>
            <a:r>
              <a:rPr lang="en-US" sz="2400" b="1" dirty="0" smtClean="0"/>
              <a:t>Reject </a:t>
            </a:r>
            <a:r>
              <a:rPr lang="en-US" sz="2400" dirty="0" smtClean="0"/>
              <a:t>the input, preventing it from being used elsewhere</a:t>
            </a:r>
          </a:p>
          <a:p>
            <a:pPr marL="457200" indent="-457200">
              <a:buFont typeface="Arial"/>
              <a:buChar char="•"/>
            </a:pPr>
            <a:endParaRPr lang="en-US" sz="1200" b="1" dirty="0"/>
          </a:p>
          <a:p>
            <a:pPr marL="457200" indent="-457200">
              <a:buFont typeface="Arial"/>
              <a:buChar char="•"/>
            </a:pPr>
            <a:r>
              <a:rPr lang="en-US" sz="2400" b="1" dirty="0" smtClean="0"/>
              <a:t>Sanitize: </a:t>
            </a:r>
            <a:r>
              <a:rPr lang="en-US" sz="2400" dirty="0" smtClean="0"/>
              <a:t>all invalid parts of the input are removed and the remaining input is used normally</a:t>
            </a:r>
            <a:endParaRPr lang="en-US" sz="2400" b="1" dirty="0"/>
          </a:p>
          <a:p>
            <a:pPr marL="914400" lvl="1" indent="-457200">
              <a:buFont typeface="Arial"/>
              <a:buChar char="•"/>
            </a:pPr>
            <a:endParaRPr lang="en-US" sz="2400" b="1" dirty="0" smtClean="0"/>
          </a:p>
        </p:txBody>
      </p:sp>
      <p:sp>
        <p:nvSpPr>
          <p:cNvPr id="4" name="Rectangle 3"/>
          <p:cNvSpPr/>
          <p:nvPr/>
        </p:nvSpPr>
        <p:spPr>
          <a:xfrm>
            <a:off x="457200" y="3485991"/>
            <a:ext cx="8378371" cy="3170099"/>
          </a:xfrm>
          <a:prstGeom prst="rect">
            <a:avLst/>
          </a:prstGeom>
        </p:spPr>
        <p:txBody>
          <a:bodyPr wrap="square">
            <a:spAutoFit/>
          </a:bodyPr>
          <a:lstStyle/>
          <a:p>
            <a:r>
              <a:rPr lang="en-US" sz="2800" b="1" dirty="0" smtClean="0"/>
              <a:t>Characteristics:</a:t>
            </a:r>
          </a:p>
          <a:p>
            <a:pPr marL="457200" indent="-457200">
              <a:buFont typeface="Arial"/>
              <a:buChar char="•"/>
            </a:pPr>
            <a:endParaRPr lang="en-US" sz="1200" b="1" dirty="0" smtClean="0"/>
          </a:p>
          <a:p>
            <a:pPr marL="457200" indent="-457200">
              <a:buFont typeface="Arial"/>
              <a:buChar char="•"/>
            </a:pPr>
            <a:r>
              <a:rPr lang="en-US" sz="2400" dirty="0" smtClean="0"/>
              <a:t>Rejection is the easiest approach to implement</a:t>
            </a:r>
          </a:p>
          <a:p>
            <a:pPr marL="457200" indent="-457200">
              <a:buFont typeface="Arial"/>
              <a:buChar char="•"/>
            </a:pPr>
            <a:r>
              <a:rPr lang="en-US" sz="2400" dirty="0" smtClean="0"/>
              <a:t>Sanitization allows a broader range of inputs from the user.</a:t>
            </a:r>
          </a:p>
          <a:p>
            <a:pPr marL="457200" indent="-457200">
              <a:buFont typeface="Arial"/>
              <a:buChar char="•"/>
            </a:pPr>
            <a:endParaRPr lang="en-US" sz="1200" dirty="0" smtClean="0"/>
          </a:p>
          <a:p>
            <a:pPr marL="457200" indent="-457200">
              <a:buFont typeface="Arial"/>
              <a:buChar char="•"/>
            </a:pPr>
            <a:r>
              <a:rPr lang="en-US" sz="2400" b="1" dirty="0" smtClean="0"/>
              <a:t>Don’t use blacklisting to perform sanitization.</a:t>
            </a:r>
            <a:endParaRPr lang="en-US" sz="2800" dirty="0"/>
          </a:p>
          <a:p>
            <a:pPr marL="457200" indent="-457200">
              <a:buFont typeface="Arial"/>
              <a:buChar char="•"/>
            </a:pPr>
            <a:endParaRPr lang="en-US" sz="2800" b="1" dirty="0" smtClean="0"/>
          </a:p>
          <a:p>
            <a:pPr marL="914400" lvl="1" indent="-457200">
              <a:buFont typeface="Arial"/>
              <a:buChar char="•"/>
            </a:pPr>
            <a:endParaRPr lang="en-US" sz="2400" dirty="0"/>
          </a:p>
          <a:p>
            <a:pPr marL="914400" lvl="1" indent="-457200">
              <a:buFont typeface="Arial"/>
              <a:buChar char="•"/>
            </a:pPr>
            <a:endParaRPr lang="en-US" sz="2400" b="1" dirty="0" smtClean="0"/>
          </a:p>
        </p:txBody>
      </p:sp>
    </p:spTree>
    <p:extLst>
      <p:ext uri="{BB962C8B-B14F-4D97-AF65-F5344CB8AC3E}">
        <p14:creationId xmlns:p14="http://schemas.microsoft.com/office/powerpoint/2010/main" val="29523398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Which Prevention Technique?</a:t>
            </a:r>
            <a:endParaRPr lang="en-US" b="1" dirty="0"/>
          </a:p>
        </p:txBody>
      </p:sp>
      <p:sp>
        <p:nvSpPr>
          <p:cNvPr id="6" name="Rectangle 5"/>
          <p:cNvSpPr/>
          <p:nvPr/>
        </p:nvSpPr>
        <p:spPr>
          <a:xfrm>
            <a:off x="308429" y="1271488"/>
            <a:ext cx="8378371" cy="4708981"/>
          </a:xfrm>
          <a:prstGeom prst="rect">
            <a:avLst/>
          </a:prstGeom>
        </p:spPr>
        <p:txBody>
          <a:bodyPr wrap="square">
            <a:spAutoFit/>
          </a:bodyPr>
          <a:lstStyle/>
          <a:p>
            <a:pPr marL="457200" indent="-457200">
              <a:buFont typeface="Arial"/>
              <a:buChar char="•"/>
            </a:pPr>
            <a:r>
              <a:rPr lang="en-US" sz="2800" dirty="0" smtClean="0"/>
              <a:t>Encoding combined with validation</a:t>
            </a:r>
          </a:p>
          <a:p>
            <a:pPr marL="457200" indent="-457200">
              <a:buFont typeface="Arial"/>
              <a:buChar char="•"/>
            </a:pPr>
            <a:endParaRPr lang="en-US" sz="2400" dirty="0" smtClean="0"/>
          </a:p>
          <a:p>
            <a:pPr marL="457200" indent="-457200">
              <a:buFont typeface="Arial"/>
              <a:buChar char="•"/>
            </a:pPr>
            <a:r>
              <a:rPr lang="en-US" sz="2400" dirty="0" smtClean="0"/>
              <a:t>As a first line of defense perform outbound encoding and validation</a:t>
            </a:r>
          </a:p>
          <a:p>
            <a:pPr marL="457200" indent="-457200">
              <a:buFont typeface="Arial"/>
              <a:buChar char="•"/>
            </a:pPr>
            <a:endParaRPr lang="en-US" sz="2400" dirty="0"/>
          </a:p>
          <a:p>
            <a:pPr marL="457200" indent="-457200">
              <a:buFont typeface="Arial"/>
              <a:buChar char="•"/>
            </a:pPr>
            <a:r>
              <a:rPr lang="en-US" sz="2400" dirty="0" smtClean="0"/>
              <a:t>As a second line of defense, perform inbound validation to sanitize or reject data that is clearly invalid.</a:t>
            </a:r>
          </a:p>
          <a:p>
            <a:pPr marL="457200" indent="-457200">
              <a:buFont typeface="Arial"/>
              <a:buChar char="•"/>
            </a:pPr>
            <a:endParaRPr lang="en-US" sz="2400" dirty="0">
              <a:latin typeface="Calibri"/>
              <a:cs typeface="Calibri"/>
            </a:endParaRPr>
          </a:p>
          <a:p>
            <a:pPr marL="457200" indent="-457200">
              <a:buFont typeface="Arial"/>
              <a:buChar char="•"/>
            </a:pPr>
            <a:endParaRPr lang="en-US" sz="2400" dirty="0" smtClean="0">
              <a:latin typeface="Calibri"/>
              <a:cs typeface="Calibri"/>
            </a:endParaRPr>
          </a:p>
          <a:p>
            <a:r>
              <a:rPr lang="mr-IN" sz="2800" dirty="0" smtClean="0">
                <a:latin typeface="Calibri"/>
                <a:cs typeface="Calibri"/>
              </a:rPr>
              <a:t>… As a third line of defense, use Content Security  Policy (CSP)</a:t>
            </a:r>
            <a:endParaRPr lang="en-US" sz="2800" dirty="0">
              <a:latin typeface="Calibri"/>
              <a:cs typeface="Calibri"/>
            </a:endParaRPr>
          </a:p>
          <a:p>
            <a:pPr marL="914400" lvl="1" indent="-457200">
              <a:buFont typeface="Arial"/>
              <a:buChar char="•"/>
            </a:pPr>
            <a:endParaRPr lang="en-US" sz="2400" b="1" dirty="0" smtClean="0"/>
          </a:p>
        </p:txBody>
      </p:sp>
    </p:spTree>
    <p:extLst>
      <p:ext uri="{BB962C8B-B14F-4D97-AF65-F5344CB8AC3E}">
        <p14:creationId xmlns:p14="http://schemas.microsoft.com/office/powerpoint/2010/main" val="1316557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Content Security Policy (CSP)</a:t>
            </a:r>
            <a:endParaRPr lang="en-US" b="1" dirty="0"/>
          </a:p>
        </p:txBody>
      </p:sp>
      <p:sp>
        <p:nvSpPr>
          <p:cNvPr id="6" name="Rectangle 5"/>
          <p:cNvSpPr/>
          <p:nvPr/>
        </p:nvSpPr>
        <p:spPr>
          <a:xfrm>
            <a:off x="308429" y="1271488"/>
            <a:ext cx="8378371" cy="6032420"/>
          </a:xfrm>
          <a:prstGeom prst="rect">
            <a:avLst/>
          </a:prstGeom>
        </p:spPr>
        <p:txBody>
          <a:bodyPr wrap="square">
            <a:spAutoFit/>
          </a:bodyPr>
          <a:lstStyle/>
          <a:p>
            <a:pPr marL="457200" indent="-457200">
              <a:buFont typeface="Arial"/>
              <a:buChar char="•"/>
            </a:pPr>
            <a:r>
              <a:rPr lang="en-US" sz="2800" dirty="0" smtClean="0"/>
              <a:t>CSP forces the browser viewing your page to only use resources downloaded from trusted sources</a:t>
            </a:r>
          </a:p>
          <a:p>
            <a:pPr marL="457200" indent="-457200">
              <a:buFont typeface="Arial"/>
              <a:buChar char="•"/>
            </a:pPr>
            <a:endParaRPr lang="en-US" sz="1200" dirty="0" smtClean="0"/>
          </a:p>
          <a:p>
            <a:pPr marL="457200" indent="-457200">
              <a:buFont typeface="Arial"/>
              <a:buChar char="•"/>
            </a:pPr>
            <a:r>
              <a:rPr lang="en-US" sz="2800" b="1" dirty="0" smtClean="0"/>
              <a:t>Resource:</a:t>
            </a:r>
            <a:r>
              <a:rPr lang="en-US" sz="2800" dirty="0" smtClean="0"/>
              <a:t> script, </a:t>
            </a:r>
            <a:r>
              <a:rPr lang="en-US" sz="2800" dirty="0" err="1" smtClean="0"/>
              <a:t>stylesheet</a:t>
            </a:r>
            <a:r>
              <a:rPr lang="en-US" sz="2800" dirty="0" smtClean="0"/>
              <a:t>, image, or some other type of file referred to by the page. </a:t>
            </a:r>
          </a:p>
          <a:p>
            <a:pPr marL="457200" indent="-457200">
              <a:buFont typeface="Arial"/>
              <a:buChar char="•"/>
            </a:pPr>
            <a:endParaRPr lang="en-US" sz="2400" dirty="0"/>
          </a:p>
          <a:p>
            <a:r>
              <a:rPr lang="en-US" sz="2800" dirty="0" smtClean="0"/>
              <a:t>The following rules can be enforced</a:t>
            </a:r>
          </a:p>
          <a:p>
            <a:endParaRPr lang="en-US" sz="600" dirty="0"/>
          </a:p>
          <a:p>
            <a:pPr marL="457200" indent="-457200">
              <a:buFont typeface="Arial"/>
              <a:buChar char="•"/>
            </a:pPr>
            <a:r>
              <a:rPr lang="en-US" sz="2400" b="1" dirty="0" smtClean="0"/>
              <a:t>No untrusted sources: </a:t>
            </a:r>
            <a:r>
              <a:rPr lang="en-US" sz="2400" dirty="0" smtClean="0"/>
              <a:t>External resources can only be loaded from a set of clearly defined trusted sources</a:t>
            </a:r>
          </a:p>
          <a:p>
            <a:pPr marL="457200" indent="-457200">
              <a:buFont typeface="Arial"/>
              <a:buChar char="•"/>
            </a:pPr>
            <a:endParaRPr lang="en-US" sz="600" dirty="0" smtClean="0"/>
          </a:p>
          <a:p>
            <a:pPr marL="457200" indent="-457200">
              <a:buFont typeface="Arial"/>
              <a:buChar char="•"/>
            </a:pPr>
            <a:r>
              <a:rPr lang="en-US" sz="2400" b="1" dirty="0" smtClean="0"/>
              <a:t>No inline resources: </a:t>
            </a:r>
            <a:r>
              <a:rPr lang="en-US" sz="2400" dirty="0" smtClean="0"/>
              <a:t>Inline JavaScript and CSS will not be evaluated</a:t>
            </a:r>
          </a:p>
          <a:p>
            <a:pPr marL="457200" indent="-457200">
              <a:buFont typeface="Arial"/>
              <a:buChar char="•"/>
            </a:pPr>
            <a:endParaRPr lang="en-US" sz="600" dirty="0" smtClean="0"/>
          </a:p>
          <a:p>
            <a:pPr marL="457200" indent="-457200">
              <a:buFont typeface="Arial"/>
              <a:buChar char="•"/>
            </a:pPr>
            <a:r>
              <a:rPr lang="en-US" sz="2400" b="1" dirty="0" smtClean="0"/>
              <a:t>No </a:t>
            </a:r>
            <a:r>
              <a:rPr lang="en-US" sz="2400" b="1" dirty="0" err="1" smtClean="0"/>
              <a:t>eval</a:t>
            </a:r>
            <a:r>
              <a:rPr lang="en-US" sz="2400" b="1" dirty="0" smtClean="0"/>
              <a:t>: </a:t>
            </a:r>
            <a:r>
              <a:rPr lang="en-US" sz="2400" dirty="0" smtClean="0"/>
              <a:t>The JavaScript code represented as a string cannot be executed</a:t>
            </a:r>
          </a:p>
          <a:p>
            <a:pPr marL="457200" indent="-457200">
              <a:buFont typeface="Arial"/>
              <a:buChar char="•"/>
            </a:pPr>
            <a:endParaRPr lang="en-US" sz="2400" dirty="0">
              <a:latin typeface="Calibri"/>
              <a:cs typeface="Calibri"/>
            </a:endParaRPr>
          </a:p>
          <a:p>
            <a:pPr marL="457200" indent="-457200">
              <a:buFont typeface="Arial"/>
              <a:buChar char="•"/>
            </a:pPr>
            <a:endParaRPr lang="en-US" sz="2400" dirty="0" smtClean="0">
              <a:latin typeface="Calibri"/>
              <a:cs typeface="Calibri"/>
            </a:endParaRPr>
          </a:p>
        </p:txBody>
      </p:sp>
    </p:spTree>
    <p:extLst>
      <p:ext uri="{BB962C8B-B14F-4D97-AF65-F5344CB8AC3E}">
        <p14:creationId xmlns:p14="http://schemas.microsoft.com/office/powerpoint/2010/main" val="1986929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CSP in Action</a:t>
            </a:r>
            <a:endParaRPr lang="en-US" b="1" dirty="0"/>
          </a:p>
        </p:txBody>
      </p:sp>
      <p:sp>
        <p:nvSpPr>
          <p:cNvPr id="6" name="Rectangle 5"/>
          <p:cNvSpPr/>
          <p:nvPr/>
        </p:nvSpPr>
        <p:spPr>
          <a:xfrm>
            <a:off x="308429" y="1593215"/>
            <a:ext cx="8378371" cy="3662541"/>
          </a:xfrm>
          <a:prstGeom prst="rect">
            <a:avLst/>
          </a:prstGeom>
        </p:spPr>
        <p:txBody>
          <a:bodyPr wrap="square">
            <a:spAutoFit/>
          </a:bodyPr>
          <a:lstStyle/>
          <a:p>
            <a:endParaRPr lang="en-US" sz="2800" b="1" dirty="0"/>
          </a:p>
          <a:p>
            <a:endParaRPr lang="en-US" sz="2800" dirty="0" smtClean="0"/>
          </a:p>
          <a:p>
            <a:endParaRPr lang="en-US" sz="2800" dirty="0"/>
          </a:p>
          <a:p>
            <a:pPr marL="457200" indent="-457200">
              <a:buFont typeface="Arial"/>
              <a:buChar char="•"/>
            </a:pPr>
            <a:r>
              <a:rPr lang="en-US" sz="2400" dirty="0" smtClean="0"/>
              <a:t>With a CSP policy defined properly, the browser would not load and execute </a:t>
            </a:r>
            <a:r>
              <a:rPr lang="en-US" sz="2400" dirty="0" smtClean="0">
                <a:latin typeface="Courier"/>
                <a:cs typeface="Courier"/>
              </a:rPr>
              <a:t>malicious-</a:t>
            </a:r>
            <a:r>
              <a:rPr lang="en-US" sz="2400" dirty="0" err="1" smtClean="0">
                <a:latin typeface="Courier"/>
                <a:cs typeface="Courier"/>
              </a:rPr>
              <a:t>script.js</a:t>
            </a:r>
            <a:r>
              <a:rPr lang="en-US" sz="2400" dirty="0" smtClean="0">
                <a:latin typeface="Courier"/>
                <a:cs typeface="Courier"/>
              </a:rPr>
              <a:t> </a:t>
            </a:r>
            <a:r>
              <a:rPr lang="en-US" sz="2400" dirty="0" smtClean="0"/>
              <a:t>because </a:t>
            </a:r>
            <a:r>
              <a:rPr lang="en-US" sz="2400" dirty="0" smtClean="0">
                <a:hlinkClick r:id="rId3"/>
              </a:rPr>
              <a:t>http://attacker/</a:t>
            </a:r>
            <a:r>
              <a:rPr lang="en-US" sz="2400" dirty="0" smtClean="0"/>
              <a:t> would not be in the set of trusted sources</a:t>
            </a:r>
          </a:p>
          <a:p>
            <a:pPr marL="457200" indent="-457200">
              <a:buFont typeface="Arial"/>
              <a:buChar char="•"/>
            </a:pPr>
            <a:endParaRPr lang="en-US" sz="2800" dirty="0"/>
          </a:p>
          <a:p>
            <a:pPr marL="457200" indent="-457200">
              <a:buFont typeface="Arial"/>
              <a:buChar char="•"/>
            </a:pPr>
            <a:r>
              <a:rPr lang="en-US" sz="2400" dirty="0" smtClean="0"/>
              <a:t>This would be valid even if the attacker injects the script code inline, because CSP can disallow inline JavaScript</a:t>
            </a:r>
          </a:p>
        </p:txBody>
      </p:sp>
      <p:pic>
        <p:nvPicPr>
          <p:cNvPr id="2" name="Picture 1" descr="Screenshot 2019-04-17 at 23.38.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1271487"/>
            <a:ext cx="7789334" cy="1454635"/>
          </a:xfrm>
          <a:prstGeom prst="rect">
            <a:avLst/>
          </a:prstGeom>
        </p:spPr>
      </p:pic>
    </p:spTree>
    <p:extLst>
      <p:ext uri="{BB962C8B-B14F-4D97-AF65-F5344CB8AC3E}">
        <p14:creationId xmlns:p14="http://schemas.microsoft.com/office/powerpoint/2010/main" val="426337689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How to enable CSP</a:t>
            </a:r>
            <a:endParaRPr lang="en-US" b="1" dirty="0"/>
          </a:p>
        </p:txBody>
      </p:sp>
      <p:sp>
        <p:nvSpPr>
          <p:cNvPr id="6" name="Rectangle 5"/>
          <p:cNvSpPr/>
          <p:nvPr/>
        </p:nvSpPr>
        <p:spPr>
          <a:xfrm>
            <a:off x="308429" y="1593215"/>
            <a:ext cx="8378371" cy="1938992"/>
          </a:xfrm>
          <a:prstGeom prst="rect">
            <a:avLst/>
          </a:prstGeom>
        </p:spPr>
        <p:txBody>
          <a:bodyPr wrap="square">
            <a:spAutoFit/>
          </a:bodyPr>
          <a:lstStyle/>
          <a:p>
            <a:r>
              <a:rPr lang="en-US" sz="3200" dirty="0" smtClean="0"/>
              <a:t>Your webpage must be served with an additional HTTP header: Content-Security-Policy.</a:t>
            </a:r>
          </a:p>
          <a:p>
            <a:pPr marL="342900" indent="-342900">
              <a:buFont typeface="Arial"/>
              <a:buChar char="•"/>
            </a:pPr>
            <a:r>
              <a:rPr lang="en-US" sz="2800" dirty="0" smtClean="0"/>
              <a:t>This policy can be set on a page-by-page basis or to the entire website</a:t>
            </a:r>
          </a:p>
        </p:txBody>
      </p:sp>
      <p:sp>
        <p:nvSpPr>
          <p:cNvPr id="7" name="Rectangle 6"/>
          <p:cNvSpPr/>
          <p:nvPr/>
        </p:nvSpPr>
        <p:spPr>
          <a:xfrm>
            <a:off x="457200" y="3730773"/>
            <a:ext cx="8378371" cy="830997"/>
          </a:xfrm>
          <a:prstGeom prst="rect">
            <a:avLst/>
          </a:prstGeom>
        </p:spPr>
        <p:txBody>
          <a:bodyPr wrap="square">
            <a:spAutoFit/>
          </a:bodyPr>
          <a:lstStyle/>
          <a:p>
            <a:r>
              <a:rPr lang="en-US" sz="2400" dirty="0" smtClean="0"/>
              <a:t>The value of Content-Security-Policy header is a string defining one or more security policies </a:t>
            </a:r>
          </a:p>
        </p:txBody>
      </p:sp>
    </p:spTree>
    <p:extLst>
      <p:ext uri="{BB962C8B-B14F-4D97-AF65-F5344CB8AC3E}">
        <p14:creationId xmlns:p14="http://schemas.microsoft.com/office/powerpoint/2010/main" val="25892892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Syntax of CSP</a:t>
            </a:r>
            <a:endParaRPr lang="en-US" b="1" dirty="0"/>
          </a:p>
        </p:txBody>
      </p:sp>
      <p:sp>
        <p:nvSpPr>
          <p:cNvPr id="6" name="Rectangle 5"/>
          <p:cNvSpPr/>
          <p:nvPr/>
        </p:nvSpPr>
        <p:spPr>
          <a:xfrm>
            <a:off x="308429" y="3066415"/>
            <a:ext cx="8378371" cy="1938992"/>
          </a:xfrm>
          <a:prstGeom prst="rect">
            <a:avLst/>
          </a:prstGeom>
        </p:spPr>
        <p:txBody>
          <a:bodyPr wrap="square">
            <a:spAutoFit/>
          </a:bodyPr>
          <a:lstStyle/>
          <a:p>
            <a:r>
              <a:rPr lang="en-US" sz="2400" b="1" dirty="0" smtClean="0"/>
              <a:t>Directives: </a:t>
            </a:r>
            <a:r>
              <a:rPr lang="en-US" sz="2400" dirty="0" smtClean="0"/>
              <a:t>strings specifying a type of resource, taken from a predefined list</a:t>
            </a:r>
          </a:p>
          <a:p>
            <a:endParaRPr lang="en-US" sz="2400" dirty="0"/>
          </a:p>
          <a:p>
            <a:r>
              <a:rPr lang="en-US" sz="2400" b="1" dirty="0" smtClean="0"/>
              <a:t>Source expressions: </a:t>
            </a:r>
            <a:r>
              <a:rPr lang="en-US" sz="2400" dirty="0" smtClean="0"/>
              <a:t>patterns describing one or more servers that resources can be downloaded from.</a:t>
            </a:r>
          </a:p>
        </p:txBody>
      </p:sp>
      <p:pic>
        <p:nvPicPr>
          <p:cNvPr id="2" name="Picture 1" descr="Screenshot 2019-04-17 at 23.55.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466" y="1524000"/>
            <a:ext cx="5994400" cy="1168400"/>
          </a:xfrm>
          <a:prstGeom prst="rect">
            <a:avLst/>
          </a:prstGeom>
        </p:spPr>
      </p:pic>
    </p:spTree>
    <p:extLst>
      <p:ext uri="{BB962C8B-B14F-4D97-AF65-F5344CB8AC3E}">
        <p14:creationId xmlns:p14="http://schemas.microsoft.com/office/powerpoint/2010/main" val="1426112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Reflected XSS</a:t>
            </a:r>
            <a:endParaRPr lang="en-US" b="1" dirty="0"/>
          </a:p>
        </p:txBody>
      </p:sp>
      <p:pic>
        <p:nvPicPr>
          <p:cNvPr id="2" name="Picture 1"/>
          <p:cNvPicPr>
            <a:picLocks noChangeAspect="1"/>
          </p:cNvPicPr>
          <p:nvPr/>
        </p:nvPicPr>
        <p:blipFill>
          <a:blip r:embed="rId3"/>
          <a:stretch>
            <a:fillRect/>
          </a:stretch>
        </p:blipFill>
        <p:spPr>
          <a:xfrm>
            <a:off x="948267" y="1229506"/>
            <a:ext cx="7247467" cy="3589547"/>
          </a:xfrm>
          <a:prstGeom prst="rect">
            <a:avLst/>
          </a:prstGeom>
        </p:spPr>
      </p:pic>
      <p:sp>
        <p:nvSpPr>
          <p:cNvPr id="6" name="Rectangle 5"/>
          <p:cNvSpPr/>
          <p:nvPr/>
        </p:nvSpPr>
        <p:spPr>
          <a:xfrm>
            <a:off x="304799" y="5154755"/>
            <a:ext cx="8686801" cy="1569660"/>
          </a:xfrm>
          <a:prstGeom prst="rect">
            <a:avLst/>
          </a:prstGeom>
        </p:spPr>
        <p:txBody>
          <a:bodyPr wrap="square">
            <a:spAutoFit/>
          </a:bodyPr>
          <a:lstStyle/>
          <a:p>
            <a:r>
              <a:rPr lang="en-US" sz="2400" dirty="0" smtClean="0"/>
              <a:t>You enter data to the application which is then echoed back without escaping, sanitization or encoding and it is possible to include JavaScript code which is then executed in the context of the application.</a:t>
            </a:r>
            <a:endParaRPr lang="en-US" sz="2400" dirty="0"/>
          </a:p>
        </p:txBody>
      </p:sp>
    </p:spTree>
    <p:extLst>
      <p:ext uri="{BB962C8B-B14F-4D97-AF65-F5344CB8AC3E}">
        <p14:creationId xmlns:p14="http://schemas.microsoft.com/office/powerpoint/2010/main" val="203552443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Directives</a:t>
            </a:r>
            <a:endParaRPr lang="en-US" b="1" dirty="0"/>
          </a:p>
        </p:txBody>
      </p:sp>
      <p:sp>
        <p:nvSpPr>
          <p:cNvPr id="6" name="Rectangle 5"/>
          <p:cNvSpPr/>
          <p:nvPr/>
        </p:nvSpPr>
        <p:spPr>
          <a:xfrm>
            <a:off x="308429" y="4590415"/>
            <a:ext cx="8378371" cy="830997"/>
          </a:xfrm>
          <a:prstGeom prst="rect">
            <a:avLst/>
          </a:prstGeom>
        </p:spPr>
        <p:txBody>
          <a:bodyPr wrap="square">
            <a:spAutoFit/>
          </a:bodyPr>
          <a:lstStyle/>
          <a:p>
            <a:r>
              <a:rPr lang="en-US" sz="2400" dirty="0">
                <a:latin typeface="Courier"/>
                <a:cs typeface="Courier"/>
              </a:rPr>
              <a:t>d</a:t>
            </a:r>
            <a:r>
              <a:rPr lang="en-US" sz="2400" dirty="0" smtClean="0">
                <a:latin typeface="Courier"/>
                <a:cs typeface="Courier"/>
              </a:rPr>
              <a:t>efault-</a:t>
            </a:r>
            <a:r>
              <a:rPr lang="en-US" sz="2400" dirty="0" err="1" smtClean="0">
                <a:latin typeface="Courier"/>
                <a:cs typeface="Courier"/>
              </a:rPr>
              <a:t>src</a:t>
            </a:r>
            <a:r>
              <a:rPr lang="en-US" sz="2400" dirty="0" smtClean="0">
                <a:latin typeface="Courier"/>
                <a:cs typeface="Courier"/>
              </a:rPr>
              <a:t> </a:t>
            </a:r>
            <a:r>
              <a:rPr lang="en-US" sz="2400" dirty="0" smtClean="0"/>
              <a:t>can be used to provide a default value for all directives that have not been included in the header.</a:t>
            </a:r>
          </a:p>
        </p:txBody>
      </p:sp>
      <p:pic>
        <p:nvPicPr>
          <p:cNvPr id="3" name="Picture 2" descr="Screenshot 2019-04-17 at 23.59.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29506"/>
            <a:ext cx="1593850" cy="2971800"/>
          </a:xfrm>
          <a:prstGeom prst="rect">
            <a:avLst/>
          </a:prstGeom>
        </p:spPr>
      </p:pic>
    </p:spTree>
    <p:extLst>
      <p:ext uri="{BB962C8B-B14F-4D97-AF65-F5344CB8AC3E}">
        <p14:creationId xmlns:p14="http://schemas.microsoft.com/office/powerpoint/2010/main" val="41855851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Source Expressions</a:t>
            </a:r>
            <a:endParaRPr lang="en-US" b="1" dirty="0"/>
          </a:p>
        </p:txBody>
      </p:sp>
      <p:sp>
        <p:nvSpPr>
          <p:cNvPr id="6" name="Rectangle 5"/>
          <p:cNvSpPr/>
          <p:nvPr/>
        </p:nvSpPr>
        <p:spPr>
          <a:xfrm>
            <a:off x="308429" y="1610148"/>
            <a:ext cx="8378371" cy="830997"/>
          </a:xfrm>
          <a:prstGeom prst="rect">
            <a:avLst/>
          </a:prstGeom>
        </p:spPr>
        <p:txBody>
          <a:bodyPr wrap="square">
            <a:spAutoFit/>
          </a:bodyPr>
          <a:lstStyle/>
          <a:p>
            <a:r>
              <a:rPr lang="en-US" sz="2400" dirty="0" smtClean="0">
                <a:solidFill>
                  <a:srgbClr val="0000FF"/>
                </a:solidFill>
                <a:latin typeface="Courier"/>
                <a:cs typeface="Courier"/>
              </a:rPr>
              <a:t>protocol</a:t>
            </a:r>
            <a:r>
              <a:rPr lang="en-US" sz="2400" dirty="0" smtClean="0">
                <a:latin typeface="Courier"/>
                <a:cs typeface="Courier"/>
              </a:rPr>
              <a:t>://</a:t>
            </a:r>
            <a:r>
              <a:rPr lang="en-US" sz="2400" dirty="0" err="1" smtClean="0">
                <a:latin typeface="Courier"/>
                <a:cs typeface="Courier"/>
              </a:rPr>
              <a:t>host-name:</a:t>
            </a:r>
            <a:r>
              <a:rPr lang="en-US" sz="2400" dirty="0" err="1" smtClean="0">
                <a:solidFill>
                  <a:srgbClr val="0000FF"/>
                </a:solidFill>
                <a:latin typeface="Courier"/>
                <a:cs typeface="Courier"/>
              </a:rPr>
              <a:t>port-number</a:t>
            </a:r>
            <a:r>
              <a:rPr lang="en-US" sz="2400" dirty="0" smtClean="0">
                <a:latin typeface="Courier"/>
                <a:cs typeface="Courier"/>
              </a:rPr>
              <a:t> </a:t>
            </a:r>
          </a:p>
          <a:p>
            <a:endParaRPr lang="en-US" sz="2400" dirty="0">
              <a:latin typeface="Courier"/>
              <a:cs typeface="Courier"/>
            </a:endParaRPr>
          </a:p>
        </p:txBody>
      </p:sp>
      <p:sp>
        <p:nvSpPr>
          <p:cNvPr id="7" name="Rectangle 6"/>
          <p:cNvSpPr/>
          <p:nvPr/>
        </p:nvSpPr>
        <p:spPr>
          <a:xfrm>
            <a:off x="308429" y="2253621"/>
            <a:ext cx="8378371" cy="461665"/>
          </a:xfrm>
          <a:prstGeom prst="rect">
            <a:avLst/>
          </a:prstGeom>
        </p:spPr>
        <p:txBody>
          <a:bodyPr wrap="square">
            <a:spAutoFit/>
          </a:bodyPr>
          <a:lstStyle/>
          <a:p>
            <a:r>
              <a:rPr lang="en-US" sz="2400" dirty="0" smtClean="0">
                <a:latin typeface="Calibri"/>
                <a:cs typeface="Calibri"/>
              </a:rPr>
              <a:t>OR</a:t>
            </a:r>
          </a:p>
        </p:txBody>
      </p:sp>
      <p:sp>
        <p:nvSpPr>
          <p:cNvPr id="8" name="Rectangle 7"/>
          <p:cNvSpPr/>
          <p:nvPr/>
        </p:nvSpPr>
        <p:spPr>
          <a:xfrm>
            <a:off x="308429" y="2863215"/>
            <a:ext cx="8378371" cy="3600986"/>
          </a:xfrm>
          <a:prstGeom prst="rect">
            <a:avLst/>
          </a:prstGeom>
        </p:spPr>
        <p:txBody>
          <a:bodyPr wrap="square">
            <a:spAutoFit/>
          </a:bodyPr>
          <a:lstStyle/>
          <a:p>
            <a:pPr marL="342900" indent="-342900">
              <a:buFont typeface="Arial"/>
              <a:buChar char="•"/>
            </a:pPr>
            <a:r>
              <a:rPr lang="en-US" sz="2400" b="1" dirty="0" smtClean="0">
                <a:latin typeface="Courier"/>
                <a:cs typeface="Courier"/>
              </a:rPr>
              <a:t>none: </a:t>
            </a:r>
            <a:r>
              <a:rPr lang="en-US" sz="2400" dirty="0" smtClean="0">
                <a:latin typeface="Calibri"/>
                <a:cs typeface="Calibri"/>
              </a:rPr>
              <a:t>allows no resources</a:t>
            </a:r>
          </a:p>
          <a:p>
            <a:pPr marL="342900" indent="-342900">
              <a:buFont typeface="Arial"/>
              <a:buChar char="•"/>
            </a:pPr>
            <a:endParaRPr lang="en-US" sz="1200" dirty="0" smtClean="0">
              <a:latin typeface="Calibri"/>
              <a:cs typeface="Calibri"/>
            </a:endParaRPr>
          </a:p>
          <a:p>
            <a:pPr marL="342900" indent="-342900">
              <a:buFont typeface="Arial"/>
              <a:buChar char="•"/>
            </a:pPr>
            <a:r>
              <a:rPr lang="en-US" sz="2400" b="1" dirty="0">
                <a:latin typeface="Courier"/>
                <a:cs typeface="Courier"/>
              </a:rPr>
              <a:t>s</a:t>
            </a:r>
            <a:r>
              <a:rPr lang="en-US" sz="2400" b="1" dirty="0" smtClean="0">
                <a:latin typeface="Courier"/>
                <a:cs typeface="Courier"/>
              </a:rPr>
              <a:t>elf: </a:t>
            </a:r>
            <a:r>
              <a:rPr lang="en-US" sz="2400" dirty="0" smtClean="0">
                <a:latin typeface="Calibri"/>
                <a:cs typeface="Calibri"/>
              </a:rPr>
              <a:t>allows resources from the host that served the page</a:t>
            </a:r>
          </a:p>
          <a:p>
            <a:pPr marL="342900" indent="-342900">
              <a:buFont typeface="Arial"/>
              <a:buChar char="•"/>
            </a:pPr>
            <a:endParaRPr lang="en-US" sz="1200" dirty="0" smtClean="0">
              <a:latin typeface="Calibri"/>
              <a:cs typeface="Calibri"/>
            </a:endParaRPr>
          </a:p>
          <a:p>
            <a:pPr marL="342900" indent="-342900">
              <a:buFont typeface="Arial"/>
              <a:buChar char="•"/>
            </a:pPr>
            <a:r>
              <a:rPr lang="en-US" sz="2400" b="1" dirty="0" smtClean="0">
                <a:latin typeface="Courier"/>
                <a:cs typeface="Courier"/>
              </a:rPr>
              <a:t>unsafe-inline: </a:t>
            </a:r>
            <a:r>
              <a:rPr lang="en-US" sz="2400" dirty="0">
                <a:cs typeface="Calibri"/>
              </a:rPr>
              <a:t>allows resources </a:t>
            </a:r>
            <a:r>
              <a:rPr lang="en-US" sz="2400" dirty="0" smtClean="0">
                <a:cs typeface="Calibri"/>
              </a:rPr>
              <a:t>embedded in the page, such as inline </a:t>
            </a:r>
            <a:r>
              <a:rPr lang="en-US" sz="2400" dirty="0" smtClean="0">
                <a:latin typeface="Courier"/>
                <a:cs typeface="Courier"/>
              </a:rPr>
              <a:t>&lt;script&gt; </a:t>
            </a:r>
            <a:r>
              <a:rPr lang="en-US" sz="2400" dirty="0" smtClean="0">
                <a:cs typeface="Calibri"/>
              </a:rPr>
              <a:t>elements, </a:t>
            </a:r>
            <a:r>
              <a:rPr lang="en-US" sz="2400" dirty="0" smtClean="0">
                <a:latin typeface="Courier"/>
                <a:cs typeface="Courier"/>
              </a:rPr>
              <a:t>&lt;style&gt; </a:t>
            </a:r>
            <a:r>
              <a:rPr lang="en-US" sz="2400" dirty="0" smtClean="0">
                <a:cs typeface="Calibri"/>
              </a:rPr>
              <a:t>elements, and </a:t>
            </a:r>
            <a:r>
              <a:rPr lang="en-US" sz="2400" dirty="0" err="1" smtClean="0">
                <a:latin typeface="Courier"/>
                <a:cs typeface="Courier"/>
              </a:rPr>
              <a:t>javascript</a:t>
            </a:r>
            <a:r>
              <a:rPr lang="en-US" sz="2400" dirty="0" smtClean="0">
                <a:latin typeface="Courier"/>
                <a:cs typeface="Courier"/>
              </a:rPr>
              <a:t>: </a:t>
            </a:r>
            <a:r>
              <a:rPr lang="en-US" sz="2400" dirty="0" smtClean="0">
                <a:cs typeface="Calibri"/>
              </a:rPr>
              <a:t>URL</a:t>
            </a:r>
          </a:p>
          <a:p>
            <a:pPr marL="342900" indent="-342900">
              <a:buFont typeface="Arial"/>
              <a:buChar char="•"/>
            </a:pPr>
            <a:endParaRPr lang="en-US" sz="1200" b="1" dirty="0" smtClean="0">
              <a:latin typeface="Courier"/>
              <a:cs typeface="Courier"/>
            </a:endParaRPr>
          </a:p>
          <a:p>
            <a:pPr marL="342900" indent="-342900">
              <a:buFont typeface="Arial"/>
              <a:buChar char="•"/>
            </a:pPr>
            <a:r>
              <a:rPr lang="en-US" sz="2400" b="1" dirty="0">
                <a:latin typeface="Courier"/>
                <a:cs typeface="Courier"/>
              </a:rPr>
              <a:t>u</a:t>
            </a:r>
            <a:r>
              <a:rPr lang="en-US" sz="2400" b="1" dirty="0" smtClean="0">
                <a:latin typeface="Courier"/>
                <a:cs typeface="Courier"/>
              </a:rPr>
              <a:t>nsafe-</a:t>
            </a:r>
            <a:r>
              <a:rPr lang="en-US" sz="2400" b="1" dirty="0" err="1" smtClean="0">
                <a:latin typeface="Courier"/>
                <a:cs typeface="Courier"/>
              </a:rPr>
              <a:t>eval</a:t>
            </a:r>
            <a:r>
              <a:rPr lang="en-US" sz="2400" b="1" dirty="0" smtClean="0">
                <a:latin typeface="Courier"/>
                <a:cs typeface="Courier"/>
              </a:rPr>
              <a:t>: </a:t>
            </a:r>
            <a:r>
              <a:rPr lang="en-US" sz="2400" dirty="0" smtClean="0">
                <a:latin typeface="Calibri"/>
                <a:cs typeface="Calibri"/>
              </a:rPr>
              <a:t>allows the use of the JavaScript </a:t>
            </a:r>
            <a:r>
              <a:rPr lang="en-US" sz="2400" dirty="0" err="1" smtClean="0">
                <a:latin typeface="Courier"/>
                <a:cs typeface="Courier"/>
              </a:rPr>
              <a:t>eval</a:t>
            </a:r>
            <a:r>
              <a:rPr lang="en-US" sz="2400" dirty="0" smtClean="0">
                <a:latin typeface="Calibri"/>
                <a:cs typeface="Calibri"/>
              </a:rPr>
              <a:t> function</a:t>
            </a:r>
          </a:p>
          <a:p>
            <a:endParaRPr lang="en-US" sz="2400" dirty="0">
              <a:solidFill>
                <a:srgbClr val="0000FF"/>
              </a:solidFill>
              <a:latin typeface="Courier"/>
              <a:cs typeface="Courier"/>
            </a:endParaRPr>
          </a:p>
        </p:txBody>
      </p:sp>
    </p:spTree>
    <p:extLst>
      <p:ext uri="{BB962C8B-B14F-4D97-AF65-F5344CB8AC3E}">
        <p14:creationId xmlns:p14="http://schemas.microsoft.com/office/powerpoint/2010/main" val="120581537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Example Policy</a:t>
            </a:r>
            <a:endParaRPr lang="en-US" b="1" dirty="0"/>
          </a:p>
        </p:txBody>
      </p:sp>
      <p:sp>
        <p:nvSpPr>
          <p:cNvPr id="7" name="Rectangle 6"/>
          <p:cNvSpPr/>
          <p:nvPr/>
        </p:nvSpPr>
        <p:spPr>
          <a:xfrm>
            <a:off x="308429" y="3540555"/>
            <a:ext cx="8378371" cy="2862322"/>
          </a:xfrm>
          <a:prstGeom prst="rect">
            <a:avLst/>
          </a:prstGeom>
        </p:spPr>
        <p:txBody>
          <a:bodyPr wrap="square">
            <a:spAutoFit/>
          </a:bodyPr>
          <a:lstStyle/>
          <a:p>
            <a:pPr marL="342900" indent="-342900">
              <a:buFont typeface="Arial"/>
              <a:buChar char="•"/>
            </a:pPr>
            <a:r>
              <a:rPr lang="en-US" sz="2400" dirty="0" smtClean="0">
                <a:latin typeface="Calibri"/>
                <a:cs typeface="Calibri"/>
              </a:rPr>
              <a:t>Scripts can be downloaded from the host serving the page and from </a:t>
            </a:r>
            <a:r>
              <a:rPr lang="en-US" sz="2400" dirty="0" err="1" smtClean="0">
                <a:latin typeface="Courier"/>
                <a:cs typeface="Courier"/>
              </a:rPr>
              <a:t>scripts.example.com</a:t>
            </a:r>
            <a:endParaRPr lang="en-US" sz="2400" dirty="0" smtClean="0">
              <a:latin typeface="Courier"/>
              <a:cs typeface="Courier"/>
            </a:endParaRPr>
          </a:p>
          <a:p>
            <a:pPr marL="342900" indent="-342900">
              <a:buFont typeface="Arial"/>
              <a:buChar char="•"/>
            </a:pPr>
            <a:endParaRPr lang="en-US" sz="1200" dirty="0" smtClean="0">
              <a:latin typeface="Calibri"/>
              <a:cs typeface="Calibri"/>
            </a:endParaRPr>
          </a:p>
          <a:p>
            <a:pPr marL="342900" indent="-342900">
              <a:buFont typeface="Arial"/>
              <a:buChar char="•"/>
            </a:pPr>
            <a:r>
              <a:rPr lang="en-US" sz="2400" dirty="0" smtClean="0">
                <a:latin typeface="Calibri"/>
                <a:cs typeface="Calibri"/>
              </a:rPr>
              <a:t>Audio and video files cannot be downloaded from anywhere</a:t>
            </a:r>
          </a:p>
          <a:p>
            <a:pPr marL="342900" indent="-342900">
              <a:buFont typeface="Arial"/>
              <a:buChar char="•"/>
            </a:pPr>
            <a:endParaRPr lang="en-US" sz="1200" dirty="0" smtClean="0">
              <a:latin typeface="Calibri"/>
              <a:cs typeface="Calibri"/>
            </a:endParaRPr>
          </a:p>
          <a:p>
            <a:pPr marL="342900" indent="-342900">
              <a:buFont typeface="Arial"/>
              <a:buChar char="•"/>
            </a:pPr>
            <a:r>
              <a:rPr lang="en-US" sz="2400" dirty="0" smtClean="0">
                <a:latin typeface="Calibri"/>
                <a:cs typeface="Calibri"/>
              </a:rPr>
              <a:t>Image files can be downloaded from any host</a:t>
            </a:r>
          </a:p>
          <a:p>
            <a:pPr marL="342900" indent="-342900">
              <a:buFont typeface="Arial"/>
              <a:buChar char="•"/>
            </a:pPr>
            <a:endParaRPr lang="en-US" sz="1200" dirty="0" smtClean="0">
              <a:latin typeface="Calibri"/>
              <a:cs typeface="Calibri"/>
            </a:endParaRPr>
          </a:p>
          <a:p>
            <a:pPr marL="342900" indent="-342900">
              <a:buFont typeface="Arial"/>
              <a:buChar char="•"/>
            </a:pPr>
            <a:r>
              <a:rPr lang="en-US" sz="2400" dirty="0" smtClean="0">
                <a:latin typeface="Calibri"/>
                <a:cs typeface="Calibri"/>
              </a:rPr>
              <a:t>All other resources can be downloaded only from the host serving the page and from any subdomain of </a:t>
            </a:r>
            <a:r>
              <a:rPr lang="en-US" sz="2400" dirty="0" err="1" smtClean="0">
                <a:latin typeface="Courier"/>
                <a:cs typeface="Courier"/>
              </a:rPr>
              <a:t>example.com</a:t>
            </a:r>
            <a:endParaRPr lang="en-US" sz="2400" dirty="0" smtClean="0">
              <a:latin typeface="Courier"/>
              <a:cs typeface="Courier"/>
            </a:endParaRPr>
          </a:p>
        </p:txBody>
      </p:sp>
      <p:pic>
        <p:nvPicPr>
          <p:cNvPr id="2" name="Picture 1" descr="Screenshot 2019-04-18 at 00.09.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64970"/>
            <a:ext cx="6101231" cy="1719362"/>
          </a:xfrm>
          <a:prstGeom prst="rect">
            <a:avLst/>
          </a:prstGeom>
        </p:spPr>
      </p:pic>
    </p:spTree>
    <p:extLst>
      <p:ext uri="{BB962C8B-B14F-4D97-AF65-F5344CB8AC3E}">
        <p14:creationId xmlns:p14="http://schemas.microsoft.com/office/powerpoint/2010/main" val="21791857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smtClean="0"/>
              <a:t>Example Policy</a:t>
            </a:r>
            <a:endParaRPr lang="en-US" b="1" dirty="0"/>
          </a:p>
        </p:txBody>
      </p:sp>
      <p:sp>
        <p:nvSpPr>
          <p:cNvPr id="6" name="Rectangle 5"/>
          <p:cNvSpPr/>
          <p:nvPr/>
        </p:nvSpPr>
        <p:spPr>
          <a:xfrm>
            <a:off x="308429" y="1610148"/>
            <a:ext cx="8378371" cy="830997"/>
          </a:xfrm>
          <a:prstGeom prst="rect">
            <a:avLst/>
          </a:prstGeom>
        </p:spPr>
        <p:txBody>
          <a:bodyPr wrap="square">
            <a:spAutoFit/>
          </a:bodyPr>
          <a:lstStyle/>
          <a:p>
            <a:r>
              <a:rPr lang="en-US" sz="2400" dirty="0" smtClean="0">
                <a:solidFill>
                  <a:srgbClr val="0000FF"/>
                </a:solidFill>
                <a:latin typeface="Courier"/>
                <a:cs typeface="Courier"/>
              </a:rPr>
              <a:t>protocol</a:t>
            </a:r>
            <a:r>
              <a:rPr lang="en-US" sz="2400" dirty="0" smtClean="0">
                <a:latin typeface="Courier"/>
                <a:cs typeface="Courier"/>
              </a:rPr>
              <a:t>://</a:t>
            </a:r>
            <a:r>
              <a:rPr lang="en-US" sz="2400" dirty="0" err="1" smtClean="0">
                <a:latin typeface="Courier"/>
                <a:cs typeface="Courier"/>
              </a:rPr>
              <a:t>host-name:</a:t>
            </a:r>
            <a:r>
              <a:rPr lang="en-US" sz="2400" dirty="0" err="1" smtClean="0">
                <a:solidFill>
                  <a:srgbClr val="0000FF"/>
                </a:solidFill>
                <a:latin typeface="Courier"/>
                <a:cs typeface="Courier"/>
              </a:rPr>
              <a:t>port-number</a:t>
            </a:r>
            <a:r>
              <a:rPr lang="en-US" sz="2400" dirty="0" smtClean="0">
                <a:latin typeface="Courier"/>
                <a:cs typeface="Courier"/>
              </a:rPr>
              <a:t> </a:t>
            </a:r>
          </a:p>
          <a:p>
            <a:endParaRPr lang="en-US" sz="2400" dirty="0">
              <a:latin typeface="Courier"/>
              <a:cs typeface="Courier"/>
            </a:endParaRPr>
          </a:p>
        </p:txBody>
      </p:sp>
      <p:sp>
        <p:nvSpPr>
          <p:cNvPr id="7" name="Rectangle 6"/>
          <p:cNvSpPr/>
          <p:nvPr/>
        </p:nvSpPr>
        <p:spPr>
          <a:xfrm>
            <a:off x="308429" y="2253621"/>
            <a:ext cx="8378371" cy="461665"/>
          </a:xfrm>
          <a:prstGeom prst="rect">
            <a:avLst/>
          </a:prstGeom>
        </p:spPr>
        <p:txBody>
          <a:bodyPr wrap="square">
            <a:spAutoFit/>
          </a:bodyPr>
          <a:lstStyle/>
          <a:p>
            <a:r>
              <a:rPr lang="en-US" sz="2400" dirty="0" smtClean="0">
                <a:latin typeface="Calibri"/>
                <a:cs typeface="Calibri"/>
              </a:rPr>
              <a:t>OR</a:t>
            </a:r>
          </a:p>
        </p:txBody>
      </p:sp>
      <p:sp>
        <p:nvSpPr>
          <p:cNvPr id="8" name="Rectangle 7"/>
          <p:cNvSpPr/>
          <p:nvPr/>
        </p:nvSpPr>
        <p:spPr>
          <a:xfrm>
            <a:off x="308429" y="2863215"/>
            <a:ext cx="8378371" cy="3600986"/>
          </a:xfrm>
          <a:prstGeom prst="rect">
            <a:avLst/>
          </a:prstGeom>
        </p:spPr>
        <p:txBody>
          <a:bodyPr wrap="square">
            <a:spAutoFit/>
          </a:bodyPr>
          <a:lstStyle/>
          <a:p>
            <a:pPr marL="342900" indent="-342900">
              <a:buFont typeface="Arial"/>
              <a:buChar char="•"/>
            </a:pPr>
            <a:r>
              <a:rPr lang="en-US" sz="2400" b="1" dirty="0" smtClean="0">
                <a:latin typeface="Courier"/>
                <a:cs typeface="Courier"/>
              </a:rPr>
              <a:t>none: </a:t>
            </a:r>
            <a:r>
              <a:rPr lang="en-US" sz="2400" dirty="0" smtClean="0">
                <a:latin typeface="Calibri"/>
                <a:cs typeface="Calibri"/>
              </a:rPr>
              <a:t>allows no resources</a:t>
            </a:r>
          </a:p>
          <a:p>
            <a:pPr marL="342900" indent="-342900">
              <a:buFont typeface="Arial"/>
              <a:buChar char="•"/>
            </a:pPr>
            <a:endParaRPr lang="en-US" sz="1200" dirty="0" smtClean="0">
              <a:latin typeface="Calibri"/>
              <a:cs typeface="Calibri"/>
            </a:endParaRPr>
          </a:p>
          <a:p>
            <a:pPr marL="342900" indent="-342900">
              <a:buFont typeface="Arial"/>
              <a:buChar char="•"/>
            </a:pPr>
            <a:r>
              <a:rPr lang="en-US" sz="2400" b="1" dirty="0">
                <a:latin typeface="Courier"/>
                <a:cs typeface="Courier"/>
              </a:rPr>
              <a:t>s</a:t>
            </a:r>
            <a:r>
              <a:rPr lang="en-US" sz="2400" b="1" dirty="0" smtClean="0">
                <a:latin typeface="Courier"/>
                <a:cs typeface="Courier"/>
              </a:rPr>
              <a:t>elf: </a:t>
            </a:r>
            <a:r>
              <a:rPr lang="en-US" sz="2400" dirty="0" smtClean="0">
                <a:latin typeface="Calibri"/>
                <a:cs typeface="Calibri"/>
              </a:rPr>
              <a:t>allows resources from the host that served the page</a:t>
            </a:r>
          </a:p>
          <a:p>
            <a:pPr marL="342900" indent="-342900">
              <a:buFont typeface="Arial"/>
              <a:buChar char="•"/>
            </a:pPr>
            <a:endParaRPr lang="en-US" sz="1200" dirty="0" smtClean="0">
              <a:latin typeface="Calibri"/>
              <a:cs typeface="Calibri"/>
            </a:endParaRPr>
          </a:p>
          <a:p>
            <a:pPr marL="342900" indent="-342900">
              <a:buFont typeface="Arial"/>
              <a:buChar char="•"/>
            </a:pPr>
            <a:r>
              <a:rPr lang="en-US" sz="2400" b="1" dirty="0" smtClean="0">
                <a:latin typeface="Courier"/>
                <a:cs typeface="Courier"/>
              </a:rPr>
              <a:t>unsafe-inline: </a:t>
            </a:r>
            <a:r>
              <a:rPr lang="en-US" sz="2400" dirty="0">
                <a:cs typeface="Calibri"/>
              </a:rPr>
              <a:t>allows resources </a:t>
            </a:r>
            <a:r>
              <a:rPr lang="en-US" sz="2400" dirty="0" smtClean="0">
                <a:cs typeface="Calibri"/>
              </a:rPr>
              <a:t>embedded in the page, such as inline </a:t>
            </a:r>
            <a:r>
              <a:rPr lang="en-US" sz="2400" dirty="0" smtClean="0">
                <a:latin typeface="Courier"/>
                <a:cs typeface="Courier"/>
              </a:rPr>
              <a:t>&lt;script&gt; </a:t>
            </a:r>
            <a:r>
              <a:rPr lang="en-US" sz="2400" dirty="0" smtClean="0">
                <a:cs typeface="Calibri"/>
              </a:rPr>
              <a:t>elements, </a:t>
            </a:r>
            <a:r>
              <a:rPr lang="en-US" sz="2400" dirty="0" smtClean="0">
                <a:latin typeface="Courier"/>
                <a:cs typeface="Courier"/>
              </a:rPr>
              <a:t>&lt;style&gt; </a:t>
            </a:r>
            <a:r>
              <a:rPr lang="en-US" sz="2400" dirty="0" smtClean="0">
                <a:cs typeface="Calibri"/>
              </a:rPr>
              <a:t>elements, and </a:t>
            </a:r>
            <a:r>
              <a:rPr lang="en-US" sz="2400" dirty="0" err="1" smtClean="0">
                <a:latin typeface="Courier"/>
                <a:cs typeface="Courier"/>
              </a:rPr>
              <a:t>javascript</a:t>
            </a:r>
            <a:r>
              <a:rPr lang="en-US" sz="2400" dirty="0" smtClean="0">
                <a:latin typeface="Courier"/>
                <a:cs typeface="Courier"/>
              </a:rPr>
              <a:t>: </a:t>
            </a:r>
            <a:r>
              <a:rPr lang="en-US" sz="2400" dirty="0" smtClean="0">
                <a:cs typeface="Calibri"/>
              </a:rPr>
              <a:t>URL</a:t>
            </a:r>
          </a:p>
          <a:p>
            <a:pPr marL="342900" indent="-342900">
              <a:buFont typeface="Arial"/>
              <a:buChar char="•"/>
            </a:pPr>
            <a:endParaRPr lang="en-US" sz="1200" b="1" dirty="0" smtClean="0">
              <a:latin typeface="Courier"/>
              <a:cs typeface="Courier"/>
            </a:endParaRPr>
          </a:p>
          <a:p>
            <a:pPr marL="342900" indent="-342900">
              <a:buFont typeface="Arial"/>
              <a:buChar char="•"/>
            </a:pPr>
            <a:r>
              <a:rPr lang="en-US" sz="2400" b="1" dirty="0">
                <a:latin typeface="Courier"/>
                <a:cs typeface="Courier"/>
              </a:rPr>
              <a:t>u</a:t>
            </a:r>
            <a:r>
              <a:rPr lang="en-US" sz="2400" b="1" dirty="0" smtClean="0">
                <a:latin typeface="Courier"/>
                <a:cs typeface="Courier"/>
              </a:rPr>
              <a:t>nsafe-</a:t>
            </a:r>
            <a:r>
              <a:rPr lang="en-US" sz="2400" b="1" dirty="0" err="1" smtClean="0">
                <a:latin typeface="Courier"/>
                <a:cs typeface="Courier"/>
              </a:rPr>
              <a:t>eval</a:t>
            </a:r>
            <a:r>
              <a:rPr lang="en-US" sz="2400" b="1" dirty="0" smtClean="0">
                <a:latin typeface="Courier"/>
                <a:cs typeface="Courier"/>
              </a:rPr>
              <a:t>: </a:t>
            </a:r>
            <a:r>
              <a:rPr lang="en-US" sz="2400" dirty="0" smtClean="0">
                <a:latin typeface="Calibri"/>
                <a:cs typeface="Calibri"/>
              </a:rPr>
              <a:t>allows the use of the JavaScript </a:t>
            </a:r>
            <a:r>
              <a:rPr lang="en-US" sz="2400" dirty="0" err="1" smtClean="0">
                <a:latin typeface="Courier"/>
                <a:cs typeface="Courier"/>
              </a:rPr>
              <a:t>eval</a:t>
            </a:r>
            <a:r>
              <a:rPr lang="en-US" sz="2400" dirty="0" smtClean="0">
                <a:latin typeface="Calibri"/>
                <a:cs typeface="Calibri"/>
              </a:rPr>
              <a:t> function</a:t>
            </a:r>
          </a:p>
          <a:p>
            <a:endParaRPr lang="en-US" sz="2400" dirty="0">
              <a:solidFill>
                <a:srgbClr val="0000FF"/>
              </a:solidFill>
              <a:latin typeface="Courier"/>
              <a:cs typeface="Courier"/>
            </a:endParaRPr>
          </a:p>
        </p:txBody>
      </p:sp>
      <p:sp>
        <p:nvSpPr>
          <p:cNvPr id="2" name="Rectangle 1"/>
          <p:cNvSpPr/>
          <p:nvPr/>
        </p:nvSpPr>
        <p:spPr>
          <a:xfrm>
            <a:off x="777593" y="6279535"/>
            <a:ext cx="3626413" cy="369332"/>
          </a:xfrm>
          <a:prstGeom prst="rect">
            <a:avLst/>
          </a:prstGeom>
        </p:spPr>
        <p:txBody>
          <a:bodyPr wrap="none">
            <a:spAutoFit/>
          </a:bodyPr>
          <a:lstStyle/>
          <a:p>
            <a:r>
              <a:rPr lang="en-US" dirty="0"/>
              <a:t>https://content-security-</a:t>
            </a:r>
            <a:r>
              <a:rPr lang="en-US" dirty="0" err="1"/>
              <a:t>policy.com</a:t>
            </a:r>
            <a:r>
              <a:rPr lang="en-US" dirty="0"/>
              <a:t>/</a:t>
            </a:r>
          </a:p>
        </p:txBody>
      </p:sp>
    </p:spTree>
    <p:extLst>
      <p:ext uri="{BB962C8B-B14F-4D97-AF65-F5344CB8AC3E}">
        <p14:creationId xmlns:p14="http://schemas.microsoft.com/office/powerpoint/2010/main" val="394583433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Implement CSP in your WebApp</a:t>
            </a:r>
            <a:endParaRPr lang="en-US" b="1" dirty="0"/>
          </a:p>
        </p:txBody>
      </p:sp>
      <p:pic>
        <p:nvPicPr>
          <p:cNvPr id="3" name="Picture 2" descr="Screenshot 2019-04-18 at 00.19.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6" y="1229506"/>
            <a:ext cx="7721600" cy="5020118"/>
          </a:xfrm>
          <a:prstGeom prst="rect">
            <a:avLst/>
          </a:prstGeom>
        </p:spPr>
      </p:pic>
    </p:spTree>
    <p:extLst>
      <p:ext uri="{BB962C8B-B14F-4D97-AF65-F5344CB8AC3E}">
        <p14:creationId xmlns:p14="http://schemas.microsoft.com/office/powerpoint/2010/main" val="379830742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x-none" b="1" dirty="0" smtClean="0"/>
              <a:t>Broken Access Control Prevention</a:t>
            </a:r>
            <a:endParaRPr lang="en-US" b="1" dirty="0"/>
          </a:p>
        </p:txBody>
      </p:sp>
    </p:spTree>
    <p:extLst>
      <p:ext uri="{BB962C8B-B14F-4D97-AF65-F5344CB8AC3E}">
        <p14:creationId xmlns:p14="http://schemas.microsoft.com/office/powerpoint/2010/main" val="28877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Define an Access Control Policy</a:t>
            </a:r>
            <a:endParaRPr lang="en-US" b="1" dirty="0"/>
          </a:p>
        </p:txBody>
      </p:sp>
      <p:sp>
        <p:nvSpPr>
          <p:cNvPr id="6" name="Rectangle 5"/>
          <p:cNvSpPr/>
          <p:nvPr/>
        </p:nvSpPr>
        <p:spPr>
          <a:xfrm>
            <a:off x="308429" y="1271488"/>
            <a:ext cx="8378371" cy="4154983"/>
          </a:xfrm>
          <a:prstGeom prst="rect">
            <a:avLst/>
          </a:prstGeom>
        </p:spPr>
        <p:txBody>
          <a:bodyPr wrap="square">
            <a:spAutoFit/>
          </a:bodyPr>
          <a:lstStyle/>
          <a:p>
            <a:pPr marL="457200" indent="-457200">
              <a:buFont typeface="Arial"/>
              <a:buChar char="•"/>
            </a:pPr>
            <a:r>
              <a:rPr lang="en-US" sz="2400" dirty="0" smtClean="0"/>
              <a:t>Elicit the assets you want to protect</a:t>
            </a:r>
            <a:endParaRPr lang="en-US" sz="2400" dirty="0" smtClean="0"/>
          </a:p>
          <a:p>
            <a:pPr marL="457200" indent="-457200">
              <a:buFont typeface="Arial"/>
              <a:buChar char="•"/>
            </a:pPr>
            <a:endParaRPr lang="en-US" sz="600" dirty="0" smtClean="0"/>
          </a:p>
          <a:p>
            <a:pPr marL="457200" indent="-457200">
              <a:buFont typeface="Arial"/>
              <a:buChar char="•"/>
            </a:pPr>
            <a:r>
              <a:rPr lang="en-US" sz="2400" dirty="0" smtClean="0"/>
              <a:t>For each asset define who is entitled to access it</a:t>
            </a:r>
            <a:endParaRPr lang="en-US" sz="2400" dirty="0" smtClean="0"/>
          </a:p>
          <a:p>
            <a:pPr marL="457200" indent="-457200">
              <a:buFont typeface="Arial"/>
              <a:buChar char="•"/>
            </a:pPr>
            <a:endParaRPr lang="en-US" sz="2400" dirty="0"/>
          </a:p>
          <a:p>
            <a:r>
              <a:rPr lang="en-US" sz="2400" dirty="0" smtClean="0"/>
              <a:t>Types of access control policies:</a:t>
            </a:r>
          </a:p>
          <a:p>
            <a:endParaRPr lang="en-US" sz="2400" dirty="0"/>
          </a:p>
          <a:p>
            <a:pPr marL="342900" indent="-342900">
              <a:buFont typeface="Arial"/>
              <a:buChar char="•"/>
            </a:pPr>
            <a:r>
              <a:rPr lang="en-US" sz="2400" dirty="0" smtClean="0"/>
              <a:t>Role based access control policy</a:t>
            </a:r>
          </a:p>
          <a:p>
            <a:pPr marL="342900" indent="-342900">
              <a:buFont typeface="Arial"/>
              <a:buChar char="•"/>
            </a:pPr>
            <a:endParaRPr lang="en-US" sz="600" dirty="0" smtClean="0"/>
          </a:p>
          <a:p>
            <a:pPr marL="342900" indent="-342900">
              <a:buFont typeface="Arial"/>
              <a:buChar char="•"/>
            </a:pPr>
            <a:r>
              <a:rPr lang="en-US" sz="2400" dirty="0" smtClean="0"/>
              <a:t>Discretionary Access Control (DAC)</a:t>
            </a:r>
          </a:p>
          <a:p>
            <a:pPr marL="342900" indent="-342900">
              <a:buFont typeface="Arial"/>
              <a:buChar char="•"/>
            </a:pPr>
            <a:endParaRPr lang="en-US" sz="600" dirty="0" smtClean="0">
              <a:latin typeface="Calibri"/>
              <a:cs typeface="Calibri"/>
            </a:endParaRPr>
          </a:p>
          <a:p>
            <a:pPr marL="342900" indent="-342900">
              <a:buFont typeface="Arial"/>
              <a:buChar char="•"/>
            </a:pPr>
            <a:r>
              <a:rPr lang="en-US" sz="2400" dirty="0" smtClean="0">
                <a:latin typeface="Calibri"/>
                <a:cs typeface="Calibri"/>
              </a:rPr>
              <a:t>MAC access control</a:t>
            </a:r>
          </a:p>
          <a:p>
            <a:pPr marL="342900" indent="-342900">
              <a:buFont typeface="Arial"/>
              <a:buChar char="•"/>
            </a:pPr>
            <a:endParaRPr lang="en-US" sz="600" dirty="0" smtClean="0">
              <a:latin typeface="Calibri"/>
              <a:cs typeface="Calibri"/>
            </a:endParaRPr>
          </a:p>
          <a:p>
            <a:pPr marL="342900" indent="-342900">
              <a:buFont typeface="Arial"/>
              <a:buChar char="•"/>
            </a:pPr>
            <a:r>
              <a:rPr lang="en-US" sz="2400" dirty="0" smtClean="0">
                <a:latin typeface="Calibri"/>
                <a:cs typeface="Calibri"/>
              </a:rPr>
              <a:t>Permission based access control</a:t>
            </a:r>
            <a:endParaRPr lang="en-US" sz="2400" dirty="0">
              <a:latin typeface="Calibri"/>
              <a:cs typeface="Calibri"/>
            </a:endParaRPr>
          </a:p>
          <a:p>
            <a:pPr marL="457200" indent="-457200">
              <a:buFont typeface="Arial"/>
              <a:buChar char="•"/>
            </a:pPr>
            <a:endParaRPr lang="en-US" sz="2400" dirty="0" smtClean="0">
              <a:latin typeface="Calibri"/>
              <a:cs typeface="Calibri"/>
            </a:endParaRPr>
          </a:p>
        </p:txBody>
      </p:sp>
      <p:sp>
        <p:nvSpPr>
          <p:cNvPr id="2" name="Rectangle 1"/>
          <p:cNvSpPr/>
          <p:nvPr/>
        </p:nvSpPr>
        <p:spPr>
          <a:xfrm>
            <a:off x="308429" y="5744402"/>
            <a:ext cx="8513838" cy="646331"/>
          </a:xfrm>
          <a:prstGeom prst="rect">
            <a:avLst/>
          </a:prstGeom>
        </p:spPr>
        <p:txBody>
          <a:bodyPr wrap="square">
            <a:spAutoFit/>
          </a:bodyPr>
          <a:lstStyle/>
          <a:p>
            <a:r>
              <a:rPr lang="en-US" dirty="0"/>
              <a:t>https://</a:t>
            </a:r>
            <a:r>
              <a:rPr lang="en-US" dirty="0" err="1"/>
              <a:t>github.com</a:t>
            </a:r>
            <a:r>
              <a:rPr lang="en-US" dirty="0"/>
              <a:t>/OWASP/</a:t>
            </a:r>
            <a:r>
              <a:rPr lang="en-US" dirty="0" err="1"/>
              <a:t>CheatSheetSeries</a:t>
            </a:r>
            <a:r>
              <a:rPr lang="en-US" dirty="0"/>
              <a:t>/blob/master/</a:t>
            </a:r>
            <a:r>
              <a:rPr lang="en-US" dirty="0" err="1"/>
              <a:t>cheatsheets</a:t>
            </a:r>
            <a:r>
              <a:rPr lang="en-US" dirty="0"/>
              <a:t>/</a:t>
            </a:r>
            <a:r>
              <a:rPr lang="en-US" dirty="0" err="1"/>
              <a:t>Access_Control_Cheat_Sheet.md</a:t>
            </a:r>
            <a:endParaRPr lang="en-US" dirty="0"/>
          </a:p>
        </p:txBody>
      </p:sp>
    </p:spTree>
    <p:extLst>
      <p:ext uri="{BB962C8B-B14F-4D97-AF65-F5344CB8AC3E}">
        <p14:creationId xmlns:p14="http://schemas.microsoft.com/office/powerpoint/2010/main" val="174509127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Assignment 2 - Structure</a:t>
            </a:r>
            <a:endParaRPr lang="en-US" b="1" dirty="0"/>
          </a:p>
        </p:txBody>
      </p:sp>
      <p:sp>
        <p:nvSpPr>
          <p:cNvPr id="7" name="Rectangle 6"/>
          <p:cNvSpPr/>
          <p:nvPr/>
        </p:nvSpPr>
        <p:spPr>
          <a:xfrm>
            <a:off x="457199" y="1391357"/>
            <a:ext cx="8378371" cy="4154984"/>
          </a:xfrm>
          <a:prstGeom prst="rect">
            <a:avLst/>
          </a:prstGeom>
        </p:spPr>
        <p:txBody>
          <a:bodyPr wrap="square">
            <a:spAutoFit/>
          </a:bodyPr>
          <a:lstStyle/>
          <a:p>
            <a:pPr marL="457200" indent="-457200">
              <a:buFont typeface="Arial"/>
              <a:buChar char="•"/>
            </a:pPr>
            <a:r>
              <a:rPr lang="en-US" sz="2800" dirty="0" smtClean="0"/>
              <a:t>Intro: how did you work collaboratively</a:t>
            </a:r>
            <a:endParaRPr lang="en-US" sz="2800" dirty="0"/>
          </a:p>
          <a:p>
            <a:endParaRPr lang="en-US" sz="1200" dirty="0" smtClean="0"/>
          </a:p>
          <a:p>
            <a:pPr marL="457200" indent="-457200">
              <a:buFont typeface="Arial"/>
              <a:buChar char="•"/>
            </a:pPr>
            <a:r>
              <a:rPr lang="en-US" sz="2800" dirty="0" smtClean="0"/>
              <a:t>A1-A5, A7 (Only the vulnerabilities we have seen)</a:t>
            </a:r>
            <a:endParaRPr lang="en-US" sz="2800" dirty="0" smtClean="0"/>
          </a:p>
          <a:p>
            <a:pPr marL="914400" lvl="1" indent="-457200">
              <a:buFont typeface="Wingdings" charset="2"/>
              <a:buChar char="Ø"/>
            </a:pPr>
            <a:r>
              <a:rPr lang="en-US" sz="2400" dirty="0" smtClean="0"/>
              <a:t>Criticality</a:t>
            </a:r>
            <a:endParaRPr lang="en-US" sz="2400" dirty="0" smtClean="0"/>
          </a:p>
          <a:p>
            <a:pPr marL="914400" lvl="1" indent="-457200">
              <a:buFont typeface="Wingdings" charset="2"/>
              <a:buChar char="Ø"/>
            </a:pPr>
            <a:r>
              <a:rPr lang="en-US" sz="2400" dirty="0" smtClean="0"/>
              <a:t>Process you adopt to identify the vulnerability</a:t>
            </a:r>
          </a:p>
          <a:p>
            <a:pPr marL="914400" lvl="1" indent="-457200">
              <a:buFont typeface="Wingdings" charset="2"/>
              <a:buChar char="Ø"/>
            </a:pPr>
            <a:r>
              <a:rPr lang="en-US" sz="2400" dirty="0" smtClean="0"/>
              <a:t>Where is the vulnerability located</a:t>
            </a:r>
          </a:p>
          <a:p>
            <a:pPr marL="914400" lvl="1" indent="-457200">
              <a:buFont typeface="Wingdings" charset="2"/>
              <a:buChar char="Ø"/>
            </a:pPr>
            <a:r>
              <a:rPr lang="en-US" sz="2400" dirty="0" smtClean="0"/>
              <a:t>How the vulnerability can be exploited</a:t>
            </a:r>
          </a:p>
          <a:p>
            <a:pPr marL="914400" lvl="1" indent="-457200">
              <a:buFont typeface="Wingdings" charset="2"/>
              <a:buChar char="Ø"/>
            </a:pPr>
            <a:endParaRPr lang="en-US" sz="2400" dirty="0"/>
          </a:p>
          <a:p>
            <a:pPr marL="457200" indent="-457200">
              <a:buFont typeface="Arial"/>
              <a:buChar char="•"/>
            </a:pPr>
            <a:r>
              <a:rPr lang="en-US" sz="2400" dirty="0" smtClean="0"/>
              <a:t>If a vulnerability is not present justify why</a:t>
            </a:r>
            <a:endParaRPr lang="en-US" sz="2400" dirty="0" smtClean="0"/>
          </a:p>
          <a:p>
            <a:pPr marL="342900" indent="-342900">
              <a:buFont typeface="Arial"/>
              <a:buChar char="•"/>
            </a:pPr>
            <a:endParaRPr lang="en-US" sz="1200" dirty="0" smtClean="0"/>
          </a:p>
          <a:p>
            <a:endParaRPr lang="en-US" sz="1200" dirty="0" smtClean="0"/>
          </a:p>
          <a:p>
            <a:endParaRPr lang="en-US" sz="2800" dirty="0" smtClean="0"/>
          </a:p>
        </p:txBody>
      </p:sp>
    </p:spTree>
    <p:extLst>
      <p:ext uri="{BB962C8B-B14F-4D97-AF65-F5344CB8AC3E}">
        <p14:creationId xmlns:p14="http://schemas.microsoft.com/office/powerpoint/2010/main" val="25570280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DOM-based XSS</a:t>
            </a:r>
            <a:endParaRPr lang="en-US" b="1" dirty="0"/>
          </a:p>
        </p:txBody>
      </p:sp>
      <p:pic>
        <p:nvPicPr>
          <p:cNvPr id="4" name="Picture 3"/>
          <p:cNvPicPr>
            <a:picLocks noChangeAspect="1"/>
          </p:cNvPicPr>
          <p:nvPr/>
        </p:nvPicPr>
        <p:blipFill>
          <a:blip r:embed="rId3"/>
          <a:stretch>
            <a:fillRect/>
          </a:stretch>
        </p:blipFill>
        <p:spPr>
          <a:xfrm>
            <a:off x="1185330" y="1144841"/>
            <a:ext cx="6773341" cy="4325327"/>
          </a:xfrm>
          <a:prstGeom prst="rect">
            <a:avLst/>
          </a:prstGeom>
        </p:spPr>
      </p:pic>
      <p:sp>
        <p:nvSpPr>
          <p:cNvPr id="7" name="Rectangle 6"/>
          <p:cNvSpPr/>
          <p:nvPr/>
        </p:nvSpPr>
        <p:spPr>
          <a:xfrm>
            <a:off x="304799" y="5510348"/>
            <a:ext cx="8686801" cy="1323439"/>
          </a:xfrm>
          <a:prstGeom prst="rect">
            <a:avLst/>
          </a:prstGeom>
        </p:spPr>
        <p:txBody>
          <a:bodyPr wrap="square">
            <a:spAutoFit/>
          </a:bodyPr>
          <a:lstStyle/>
          <a:p>
            <a:r>
              <a:rPr lang="en-US" sz="2000" dirty="0" smtClean="0"/>
              <a:t>You enter data, which modifies the DOM of the web page and insert it in the context of the webpage. It is similar to reflected XSS but the difference is that in modifying the DOM the data may not ever get to the server. </a:t>
            </a:r>
            <a:r>
              <a:rPr lang="en-US" sz="2000" dirty="0" smtClean="0">
                <a:sym typeface="Wingdings"/>
              </a:rPr>
              <a:t></a:t>
            </a:r>
            <a:r>
              <a:rPr lang="en-US" sz="2000" dirty="0" smtClean="0"/>
              <a:t> server-side filters might not be effective.</a:t>
            </a:r>
            <a:endParaRPr lang="en-US" sz="2000" dirty="0"/>
          </a:p>
        </p:txBody>
      </p:sp>
    </p:spTree>
    <p:extLst>
      <p:ext uri="{BB962C8B-B14F-4D97-AF65-F5344CB8AC3E}">
        <p14:creationId xmlns:p14="http://schemas.microsoft.com/office/powerpoint/2010/main" val="32842403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Outline</a:t>
            </a:r>
            <a:endParaRPr lang="en-US" b="1" dirty="0"/>
          </a:p>
        </p:txBody>
      </p:sp>
      <p:sp>
        <p:nvSpPr>
          <p:cNvPr id="7" name="Rectangle 6"/>
          <p:cNvSpPr/>
          <p:nvPr/>
        </p:nvSpPr>
        <p:spPr>
          <a:xfrm>
            <a:off x="457199" y="1391357"/>
            <a:ext cx="8378371" cy="5201424"/>
          </a:xfrm>
          <a:prstGeom prst="rect">
            <a:avLst/>
          </a:prstGeom>
        </p:spPr>
        <p:txBody>
          <a:bodyPr wrap="square">
            <a:spAutoFit/>
          </a:bodyPr>
          <a:lstStyle/>
          <a:p>
            <a:pPr marL="457200" indent="-457200">
              <a:buFont typeface="Arial"/>
              <a:buChar char="•"/>
            </a:pPr>
            <a:r>
              <a:rPr lang="en-US" sz="2800" dirty="0" smtClean="0"/>
              <a:t>Factors affecting prevention techniques</a:t>
            </a:r>
          </a:p>
          <a:p>
            <a:pPr marL="914400" lvl="1" indent="-457200">
              <a:buFont typeface="Wingdings" charset="2"/>
              <a:buChar char="Ø"/>
            </a:pPr>
            <a:r>
              <a:rPr lang="en-US" sz="2400" dirty="0" smtClean="0"/>
              <a:t>Context</a:t>
            </a:r>
          </a:p>
          <a:p>
            <a:pPr marL="914400" lvl="1" indent="-457200">
              <a:buFont typeface="Wingdings" charset="2"/>
              <a:buChar char="Ø"/>
            </a:pPr>
            <a:r>
              <a:rPr lang="en-US" sz="2400" dirty="0" smtClean="0"/>
              <a:t>Inbound/Outbound</a:t>
            </a:r>
          </a:p>
          <a:p>
            <a:pPr marL="914400" lvl="1" indent="-457200">
              <a:buFont typeface="Wingdings" charset="2"/>
              <a:buChar char="Ø"/>
            </a:pPr>
            <a:r>
              <a:rPr lang="en-US" sz="2400" dirty="0" smtClean="0"/>
              <a:t>Client/Server</a:t>
            </a:r>
          </a:p>
          <a:p>
            <a:endParaRPr lang="en-US" sz="1200" dirty="0" smtClean="0"/>
          </a:p>
          <a:p>
            <a:pPr marL="457200" indent="-457200">
              <a:buFont typeface="Arial"/>
              <a:buChar char="•"/>
            </a:pPr>
            <a:r>
              <a:rPr lang="en-US" sz="2800" dirty="0" smtClean="0"/>
              <a:t>Encoding</a:t>
            </a:r>
          </a:p>
          <a:p>
            <a:pPr marL="914400" lvl="1" indent="-457200">
              <a:buFont typeface="Wingdings" charset="2"/>
              <a:buChar char="Ø"/>
            </a:pPr>
            <a:r>
              <a:rPr lang="en-US" sz="2400" dirty="0" smtClean="0"/>
              <a:t>Client-Side VS Server-Side</a:t>
            </a:r>
          </a:p>
          <a:p>
            <a:pPr marL="914400" lvl="1" indent="-457200">
              <a:buFont typeface="Wingdings" charset="2"/>
              <a:buChar char="Ø"/>
            </a:pPr>
            <a:r>
              <a:rPr lang="en-US" sz="2400" dirty="0" smtClean="0"/>
              <a:t>Limitations</a:t>
            </a:r>
          </a:p>
          <a:p>
            <a:pPr marL="342900" indent="-342900">
              <a:buFont typeface="Arial"/>
              <a:buChar char="•"/>
            </a:pPr>
            <a:endParaRPr lang="en-US" sz="1200" dirty="0" smtClean="0"/>
          </a:p>
          <a:p>
            <a:pPr marL="342900" indent="-342900">
              <a:buFont typeface="Arial"/>
              <a:buChar char="•"/>
            </a:pPr>
            <a:r>
              <a:rPr lang="en-US" sz="2800" dirty="0" smtClean="0"/>
              <a:t>Validation</a:t>
            </a:r>
            <a:endParaRPr lang="en-US" sz="2800" dirty="0"/>
          </a:p>
          <a:p>
            <a:pPr marL="914400" lvl="1" indent="-457200">
              <a:buFont typeface="Wingdings" charset="2"/>
              <a:buChar char="Ø"/>
            </a:pPr>
            <a:r>
              <a:rPr lang="en-US" sz="2400" dirty="0" smtClean="0"/>
              <a:t>Blacklisting VS Whitelisting</a:t>
            </a:r>
            <a:endParaRPr lang="en-US" sz="2000" dirty="0" smtClean="0"/>
          </a:p>
          <a:p>
            <a:pPr marL="914400" lvl="1" indent="-457200">
              <a:buFont typeface="Wingdings" charset="2"/>
              <a:buChar char="Ø"/>
            </a:pPr>
            <a:endParaRPr lang="en-US" sz="1200" dirty="0" smtClean="0"/>
          </a:p>
          <a:p>
            <a:pPr marL="457200" indent="-457200">
              <a:buFont typeface="Arial"/>
              <a:buChar char="•"/>
            </a:pPr>
            <a:r>
              <a:rPr lang="en-US" sz="2800" dirty="0" smtClean="0"/>
              <a:t>Content Security Policy</a:t>
            </a:r>
            <a:endParaRPr lang="en-US" sz="2800" dirty="0"/>
          </a:p>
          <a:p>
            <a:pPr marL="457200" indent="-457200">
              <a:buFont typeface="Arial"/>
              <a:buChar char="•"/>
            </a:pPr>
            <a:endParaRPr lang="en-US" sz="1200" dirty="0" smtClean="0"/>
          </a:p>
          <a:p>
            <a:endParaRPr lang="en-US" sz="2800" dirty="0" smtClean="0"/>
          </a:p>
        </p:txBody>
      </p:sp>
    </p:spTree>
    <p:extLst>
      <p:ext uri="{BB962C8B-B14F-4D97-AF65-F5344CB8AC3E}">
        <p14:creationId xmlns:p14="http://schemas.microsoft.com/office/powerpoint/2010/main" val="12163538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a:t>P</a:t>
            </a:r>
            <a:r>
              <a:rPr lang="x-none" b="1" dirty="0" smtClean="0"/>
              <a:t>reventing XSS</a:t>
            </a:r>
            <a:endParaRPr lang="en-US" b="1" dirty="0"/>
          </a:p>
        </p:txBody>
      </p:sp>
      <p:sp>
        <p:nvSpPr>
          <p:cNvPr id="6" name="Rectangle 5"/>
          <p:cNvSpPr/>
          <p:nvPr/>
        </p:nvSpPr>
        <p:spPr>
          <a:xfrm>
            <a:off x="457200" y="1229506"/>
            <a:ext cx="8378371" cy="3108544"/>
          </a:xfrm>
          <a:prstGeom prst="rect">
            <a:avLst/>
          </a:prstGeom>
        </p:spPr>
        <p:txBody>
          <a:bodyPr wrap="square">
            <a:spAutoFit/>
          </a:bodyPr>
          <a:lstStyle/>
          <a:p>
            <a:r>
              <a:rPr lang="en-US" sz="2800" dirty="0" smtClean="0"/>
              <a:t>Secure input handling is needed:</a:t>
            </a:r>
          </a:p>
          <a:p>
            <a:endParaRPr lang="en-US" sz="2800" dirty="0"/>
          </a:p>
          <a:p>
            <a:pPr marL="457200" indent="-457200">
              <a:buFont typeface="Arial"/>
              <a:buChar char="•"/>
            </a:pPr>
            <a:r>
              <a:rPr lang="en-US" sz="2800" b="1" dirty="0" smtClean="0"/>
              <a:t>Encoding</a:t>
            </a:r>
            <a:r>
              <a:rPr lang="en-US" sz="2800" dirty="0" smtClean="0"/>
              <a:t>: escapes the user input so that the browser interprets it only as data and not as code.</a:t>
            </a:r>
          </a:p>
          <a:p>
            <a:pPr marL="457200" indent="-457200">
              <a:buFont typeface="Arial"/>
              <a:buChar char="•"/>
            </a:pPr>
            <a:endParaRPr lang="en-US" sz="2800" dirty="0" smtClean="0"/>
          </a:p>
          <a:p>
            <a:pPr marL="457200" indent="-457200">
              <a:buFont typeface="Arial"/>
              <a:buChar char="•"/>
            </a:pPr>
            <a:r>
              <a:rPr lang="en-US" sz="2800" b="1" dirty="0" smtClean="0"/>
              <a:t>Validation</a:t>
            </a:r>
            <a:r>
              <a:rPr lang="en-US" sz="2800" dirty="0" smtClean="0"/>
              <a:t>: filters user input so that the browser interprets it as code without malicious commands.</a:t>
            </a:r>
          </a:p>
        </p:txBody>
      </p:sp>
    </p:spTree>
    <p:extLst>
      <p:ext uri="{BB962C8B-B14F-4D97-AF65-F5344CB8AC3E}">
        <p14:creationId xmlns:p14="http://schemas.microsoft.com/office/powerpoint/2010/main" val="42015853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86506"/>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Factors affecting Encoding/Validation</a:t>
            </a:r>
            <a:endParaRPr lang="en-US" b="1" dirty="0"/>
          </a:p>
        </p:txBody>
      </p:sp>
      <p:sp>
        <p:nvSpPr>
          <p:cNvPr id="7" name="Rectangle 6"/>
          <p:cNvSpPr/>
          <p:nvPr/>
        </p:nvSpPr>
        <p:spPr>
          <a:xfrm>
            <a:off x="457199" y="1391357"/>
            <a:ext cx="8378371" cy="4708981"/>
          </a:xfrm>
          <a:prstGeom prst="rect">
            <a:avLst/>
          </a:prstGeom>
        </p:spPr>
        <p:txBody>
          <a:bodyPr wrap="square">
            <a:spAutoFit/>
          </a:bodyPr>
          <a:lstStyle/>
          <a:p>
            <a:r>
              <a:rPr lang="en-US" sz="2800" b="1" dirty="0" smtClean="0"/>
              <a:t>Context: </a:t>
            </a:r>
          </a:p>
          <a:p>
            <a:r>
              <a:rPr lang="en-US" sz="2400" dirty="0"/>
              <a:t>S</a:t>
            </a:r>
            <a:r>
              <a:rPr lang="en-US" sz="2400" dirty="0" smtClean="0"/>
              <a:t>ecure input handling needs to be performed differently depending on where in a page the user input is inserted.</a:t>
            </a:r>
          </a:p>
          <a:p>
            <a:endParaRPr lang="en-US" sz="1200" dirty="0" smtClean="0"/>
          </a:p>
          <a:p>
            <a:r>
              <a:rPr lang="en-US" sz="2800" b="1" dirty="0" smtClean="0"/>
              <a:t>Inbound/outbound: </a:t>
            </a:r>
          </a:p>
          <a:p>
            <a:r>
              <a:rPr lang="en-US" sz="2400" dirty="0" smtClean="0"/>
              <a:t>Secure input handling can be performed either when your website receives the input (inbound) or right before your website inserts the input into a page (outbound)</a:t>
            </a:r>
          </a:p>
          <a:p>
            <a:endParaRPr lang="en-US" sz="1200" dirty="0" smtClean="0"/>
          </a:p>
          <a:p>
            <a:r>
              <a:rPr lang="en-US" sz="2800" b="1" dirty="0" smtClean="0"/>
              <a:t>Client/server: </a:t>
            </a:r>
          </a:p>
          <a:p>
            <a:r>
              <a:rPr lang="en-US" sz="2400" dirty="0" smtClean="0"/>
              <a:t>Secure input handling can be performed either on the client-side or on the server-side, both of which are needed in different circumstances</a:t>
            </a:r>
          </a:p>
        </p:txBody>
      </p:sp>
    </p:spTree>
    <p:extLst>
      <p:ext uri="{BB962C8B-B14F-4D97-AF65-F5344CB8AC3E}">
        <p14:creationId xmlns:p14="http://schemas.microsoft.com/office/powerpoint/2010/main" val="7761824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a:t>
            </a:r>
            <a:r>
              <a:rPr lang="en-US" b="1" dirty="0" smtClean="0"/>
              <a:t>h</a:t>
            </a:r>
            <a:r>
              <a:rPr lang="x-none" b="1" dirty="0" smtClean="0"/>
              <a:t>y Context Matters (1/2)</a:t>
            </a:r>
            <a:endParaRPr lang="en-US" b="1" dirty="0"/>
          </a:p>
        </p:txBody>
      </p:sp>
      <p:sp>
        <p:nvSpPr>
          <p:cNvPr id="7" name="Rectangle 6"/>
          <p:cNvSpPr/>
          <p:nvPr/>
        </p:nvSpPr>
        <p:spPr>
          <a:xfrm>
            <a:off x="457199" y="1391357"/>
            <a:ext cx="8378371" cy="1384995"/>
          </a:xfrm>
          <a:prstGeom prst="rect">
            <a:avLst/>
          </a:prstGeom>
        </p:spPr>
        <p:txBody>
          <a:bodyPr wrap="square">
            <a:spAutoFit/>
          </a:bodyPr>
          <a:lstStyle/>
          <a:p>
            <a:r>
              <a:rPr lang="en-US" sz="2800" dirty="0" smtClean="0"/>
              <a:t>There are different points where the user input can be placed in a web page:</a:t>
            </a:r>
          </a:p>
          <a:p>
            <a:endParaRPr lang="en-US" sz="2800" dirty="0" smtClean="0"/>
          </a:p>
        </p:txBody>
      </p:sp>
      <p:pic>
        <p:nvPicPr>
          <p:cNvPr id="2" name="Picture 1" descr="Screenshot 2019-04-11 at 00.51.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50042"/>
            <a:ext cx="8274050" cy="2990850"/>
          </a:xfrm>
          <a:prstGeom prst="rect">
            <a:avLst/>
          </a:prstGeom>
        </p:spPr>
      </p:pic>
    </p:spTree>
    <p:extLst>
      <p:ext uri="{BB962C8B-B14F-4D97-AF65-F5344CB8AC3E}">
        <p14:creationId xmlns:p14="http://schemas.microsoft.com/office/powerpoint/2010/main" val="26469964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a:t>
            </a:r>
            <a:r>
              <a:rPr lang="en-US" b="1" dirty="0" smtClean="0"/>
              <a:t>h</a:t>
            </a:r>
            <a:r>
              <a:rPr lang="x-none" b="1" dirty="0" smtClean="0"/>
              <a:t>y Context Matters (2/2)</a:t>
            </a:r>
            <a:endParaRPr lang="en-US" b="1" dirty="0"/>
          </a:p>
        </p:txBody>
      </p:sp>
      <p:pic>
        <p:nvPicPr>
          <p:cNvPr id="3" name="Picture 2" descr="Screenshot 2019-04-11 at 00.55.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50" y="2743199"/>
            <a:ext cx="8261350" cy="1663700"/>
          </a:xfrm>
          <a:prstGeom prst="rect">
            <a:avLst/>
          </a:prstGeom>
        </p:spPr>
      </p:pic>
      <p:sp>
        <p:nvSpPr>
          <p:cNvPr id="6" name="Rectangle 5"/>
          <p:cNvSpPr/>
          <p:nvPr/>
        </p:nvSpPr>
        <p:spPr>
          <a:xfrm>
            <a:off x="308429" y="1718382"/>
            <a:ext cx="8378371" cy="1384995"/>
          </a:xfrm>
          <a:prstGeom prst="rect">
            <a:avLst/>
          </a:prstGeom>
        </p:spPr>
        <p:txBody>
          <a:bodyPr wrap="square">
            <a:spAutoFit/>
          </a:bodyPr>
          <a:lstStyle/>
          <a:p>
            <a:r>
              <a:rPr lang="en-US" sz="2800" dirty="0" smtClean="0"/>
              <a:t>Secure input handling will always have to be tailored to the context where the user input will be inserted.</a:t>
            </a:r>
          </a:p>
          <a:p>
            <a:endParaRPr lang="en-US" sz="2800" dirty="0" smtClean="0"/>
          </a:p>
        </p:txBody>
      </p:sp>
      <p:sp>
        <p:nvSpPr>
          <p:cNvPr id="7" name="Rectangle 6"/>
          <p:cNvSpPr/>
          <p:nvPr/>
        </p:nvSpPr>
        <p:spPr>
          <a:xfrm>
            <a:off x="308432" y="4563129"/>
            <a:ext cx="8378371" cy="2062103"/>
          </a:xfrm>
          <a:prstGeom prst="rect">
            <a:avLst/>
          </a:prstGeom>
        </p:spPr>
        <p:txBody>
          <a:bodyPr wrap="square">
            <a:spAutoFit/>
          </a:bodyPr>
          <a:lstStyle/>
          <a:p>
            <a:pPr marL="342900" indent="-342900">
              <a:buFont typeface="Arial"/>
              <a:buChar char="•"/>
            </a:pPr>
            <a:r>
              <a:rPr lang="en-US" sz="2000" dirty="0" smtClean="0"/>
              <a:t>This could be prevented by simply removing all quotation marks in the user input, and everything would be fine </a:t>
            </a:r>
            <a:r>
              <a:rPr lang="mr-IN" sz="2000" dirty="0" smtClean="0"/>
              <a:t>–</a:t>
            </a:r>
            <a:r>
              <a:rPr lang="en-US" sz="2000" dirty="0" smtClean="0"/>
              <a:t> but only in this context.</a:t>
            </a:r>
          </a:p>
          <a:p>
            <a:pPr marL="342900" indent="-342900">
              <a:buFont typeface="Arial"/>
              <a:buChar char="•"/>
            </a:pPr>
            <a:endParaRPr lang="en-US" sz="2000" dirty="0" smtClean="0"/>
          </a:p>
          <a:p>
            <a:pPr marL="342900" indent="-342900">
              <a:buFont typeface="Arial"/>
              <a:buChar char="•"/>
            </a:pPr>
            <a:r>
              <a:rPr lang="en-US" sz="2000" dirty="0" smtClean="0"/>
              <a:t>If the same input were inserted into another context, the closing delimiter would be different and injection would become possible.</a:t>
            </a:r>
          </a:p>
          <a:p>
            <a:endParaRPr lang="en-US" sz="2800" dirty="0" smtClean="0"/>
          </a:p>
        </p:txBody>
      </p:sp>
    </p:spTree>
    <p:extLst>
      <p:ext uri="{BB962C8B-B14F-4D97-AF65-F5344CB8AC3E}">
        <p14:creationId xmlns:p14="http://schemas.microsoft.com/office/powerpoint/2010/main" val="31293524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8895</TotalTime>
  <Words>2484</Words>
  <Application>Microsoft Macintosh PowerPoint</Application>
  <PresentationFormat>On-screen Show (4:3)</PresentationFormat>
  <Paragraphs>316</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XSS Prevention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Broken Access Control Prevention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 COMP47660</dc:title>
  <dc:creator>Liliana Pasquale</dc:creator>
  <cp:lastModifiedBy>Liliana Pasquale</cp:lastModifiedBy>
  <cp:revision>577</cp:revision>
  <dcterms:created xsi:type="dcterms:W3CDTF">2019-01-24T13:29:53Z</dcterms:created>
  <dcterms:modified xsi:type="dcterms:W3CDTF">2019-04-18T10:38:54Z</dcterms:modified>
</cp:coreProperties>
</file>