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57" r:id="rId2"/>
    <p:sldId id="322" r:id="rId3"/>
    <p:sldId id="331" r:id="rId4"/>
    <p:sldId id="336" r:id="rId5"/>
    <p:sldId id="386" r:id="rId6"/>
    <p:sldId id="344" r:id="rId7"/>
    <p:sldId id="351" r:id="rId8"/>
    <p:sldId id="391" r:id="rId9"/>
    <p:sldId id="390" r:id="rId10"/>
    <p:sldId id="352" r:id="rId11"/>
    <p:sldId id="353" r:id="rId12"/>
    <p:sldId id="354" r:id="rId13"/>
    <p:sldId id="355" r:id="rId14"/>
    <p:sldId id="356" r:id="rId15"/>
    <p:sldId id="392" r:id="rId16"/>
    <p:sldId id="345" r:id="rId17"/>
    <p:sldId id="357" r:id="rId18"/>
    <p:sldId id="346" r:id="rId19"/>
    <p:sldId id="358" r:id="rId20"/>
    <p:sldId id="359" r:id="rId21"/>
    <p:sldId id="394" r:id="rId22"/>
    <p:sldId id="402" r:id="rId23"/>
    <p:sldId id="393" r:id="rId24"/>
    <p:sldId id="361" r:id="rId25"/>
    <p:sldId id="362" r:id="rId26"/>
    <p:sldId id="403" r:id="rId27"/>
    <p:sldId id="366" r:id="rId28"/>
    <p:sldId id="364" r:id="rId29"/>
    <p:sldId id="367" r:id="rId30"/>
    <p:sldId id="368" r:id="rId31"/>
    <p:sldId id="369" r:id="rId32"/>
    <p:sldId id="370" r:id="rId33"/>
    <p:sldId id="404" r:id="rId34"/>
    <p:sldId id="365" r:id="rId35"/>
    <p:sldId id="373" r:id="rId36"/>
    <p:sldId id="374" r:id="rId37"/>
    <p:sldId id="375" r:id="rId38"/>
    <p:sldId id="376" r:id="rId39"/>
    <p:sldId id="377" r:id="rId40"/>
    <p:sldId id="378" r:id="rId41"/>
    <p:sldId id="379" r:id="rId42"/>
    <p:sldId id="381" r:id="rId43"/>
    <p:sldId id="395" r:id="rId44"/>
    <p:sldId id="347" r:id="rId45"/>
    <p:sldId id="396" r:id="rId46"/>
    <p:sldId id="382" r:id="rId47"/>
    <p:sldId id="397" r:id="rId48"/>
    <p:sldId id="349" r:id="rId49"/>
    <p:sldId id="383" r:id="rId50"/>
    <p:sldId id="384" r:id="rId51"/>
    <p:sldId id="398" r:id="rId52"/>
    <p:sldId id="350" r:id="rId53"/>
    <p:sldId id="385" r:id="rId54"/>
    <p:sldId id="387" r:id="rId55"/>
    <p:sldId id="399" r:id="rId56"/>
    <p:sldId id="400" r:id="rId57"/>
    <p:sldId id="401" r:id="rId58"/>
    <p:sldId id="405" r:id="rId59"/>
    <p:sldId id="388" r:id="rId60"/>
    <p:sldId id="407" r:id="rId61"/>
    <p:sldId id="408" r:id="rId62"/>
    <p:sldId id="409" r:id="rId63"/>
    <p:sldId id="389"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354" autoAdjust="0"/>
  </p:normalViewPr>
  <p:slideViewPr>
    <p:cSldViewPr snapToGrid="0" snapToObjects="1">
      <p:cViewPr varScale="1">
        <p:scale>
          <a:sx n="50" d="100"/>
          <a:sy n="50" d="100"/>
        </p:scale>
        <p:origin x="-151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AAC35-B9EF-C846-98B4-63503093AC60}" type="datetimeFigureOut">
              <a:rPr lang="en-US" smtClean="0"/>
              <a:t>31/01/19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0EF0F-C99A-AA4E-889C-CEF3D4388521}" type="slidenum">
              <a:rPr lang="en-US" smtClean="0"/>
              <a:t>‹#›</a:t>
            </a:fld>
            <a:endParaRPr lang="en-US"/>
          </a:p>
        </p:txBody>
      </p:sp>
    </p:spTree>
    <p:extLst>
      <p:ext uri="{BB962C8B-B14F-4D97-AF65-F5344CB8AC3E}">
        <p14:creationId xmlns:p14="http://schemas.microsoft.com/office/powerpoint/2010/main" val="27897935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41684-5C60-2C41-98A6-1EF0B8AD8CEB}" type="slidenum">
              <a:rPr lang="en-US" smtClean="0"/>
              <a:t>1</a:t>
            </a:fld>
            <a:endParaRPr lang="en-US"/>
          </a:p>
        </p:txBody>
      </p:sp>
    </p:spTree>
    <p:extLst>
      <p:ext uri="{BB962C8B-B14F-4D97-AF65-F5344CB8AC3E}">
        <p14:creationId xmlns:p14="http://schemas.microsoft.com/office/powerpoint/2010/main" val="4665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Duplicated Code: identical or very similar code exists in more than one location</a:t>
            </a:r>
          </a:p>
          <a:p>
            <a:r>
              <a:rPr lang="en-US" baseline="0" dirty="0" smtClean="0"/>
              <a:t>Shotgun surgery: a single change needs to be applied to multiple classes at the same time</a:t>
            </a:r>
          </a:p>
          <a:p>
            <a:r>
              <a:rPr lang="en-US" baseline="0" dirty="0" smtClean="0"/>
              <a:t>Bad code smells can be an indicator of factors that contribute </a:t>
            </a:r>
            <a:r>
              <a:rPr lang="en-US" baseline="0" smtClean="0"/>
              <a:t>to technical debt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card consortia</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 about target of analysis: </a:t>
            </a:r>
          </a:p>
          <a:p>
            <a:r>
              <a:rPr lang="en-US" dirty="0" smtClean="0"/>
              <a:t>- Read</a:t>
            </a:r>
            <a:r>
              <a:rPr lang="en-US" baseline="0" dirty="0" smtClean="0"/>
              <a:t> and understand the specifications, architecture documents, and other designs materials</a:t>
            </a:r>
          </a:p>
          <a:p>
            <a:r>
              <a:rPr lang="en-US" baseline="0" dirty="0" smtClean="0"/>
              <a:t>- Discuss and brainstorm about the target with a group</a:t>
            </a:r>
          </a:p>
          <a:p>
            <a:r>
              <a:rPr lang="en-US" baseline="0" dirty="0" smtClean="0"/>
              <a:t>- Play with software if exists in executable form</a:t>
            </a:r>
          </a:p>
          <a:p>
            <a:r>
              <a:rPr lang="en-US" baseline="0" dirty="0" smtClean="0"/>
              <a:t>- Identify threats and agree on relevant sources of attack</a:t>
            </a:r>
          </a:p>
          <a:p>
            <a:endParaRPr lang="en-US" baseline="0" dirty="0" smtClean="0"/>
          </a:p>
          <a:p>
            <a:r>
              <a:rPr lang="en-US" baseline="0" dirty="0" smtClean="0"/>
              <a:t>Discuss security issues:</a:t>
            </a:r>
          </a:p>
          <a:p>
            <a:pPr marL="171450" indent="-171450">
              <a:buFontTx/>
              <a:buChar char="-"/>
            </a:pPr>
            <a:r>
              <a:rPr lang="en-US" baseline="0" dirty="0" smtClean="0"/>
              <a:t>Argue about how the product works and determine areas of disagreement and ambiguity,</a:t>
            </a:r>
          </a:p>
          <a:p>
            <a:pPr marL="171450" indent="-171450">
              <a:buFontTx/>
              <a:buChar char="-"/>
            </a:pPr>
            <a:r>
              <a:rPr lang="en-US" baseline="0" dirty="0" smtClean="0"/>
              <a:t>Identify vulnerabilities, </a:t>
            </a:r>
          </a:p>
          <a:p>
            <a:pPr marL="171450" indent="-171450">
              <a:buFontTx/>
              <a:buChar char="-"/>
            </a:pPr>
            <a:r>
              <a:rPr lang="en-US" baseline="0" dirty="0" smtClean="0"/>
              <a:t>Map exploits and begin to discuss possible fixes; </a:t>
            </a:r>
          </a:p>
          <a:p>
            <a:pPr marL="171450" indent="-171450">
              <a:buFontTx/>
              <a:buChar char="-"/>
            </a:pPr>
            <a:r>
              <a:rPr lang="en-US" baseline="0" dirty="0" smtClean="0"/>
              <a:t>Gain an understanding of current and planned security controls</a:t>
            </a:r>
          </a:p>
          <a:p>
            <a:pPr marL="171450" indent="-171450">
              <a:buFontTx/>
              <a:buChar char="-"/>
            </a:pPr>
            <a:endParaRPr lang="en-US" baseline="0" dirty="0" smtClean="0"/>
          </a:p>
          <a:p>
            <a:pPr marL="0" indent="0">
              <a:buFontTx/>
              <a:buNone/>
            </a:pPr>
            <a:r>
              <a:rPr lang="en-US" baseline="0" dirty="0" smtClean="0"/>
              <a:t>Determine probability of compromise: map out attack scenarios for exploits of vulnerabilities; balance controls against threat capacity to determine likelihood</a:t>
            </a:r>
          </a:p>
          <a:p>
            <a:pPr marL="0" indent="0">
              <a:buFontTx/>
              <a:buNone/>
            </a:pPr>
            <a:endParaRPr lang="en-US" baseline="0" dirty="0" smtClean="0"/>
          </a:p>
          <a:p>
            <a:pPr marL="0" indent="0">
              <a:buFontTx/>
              <a:buNone/>
            </a:pPr>
            <a:r>
              <a:rPr lang="en-US" baseline="0" dirty="0" smtClean="0"/>
              <a:t>Perform impact analysis: determine impact on assets and business goals; consider impact on the security posture</a:t>
            </a:r>
          </a:p>
          <a:p>
            <a:pPr marL="0" indent="0">
              <a:buFontTx/>
              <a:buNone/>
            </a:pPr>
            <a:endParaRPr lang="en-US" baseline="0" dirty="0" smtClean="0"/>
          </a:p>
          <a:p>
            <a:pPr marL="0" indent="0">
              <a:buFontTx/>
              <a:buNone/>
            </a:pPr>
            <a:r>
              <a:rPr lang="en-US" baseline="0" dirty="0" smtClean="0"/>
              <a:t>Develop a mitigation strategy: Recommend countermeasures to mitigate risks</a:t>
            </a:r>
          </a:p>
          <a:p>
            <a:pPr marL="0" indent="0">
              <a:buFontTx/>
              <a:buNone/>
            </a:pPr>
            <a:endParaRPr lang="en-US" baseline="0" dirty="0" smtClean="0"/>
          </a:p>
          <a:p>
            <a:pPr marL="0" indent="0">
              <a:buFontTx/>
              <a:buNone/>
            </a:pPr>
            <a:r>
              <a:rPr lang="en-US" baseline="0" dirty="0" smtClean="0"/>
              <a:t>Report findings: Carefully describe the major and minor risks with attention to impacts. Provide basic information regarding where to spend limited mitigation resources</a:t>
            </a:r>
          </a:p>
        </p:txBody>
      </p:sp>
      <p:sp>
        <p:nvSpPr>
          <p:cNvPr id="4" name="Slide Number Placeholder 3"/>
          <p:cNvSpPr>
            <a:spLocks noGrp="1"/>
          </p:cNvSpPr>
          <p:nvPr>
            <p:ph type="sldNum" sz="quarter" idx="10"/>
          </p:nvPr>
        </p:nvSpPr>
        <p:spPr/>
        <p:txBody>
          <a:bodyPr/>
          <a:lstStyle/>
          <a:p>
            <a:fld id="{EDC0EF0F-C99A-AA4E-889C-CEF3D4388521}" type="slidenum">
              <a:rPr lang="en-US" smtClean="0"/>
              <a:t>16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Existing knowledge, for example</a:t>
            </a:r>
            <a:r>
              <a:rPr lang="en-US" baseline="0" dirty="0" smtClean="0"/>
              <a:t> coming from existing vulnerabilities databases and threat models is extremely important.</a:t>
            </a:r>
          </a:p>
          <a:p>
            <a:r>
              <a:rPr lang="en-US" baseline="0" dirty="0" smtClean="0"/>
              <a:t>There is no substitute for experience and expertise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18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the nature of software systems leads many developers and analysts to assume incorrectly that code level descriptions of software is sufficient to spot design problems. Although this may generally be true, it does not generally hold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our deployment pattern indicates that though the encrypted tunnel terminates at this tier, because of the threat inherent the zones occupied by the Web and application tiers, we really need to prevent eavesdropping inside and between these 2 tiers as well. This might indicate the need to establish yet another encrypted tunnel or, possibly, to consider a different approach to securing these data (message level encryption as opposed to tunneling) </a:t>
            </a:r>
          </a:p>
          <a:p>
            <a:endParaRPr lang="en-US" baseline="0" dirty="0" smtClean="0"/>
          </a:p>
          <a:p>
            <a:r>
              <a:rPr lang="en-US" dirty="0" smtClean="0"/>
              <a:t>One common benefit that proponents of TLS encryption frequently highlight is that when the solution is used, none of the data contained within a message is revealed - including the metadata such as the sender and recipient name, subject line and the date and time of the message. This is not the case with content encryption, which does not encrypt these details.</a:t>
            </a:r>
          </a:p>
          <a:p>
            <a:endParaRPr lang="en-US" dirty="0" smtClean="0"/>
          </a:p>
          <a:p>
            <a:r>
              <a:rPr lang="en-US" dirty="0" smtClean="0"/>
              <a:t>In certain scenarios, unencrypted metadata may still be able to provide an observer with a great deal of information about the message. For instance, it can give a hacker a clear idea of who is communicating with whom in a business, which may allow them to spot patterns and prepare attacks such as spear-phishing attempts.</a:t>
            </a:r>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our deployment pattern indicates that though the encrypted tunnel terminates at this tier, because of the threat inherent the zones occupied by the Web and application tiers, we really need to prevent eavesdropping inside and between these 2 tiers as well. This might indicate the need to establish yet another encrypted tunnel or, possibly, to consider a different approach to securing these data (message level encryption as opposed to tunneling) </a:t>
            </a:r>
          </a:p>
          <a:p>
            <a:endParaRPr lang="en-US" baseline="0" dirty="0" smtClean="0"/>
          </a:p>
          <a:p>
            <a:r>
              <a:rPr lang="en-US" dirty="0" smtClean="0"/>
              <a:t>One common benefit that proponents of TLS encryption frequently highlight is that when the solution is used, none of the data contained within a message is revealed - including the metadata such as the sender and recipient name, subject line and the date and time of the message. This is not the case with content encryption, which does not encrypt these details.</a:t>
            </a:r>
          </a:p>
          <a:p>
            <a:endParaRPr lang="en-US" dirty="0" smtClean="0"/>
          </a:p>
          <a:p>
            <a:r>
              <a:rPr lang="en-US" dirty="0" smtClean="0"/>
              <a:t>In certain scenarios, unencrypted metadata may still be able to provide an observer with a great deal of information about the message. For instance, it can give a hacker a clear idea of who is communicating with whom in a business, which may allow them to spot patterns and prepare attacks such as spear-phishing attempts.</a:t>
            </a:r>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23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card consortia</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24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25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protocols in the TCP/IP suite do not provide mechanisms for authenticating the source or destination of a message, and are thus vulnerable to spoofing attacks when extra precautions are not taken by applications to verify the identity of the sending or receiving host. IP spoofing in particular may be used to leverage man-in-the-middle attacks against hosts on a </a:t>
            </a:r>
            <a:r>
              <a:rPr lang="en-US" baseline="0" smtClean="0"/>
              <a:t>computer network</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protocols in the TCP/IP suite do not provide mechanisms for authenticating the source or destination of a message, and are thus vulnerable to spoofing attacks when extra precautions are not taken by applications to verify the identity of the sending or receiving host. IP spoofing in particular may be used to leverage man-in-the-middle attacks against hosts on a </a:t>
            </a:r>
            <a:r>
              <a:rPr lang="en-US" baseline="0" smtClean="0"/>
              <a:t>computer network</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protocols in the TCP/IP suite do not provide mechanisms for authenticating the source or destination of a message, and are thus vulnerable to spoofing attacks when extra precautions are not taken by applications to verify the identity of the sending or receiving host. IP spoofing in particular may be used to leverage man-in-the-middle attacks against hosts on a </a:t>
            </a:r>
            <a:r>
              <a:rPr lang="en-US" baseline="0" smtClean="0"/>
              <a:t>computer network</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protocols in the TCP/IP suite do not provide mechanisms for authenticating the source or destination of a message, and are thus vulnerable to spoofing attacks when extra precautions are not taken by applications to verify the identity of the sending or receiving host. IP spoofing in particular may be used to leverage man-in-the-middle attacks against hosts on a </a:t>
            </a:r>
            <a:r>
              <a:rPr lang="en-US" baseline="0" smtClean="0"/>
              <a:t>computer network</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29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protocols in the TCP/IP suite do not provide mechanisms for authenticating the source or destination of a message, and are thus vulnerable to spoofing attacks when extra precautions are not taken by applications to verify the identity of the sending or receiving host. IP spoofing in particular may be used to leverage man-in-the-middle attacks against hosts on a </a:t>
            </a:r>
            <a:r>
              <a:rPr lang="en-US" baseline="0" smtClean="0"/>
              <a:t>computer network</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protocols in the TCP/IP suite do not provide mechanisms for authenticating the source or destination of a message, and are thus vulnerable to spoofing attacks when extra precautions are not taken by applications to verify the identity of the sending or receiving host. IP spoofing in particular may be used to leverage man-in-the-middle attacks against hosts on a </a:t>
            </a:r>
            <a:r>
              <a:rPr lang="en-US" baseline="0" smtClean="0"/>
              <a:t>computer network</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protocols in the TCP/IP suite do not provide mechanisms for authenticating the source or destination of a message, and are thus vulnerable to spoofing attacks when extra precautions are not taken by applications to verify the identity of the sending or receiving host. IP spoofing in particular may be used to leverage man-in-the-middle attacks against hosts on a </a:t>
            </a:r>
            <a:r>
              <a:rPr lang="en-US" baseline="0" smtClean="0"/>
              <a:t>computer network</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Denial of service is typically accomplished by flooding the targeted machine or resource with superfluous requests in an attempt to overload systems and prevent some or all legitimate requests from being fulfilled.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 distributed denial-of-service attack (</a:t>
            </a:r>
            <a:r>
              <a:rPr lang="en-US" dirty="0" err="1" smtClean="0"/>
              <a:t>DDoS</a:t>
            </a:r>
            <a:r>
              <a:rPr lang="en-US" dirty="0" smtClean="0"/>
              <a:t> attack), the incoming traffic flooding the victim originates from many different sources. This effectively makes it impossible to stop the attack simply by blocking a single source.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dirty="0" smtClean="0"/>
              <a:t>The result of an elevation of </a:t>
            </a:r>
            <a:r>
              <a:rPr lang="en-US" sz="1200" dirty="0" err="1" smtClean="0"/>
              <a:t>priviledge</a:t>
            </a:r>
            <a:r>
              <a:rPr lang="en-US" sz="1200" dirty="0" smtClean="0"/>
              <a:t> is that an application with more privileges than intended by the application developer or system administrator can perform unauthorized actions.</a:t>
            </a:r>
          </a:p>
          <a:p>
            <a:endParaRPr lang="x-none" sz="1200" b="1"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Denial of service is typically accomplished by flooding the targeted machine or resource with superfluous requests in an attempt to overload systems and prevent some or all legitimate requests from being fulfilled.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 distributed denial-of-service attack (</a:t>
            </a:r>
            <a:r>
              <a:rPr lang="en-US" dirty="0" err="1" smtClean="0"/>
              <a:t>DDoS</a:t>
            </a:r>
            <a:r>
              <a:rPr lang="en-US" dirty="0" smtClean="0"/>
              <a:t> attack), the incoming traffic flooding the victim originates from many different sources. This effectively makes it impossible to stop the attack simply by blocking a single source.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dirty="0" smtClean="0"/>
              <a:t>The result of an elevation of </a:t>
            </a:r>
            <a:r>
              <a:rPr lang="en-US" sz="1200" dirty="0" err="1" smtClean="0"/>
              <a:t>priviledge</a:t>
            </a:r>
            <a:r>
              <a:rPr lang="en-US" sz="1200" dirty="0" smtClean="0"/>
              <a:t> is that an application with more privileges than intended by the application developer or system administrator can perform unauthorized actions.</a:t>
            </a:r>
          </a:p>
          <a:p>
            <a:endParaRPr lang="x-none" sz="1200" b="1"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Denial of service is typically accomplished by flooding the targeted machine or resource with superfluous requests in an attempt to overload systems and prevent some or all legitimate requests from being fulfilled.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 distributed denial-of-service attack (</a:t>
            </a:r>
            <a:r>
              <a:rPr lang="en-US" dirty="0" err="1" smtClean="0"/>
              <a:t>DDoS</a:t>
            </a:r>
            <a:r>
              <a:rPr lang="en-US" dirty="0" smtClean="0"/>
              <a:t> attack), the incoming traffic flooding the victim originates from many different sources. This effectively makes it impossible to stop the attack simply by blocking a single source.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dirty="0" smtClean="0"/>
              <a:t>The result of an elevation of </a:t>
            </a:r>
            <a:r>
              <a:rPr lang="en-US" sz="1200" dirty="0" err="1" smtClean="0"/>
              <a:t>priviledge</a:t>
            </a:r>
            <a:r>
              <a:rPr lang="en-US" sz="1200" dirty="0" smtClean="0"/>
              <a:t> is that an application with more privileges than intended by the application developer or system administrator can perform unauthorized actions.</a:t>
            </a:r>
          </a:p>
          <a:p>
            <a:endParaRPr lang="x-none" sz="1200" b="1"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Denial of service is typically accomplished by flooding the targeted machine or resource with superfluous requests in an attempt to overload systems and prevent some or all legitimate requests from being fulfilled.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 distributed denial-of-service attack (</a:t>
            </a:r>
            <a:r>
              <a:rPr lang="en-US" dirty="0" err="1" smtClean="0"/>
              <a:t>DDoS</a:t>
            </a:r>
            <a:r>
              <a:rPr lang="en-US" dirty="0" smtClean="0"/>
              <a:t> attack), the incoming traffic flooding the victim originates from many different sources. This effectively makes it impossible to stop the attack simply by blocking a single source.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dirty="0" smtClean="0"/>
              <a:t>The result of an elevation of </a:t>
            </a:r>
            <a:r>
              <a:rPr lang="en-US" sz="1200" dirty="0" err="1" smtClean="0"/>
              <a:t>priviledge</a:t>
            </a:r>
            <a:r>
              <a:rPr lang="en-US" sz="1200" dirty="0" smtClean="0"/>
              <a:t> is that an application with more privileges than intended by the application developer or system administrator can perform unauthorized actions.</a:t>
            </a:r>
          </a:p>
          <a:p>
            <a:endParaRPr lang="x-none" sz="1200" b="1"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Denial of service is typically accomplished by flooding the targeted machine or resource with superfluous requests in an attempt to overload systems and prevent some or all legitimate requests from being fulfilled.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 distributed denial-of-service attack (</a:t>
            </a:r>
            <a:r>
              <a:rPr lang="en-US" dirty="0" err="1" smtClean="0"/>
              <a:t>DDoS</a:t>
            </a:r>
            <a:r>
              <a:rPr lang="en-US" dirty="0" smtClean="0"/>
              <a:t> attack), the incoming traffic flooding the victim originates from many different sources. This effectively makes it impossible to stop the attack simply by blocking a single source.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dirty="0" smtClean="0"/>
              <a:t>The result of an elevation of </a:t>
            </a:r>
            <a:r>
              <a:rPr lang="en-US" sz="1200" dirty="0" err="1" smtClean="0"/>
              <a:t>priviledge</a:t>
            </a:r>
            <a:r>
              <a:rPr lang="en-US" sz="1200" dirty="0" smtClean="0"/>
              <a:t> is that an application with more privileges than intended by the application developer or system administrator can perform unauthorized actions.</a:t>
            </a:r>
          </a:p>
          <a:p>
            <a:endParaRPr lang="x-none" sz="1200" b="1"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Denial of service is typically accomplished by flooding the targeted machine or resource with superfluous requests in an attempt to overload systems and prevent some or all legitimate requests from being fulfilled.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 distributed denial-of-service attack (</a:t>
            </a:r>
            <a:r>
              <a:rPr lang="en-US" dirty="0" err="1" smtClean="0"/>
              <a:t>DDoS</a:t>
            </a:r>
            <a:r>
              <a:rPr lang="en-US" dirty="0" smtClean="0"/>
              <a:t> attack), the incoming traffic flooding the victim originates from many different sources. This effectively makes it impossible to stop the attack simply by blocking a single source.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dirty="0" smtClean="0"/>
              <a:t>The result of an elevation of </a:t>
            </a:r>
            <a:r>
              <a:rPr lang="en-US" sz="1200" dirty="0" err="1" smtClean="0"/>
              <a:t>priviledge</a:t>
            </a:r>
            <a:r>
              <a:rPr lang="en-US" sz="1200" dirty="0" smtClean="0"/>
              <a:t> is that an application with more privileges than intended by the application developer or system administrator can perform unauthorized actions.</a:t>
            </a:r>
          </a:p>
          <a:p>
            <a:endParaRPr lang="x-none" sz="1200" b="1"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Denial of service is typically accomplished by flooding the targeted machine or resource with superfluous requests in an attempt to overload systems and prevent some or all legitimate requests from being fulfilled.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 distributed denial-of-service attack (</a:t>
            </a:r>
            <a:r>
              <a:rPr lang="en-US" dirty="0" err="1" smtClean="0"/>
              <a:t>DDoS</a:t>
            </a:r>
            <a:r>
              <a:rPr lang="en-US" dirty="0" smtClean="0"/>
              <a:t> attack), the incoming traffic flooding the victim originates from many different sources. This effectively makes it impossible to stop the attack simply by blocking a single source.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dirty="0" smtClean="0"/>
              <a:t>The result of an elevation of </a:t>
            </a:r>
            <a:r>
              <a:rPr lang="en-US" sz="1200" dirty="0" err="1" smtClean="0"/>
              <a:t>priviledge</a:t>
            </a:r>
            <a:r>
              <a:rPr lang="en-US" sz="1200" dirty="0" smtClean="0"/>
              <a:t> is that an application with more privileges than intended by the application developer or system administrator can perform unauthorized actions.</a:t>
            </a:r>
          </a:p>
          <a:p>
            <a:endParaRPr lang="x-none" sz="1200" b="1"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39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single XSS (Cross Site Scripting) attack will be able to steal all the data in these objects and/or load malicious information, so don't consider the "local storage" to be trusted and less for a session identifier/hashed password.</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Any time you create an HTML form, you can create as many hidden variables as you need to store information that needs to be available in the next step of processing. </a:t>
            </a:r>
            <a:r>
              <a:rPr lang="en-US" smtClean="0"/>
              <a:t>These hidden variables are exactly like any other CGI variable, but there is no visible sign of the variable on the form that is displayed in the user's browser. </a:t>
            </a:r>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SonarQube</a:t>
            </a:r>
            <a:r>
              <a:rPr lang="en-US" baseline="0" dirty="0" smtClean="0"/>
              <a:t> started 10 year ago as a way to measure the maintainability of source code and manage its technical debt.</a:t>
            </a:r>
          </a:p>
          <a:p>
            <a:r>
              <a:rPr lang="en-US" baseline="0" dirty="0" smtClean="0"/>
              <a:t>This is made possible through the addition of cross procedural data flow analysis within files.</a:t>
            </a:r>
          </a:p>
          <a:p>
            <a:r>
              <a:rPr lang="en-US" baseline="0" dirty="0" smtClean="0"/>
              <a:t>Nowadays </a:t>
            </a:r>
            <a:r>
              <a:rPr lang="en-US" baseline="0" dirty="0" err="1" smtClean="0"/>
              <a:t>SonarQube</a:t>
            </a:r>
            <a:r>
              <a:rPr lang="en-US" baseline="0" dirty="0" smtClean="0"/>
              <a:t> can detect memory leaks, advanced cases of null pointer dereferences, conditions that are always true or false regardless of the execution path etc.</a:t>
            </a:r>
          </a:p>
          <a:p>
            <a:r>
              <a:rPr lang="en-US" baseline="0" dirty="0" err="1" smtClean="0"/>
              <a:t>SonarQube</a:t>
            </a:r>
            <a:r>
              <a:rPr lang="en-US" baseline="0" dirty="0" smtClean="0"/>
              <a:t> detect proven vulnerabilities and especially the ones relating to the OWASP Top 10 Categories. Starting from the user entry points of the applications the main challenge is to detect the unsafe user inputs which flow into some sensitive actions (construction of: SQL requests, directory paths, command lines) without being first sanitized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x-none" sz="1200" dirty="0" smtClean="0"/>
              <a:t>2 team members who carry separate analysis activities and</a:t>
            </a:r>
            <a:r>
              <a:rPr lang="x-none" sz="1200" baseline="0" dirty="0" smtClean="0"/>
              <a:t> some amount of experience. </a:t>
            </a:r>
            <a:r>
              <a:rPr lang="en-US" sz="1200" dirty="0" smtClean="0"/>
              <a:t>I</a:t>
            </a:r>
            <a:r>
              <a:rPr lang="x-none" sz="1200" dirty="0" smtClean="0"/>
              <a:t>t only works best when performed by very experienced analysts</a:t>
            </a:r>
          </a:p>
          <a:p>
            <a:pPr marL="0" marR="0" indent="0" algn="l" defTabSz="457200" rtl="0" eaLnBrk="1" fontAlgn="auto" latinLnBrk="0" hangingPunct="1">
              <a:lnSpc>
                <a:spcPct val="100000"/>
              </a:lnSpc>
              <a:spcBef>
                <a:spcPts val="0"/>
              </a:spcBef>
              <a:spcAft>
                <a:spcPts val="0"/>
              </a:spcAft>
              <a:buClrTx/>
              <a:buSzTx/>
              <a:buFontTx/>
              <a:buNone/>
              <a:tabLst/>
              <a:defRPr/>
            </a:pPr>
            <a:endParaRPr lang="x-none" sz="120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44</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x-none" sz="1200" dirty="0" smtClean="0"/>
              <a:t>2 team members who carry separate analysis activities and</a:t>
            </a:r>
            <a:r>
              <a:rPr lang="x-none" sz="1200" baseline="0" dirty="0" smtClean="0"/>
              <a:t> some amount of experience. </a:t>
            </a:r>
            <a:r>
              <a:rPr lang="en-US" sz="1200" dirty="0" smtClean="0"/>
              <a:t>I</a:t>
            </a:r>
            <a:r>
              <a:rPr lang="x-none" sz="1200" dirty="0" smtClean="0"/>
              <a:t>t only works best when performed by very experienced analysts</a:t>
            </a:r>
          </a:p>
          <a:p>
            <a:pPr marL="0" marR="0" indent="0" algn="l" defTabSz="457200" rtl="0" eaLnBrk="1" fontAlgn="auto" latinLnBrk="0" hangingPunct="1">
              <a:lnSpc>
                <a:spcPct val="100000"/>
              </a:lnSpc>
              <a:spcBef>
                <a:spcPts val="0"/>
              </a:spcBef>
              <a:spcAft>
                <a:spcPts val="0"/>
              </a:spcAft>
              <a:buClrTx/>
              <a:buSzTx/>
              <a:buFontTx/>
              <a:buNone/>
              <a:tabLst/>
              <a:defRPr/>
            </a:pPr>
            <a:endParaRPr lang="x-none" sz="120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45</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x-none" sz="1200" dirty="0" smtClean="0"/>
              <a:t>2 team members who carry separate analysis activities and</a:t>
            </a:r>
            <a:r>
              <a:rPr lang="x-none" sz="1200" baseline="0" dirty="0" smtClean="0"/>
              <a:t> some amount of experience. </a:t>
            </a:r>
            <a:r>
              <a:rPr lang="en-US" sz="1200" dirty="0" smtClean="0"/>
              <a:t>I</a:t>
            </a:r>
            <a:r>
              <a:rPr lang="x-none" sz="1200" dirty="0" smtClean="0"/>
              <a:t>t only works best when performed by very experienced analysts</a:t>
            </a:r>
          </a:p>
          <a:p>
            <a:pPr marL="0" marR="0" indent="0" algn="l" defTabSz="457200" rtl="0" eaLnBrk="1" fontAlgn="auto" latinLnBrk="0" hangingPunct="1">
              <a:lnSpc>
                <a:spcPct val="100000"/>
              </a:lnSpc>
              <a:spcBef>
                <a:spcPts val="0"/>
              </a:spcBef>
              <a:spcAft>
                <a:spcPts val="0"/>
              </a:spcAft>
              <a:buClrTx/>
              <a:buSzTx/>
              <a:buFontTx/>
              <a:buNone/>
              <a:tabLst/>
              <a:defRPr/>
            </a:pPr>
            <a:endParaRPr lang="x-none" sz="120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a:t>
            </a:r>
            <a:r>
              <a:rPr lang="en-US" baseline="0" smtClean="0"/>
              <a:t>card consortium</a:t>
            </a:r>
            <a:endParaRPr lang="en-US"/>
          </a:p>
        </p:txBody>
      </p:sp>
      <p:sp>
        <p:nvSpPr>
          <p:cNvPr id="4" name="Slide Number Placeholder 3"/>
          <p:cNvSpPr>
            <a:spLocks noGrp="1"/>
          </p:cNvSpPr>
          <p:nvPr>
            <p:ph type="sldNum" sz="quarter" idx="10"/>
          </p:nvPr>
        </p:nvSpPr>
        <p:spPr/>
        <p:txBody>
          <a:bodyPr/>
          <a:lstStyle/>
          <a:p>
            <a:fld id="{EDC0EF0F-C99A-AA4E-889C-CEF3D4388521}" type="slidenum">
              <a:rPr lang="en-US" smtClean="0"/>
              <a:t>47</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x-none" sz="1200" dirty="0" smtClean="0"/>
              <a:t>Understand what kindsof assumptions you are making about outside software and what will happen when those assumptions fail</a:t>
            </a:r>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49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card consortia</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Uncovering</a:t>
            </a:r>
            <a:r>
              <a:rPr lang="en-US" baseline="0" dirty="0" smtClean="0"/>
              <a:t> environment and configuration problems and concerns  is the best result of penetration test because these results can be fixed late in the lifecycle</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card consortia</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53</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card consortia</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56</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SonarQube</a:t>
            </a:r>
            <a:r>
              <a:rPr lang="en-US" baseline="0" dirty="0" smtClean="0"/>
              <a:t> started 10 year ago as a way to measure the maintainability of source code and manage its technical debt.</a:t>
            </a:r>
          </a:p>
          <a:p>
            <a:r>
              <a:rPr lang="en-US" baseline="0" dirty="0" smtClean="0"/>
              <a:t>This is made possible through the addition of cross procedural data flow analysis within files.</a:t>
            </a:r>
          </a:p>
          <a:p>
            <a:r>
              <a:rPr lang="en-US" baseline="0" dirty="0" smtClean="0"/>
              <a:t>Nowadays </a:t>
            </a:r>
            <a:r>
              <a:rPr lang="en-US" baseline="0" dirty="0" err="1" smtClean="0"/>
              <a:t>SonarQube</a:t>
            </a:r>
            <a:r>
              <a:rPr lang="en-US" baseline="0" dirty="0" smtClean="0"/>
              <a:t> can detect memory leaks, advanced cases of null pointer dereferences, conditions that are always true or false regardless of the execution path etc.</a:t>
            </a:r>
          </a:p>
          <a:p>
            <a:r>
              <a:rPr lang="en-US" baseline="0" dirty="0" err="1" smtClean="0"/>
              <a:t>SonarQube</a:t>
            </a:r>
            <a:r>
              <a:rPr lang="en-US" baseline="0" dirty="0" smtClean="0"/>
              <a:t> detect proven vulnerabilities and especially the ones relating to the OWASP Top 10 Categories. Starting from the user entry points of the applications the main challenge is to detect the unsafe user inputs which flow into some sensitive actions (construction of: SQL requests, directory paths, command lines) without being first sanitized</a:t>
            </a:r>
          </a:p>
          <a:p>
            <a:endParaRPr lang="en-US" baseline="0" dirty="0" smtClean="0"/>
          </a:p>
          <a:p>
            <a:r>
              <a:rPr lang="en-US" baseline="0" dirty="0" smtClean="0"/>
              <a:t>Static analysis: analysis of code before being executed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8</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800" dirty="0" smtClean="0"/>
              <a:t>Abuse cases are a great way to get into the mind of an attacker</a:t>
            </a:r>
          </a:p>
          <a:p>
            <a:r>
              <a:rPr lang="en-US" dirty="0" smtClean="0"/>
              <a:t>Building abuse cases requires explicit coverage of what should be protected, by whom and for how long</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58</a:t>
            </a:fld>
            <a:endParaRPr lang="en-US"/>
          </a:p>
        </p:txBody>
      </p:sp>
    </p:spTree>
    <p:extLst>
      <p:ext uri="{BB962C8B-B14F-4D97-AF65-F5344CB8AC3E}">
        <p14:creationId xmlns:p14="http://schemas.microsoft.com/office/powerpoint/2010/main" val="7796211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800" dirty="0" smtClean="0"/>
              <a:t>Abuse Case example</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59</a:t>
            </a:fld>
            <a:endParaRPr lang="en-US"/>
          </a:p>
        </p:txBody>
      </p:sp>
    </p:spTree>
    <p:extLst>
      <p:ext uri="{BB962C8B-B14F-4D97-AF65-F5344CB8AC3E}">
        <p14:creationId xmlns:p14="http://schemas.microsoft.com/office/powerpoint/2010/main" val="7796211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card consortia</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60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proposed ranking is based on years of</a:t>
            </a:r>
            <a:r>
              <a:rPr lang="en-US" baseline="0" dirty="0" smtClean="0"/>
              <a:t> experience that Gary McGraw acquired by applying </a:t>
            </a:r>
            <a:r>
              <a:rPr lang="en-US" baseline="0" dirty="0" err="1" smtClean="0"/>
              <a:t>touchpoints</a:t>
            </a:r>
            <a:r>
              <a:rPr lang="en-US" baseline="0" dirty="0" smtClean="0"/>
              <a:t> to many different types of organizations ranging from independent software vendors to huge credit card consortia</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62</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800" dirty="0" smtClean="0"/>
              <a:t>Involve network security experts providing experience and security wisdom that might otherwise be missing from the development team. Software security can benefit greatly from network security. Attacks do happen regardless of the strength of design and implementation,</a:t>
            </a:r>
            <a:r>
              <a:rPr lang="en-US" sz="2800" baseline="0" dirty="0" smtClean="0"/>
              <a:t> so understanding software </a:t>
            </a:r>
            <a:r>
              <a:rPr lang="en-US" sz="2800" baseline="0" dirty="0" err="1" smtClean="0"/>
              <a:t>behaviour</a:t>
            </a:r>
            <a:r>
              <a:rPr lang="en-US" sz="2800" baseline="0" dirty="0" smtClean="0"/>
              <a:t> that leads to successful attack is an essential defensive technique.</a:t>
            </a:r>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63</a:t>
            </a:fld>
            <a:endParaRPr lang="en-US"/>
          </a:p>
        </p:txBody>
      </p:sp>
    </p:spTree>
    <p:extLst>
      <p:ext uri="{BB962C8B-B14F-4D97-AF65-F5344CB8AC3E}">
        <p14:creationId xmlns:p14="http://schemas.microsoft.com/office/powerpoint/2010/main" val="779621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SonarQube</a:t>
            </a:r>
            <a:r>
              <a:rPr lang="en-US" baseline="0" dirty="0" smtClean="0"/>
              <a:t> started 10 year ago as a way to measure the maintainability of source code and manage its technical debt.</a:t>
            </a:r>
          </a:p>
          <a:p>
            <a:r>
              <a:rPr lang="en-US" baseline="0" dirty="0" smtClean="0"/>
              <a:t>This is made possible through the addition of cross procedural data flow analysis within files.</a:t>
            </a:r>
          </a:p>
          <a:p>
            <a:r>
              <a:rPr lang="en-US" baseline="0" dirty="0" smtClean="0"/>
              <a:t>Nowadays </a:t>
            </a:r>
            <a:r>
              <a:rPr lang="en-US" baseline="0" dirty="0" err="1" smtClean="0"/>
              <a:t>SonarQube</a:t>
            </a:r>
            <a:r>
              <a:rPr lang="en-US" baseline="0" dirty="0" smtClean="0"/>
              <a:t> can detect memory leaks, advanced cases of null pointer dereferences, conditions that are always true or false regardless of the execution path etc.</a:t>
            </a:r>
          </a:p>
          <a:p>
            <a:r>
              <a:rPr lang="en-US" baseline="0" dirty="0" err="1" smtClean="0"/>
              <a:t>SonarQube</a:t>
            </a:r>
            <a:r>
              <a:rPr lang="en-US" baseline="0" dirty="0" smtClean="0"/>
              <a:t> detect proven vulnerabilities and especially the ones relating to the OWASP Top 10 Categories. Starting from the user entry points of the applications the main challenge is to detect the unsafe user inputs which flow into some sensitive actions (construction of: SQL requests, directory paths, command lines) without being first sanitized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9</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10</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11</a:t>
            </a:fld>
            <a:endParaRPr lang="en-US"/>
          </a:p>
        </p:txBody>
      </p:sp>
    </p:spTree>
    <p:extLst>
      <p:ext uri="{BB962C8B-B14F-4D97-AF65-F5344CB8AC3E}">
        <p14:creationId xmlns:p14="http://schemas.microsoft.com/office/powerpoint/2010/main" val="401837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Duplicated Code: identical or very similar code exists in more than one location</a:t>
            </a:r>
          </a:p>
          <a:p>
            <a:r>
              <a:rPr lang="en-US" baseline="0" dirty="0" smtClean="0"/>
              <a:t>Shotgun surgery: a single change needs to be applied to multiple classes at the same time</a:t>
            </a:r>
          </a:p>
          <a:p>
            <a:r>
              <a:rPr lang="en-US" baseline="0" dirty="0" smtClean="0"/>
              <a:t>Bad code smells can be an indicator of factors that contribute to technical debt</a:t>
            </a:r>
          </a:p>
          <a:p>
            <a:endParaRPr lang="en-US" dirty="0"/>
          </a:p>
        </p:txBody>
      </p:sp>
      <p:sp>
        <p:nvSpPr>
          <p:cNvPr id="4" name="Slide Number Placeholder 3"/>
          <p:cNvSpPr>
            <a:spLocks noGrp="1"/>
          </p:cNvSpPr>
          <p:nvPr>
            <p:ph type="sldNum" sz="quarter" idx="10"/>
          </p:nvPr>
        </p:nvSpPr>
        <p:spPr/>
        <p:txBody>
          <a:bodyPr/>
          <a:lstStyle/>
          <a:p>
            <a:fld id="{EDC0EF0F-C99A-AA4E-889C-CEF3D4388521}" type="slidenum">
              <a:rPr lang="en-US" smtClean="0"/>
              <a:t>12</a:t>
            </a:fld>
            <a:endParaRPr lang="en-US"/>
          </a:p>
        </p:txBody>
      </p:sp>
    </p:spTree>
    <p:extLst>
      <p:ext uri="{BB962C8B-B14F-4D97-AF65-F5344CB8AC3E}">
        <p14:creationId xmlns:p14="http://schemas.microsoft.com/office/powerpoint/2010/main" val="401837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31/01/19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3912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31/01/19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22529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31/01/19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01597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95A4175F-39A9-994F-AEF5-8EBA8423B573}" type="datetimeFigureOut">
              <a:rPr lang="en-US" smtClean="0"/>
              <a:t>31/01/19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4066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95A4175F-39A9-994F-AEF5-8EBA8423B573}" type="datetimeFigureOut">
              <a:rPr lang="en-US" smtClean="0"/>
              <a:t>31/01/19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34123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95A4175F-39A9-994F-AEF5-8EBA8423B573}" type="datetimeFigureOut">
              <a:rPr lang="en-US" smtClean="0"/>
              <a:t>31/01/19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3806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95A4175F-39A9-994F-AEF5-8EBA8423B573}" type="datetimeFigureOut">
              <a:rPr lang="en-US" smtClean="0"/>
              <a:t>31/01/19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557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95A4175F-39A9-994F-AEF5-8EBA8423B573}" type="datetimeFigureOut">
              <a:rPr lang="en-US" smtClean="0"/>
              <a:t>31/01/19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47209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4175F-39A9-994F-AEF5-8EBA8423B573}" type="datetimeFigureOut">
              <a:rPr lang="en-US" smtClean="0"/>
              <a:t>31/01/19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269286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31/01/19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390309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95A4175F-39A9-994F-AEF5-8EBA8423B573}" type="datetimeFigureOut">
              <a:rPr lang="en-US" smtClean="0"/>
              <a:t>31/01/19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EB6F4-192A-BE4A-A8F3-8CB85A20582D}" type="slidenum">
              <a:rPr lang="en-US" smtClean="0"/>
              <a:t>‹#›</a:t>
            </a:fld>
            <a:endParaRPr lang="en-US"/>
          </a:p>
        </p:txBody>
      </p:sp>
    </p:spTree>
    <p:extLst>
      <p:ext uri="{BB962C8B-B14F-4D97-AF65-F5344CB8AC3E}">
        <p14:creationId xmlns:p14="http://schemas.microsoft.com/office/powerpoint/2010/main" val="17117326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4175F-39A9-994F-AEF5-8EBA8423B573}" type="datetimeFigureOut">
              <a:rPr lang="en-US" smtClean="0"/>
              <a:t>31/01/19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EB6F4-192A-BE4A-A8F3-8CB85A20582D}" type="slidenum">
              <a:rPr lang="en-US" smtClean="0"/>
              <a:t>‹#›</a:t>
            </a:fld>
            <a:endParaRPr lang="en-US"/>
          </a:p>
        </p:txBody>
      </p:sp>
    </p:spTree>
    <p:extLst>
      <p:ext uri="{BB962C8B-B14F-4D97-AF65-F5344CB8AC3E}">
        <p14:creationId xmlns:p14="http://schemas.microsoft.com/office/powerpoint/2010/main" val="66816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10493"/>
            <a:ext cx="9144000" cy="4341830"/>
          </a:xfrm>
        </p:spPr>
        <p:txBody>
          <a:bodyPr/>
          <a:lstStyle/>
          <a:p>
            <a:r>
              <a:rPr lang="en-US" b="1" dirty="0" smtClean="0"/>
              <a:t>Lecture 3</a:t>
            </a:r>
            <a:br>
              <a:rPr lang="en-US" b="1" dirty="0" smtClean="0"/>
            </a:br>
            <a:r>
              <a:rPr lang="en-US" b="1" dirty="0" smtClean="0"/>
              <a:t>Security Best Practices </a:t>
            </a:r>
            <a:br>
              <a:rPr lang="en-US" b="1" dirty="0" smtClean="0"/>
            </a:br>
            <a:r>
              <a:rPr lang="en-US" b="1" dirty="0" smtClean="0"/>
              <a:t>(7 </a:t>
            </a:r>
            <a:r>
              <a:rPr lang="en-US" b="1" dirty="0" err="1" smtClean="0"/>
              <a:t>Touchpoints</a:t>
            </a:r>
            <a:r>
              <a:rPr lang="en-US" b="1" dirty="0" smtClean="0"/>
              <a:t>)</a:t>
            </a:r>
            <a:endParaRPr lang="en-US" b="1" dirty="0"/>
          </a:p>
        </p:txBody>
      </p:sp>
    </p:spTree>
    <p:extLst>
      <p:ext uri="{BB962C8B-B14F-4D97-AF65-F5344CB8AC3E}">
        <p14:creationId xmlns:p14="http://schemas.microsoft.com/office/powerpoint/2010/main" val="4257251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5119" y="1690352"/>
            <a:ext cx="3999212" cy="584776"/>
          </a:xfrm>
          <a:prstGeom prst="rect">
            <a:avLst/>
          </a:prstGeom>
          <a:noFill/>
        </p:spPr>
        <p:txBody>
          <a:bodyPr wrap="none" rtlCol="0">
            <a:spAutoFit/>
          </a:bodyPr>
          <a:lstStyle/>
          <a:p>
            <a:pPr algn="ctr"/>
            <a:r>
              <a:rPr lang="en-US" sz="3200" b="1" dirty="0" smtClean="0"/>
              <a:t>Continuous Inspection</a:t>
            </a:r>
            <a:endParaRPr lang="en-US" sz="3200" b="1" dirty="0"/>
          </a:p>
        </p:txBody>
      </p:sp>
      <p:pic>
        <p:nvPicPr>
          <p:cNvPr id="3" name="Picture 2" descr="Screen Shot 2019-01-30 at 12.46.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875" y="2337077"/>
            <a:ext cx="5981700" cy="3556000"/>
          </a:xfrm>
          <a:prstGeom prst="rect">
            <a:avLst/>
          </a:prstGeom>
        </p:spPr>
      </p:pic>
      <p:pic>
        <p:nvPicPr>
          <p:cNvPr id="4" name="Picture 3" descr="downl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80" y="-28935"/>
            <a:ext cx="5295900" cy="1536700"/>
          </a:xfrm>
          <a:prstGeom prst="rect">
            <a:avLst/>
          </a:prstGeom>
        </p:spPr>
      </p:pic>
      <p:sp>
        <p:nvSpPr>
          <p:cNvPr id="5" name="Title 1"/>
          <p:cNvSpPr txBox="1">
            <a:spLocks/>
          </p:cNvSpPr>
          <p:nvPr/>
        </p:nvSpPr>
        <p:spPr>
          <a:xfrm>
            <a:off x="3421709" y="210444"/>
            <a:ext cx="6561193"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Features</a:t>
            </a:r>
            <a:endParaRPr lang="en-US" b="1" dirty="0"/>
          </a:p>
        </p:txBody>
      </p:sp>
      <p:sp>
        <p:nvSpPr>
          <p:cNvPr id="6" name="TextBox 5"/>
          <p:cNvSpPr txBox="1"/>
          <p:nvPr/>
        </p:nvSpPr>
        <p:spPr>
          <a:xfrm>
            <a:off x="1717192" y="6085256"/>
            <a:ext cx="5709616" cy="584776"/>
          </a:xfrm>
          <a:prstGeom prst="rect">
            <a:avLst/>
          </a:prstGeom>
          <a:noFill/>
        </p:spPr>
        <p:txBody>
          <a:bodyPr wrap="none" rtlCol="0">
            <a:spAutoFit/>
          </a:bodyPr>
          <a:lstStyle/>
          <a:p>
            <a:r>
              <a:rPr lang="en-US" sz="3200" dirty="0" smtClean="0"/>
              <a:t>What is the quality of your code?</a:t>
            </a:r>
            <a:endParaRPr lang="en-US" sz="3200" dirty="0"/>
          </a:p>
        </p:txBody>
      </p:sp>
    </p:spTree>
    <p:extLst>
      <p:ext uri="{BB962C8B-B14F-4D97-AF65-F5344CB8AC3E}">
        <p14:creationId xmlns:p14="http://schemas.microsoft.com/office/powerpoint/2010/main" val="775596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9-01-30 at 12.46.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407" y="1746068"/>
            <a:ext cx="4612336" cy="2741941"/>
          </a:xfrm>
          <a:prstGeom prst="rect">
            <a:avLst/>
          </a:prstGeom>
        </p:spPr>
      </p:pic>
      <p:pic>
        <p:nvPicPr>
          <p:cNvPr id="4" name="Picture 3" descr="downl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80" y="-28935"/>
            <a:ext cx="5295900" cy="1536700"/>
          </a:xfrm>
          <a:prstGeom prst="rect">
            <a:avLst/>
          </a:prstGeom>
        </p:spPr>
      </p:pic>
      <p:sp>
        <p:nvSpPr>
          <p:cNvPr id="5" name="Title 1"/>
          <p:cNvSpPr txBox="1">
            <a:spLocks/>
          </p:cNvSpPr>
          <p:nvPr/>
        </p:nvSpPr>
        <p:spPr>
          <a:xfrm>
            <a:off x="3421709" y="210444"/>
            <a:ext cx="6561193"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Features</a:t>
            </a:r>
            <a:endParaRPr lang="en-US" b="1" dirty="0"/>
          </a:p>
        </p:txBody>
      </p:sp>
      <p:sp>
        <p:nvSpPr>
          <p:cNvPr id="7" name="Rectangle 6"/>
          <p:cNvSpPr/>
          <p:nvPr/>
        </p:nvSpPr>
        <p:spPr>
          <a:xfrm>
            <a:off x="4444676" y="2142714"/>
            <a:ext cx="1878407" cy="91563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11648" y="2500101"/>
            <a:ext cx="3926303" cy="1384995"/>
          </a:xfrm>
          <a:prstGeom prst="rect">
            <a:avLst/>
          </a:prstGeom>
        </p:spPr>
        <p:txBody>
          <a:bodyPr wrap="square">
            <a:spAutoFit/>
          </a:bodyPr>
          <a:lstStyle/>
          <a:p>
            <a:r>
              <a:rPr lang="x-none" sz="2800" b="1" dirty="0" smtClean="0"/>
              <a:t>Bugs:</a:t>
            </a:r>
            <a:r>
              <a:rPr lang="x-none" sz="2800" dirty="0" smtClean="0"/>
              <a:t> Defect in your code that may cause a failure in your software project</a:t>
            </a:r>
          </a:p>
        </p:txBody>
      </p:sp>
      <p:sp>
        <p:nvSpPr>
          <p:cNvPr id="9" name="Rectangle 8"/>
          <p:cNvSpPr/>
          <p:nvPr/>
        </p:nvSpPr>
        <p:spPr>
          <a:xfrm>
            <a:off x="132280" y="4555190"/>
            <a:ext cx="2407536" cy="523220"/>
          </a:xfrm>
          <a:prstGeom prst="rect">
            <a:avLst/>
          </a:prstGeom>
        </p:spPr>
        <p:txBody>
          <a:bodyPr wrap="square">
            <a:spAutoFit/>
          </a:bodyPr>
          <a:lstStyle/>
          <a:p>
            <a:r>
              <a:rPr lang="x-none" sz="2800" b="1" dirty="0" smtClean="0"/>
              <a:t>Examples:</a:t>
            </a:r>
            <a:endParaRPr lang="x-none" sz="2800" dirty="0" smtClean="0"/>
          </a:p>
        </p:txBody>
      </p:sp>
      <p:sp>
        <p:nvSpPr>
          <p:cNvPr id="10" name="Rectangle 9"/>
          <p:cNvSpPr/>
          <p:nvPr/>
        </p:nvSpPr>
        <p:spPr>
          <a:xfrm>
            <a:off x="1904862" y="4555815"/>
            <a:ext cx="6766057" cy="1815882"/>
          </a:xfrm>
          <a:prstGeom prst="rect">
            <a:avLst/>
          </a:prstGeom>
        </p:spPr>
        <p:txBody>
          <a:bodyPr wrap="square">
            <a:spAutoFit/>
          </a:bodyPr>
          <a:lstStyle/>
          <a:p>
            <a:pPr marL="457200" indent="-457200">
              <a:buFont typeface="Arial"/>
              <a:buChar char="•"/>
            </a:pPr>
            <a:r>
              <a:rPr lang="x-none" sz="2800" dirty="0" smtClean="0"/>
              <a:t>Arithmetic bugs (e.g., division by zero, arithmetic overflow)</a:t>
            </a:r>
          </a:p>
          <a:p>
            <a:pPr marL="457200" indent="-457200">
              <a:buFont typeface="Arial"/>
              <a:buChar char="•"/>
            </a:pPr>
            <a:r>
              <a:rPr lang="x-none" sz="2800" dirty="0" smtClean="0"/>
              <a:t>Syntactic bugs (x = 5 instead of x == 5)</a:t>
            </a:r>
          </a:p>
          <a:p>
            <a:pPr marL="457200" indent="-457200">
              <a:buFont typeface="Arial"/>
              <a:buChar char="•"/>
            </a:pPr>
            <a:r>
              <a:rPr lang="x-none" sz="2800" dirty="0" smtClean="0"/>
              <a:t>Logic bugs (e.g., infinite loops)</a:t>
            </a:r>
          </a:p>
        </p:txBody>
      </p:sp>
    </p:spTree>
    <p:extLst>
      <p:ext uri="{BB962C8B-B14F-4D97-AF65-F5344CB8AC3E}">
        <p14:creationId xmlns:p14="http://schemas.microsoft.com/office/powerpoint/2010/main" val="24529904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9-01-30 at 12.46.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407" y="1746068"/>
            <a:ext cx="4612336" cy="2741941"/>
          </a:xfrm>
          <a:prstGeom prst="rect">
            <a:avLst/>
          </a:prstGeom>
        </p:spPr>
      </p:pic>
      <p:pic>
        <p:nvPicPr>
          <p:cNvPr id="4" name="Picture 3" descr="downl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80" y="-28935"/>
            <a:ext cx="5295900" cy="1536700"/>
          </a:xfrm>
          <a:prstGeom prst="rect">
            <a:avLst/>
          </a:prstGeom>
        </p:spPr>
      </p:pic>
      <p:sp>
        <p:nvSpPr>
          <p:cNvPr id="5" name="Title 1"/>
          <p:cNvSpPr txBox="1">
            <a:spLocks/>
          </p:cNvSpPr>
          <p:nvPr/>
        </p:nvSpPr>
        <p:spPr>
          <a:xfrm>
            <a:off x="3421709" y="210444"/>
            <a:ext cx="6561193"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Features</a:t>
            </a:r>
            <a:endParaRPr lang="en-US" b="1" dirty="0"/>
          </a:p>
        </p:txBody>
      </p:sp>
      <p:sp>
        <p:nvSpPr>
          <p:cNvPr id="7" name="Rectangle 6"/>
          <p:cNvSpPr/>
          <p:nvPr/>
        </p:nvSpPr>
        <p:spPr>
          <a:xfrm>
            <a:off x="6534734" y="3427280"/>
            <a:ext cx="1878407" cy="91563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11648" y="1786019"/>
            <a:ext cx="3926303" cy="2246769"/>
          </a:xfrm>
          <a:prstGeom prst="rect">
            <a:avLst/>
          </a:prstGeom>
        </p:spPr>
        <p:txBody>
          <a:bodyPr wrap="square">
            <a:spAutoFit/>
          </a:bodyPr>
          <a:lstStyle/>
          <a:p>
            <a:r>
              <a:rPr lang="x-none" sz="2800" b="1" dirty="0" smtClean="0"/>
              <a:t>Code Smells:</a:t>
            </a:r>
            <a:r>
              <a:rPr lang="x-none" sz="2800" dirty="0" smtClean="0"/>
              <a:t> Characteristics in the source code of a program that may hinder its maintenance.</a:t>
            </a:r>
          </a:p>
        </p:txBody>
      </p:sp>
      <p:sp>
        <p:nvSpPr>
          <p:cNvPr id="9" name="Rectangle 8"/>
          <p:cNvSpPr/>
          <p:nvPr/>
        </p:nvSpPr>
        <p:spPr>
          <a:xfrm>
            <a:off x="132280" y="4555190"/>
            <a:ext cx="2407536" cy="523220"/>
          </a:xfrm>
          <a:prstGeom prst="rect">
            <a:avLst/>
          </a:prstGeom>
        </p:spPr>
        <p:txBody>
          <a:bodyPr wrap="square">
            <a:spAutoFit/>
          </a:bodyPr>
          <a:lstStyle/>
          <a:p>
            <a:r>
              <a:rPr lang="x-none" sz="2800" b="1" dirty="0" smtClean="0"/>
              <a:t>Examples:</a:t>
            </a:r>
            <a:endParaRPr lang="x-none" sz="2800" dirty="0" smtClean="0"/>
          </a:p>
        </p:txBody>
      </p:sp>
      <p:sp>
        <p:nvSpPr>
          <p:cNvPr id="10" name="Rectangle 9"/>
          <p:cNvSpPr/>
          <p:nvPr/>
        </p:nvSpPr>
        <p:spPr>
          <a:xfrm>
            <a:off x="1904862" y="4555815"/>
            <a:ext cx="6766057" cy="1384995"/>
          </a:xfrm>
          <a:prstGeom prst="rect">
            <a:avLst/>
          </a:prstGeom>
        </p:spPr>
        <p:txBody>
          <a:bodyPr wrap="square">
            <a:spAutoFit/>
          </a:bodyPr>
          <a:lstStyle/>
          <a:p>
            <a:pPr marL="457200" indent="-457200">
              <a:buFont typeface="Arial"/>
              <a:buChar char="•"/>
            </a:pPr>
            <a:r>
              <a:rPr lang="x-none" sz="2800" dirty="0" smtClean="0"/>
              <a:t>Duplicated code</a:t>
            </a:r>
          </a:p>
          <a:p>
            <a:pPr marL="457200" indent="-457200">
              <a:buFont typeface="Arial"/>
              <a:buChar char="•"/>
            </a:pPr>
            <a:r>
              <a:rPr lang="x-none" sz="2800" dirty="0" smtClean="0"/>
              <a:t>Large classes</a:t>
            </a:r>
          </a:p>
          <a:p>
            <a:pPr marL="457200" indent="-457200">
              <a:buFont typeface="Arial"/>
              <a:buChar char="•"/>
            </a:pPr>
            <a:r>
              <a:rPr lang="x-none" sz="2800" dirty="0" smtClean="0"/>
              <a:t>Shotgun surgery</a:t>
            </a:r>
          </a:p>
        </p:txBody>
      </p:sp>
    </p:spTree>
    <p:extLst>
      <p:ext uri="{BB962C8B-B14F-4D97-AF65-F5344CB8AC3E}">
        <p14:creationId xmlns:p14="http://schemas.microsoft.com/office/powerpoint/2010/main" val="398673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9-01-30 at 12.46.5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407" y="1746068"/>
            <a:ext cx="4612336" cy="2741941"/>
          </a:xfrm>
          <a:prstGeom prst="rect">
            <a:avLst/>
          </a:prstGeom>
        </p:spPr>
      </p:pic>
      <p:pic>
        <p:nvPicPr>
          <p:cNvPr id="4" name="Picture 3" descr="downl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80" y="-28935"/>
            <a:ext cx="5295900" cy="1536700"/>
          </a:xfrm>
          <a:prstGeom prst="rect">
            <a:avLst/>
          </a:prstGeom>
        </p:spPr>
      </p:pic>
      <p:sp>
        <p:nvSpPr>
          <p:cNvPr id="5" name="Title 1"/>
          <p:cNvSpPr txBox="1">
            <a:spLocks/>
          </p:cNvSpPr>
          <p:nvPr/>
        </p:nvSpPr>
        <p:spPr>
          <a:xfrm>
            <a:off x="3421709" y="210444"/>
            <a:ext cx="6561193"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Features</a:t>
            </a:r>
            <a:endParaRPr lang="en-US" b="1" dirty="0"/>
          </a:p>
        </p:txBody>
      </p:sp>
      <p:sp>
        <p:nvSpPr>
          <p:cNvPr id="7" name="Rectangle 6"/>
          <p:cNvSpPr/>
          <p:nvPr/>
        </p:nvSpPr>
        <p:spPr>
          <a:xfrm>
            <a:off x="4164407" y="3427280"/>
            <a:ext cx="1878407" cy="91563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38104" y="1831920"/>
            <a:ext cx="3926303" cy="1815882"/>
          </a:xfrm>
          <a:prstGeom prst="rect">
            <a:avLst/>
          </a:prstGeom>
        </p:spPr>
        <p:txBody>
          <a:bodyPr wrap="square">
            <a:spAutoFit/>
          </a:bodyPr>
          <a:lstStyle/>
          <a:p>
            <a:r>
              <a:rPr lang="x-none" sz="2800" b="1" dirty="0" smtClean="0"/>
              <a:t>Debt:</a:t>
            </a:r>
            <a:r>
              <a:rPr lang="x-none" sz="2800" dirty="0" smtClean="0"/>
              <a:t> Estimated time required to fix bugs, vulnerabilities and code smells.</a:t>
            </a:r>
          </a:p>
        </p:txBody>
      </p:sp>
    </p:spTree>
    <p:extLst>
      <p:ext uri="{BB962C8B-B14F-4D97-AF65-F5344CB8AC3E}">
        <p14:creationId xmlns:p14="http://schemas.microsoft.com/office/powerpoint/2010/main" val="5154283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5066003"/>
          </a:xfrm>
          <a:prstGeom prst="rect">
            <a:avLst/>
          </a:prstGeom>
        </p:spPr>
        <p:txBody>
          <a:bodyPr wrap="square">
            <a:spAutoFit/>
          </a:bodyPr>
          <a:lstStyle/>
          <a:p>
            <a:r>
              <a:rPr lang="x-none" sz="3200" dirty="0" smtClean="0"/>
              <a:t>Some touchpoints are more powerful than others</a:t>
            </a:r>
          </a:p>
          <a:p>
            <a:pPr marL="457200" indent="-457200">
              <a:buFont typeface="Arial"/>
              <a:buChar char="•"/>
            </a:pPr>
            <a:endParaRPr lang="x-none" sz="2800" dirty="0"/>
          </a:p>
          <a:p>
            <a:pPr marL="514350" indent="-514350">
              <a:lnSpc>
                <a:spcPct val="120000"/>
              </a:lnSpc>
              <a:buFont typeface="+mj-lt"/>
              <a:buAutoNum type="arabicPeriod"/>
            </a:pPr>
            <a:r>
              <a:rPr lang="x-none" sz="2800" dirty="0" smtClean="0"/>
              <a:t>Code Review</a:t>
            </a:r>
          </a:p>
          <a:p>
            <a:pPr marL="514350" indent="-514350">
              <a:lnSpc>
                <a:spcPct val="120000"/>
              </a:lnSpc>
              <a:buFont typeface="+mj-lt"/>
              <a:buAutoNum type="arabicPeriod"/>
            </a:pPr>
            <a:r>
              <a:rPr lang="x-none" sz="2800" dirty="0" smtClean="0"/>
              <a:t>Architectural Risk Analysis</a:t>
            </a:r>
          </a:p>
          <a:p>
            <a:pPr marL="514350" indent="-514350">
              <a:lnSpc>
                <a:spcPct val="120000"/>
              </a:lnSpc>
              <a:buFont typeface="+mj-lt"/>
              <a:buAutoNum type="arabicPeriod"/>
            </a:pPr>
            <a:r>
              <a:rPr lang="x-none" sz="2800" dirty="0" smtClean="0"/>
              <a:t>Penetration testing</a:t>
            </a:r>
          </a:p>
          <a:p>
            <a:pPr marL="514350" indent="-514350">
              <a:lnSpc>
                <a:spcPct val="120000"/>
              </a:lnSpc>
              <a:buFont typeface="+mj-lt"/>
              <a:buAutoNum type="arabicPeriod"/>
            </a:pPr>
            <a:r>
              <a:rPr lang="x-none" sz="2800" dirty="0" smtClean="0"/>
              <a:t>Risk-based security tests</a:t>
            </a:r>
          </a:p>
          <a:p>
            <a:pPr marL="514350" indent="-514350">
              <a:lnSpc>
                <a:spcPct val="120000"/>
              </a:lnSpc>
              <a:buFont typeface="+mj-lt"/>
              <a:buAutoNum type="arabicPeriod"/>
            </a:pPr>
            <a:r>
              <a:rPr lang="x-none" sz="2800" dirty="0" smtClean="0"/>
              <a:t>Abuse cases</a:t>
            </a:r>
          </a:p>
          <a:p>
            <a:pPr marL="514350" indent="-514350">
              <a:lnSpc>
                <a:spcPct val="120000"/>
              </a:lnSpc>
              <a:buFont typeface="+mj-lt"/>
              <a:buAutoNum type="arabicPeriod"/>
            </a:pPr>
            <a:r>
              <a:rPr lang="x-none" sz="2800" dirty="0" smtClean="0"/>
              <a:t>Security requirements</a:t>
            </a:r>
          </a:p>
          <a:p>
            <a:pPr marL="514350" indent="-514350">
              <a:lnSpc>
                <a:spcPct val="120000"/>
              </a:lnSpc>
              <a:buFont typeface="+mj-lt"/>
              <a:buAutoNum type="arabicPeriod"/>
            </a:pPr>
            <a:r>
              <a:rPr lang="x-none" sz="2800" dirty="0" smtClean="0"/>
              <a:t>Security operations</a:t>
            </a:r>
            <a:endParaRPr lang="x-none" sz="2800" dirty="0"/>
          </a:p>
          <a:p>
            <a:pPr lvl="1"/>
            <a:endParaRPr lang="en-US" sz="2800" dirty="0" smtClean="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7 Best Practices (Touchpoints) </a:t>
            </a:r>
            <a:endParaRPr lang="en-US" b="1" dirty="0"/>
          </a:p>
        </p:txBody>
      </p:sp>
      <p:sp>
        <p:nvSpPr>
          <p:cNvPr id="5" name="Rectangle 4"/>
          <p:cNvSpPr/>
          <p:nvPr/>
        </p:nvSpPr>
        <p:spPr>
          <a:xfrm>
            <a:off x="457200" y="2978258"/>
            <a:ext cx="4622800" cy="57984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188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7 Best Practices (Touchpoints) </a:t>
            </a:r>
            <a:endParaRPr lang="en-US" b="1" dirty="0"/>
          </a:p>
        </p:txBody>
      </p:sp>
      <p:sp>
        <p:nvSpPr>
          <p:cNvPr id="8" name="TextBox 7"/>
          <p:cNvSpPr txBox="1"/>
          <p:nvPr/>
        </p:nvSpPr>
        <p:spPr>
          <a:xfrm>
            <a:off x="3943444" y="5943697"/>
            <a:ext cx="1737262" cy="369332"/>
          </a:xfrm>
          <a:prstGeom prst="rect">
            <a:avLst/>
          </a:prstGeom>
          <a:noFill/>
        </p:spPr>
        <p:txBody>
          <a:bodyPr wrap="none" rtlCol="0">
            <a:spAutoFit/>
          </a:bodyPr>
          <a:lstStyle/>
          <a:p>
            <a:r>
              <a:rPr lang="en-US" b="1" dirty="0" smtClean="0"/>
              <a:t>Implementation</a:t>
            </a:r>
            <a:endParaRPr lang="en-US" b="1" dirty="0"/>
          </a:p>
        </p:txBody>
      </p:sp>
      <p:sp>
        <p:nvSpPr>
          <p:cNvPr id="9" name="TextBox 8"/>
          <p:cNvSpPr txBox="1"/>
          <p:nvPr/>
        </p:nvSpPr>
        <p:spPr>
          <a:xfrm>
            <a:off x="2587797" y="5930173"/>
            <a:ext cx="828472" cy="369332"/>
          </a:xfrm>
          <a:prstGeom prst="rect">
            <a:avLst/>
          </a:prstGeom>
          <a:noFill/>
        </p:spPr>
        <p:txBody>
          <a:bodyPr wrap="none" rtlCol="0">
            <a:spAutoFit/>
          </a:bodyPr>
          <a:lstStyle/>
          <a:p>
            <a:r>
              <a:rPr lang="en-US" b="1" dirty="0" smtClean="0"/>
              <a:t>Design</a:t>
            </a:r>
            <a:endParaRPr lang="en-US" b="1" dirty="0"/>
          </a:p>
        </p:txBody>
      </p:sp>
      <p:sp>
        <p:nvSpPr>
          <p:cNvPr id="10" name="TextBox 9"/>
          <p:cNvSpPr txBox="1"/>
          <p:nvPr/>
        </p:nvSpPr>
        <p:spPr>
          <a:xfrm>
            <a:off x="5873995" y="5955830"/>
            <a:ext cx="877276" cy="369332"/>
          </a:xfrm>
          <a:prstGeom prst="rect">
            <a:avLst/>
          </a:prstGeom>
          <a:noFill/>
        </p:spPr>
        <p:txBody>
          <a:bodyPr wrap="none" rtlCol="0">
            <a:spAutoFit/>
          </a:bodyPr>
          <a:lstStyle/>
          <a:p>
            <a:r>
              <a:rPr lang="en-US" b="1" dirty="0" smtClean="0"/>
              <a:t>Testing</a:t>
            </a:r>
            <a:endParaRPr lang="en-US" b="1" dirty="0"/>
          </a:p>
        </p:txBody>
      </p:sp>
      <p:cxnSp>
        <p:nvCxnSpPr>
          <p:cNvPr id="12" name="Straight Arrow Connector 11"/>
          <p:cNvCxnSpPr/>
          <p:nvPr/>
        </p:nvCxnSpPr>
        <p:spPr>
          <a:xfrm flipH="1">
            <a:off x="6963077" y="6182027"/>
            <a:ext cx="590224" cy="0"/>
          </a:xfrm>
          <a:prstGeom prst="straightConnector1">
            <a:avLst/>
          </a:prstGeom>
          <a:ln>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pic>
        <p:nvPicPr>
          <p:cNvPr id="3" name="Picture 2" descr="touchpoint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58" y="2897330"/>
            <a:ext cx="7795484" cy="3867740"/>
          </a:xfrm>
          <a:prstGeom prst="rect">
            <a:avLst/>
          </a:prstGeom>
        </p:spPr>
      </p:pic>
      <p:sp>
        <p:nvSpPr>
          <p:cNvPr id="11" name="TextBox 10"/>
          <p:cNvSpPr txBox="1"/>
          <p:nvPr/>
        </p:nvSpPr>
        <p:spPr>
          <a:xfrm>
            <a:off x="2646903" y="6182027"/>
            <a:ext cx="3556422" cy="400110"/>
          </a:xfrm>
          <a:prstGeom prst="rect">
            <a:avLst/>
          </a:prstGeom>
          <a:noFill/>
        </p:spPr>
        <p:txBody>
          <a:bodyPr wrap="square" rtlCol="0">
            <a:spAutoFit/>
          </a:bodyPr>
          <a:lstStyle/>
          <a:p>
            <a:r>
              <a:rPr lang="en-US" sz="2000" dirty="0" smtClean="0"/>
              <a:t>Software engineering activities</a:t>
            </a:r>
            <a:endParaRPr lang="en-US" sz="2000" dirty="0"/>
          </a:p>
        </p:txBody>
      </p:sp>
      <p:sp>
        <p:nvSpPr>
          <p:cNvPr id="13" name="Left Bracket 12"/>
          <p:cNvSpPr/>
          <p:nvPr/>
        </p:nvSpPr>
        <p:spPr>
          <a:xfrm rot="16200000">
            <a:off x="4128581" y="1812953"/>
            <a:ext cx="622570" cy="7531217"/>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Connector 14"/>
          <p:cNvCxnSpPr>
            <a:stCxn id="13" idx="1"/>
          </p:cNvCxnSpPr>
          <p:nvPr/>
        </p:nvCxnSpPr>
        <p:spPr>
          <a:xfrm>
            <a:off x="4439867" y="5889847"/>
            <a:ext cx="0" cy="2921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Left Bracket 18"/>
          <p:cNvSpPr/>
          <p:nvPr/>
        </p:nvSpPr>
        <p:spPr>
          <a:xfrm rot="5400000">
            <a:off x="4128581" y="-566438"/>
            <a:ext cx="622570" cy="7531217"/>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Straight Connector 19"/>
          <p:cNvCxnSpPr/>
          <p:nvPr/>
        </p:nvCxnSpPr>
        <p:spPr>
          <a:xfrm>
            <a:off x="4425114" y="2605150"/>
            <a:ext cx="0" cy="2921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661656" y="2280711"/>
            <a:ext cx="3556422" cy="400110"/>
          </a:xfrm>
          <a:prstGeom prst="rect">
            <a:avLst/>
          </a:prstGeom>
          <a:noFill/>
        </p:spPr>
        <p:txBody>
          <a:bodyPr wrap="square" rtlCol="0">
            <a:spAutoFit/>
          </a:bodyPr>
          <a:lstStyle/>
          <a:p>
            <a:pPr algn="ctr"/>
            <a:r>
              <a:rPr lang="en-US" sz="2000" dirty="0" smtClean="0"/>
              <a:t>Security best practices</a:t>
            </a:r>
            <a:endParaRPr lang="en-US" sz="2000" dirty="0"/>
          </a:p>
        </p:txBody>
      </p:sp>
      <p:sp>
        <p:nvSpPr>
          <p:cNvPr id="16" name="Rectangle 15"/>
          <p:cNvSpPr/>
          <p:nvPr/>
        </p:nvSpPr>
        <p:spPr>
          <a:xfrm>
            <a:off x="2053768" y="3729671"/>
            <a:ext cx="1266181" cy="216017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8692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Architectural Risk Analysis</a:t>
            </a:r>
            <a:endParaRPr lang="en-US" b="1" dirty="0"/>
          </a:p>
        </p:txBody>
      </p:sp>
      <p:sp>
        <p:nvSpPr>
          <p:cNvPr id="7" name="Rectangle 6"/>
          <p:cNvSpPr/>
          <p:nvPr/>
        </p:nvSpPr>
        <p:spPr>
          <a:xfrm>
            <a:off x="457200" y="1246804"/>
            <a:ext cx="8229600" cy="1846659"/>
          </a:xfrm>
          <a:prstGeom prst="rect">
            <a:avLst/>
          </a:prstGeom>
        </p:spPr>
        <p:txBody>
          <a:bodyPr wrap="square">
            <a:spAutoFit/>
          </a:bodyPr>
          <a:lstStyle/>
          <a:p>
            <a:pPr algn="ctr"/>
            <a:r>
              <a:rPr lang="x-none" sz="2800" b="1" dirty="0" smtClean="0"/>
              <a:t>Risk Analysis:</a:t>
            </a:r>
            <a:r>
              <a:rPr lang="x-none" sz="2800" dirty="0" smtClean="0"/>
              <a:t> Aims to identify and rank risks at some particular stage of the development life cycle.</a:t>
            </a:r>
          </a:p>
          <a:p>
            <a:pPr algn="ctr"/>
            <a:endParaRPr lang="x-none" sz="600" dirty="0" smtClean="0"/>
          </a:p>
          <a:p>
            <a:pPr marL="914400" lvl="1" indent="-457200">
              <a:buFont typeface="Lucida Grande"/>
              <a:buChar char="-"/>
            </a:pPr>
            <a:r>
              <a:rPr lang="en-US" sz="2400" dirty="0" smtClean="0"/>
              <a:t>U</a:t>
            </a:r>
            <a:r>
              <a:rPr lang="x-none" sz="2400" dirty="0" smtClean="0"/>
              <a:t>sually applied to architecture and design level artifacts</a:t>
            </a:r>
          </a:p>
          <a:p>
            <a:pPr marL="457200" indent="-457200">
              <a:buFont typeface="Arial"/>
              <a:buChar char="•"/>
            </a:pPr>
            <a:endParaRPr lang="x-none" sz="2800" dirty="0" smtClean="0"/>
          </a:p>
        </p:txBody>
      </p:sp>
      <p:sp>
        <p:nvSpPr>
          <p:cNvPr id="3" name="Rectangle 2"/>
          <p:cNvSpPr/>
          <p:nvPr/>
        </p:nvSpPr>
        <p:spPr>
          <a:xfrm>
            <a:off x="457200" y="3331437"/>
            <a:ext cx="1776115" cy="1353678"/>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457200" y="3506582"/>
            <a:ext cx="1776115" cy="1015663"/>
          </a:xfrm>
          <a:prstGeom prst="rect">
            <a:avLst/>
          </a:prstGeom>
          <a:noFill/>
        </p:spPr>
        <p:txBody>
          <a:bodyPr wrap="square" rtlCol="0">
            <a:spAutoFit/>
          </a:bodyPr>
          <a:lstStyle/>
          <a:p>
            <a:pPr algn="ctr"/>
            <a:r>
              <a:rPr lang="en-US" sz="2000" b="1" dirty="0" smtClean="0"/>
              <a:t>Learn about target of analysis</a:t>
            </a:r>
            <a:endParaRPr lang="en-US" sz="2000" b="1" dirty="0"/>
          </a:p>
        </p:txBody>
      </p:sp>
      <p:sp>
        <p:nvSpPr>
          <p:cNvPr id="8" name="Rectangle 7"/>
          <p:cNvSpPr/>
          <p:nvPr/>
        </p:nvSpPr>
        <p:spPr>
          <a:xfrm>
            <a:off x="3565458" y="3335129"/>
            <a:ext cx="1776115" cy="1353678"/>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565458" y="3335312"/>
            <a:ext cx="1776115" cy="1323439"/>
          </a:xfrm>
          <a:prstGeom prst="rect">
            <a:avLst/>
          </a:prstGeom>
          <a:noFill/>
        </p:spPr>
        <p:txBody>
          <a:bodyPr wrap="square" rtlCol="0">
            <a:spAutoFit/>
          </a:bodyPr>
          <a:lstStyle/>
          <a:p>
            <a:pPr algn="ctr"/>
            <a:r>
              <a:rPr lang="en-US" sz="2000" b="1" dirty="0" smtClean="0"/>
              <a:t>Discuss security issues around software</a:t>
            </a:r>
            <a:endParaRPr lang="en-US" sz="2000" b="1" dirty="0"/>
          </a:p>
        </p:txBody>
      </p:sp>
      <p:sp>
        <p:nvSpPr>
          <p:cNvPr id="10" name="Rectangle 9"/>
          <p:cNvSpPr/>
          <p:nvPr/>
        </p:nvSpPr>
        <p:spPr>
          <a:xfrm>
            <a:off x="6542344" y="3334946"/>
            <a:ext cx="1776115" cy="1353678"/>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542344" y="3506582"/>
            <a:ext cx="1776115" cy="1015663"/>
          </a:xfrm>
          <a:prstGeom prst="rect">
            <a:avLst/>
          </a:prstGeom>
          <a:noFill/>
        </p:spPr>
        <p:txBody>
          <a:bodyPr wrap="square" rtlCol="0">
            <a:spAutoFit/>
          </a:bodyPr>
          <a:lstStyle/>
          <a:p>
            <a:pPr algn="ctr"/>
            <a:r>
              <a:rPr lang="en-US" sz="2000" b="1" dirty="0" smtClean="0"/>
              <a:t>Determine probability of compromise</a:t>
            </a:r>
            <a:endParaRPr lang="en-US" sz="2000" b="1" dirty="0"/>
          </a:p>
        </p:txBody>
      </p:sp>
      <p:sp>
        <p:nvSpPr>
          <p:cNvPr id="12" name="Rectangle 11"/>
          <p:cNvSpPr/>
          <p:nvPr/>
        </p:nvSpPr>
        <p:spPr>
          <a:xfrm>
            <a:off x="7201801" y="5238791"/>
            <a:ext cx="1484999" cy="1353678"/>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201801" y="5410427"/>
            <a:ext cx="1484999" cy="1015663"/>
          </a:xfrm>
          <a:prstGeom prst="rect">
            <a:avLst/>
          </a:prstGeom>
          <a:noFill/>
        </p:spPr>
        <p:txBody>
          <a:bodyPr wrap="square" rtlCol="0">
            <a:spAutoFit/>
          </a:bodyPr>
          <a:lstStyle/>
          <a:p>
            <a:pPr algn="ctr"/>
            <a:r>
              <a:rPr lang="en-US" sz="2000" b="1" dirty="0" smtClean="0"/>
              <a:t>Perform impact analysis</a:t>
            </a:r>
            <a:endParaRPr lang="en-US" sz="2000" b="1" dirty="0"/>
          </a:p>
        </p:txBody>
      </p:sp>
      <p:sp>
        <p:nvSpPr>
          <p:cNvPr id="14" name="Rectangle 13"/>
          <p:cNvSpPr/>
          <p:nvPr/>
        </p:nvSpPr>
        <p:spPr>
          <a:xfrm>
            <a:off x="4852075" y="5238791"/>
            <a:ext cx="1461668" cy="1353678"/>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852075" y="5731842"/>
            <a:ext cx="1461668" cy="400110"/>
          </a:xfrm>
          <a:prstGeom prst="rect">
            <a:avLst/>
          </a:prstGeom>
          <a:noFill/>
        </p:spPr>
        <p:txBody>
          <a:bodyPr wrap="square" rtlCol="0">
            <a:spAutoFit/>
          </a:bodyPr>
          <a:lstStyle/>
          <a:p>
            <a:pPr algn="ctr"/>
            <a:r>
              <a:rPr lang="en-US" sz="2000" b="1" dirty="0" smtClean="0"/>
              <a:t>Rank Risks</a:t>
            </a:r>
            <a:endParaRPr lang="en-US" sz="2000" b="1" dirty="0"/>
          </a:p>
        </p:txBody>
      </p:sp>
      <p:sp>
        <p:nvSpPr>
          <p:cNvPr id="16" name="Rectangle 15"/>
          <p:cNvSpPr/>
          <p:nvPr/>
        </p:nvSpPr>
        <p:spPr>
          <a:xfrm>
            <a:off x="2377913" y="5207403"/>
            <a:ext cx="1631517" cy="1353678"/>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377913" y="5410427"/>
            <a:ext cx="1631517" cy="1015663"/>
          </a:xfrm>
          <a:prstGeom prst="rect">
            <a:avLst/>
          </a:prstGeom>
          <a:noFill/>
        </p:spPr>
        <p:txBody>
          <a:bodyPr wrap="square" rtlCol="0">
            <a:spAutoFit/>
          </a:bodyPr>
          <a:lstStyle/>
          <a:p>
            <a:pPr algn="ctr"/>
            <a:r>
              <a:rPr lang="en-US" sz="2000" b="1" dirty="0" smtClean="0"/>
              <a:t>Develop mitigation strategy</a:t>
            </a:r>
            <a:endParaRPr lang="en-US" sz="2000" b="1" dirty="0"/>
          </a:p>
        </p:txBody>
      </p:sp>
      <p:sp>
        <p:nvSpPr>
          <p:cNvPr id="18" name="Rectangle 17"/>
          <p:cNvSpPr/>
          <p:nvPr/>
        </p:nvSpPr>
        <p:spPr>
          <a:xfrm>
            <a:off x="457200" y="5207403"/>
            <a:ext cx="1345257" cy="1353678"/>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57200" y="5541790"/>
            <a:ext cx="1345257" cy="707886"/>
          </a:xfrm>
          <a:prstGeom prst="rect">
            <a:avLst/>
          </a:prstGeom>
          <a:noFill/>
        </p:spPr>
        <p:txBody>
          <a:bodyPr wrap="square" rtlCol="0">
            <a:spAutoFit/>
          </a:bodyPr>
          <a:lstStyle/>
          <a:p>
            <a:pPr algn="ctr"/>
            <a:r>
              <a:rPr lang="en-US" sz="2000" b="1" dirty="0" smtClean="0"/>
              <a:t>Report findings</a:t>
            </a:r>
            <a:endParaRPr lang="en-US" sz="2000" b="1" dirty="0"/>
          </a:p>
        </p:txBody>
      </p:sp>
      <p:cxnSp>
        <p:nvCxnSpPr>
          <p:cNvPr id="20" name="Straight Arrow Connector 19"/>
          <p:cNvCxnSpPr/>
          <p:nvPr/>
        </p:nvCxnSpPr>
        <p:spPr>
          <a:xfrm>
            <a:off x="2233315" y="4028322"/>
            <a:ext cx="1332143" cy="0"/>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3"/>
          </p:cNvCxnSpPr>
          <p:nvPr/>
        </p:nvCxnSpPr>
        <p:spPr>
          <a:xfrm>
            <a:off x="5341573" y="4011968"/>
            <a:ext cx="1200771" cy="16354"/>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7553858" y="4658751"/>
            <a:ext cx="262743" cy="548652"/>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1"/>
            <a:endCxn id="14" idx="3"/>
          </p:cNvCxnSpPr>
          <p:nvPr/>
        </p:nvCxnSpPr>
        <p:spPr>
          <a:xfrm flipH="1" flipV="1">
            <a:off x="6313743" y="5915630"/>
            <a:ext cx="888058" cy="2629"/>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3964017" y="5938547"/>
            <a:ext cx="888058" cy="2629"/>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1802457" y="5915632"/>
            <a:ext cx="575456" cy="25544"/>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36859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Architectural Risk Analysis</a:t>
            </a:r>
            <a:endParaRPr lang="en-US" b="1" dirty="0"/>
          </a:p>
        </p:txBody>
      </p:sp>
      <p:sp>
        <p:nvSpPr>
          <p:cNvPr id="24" name="Rectangle 23"/>
          <p:cNvSpPr/>
          <p:nvPr/>
        </p:nvSpPr>
        <p:spPr>
          <a:xfrm>
            <a:off x="457200" y="3416079"/>
            <a:ext cx="8229600" cy="1631216"/>
          </a:xfrm>
          <a:prstGeom prst="rect">
            <a:avLst/>
          </a:prstGeom>
        </p:spPr>
        <p:txBody>
          <a:bodyPr wrap="square">
            <a:spAutoFit/>
          </a:bodyPr>
          <a:lstStyle/>
          <a:p>
            <a:pPr algn="ctr"/>
            <a:r>
              <a:rPr lang="x-none" sz="2400" dirty="0" smtClean="0"/>
              <a:t>Various approaches have been proposed to perform risk analysis. </a:t>
            </a:r>
            <a:r>
              <a:rPr lang="en-US" sz="2400" dirty="0" smtClean="0"/>
              <a:t>W</a:t>
            </a:r>
            <a:r>
              <a:rPr lang="x-none" sz="2400" dirty="0" smtClean="0"/>
              <a:t>e will have a look at the one proposed by Gary McGraw at Cigital.</a:t>
            </a:r>
          </a:p>
          <a:p>
            <a:pPr marL="457200" indent="-457200" algn="ctr">
              <a:buFont typeface="Arial"/>
              <a:buChar char="•"/>
            </a:pPr>
            <a:endParaRPr lang="x-none" sz="2800" dirty="0" smtClean="0"/>
          </a:p>
        </p:txBody>
      </p:sp>
      <p:sp>
        <p:nvSpPr>
          <p:cNvPr id="25" name="Rectangle 24"/>
          <p:cNvSpPr/>
          <p:nvPr/>
        </p:nvSpPr>
        <p:spPr>
          <a:xfrm>
            <a:off x="609600" y="5535325"/>
            <a:ext cx="8229600" cy="461665"/>
          </a:xfrm>
          <a:prstGeom prst="rect">
            <a:avLst/>
          </a:prstGeom>
        </p:spPr>
        <p:txBody>
          <a:bodyPr wrap="square">
            <a:spAutoFit/>
          </a:bodyPr>
          <a:lstStyle/>
          <a:p>
            <a:pPr algn="ctr"/>
            <a:r>
              <a:rPr lang="x-none" sz="2400" b="1" dirty="0" smtClean="0"/>
              <a:t>Architectural risk analysis is a knowledge intensive process!</a:t>
            </a:r>
            <a:endParaRPr lang="x-none" sz="2800" b="1" dirty="0" smtClean="0"/>
          </a:p>
        </p:txBody>
      </p:sp>
      <p:sp>
        <p:nvSpPr>
          <p:cNvPr id="26" name="Rectangle 25"/>
          <p:cNvSpPr/>
          <p:nvPr/>
        </p:nvSpPr>
        <p:spPr>
          <a:xfrm>
            <a:off x="457200" y="1246804"/>
            <a:ext cx="8229600" cy="1846659"/>
          </a:xfrm>
          <a:prstGeom prst="rect">
            <a:avLst/>
          </a:prstGeom>
        </p:spPr>
        <p:txBody>
          <a:bodyPr wrap="square">
            <a:spAutoFit/>
          </a:bodyPr>
          <a:lstStyle/>
          <a:p>
            <a:pPr algn="ctr"/>
            <a:r>
              <a:rPr lang="x-none" sz="2800" b="1" dirty="0" smtClean="0"/>
              <a:t>Risk Analysis:</a:t>
            </a:r>
            <a:r>
              <a:rPr lang="x-none" sz="2800" dirty="0" smtClean="0"/>
              <a:t> Aims to identify and rank risks at some particular stage of the development life cycle.</a:t>
            </a:r>
          </a:p>
          <a:p>
            <a:pPr algn="ctr"/>
            <a:endParaRPr lang="x-none" sz="600" dirty="0" smtClean="0"/>
          </a:p>
          <a:p>
            <a:pPr marL="914400" lvl="1" indent="-457200">
              <a:buFont typeface="Lucida Grande"/>
              <a:buChar char="-"/>
            </a:pPr>
            <a:r>
              <a:rPr lang="en-US" sz="2400" dirty="0" smtClean="0"/>
              <a:t>U</a:t>
            </a:r>
            <a:r>
              <a:rPr lang="x-none" sz="2400" dirty="0" smtClean="0"/>
              <a:t>sually applied to architecture and design level artifacts</a:t>
            </a:r>
          </a:p>
          <a:p>
            <a:pPr marL="457200" indent="-457200">
              <a:buFont typeface="Arial"/>
              <a:buChar char="•"/>
            </a:pPr>
            <a:endParaRPr lang="x-none" sz="2800" dirty="0" smtClean="0"/>
          </a:p>
        </p:txBody>
      </p:sp>
    </p:spTree>
    <p:extLst>
      <p:ext uri="{BB962C8B-B14F-4D97-AF65-F5344CB8AC3E}">
        <p14:creationId xmlns:p14="http://schemas.microsoft.com/office/powerpoint/2010/main" val="231119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Architectural Risk Analysis Activities</a:t>
            </a:r>
            <a:endParaRPr lang="en-US" b="1" dirty="0"/>
          </a:p>
        </p:txBody>
      </p:sp>
      <p:sp>
        <p:nvSpPr>
          <p:cNvPr id="6" name="Rectangle 5"/>
          <p:cNvSpPr/>
          <p:nvPr/>
        </p:nvSpPr>
        <p:spPr>
          <a:xfrm>
            <a:off x="5461863" y="2803134"/>
            <a:ext cx="3682137" cy="1569660"/>
          </a:xfrm>
          <a:prstGeom prst="rect">
            <a:avLst/>
          </a:prstGeom>
        </p:spPr>
        <p:txBody>
          <a:bodyPr wrap="square">
            <a:spAutoFit/>
          </a:bodyPr>
          <a:lstStyle/>
          <a:p>
            <a:pPr lvl="1"/>
            <a:r>
              <a:rPr lang="x-none" sz="3200" dirty="0" smtClean="0"/>
              <a:t>Weakness Analysis</a:t>
            </a:r>
          </a:p>
          <a:p>
            <a:pPr lvl="2"/>
            <a:endParaRPr lang="x-none" sz="3200" dirty="0" smtClean="0"/>
          </a:p>
        </p:txBody>
      </p:sp>
      <p:sp>
        <p:nvSpPr>
          <p:cNvPr id="4" name="Rectangle 3"/>
          <p:cNvSpPr/>
          <p:nvPr/>
        </p:nvSpPr>
        <p:spPr>
          <a:xfrm>
            <a:off x="293435" y="1352011"/>
            <a:ext cx="8557130" cy="1015663"/>
          </a:xfrm>
          <a:prstGeom prst="rect">
            <a:avLst/>
          </a:prstGeom>
        </p:spPr>
        <p:txBody>
          <a:bodyPr wrap="square">
            <a:spAutoFit/>
          </a:bodyPr>
          <a:lstStyle/>
          <a:p>
            <a:pPr algn="ctr"/>
            <a:r>
              <a:rPr lang="x-none" sz="3200" dirty="0" smtClean="0"/>
              <a:t>Build a one-page overview of your system</a:t>
            </a:r>
          </a:p>
          <a:p>
            <a:endParaRPr lang="x-none" sz="2800" dirty="0"/>
          </a:p>
        </p:txBody>
      </p:sp>
      <p:cxnSp>
        <p:nvCxnSpPr>
          <p:cNvPr id="3" name="Straight Arrow Connector 2"/>
          <p:cNvCxnSpPr/>
          <p:nvPr/>
        </p:nvCxnSpPr>
        <p:spPr>
          <a:xfrm flipH="1">
            <a:off x="2244125" y="2106579"/>
            <a:ext cx="1796282" cy="743499"/>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4572000" y="2106579"/>
            <a:ext cx="0" cy="22174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004663" y="2106579"/>
            <a:ext cx="1677303" cy="7434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40574" y="2426901"/>
            <a:ext cx="3480940" cy="1569660"/>
          </a:xfrm>
          <a:prstGeom prst="rect">
            <a:avLst/>
          </a:prstGeom>
        </p:spPr>
        <p:txBody>
          <a:bodyPr wrap="square">
            <a:spAutoFit/>
          </a:bodyPr>
          <a:lstStyle/>
          <a:p>
            <a:pPr lvl="1"/>
            <a:r>
              <a:rPr lang="x-none" sz="3200" dirty="0"/>
              <a:t>Attack R</a:t>
            </a:r>
            <a:r>
              <a:rPr lang="x-none" sz="3200" dirty="0" smtClean="0"/>
              <a:t>esistance Analysis</a:t>
            </a:r>
            <a:endParaRPr lang="x-none" sz="3200" dirty="0"/>
          </a:p>
        </p:txBody>
      </p:sp>
      <p:sp>
        <p:nvSpPr>
          <p:cNvPr id="12" name="Rectangle 11"/>
          <p:cNvSpPr/>
          <p:nvPr/>
        </p:nvSpPr>
        <p:spPr>
          <a:xfrm>
            <a:off x="2607334" y="4324069"/>
            <a:ext cx="3323346" cy="584776"/>
          </a:xfrm>
          <a:prstGeom prst="rect">
            <a:avLst/>
          </a:prstGeom>
        </p:spPr>
        <p:txBody>
          <a:bodyPr wrap="none">
            <a:spAutoFit/>
          </a:bodyPr>
          <a:lstStyle/>
          <a:p>
            <a:pPr lvl="1" algn="ctr"/>
            <a:r>
              <a:rPr lang="x-none" sz="3200" dirty="0"/>
              <a:t>Ambiguity Analysis</a:t>
            </a:r>
          </a:p>
        </p:txBody>
      </p:sp>
      <p:sp>
        <p:nvSpPr>
          <p:cNvPr id="15" name="Rectangle 14"/>
          <p:cNvSpPr/>
          <p:nvPr/>
        </p:nvSpPr>
        <p:spPr>
          <a:xfrm>
            <a:off x="901744" y="1256533"/>
            <a:ext cx="7251656" cy="85004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2388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One-Page Architecture Overview</a:t>
            </a:r>
            <a:endParaRPr lang="en-US" b="1" dirty="0"/>
          </a:p>
        </p:txBody>
      </p:sp>
      <p:sp>
        <p:nvSpPr>
          <p:cNvPr id="4" name="Rectangle 3"/>
          <p:cNvSpPr/>
          <p:nvPr/>
        </p:nvSpPr>
        <p:spPr>
          <a:xfrm>
            <a:off x="457200" y="1322622"/>
            <a:ext cx="8229600" cy="2246769"/>
          </a:xfrm>
          <a:prstGeom prst="rect">
            <a:avLst/>
          </a:prstGeom>
        </p:spPr>
        <p:txBody>
          <a:bodyPr wrap="square">
            <a:spAutoFit/>
          </a:bodyPr>
          <a:lstStyle/>
          <a:p>
            <a:pPr algn="ctr"/>
            <a:r>
              <a:rPr lang="x-none" sz="2800" dirty="0" smtClean="0"/>
              <a:t>Decomposition of the application into major components, processes, data stores and data communication flows, mapped against the environment where the software will be developed.</a:t>
            </a:r>
          </a:p>
          <a:p>
            <a:endParaRPr lang="x-none" sz="2800" dirty="0"/>
          </a:p>
        </p:txBody>
      </p:sp>
      <p:sp>
        <p:nvSpPr>
          <p:cNvPr id="10" name="Rectangle 9"/>
          <p:cNvSpPr/>
          <p:nvPr/>
        </p:nvSpPr>
        <p:spPr>
          <a:xfrm>
            <a:off x="609600" y="4308055"/>
            <a:ext cx="8229600" cy="1015663"/>
          </a:xfrm>
          <a:prstGeom prst="rect">
            <a:avLst/>
          </a:prstGeom>
        </p:spPr>
        <p:txBody>
          <a:bodyPr wrap="square">
            <a:spAutoFit/>
          </a:bodyPr>
          <a:lstStyle/>
          <a:p>
            <a:pPr algn="ctr"/>
            <a:r>
              <a:rPr lang="en-US" sz="3200" b="1" dirty="0" smtClean="0"/>
              <a:t>L</a:t>
            </a:r>
            <a:r>
              <a:rPr lang="x-none" sz="3200" b="1" dirty="0" smtClean="0"/>
              <a:t>et’s have a look at an example!</a:t>
            </a:r>
          </a:p>
          <a:p>
            <a:endParaRPr lang="x-none" sz="2800" dirty="0"/>
          </a:p>
        </p:txBody>
      </p:sp>
    </p:spTree>
    <p:extLst>
      <p:ext uri="{BB962C8B-B14F-4D97-AF65-F5344CB8AC3E}">
        <p14:creationId xmlns:p14="http://schemas.microsoft.com/office/powerpoint/2010/main" val="8856441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506"/>
            <a:ext cx="8229600" cy="4967265"/>
          </a:xfrm>
        </p:spPr>
        <p:txBody>
          <a:bodyPr>
            <a:normAutofit/>
          </a:bodyPr>
          <a:lstStyle/>
          <a:p>
            <a:pPr marL="0" indent="0">
              <a:buNone/>
            </a:pPr>
            <a:endParaRPr lang="en-US" sz="2800" dirty="0" smtClean="0"/>
          </a:p>
          <a:p>
            <a:r>
              <a:rPr lang="en-US" dirty="0" smtClean="0"/>
              <a:t>Give an Introduction to Security Best Practices</a:t>
            </a:r>
          </a:p>
          <a:p>
            <a:endParaRPr lang="en-US" sz="2800" dirty="0"/>
          </a:p>
          <a:p>
            <a:r>
              <a:rPr lang="en-US" dirty="0" smtClean="0"/>
              <a:t>Specific attention will be given to</a:t>
            </a:r>
          </a:p>
          <a:p>
            <a:pPr lvl="1"/>
            <a:r>
              <a:rPr lang="en-US" dirty="0" smtClean="0"/>
              <a:t>Code Review</a:t>
            </a:r>
          </a:p>
          <a:p>
            <a:pPr lvl="1"/>
            <a:r>
              <a:rPr lang="en-US" dirty="0" smtClean="0"/>
              <a:t>Architectural Risk Analysis</a:t>
            </a:r>
          </a:p>
          <a:p>
            <a:pPr lvl="1"/>
            <a:r>
              <a:rPr lang="en-US" dirty="0" smtClean="0"/>
              <a:t>Penetration Testing</a:t>
            </a:r>
          </a:p>
          <a:p>
            <a:endParaRPr lang="en-US" sz="2800" dirty="0" smtClean="0"/>
          </a:p>
        </p:txBody>
      </p:sp>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t>Objectives</a:t>
            </a:r>
            <a:endParaRPr lang="en-US" b="1" dirty="0"/>
          </a:p>
        </p:txBody>
      </p:sp>
    </p:spTree>
    <p:extLst>
      <p:ext uri="{BB962C8B-B14F-4D97-AF65-F5344CB8AC3E}">
        <p14:creationId xmlns:p14="http://schemas.microsoft.com/office/powerpoint/2010/main" val="78119224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diagrams-WebAppArchitectu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147249" y="-1147250"/>
            <a:ext cx="6858000" cy="9152499"/>
          </a:xfrm>
          <a:prstGeom prst="rect">
            <a:avLst/>
          </a:prstGeom>
        </p:spPr>
      </p:pic>
      <p:sp>
        <p:nvSpPr>
          <p:cNvPr id="16" name="Rectangle 15"/>
          <p:cNvSpPr/>
          <p:nvPr/>
        </p:nvSpPr>
        <p:spPr>
          <a:xfrm>
            <a:off x="76229" y="4148157"/>
            <a:ext cx="9014330" cy="2492990"/>
          </a:xfrm>
          <a:prstGeom prst="rect">
            <a:avLst/>
          </a:prstGeom>
          <a:solidFill>
            <a:schemeClr val="bg1"/>
          </a:solidFill>
        </p:spPr>
        <p:txBody>
          <a:bodyPr wrap="square">
            <a:spAutoFit/>
          </a:bodyPr>
          <a:lstStyle/>
          <a:p>
            <a:pPr marL="457200" indent="-457200">
              <a:buFont typeface="Arial"/>
              <a:buChar char="•"/>
            </a:pPr>
            <a:r>
              <a:rPr lang="x-none" sz="2400" b="1" dirty="0" smtClean="0"/>
              <a:t>Presentation Tier: </a:t>
            </a:r>
            <a:r>
              <a:rPr lang="x-none" sz="2400" dirty="0" smtClean="0"/>
              <a:t>presents content and manages interaction with the user.</a:t>
            </a:r>
          </a:p>
          <a:p>
            <a:pPr marL="457200" indent="-457200">
              <a:buFont typeface="Arial"/>
              <a:buChar char="•"/>
            </a:pPr>
            <a:endParaRPr lang="x-none" sz="600" dirty="0" smtClean="0"/>
          </a:p>
          <a:p>
            <a:pPr marL="457200" indent="-457200">
              <a:buFont typeface="Arial"/>
              <a:buChar char="•"/>
            </a:pPr>
            <a:r>
              <a:rPr lang="x-none" sz="2400" b="1" dirty="0" smtClean="0"/>
              <a:t>Application Tier: </a:t>
            </a:r>
            <a:r>
              <a:rPr lang="x-none" sz="2400" dirty="0" smtClean="0"/>
              <a:t>Performs required calculations and validations, manages users identification, session and state management, manages all data access for the presentation tier.</a:t>
            </a:r>
          </a:p>
          <a:p>
            <a:endParaRPr lang="x-none" sz="600" dirty="0" smtClean="0"/>
          </a:p>
          <a:p>
            <a:pPr marL="457200" indent="-457200">
              <a:buFont typeface="Arial"/>
              <a:buChar char="•"/>
            </a:pPr>
            <a:r>
              <a:rPr lang="x-none" sz="2400" b="1" dirty="0" smtClean="0"/>
              <a:t>Data Tier: </a:t>
            </a:r>
            <a:r>
              <a:rPr lang="x-none" sz="2400" dirty="0" smtClean="0"/>
              <a:t>data storage and retrieval</a:t>
            </a:r>
            <a:endParaRPr lang="x-none" sz="2400" dirty="0"/>
          </a:p>
        </p:txBody>
      </p:sp>
      <p:sp>
        <p:nvSpPr>
          <p:cNvPr id="5" name="Title 1"/>
          <p:cNvSpPr txBox="1">
            <a:spLocks/>
          </p:cNvSpPr>
          <p:nvPr/>
        </p:nvSpPr>
        <p:spPr>
          <a:xfrm>
            <a:off x="457200" y="86506"/>
            <a:ext cx="8229600" cy="1143000"/>
          </a:xfrm>
          <a:prstGeom prst="rect">
            <a:avLst/>
          </a:prstGeom>
          <a:solidFill>
            <a:schemeClr val="bg1"/>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Web Application Architecture</a:t>
            </a:r>
            <a:endParaRPr lang="en-US" b="1" dirty="0"/>
          </a:p>
        </p:txBody>
      </p:sp>
    </p:spTree>
    <p:extLst>
      <p:ext uri="{BB962C8B-B14F-4D97-AF65-F5344CB8AC3E}">
        <p14:creationId xmlns:p14="http://schemas.microsoft.com/office/powerpoint/2010/main" val="27626770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diagrams-WebAppArchitectu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147249" y="-1147250"/>
            <a:ext cx="6858000" cy="9152499"/>
          </a:xfrm>
          <a:prstGeom prst="rect">
            <a:avLst/>
          </a:prstGeom>
        </p:spPr>
      </p:pic>
      <p:sp>
        <p:nvSpPr>
          <p:cNvPr id="16" name="Rectangle 15"/>
          <p:cNvSpPr/>
          <p:nvPr/>
        </p:nvSpPr>
        <p:spPr>
          <a:xfrm>
            <a:off x="76229" y="4148157"/>
            <a:ext cx="9014330" cy="2308324"/>
          </a:xfrm>
          <a:prstGeom prst="rect">
            <a:avLst/>
          </a:prstGeom>
          <a:solidFill>
            <a:schemeClr val="bg1"/>
          </a:solidFill>
        </p:spPr>
        <p:txBody>
          <a:bodyPr wrap="square">
            <a:spAutoFit/>
          </a:bodyPr>
          <a:lstStyle/>
          <a:p>
            <a:endParaRPr lang="x-none" sz="2400" dirty="0" smtClean="0"/>
          </a:p>
          <a:p>
            <a:endParaRPr lang="x-none" sz="2400" dirty="0"/>
          </a:p>
          <a:p>
            <a:endParaRPr lang="x-none" sz="2400" dirty="0" smtClean="0"/>
          </a:p>
          <a:p>
            <a:endParaRPr lang="x-none" sz="2400" dirty="0"/>
          </a:p>
          <a:p>
            <a:endParaRPr lang="x-none" sz="2400" dirty="0" smtClean="0"/>
          </a:p>
          <a:p>
            <a:endParaRPr lang="x-none" sz="2400" dirty="0"/>
          </a:p>
        </p:txBody>
      </p:sp>
      <p:sp>
        <p:nvSpPr>
          <p:cNvPr id="2" name="Rounded Rectangle 1"/>
          <p:cNvSpPr/>
          <p:nvPr/>
        </p:nvSpPr>
        <p:spPr>
          <a:xfrm>
            <a:off x="1393666" y="2168538"/>
            <a:ext cx="1176874" cy="619582"/>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ular Callout 2"/>
          <p:cNvSpPr/>
          <p:nvPr/>
        </p:nvSpPr>
        <p:spPr>
          <a:xfrm>
            <a:off x="1022022" y="4615887"/>
            <a:ext cx="3220918" cy="1840594"/>
          </a:xfrm>
          <a:prstGeom prst="wedgeRectCallout">
            <a:avLst>
              <a:gd name="adj1" fmla="val -20624"/>
              <a:gd name="adj2" fmla="val -133013"/>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rPr>
              <a:t>User logon flows are protected by SSL between the client and the Web Server</a:t>
            </a:r>
            <a:endParaRPr lang="en-US" sz="2800" dirty="0">
              <a:solidFill>
                <a:srgbClr val="000000"/>
              </a:solidFill>
            </a:endParaRPr>
          </a:p>
        </p:txBody>
      </p:sp>
      <p:sp>
        <p:nvSpPr>
          <p:cNvPr id="6" name="Title 1"/>
          <p:cNvSpPr txBox="1">
            <a:spLocks/>
          </p:cNvSpPr>
          <p:nvPr/>
        </p:nvSpPr>
        <p:spPr>
          <a:xfrm>
            <a:off x="457200" y="86506"/>
            <a:ext cx="8229600" cy="1143000"/>
          </a:xfrm>
          <a:prstGeom prst="rect">
            <a:avLst/>
          </a:prstGeom>
          <a:solidFill>
            <a:schemeClr val="bg1"/>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Web Application Architecture</a:t>
            </a:r>
            <a:endParaRPr lang="en-US" b="1" dirty="0"/>
          </a:p>
        </p:txBody>
      </p:sp>
    </p:spTree>
    <p:extLst>
      <p:ext uri="{BB962C8B-B14F-4D97-AF65-F5344CB8AC3E}">
        <p14:creationId xmlns:p14="http://schemas.microsoft.com/office/powerpoint/2010/main" val="40812320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diagrams-WebAppArchitectu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147249" y="-1147250"/>
            <a:ext cx="6858000" cy="9152499"/>
          </a:xfrm>
          <a:prstGeom prst="rect">
            <a:avLst/>
          </a:prstGeom>
        </p:spPr>
      </p:pic>
      <p:sp>
        <p:nvSpPr>
          <p:cNvPr id="16" name="Rectangle 15"/>
          <p:cNvSpPr/>
          <p:nvPr/>
        </p:nvSpPr>
        <p:spPr>
          <a:xfrm>
            <a:off x="76229" y="4148157"/>
            <a:ext cx="9014330" cy="2308324"/>
          </a:xfrm>
          <a:prstGeom prst="rect">
            <a:avLst/>
          </a:prstGeom>
          <a:solidFill>
            <a:schemeClr val="bg1"/>
          </a:solidFill>
        </p:spPr>
        <p:txBody>
          <a:bodyPr wrap="square">
            <a:spAutoFit/>
          </a:bodyPr>
          <a:lstStyle/>
          <a:p>
            <a:endParaRPr lang="x-none" sz="2400" dirty="0" smtClean="0"/>
          </a:p>
          <a:p>
            <a:endParaRPr lang="x-none" sz="2400" dirty="0"/>
          </a:p>
          <a:p>
            <a:endParaRPr lang="x-none" sz="2400" dirty="0" smtClean="0"/>
          </a:p>
          <a:p>
            <a:endParaRPr lang="x-none" sz="2400" dirty="0"/>
          </a:p>
          <a:p>
            <a:endParaRPr lang="x-none" sz="2400" dirty="0" smtClean="0"/>
          </a:p>
          <a:p>
            <a:endParaRPr lang="x-none" sz="2400" dirty="0"/>
          </a:p>
        </p:txBody>
      </p:sp>
      <p:sp>
        <p:nvSpPr>
          <p:cNvPr id="2" name="Rounded Rectangle 1"/>
          <p:cNvSpPr/>
          <p:nvPr/>
        </p:nvSpPr>
        <p:spPr>
          <a:xfrm>
            <a:off x="3298666" y="2168538"/>
            <a:ext cx="1176874" cy="619582"/>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ular Callout 2"/>
          <p:cNvSpPr/>
          <p:nvPr/>
        </p:nvSpPr>
        <p:spPr>
          <a:xfrm>
            <a:off x="2749222" y="4583574"/>
            <a:ext cx="4108778" cy="1840594"/>
          </a:xfrm>
          <a:prstGeom prst="wedgeRectCallout">
            <a:avLst>
              <a:gd name="adj1" fmla="val -20624"/>
              <a:gd name="adj2" fmla="val -133013"/>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Establish another encrypted tunnel or consider an alternative approach such as message level encryption.</a:t>
            </a:r>
            <a:endParaRPr lang="en-US" sz="2400" dirty="0">
              <a:solidFill>
                <a:srgbClr val="000000"/>
              </a:solidFill>
            </a:endParaRPr>
          </a:p>
        </p:txBody>
      </p:sp>
      <p:sp>
        <p:nvSpPr>
          <p:cNvPr id="6" name="Title 1"/>
          <p:cNvSpPr txBox="1">
            <a:spLocks/>
          </p:cNvSpPr>
          <p:nvPr/>
        </p:nvSpPr>
        <p:spPr>
          <a:xfrm>
            <a:off x="457200" y="86506"/>
            <a:ext cx="8229600" cy="1143000"/>
          </a:xfrm>
          <a:prstGeom prst="rect">
            <a:avLst/>
          </a:prstGeom>
          <a:solidFill>
            <a:schemeClr val="bg1"/>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Web Application Architecture</a:t>
            </a:r>
            <a:endParaRPr lang="en-US" b="1" dirty="0"/>
          </a:p>
        </p:txBody>
      </p:sp>
    </p:spTree>
    <p:extLst>
      <p:ext uri="{BB962C8B-B14F-4D97-AF65-F5344CB8AC3E}">
        <p14:creationId xmlns:p14="http://schemas.microsoft.com/office/powerpoint/2010/main" val="259732708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Architectural Risk Analysis Activities</a:t>
            </a:r>
            <a:endParaRPr lang="en-US" b="1" dirty="0"/>
          </a:p>
        </p:txBody>
      </p:sp>
      <p:sp>
        <p:nvSpPr>
          <p:cNvPr id="15" name="Rectangle 14"/>
          <p:cNvSpPr/>
          <p:nvPr/>
        </p:nvSpPr>
        <p:spPr>
          <a:xfrm>
            <a:off x="517759" y="2393205"/>
            <a:ext cx="2346707" cy="160335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61863" y="2803134"/>
            <a:ext cx="3682137" cy="1569660"/>
          </a:xfrm>
          <a:prstGeom prst="rect">
            <a:avLst/>
          </a:prstGeom>
        </p:spPr>
        <p:txBody>
          <a:bodyPr wrap="square">
            <a:spAutoFit/>
          </a:bodyPr>
          <a:lstStyle/>
          <a:p>
            <a:pPr lvl="1"/>
            <a:r>
              <a:rPr lang="x-none" sz="3200" dirty="0" smtClean="0"/>
              <a:t>Weakness Analysis</a:t>
            </a:r>
          </a:p>
          <a:p>
            <a:pPr lvl="2"/>
            <a:endParaRPr lang="x-none" sz="3200" dirty="0" smtClean="0"/>
          </a:p>
        </p:txBody>
      </p:sp>
      <p:sp>
        <p:nvSpPr>
          <p:cNvPr id="14" name="Rectangle 13"/>
          <p:cNvSpPr/>
          <p:nvPr/>
        </p:nvSpPr>
        <p:spPr>
          <a:xfrm>
            <a:off x="293435" y="1352011"/>
            <a:ext cx="8557130" cy="1015663"/>
          </a:xfrm>
          <a:prstGeom prst="rect">
            <a:avLst/>
          </a:prstGeom>
        </p:spPr>
        <p:txBody>
          <a:bodyPr wrap="square">
            <a:spAutoFit/>
          </a:bodyPr>
          <a:lstStyle/>
          <a:p>
            <a:pPr algn="ctr"/>
            <a:r>
              <a:rPr lang="x-none" sz="3200" dirty="0" smtClean="0"/>
              <a:t>Build a one-page overview of your system</a:t>
            </a:r>
          </a:p>
          <a:p>
            <a:endParaRPr lang="x-none" sz="2800" dirty="0"/>
          </a:p>
        </p:txBody>
      </p:sp>
      <p:cxnSp>
        <p:nvCxnSpPr>
          <p:cNvPr id="16" name="Straight Arrow Connector 15"/>
          <p:cNvCxnSpPr/>
          <p:nvPr/>
        </p:nvCxnSpPr>
        <p:spPr>
          <a:xfrm flipH="1">
            <a:off x="2244125" y="2106579"/>
            <a:ext cx="1796282" cy="743499"/>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572000" y="2106579"/>
            <a:ext cx="0" cy="22174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004663" y="2106579"/>
            <a:ext cx="1677303" cy="7434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40574" y="2426901"/>
            <a:ext cx="3480940" cy="1569660"/>
          </a:xfrm>
          <a:prstGeom prst="rect">
            <a:avLst/>
          </a:prstGeom>
        </p:spPr>
        <p:txBody>
          <a:bodyPr wrap="square">
            <a:spAutoFit/>
          </a:bodyPr>
          <a:lstStyle/>
          <a:p>
            <a:pPr lvl="1"/>
            <a:r>
              <a:rPr lang="x-none" sz="3200" dirty="0"/>
              <a:t>Attack R</a:t>
            </a:r>
            <a:r>
              <a:rPr lang="x-none" sz="3200" dirty="0" smtClean="0"/>
              <a:t>esistance Analysis</a:t>
            </a:r>
            <a:endParaRPr lang="x-none" sz="3200" dirty="0"/>
          </a:p>
        </p:txBody>
      </p:sp>
      <p:sp>
        <p:nvSpPr>
          <p:cNvPr id="20" name="Rectangle 19"/>
          <p:cNvSpPr/>
          <p:nvPr/>
        </p:nvSpPr>
        <p:spPr>
          <a:xfrm>
            <a:off x="2607334" y="4324069"/>
            <a:ext cx="3323346" cy="584776"/>
          </a:xfrm>
          <a:prstGeom prst="rect">
            <a:avLst/>
          </a:prstGeom>
        </p:spPr>
        <p:txBody>
          <a:bodyPr wrap="none">
            <a:spAutoFit/>
          </a:bodyPr>
          <a:lstStyle/>
          <a:p>
            <a:pPr lvl="1" algn="ctr"/>
            <a:r>
              <a:rPr lang="x-none" sz="3200" dirty="0"/>
              <a:t>Ambiguity Analysis</a:t>
            </a:r>
          </a:p>
        </p:txBody>
      </p:sp>
    </p:spTree>
    <p:extLst>
      <p:ext uri="{BB962C8B-B14F-4D97-AF65-F5344CB8AC3E}">
        <p14:creationId xmlns:p14="http://schemas.microsoft.com/office/powerpoint/2010/main" val="203161499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Attack Resistance Analysis</a:t>
            </a:r>
            <a:endParaRPr lang="en-US" b="1" dirty="0"/>
          </a:p>
        </p:txBody>
      </p:sp>
      <p:sp>
        <p:nvSpPr>
          <p:cNvPr id="4" name="Rectangle 3"/>
          <p:cNvSpPr/>
          <p:nvPr/>
        </p:nvSpPr>
        <p:spPr>
          <a:xfrm>
            <a:off x="457199" y="1309662"/>
            <a:ext cx="8686801" cy="5940087"/>
          </a:xfrm>
          <a:prstGeom prst="rect">
            <a:avLst/>
          </a:prstGeom>
        </p:spPr>
        <p:txBody>
          <a:bodyPr wrap="square">
            <a:spAutoFit/>
          </a:bodyPr>
          <a:lstStyle/>
          <a:p>
            <a:pPr algn="ctr"/>
            <a:r>
              <a:rPr lang="x-none" sz="2800" dirty="0"/>
              <a:t>Use information about known </a:t>
            </a:r>
            <a:r>
              <a:rPr lang="x-none" sz="2800" dirty="0" smtClean="0"/>
              <a:t>attacks, attack patterns, and vulnerabilities to identify </a:t>
            </a:r>
            <a:endParaRPr lang="x-none" sz="2800" dirty="0" smtClean="0"/>
          </a:p>
          <a:p>
            <a:pPr algn="ctr"/>
            <a:r>
              <a:rPr lang="x-none" sz="2800" dirty="0" smtClean="0"/>
              <a:t>“</a:t>
            </a:r>
            <a:r>
              <a:rPr lang="x-none" sz="2800" i="1" dirty="0" smtClean="0"/>
              <a:t>how does the system fare against known attacks?”</a:t>
            </a:r>
          </a:p>
          <a:p>
            <a:pPr marL="457200" indent="-457200">
              <a:buFont typeface="Arial"/>
              <a:buChar char="•"/>
            </a:pPr>
            <a:endParaRPr lang="x-none" sz="1200" dirty="0" smtClean="0"/>
          </a:p>
          <a:p>
            <a:r>
              <a:rPr lang="x-none" sz="2800" dirty="0" smtClean="0"/>
              <a:t>Involves 4 steps:</a:t>
            </a:r>
          </a:p>
          <a:p>
            <a:pPr marL="914400" lvl="1" indent="-457200">
              <a:buFont typeface="+mj-lt"/>
              <a:buAutoNum type="arabicPeriod"/>
            </a:pPr>
            <a:r>
              <a:rPr lang="x-none" sz="2400" dirty="0" smtClean="0"/>
              <a:t>Identify general flaws using secure design literature and checklists</a:t>
            </a:r>
          </a:p>
          <a:p>
            <a:pPr marL="1371600" lvl="2" indent="-457200">
              <a:buFont typeface="Lucida Grande"/>
              <a:buChar char="-"/>
            </a:pPr>
            <a:r>
              <a:rPr lang="x-none" sz="2000" dirty="0" smtClean="0"/>
              <a:t>Using threat taxonomies (e.g., STRIDE) or knowledge base of historical risks</a:t>
            </a:r>
          </a:p>
          <a:p>
            <a:pPr marL="914400" lvl="1" indent="-457200">
              <a:buFont typeface="+mj-lt"/>
              <a:buAutoNum type="arabicPeriod"/>
            </a:pPr>
            <a:r>
              <a:rPr lang="x-none" sz="2400" dirty="0" smtClean="0"/>
              <a:t>Map attack patterns</a:t>
            </a:r>
          </a:p>
          <a:p>
            <a:pPr marL="914400" lvl="1" indent="-457200">
              <a:buFont typeface="+mj-lt"/>
              <a:buAutoNum type="arabicPeriod"/>
            </a:pPr>
            <a:r>
              <a:rPr lang="x-none" sz="2400" dirty="0" smtClean="0"/>
              <a:t>Identify risks in the architecture based on the use of checklists</a:t>
            </a:r>
          </a:p>
          <a:p>
            <a:pPr marL="914400" lvl="1" indent="-457200">
              <a:buFont typeface="+mj-lt"/>
              <a:buAutoNum type="arabicPeriod"/>
            </a:pPr>
            <a:r>
              <a:rPr lang="x-none" sz="2400" dirty="0"/>
              <a:t>Understand and demonstrate viability of these known attacks</a:t>
            </a:r>
          </a:p>
          <a:p>
            <a:pPr marL="914400" lvl="1" indent="-457200">
              <a:buFont typeface="+mj-lt"/>
              <a:buAutoNum type="arabicPeriod"/>
            </a:pPr>
            <a:endParaRPr lang="x-none" sz="2400" dirty="0" smtClean="0"/>
          </a:p>
          <a:p>
            <a:pPr marL="457200" indent="-457200">
              <a:buFont typeface="Arial"/>
              <a:buChar char="•"/>
            </a:pPr>
            <a:endParaRPr lang="x-none" sz="2400" dirty="0" smtClean="0"/>
          </a:p>
        </p:txBody>
      </p:sp>
    </p:spTree>
    <p:extLst>
      <p:ext uri="{BB962C8B-B14F-4D97-AF65-F5344CB8AC3E}">
        <p14:creationId xmlns:p14="http://schemas.microsoft.com/office/powerpoint/2010/main" val="1768869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Attack Resistance Analysis</a:t>
            </a:r>
            <a:endParaRPr lang="en-US" b="1" dirty="0"/>
          </a:p>
        </p:txBody>
      </p:sp>
      <p:sp>
        <p:nvSpPr>
          <p:cNvPr id="4" name="Rectangle 3"/>
          <p:cNvSpPr/>
          <p:nvPr/>
        </p:nvSpPr>
        <p:spPr>
          <a:xfrm>
            <a:off x="457199" y="1309662"/>
            <a:ext cx="8686801" cy="6063197"/>
          </a:xfrm>
          <a:prstGeom prst="rect">
            <a:avLst/>
          </a:prstGeom>
        </p:spPr>
        <p:txBody>
          <a:bodyPr wrap="square">
            <a:spAutoFit/>
          </a:bodyPr>
          <a:lstStyle/>
          <a:p>
            <a:pPr algn="ctr"/>
            <a:r>
              <a:rPr lang="x-none" sz="2800" dirty="0"/>
              <a:t>Use information about known </a:t>
            </a:r>
            <a:r>
              <a:rPr lang="x-none" sz="2800" dirty="0" smtClean="0"/>
              <a:t>attacks, attack patterns, and vulnerabilities to identify </a:t>
            </a:r>
            <a:endParaRPr lang="x-none" sz="2800" dirty="0" smtClean="0"/>
          </a:p>
          <a:p>
            <a:pPr algn="ctr"/>
            <a:r>
              <a:rPr lang="x-none" sz="2800" dirty="0" smtClean="0"/>
              <a:t>“</a:t>
            </a:r>
            <a:r>
              <a:rPr lang="x-none" sz="2800" dirty="0" smtClean="0"/>
              <a:t>how does the system fare against known attacks?”</a:t>
            </a:r>
          </a:p>
          <a:p>
            <a:pPr marL="457200" indent="-457200">
              <a:buFont typeface="Arial"/>
              <a:buChar char="•"/>
            </a:pPr>
            <a:endParaRPr lang="x-none" sz="1200" dirty="0" smtClean="0"/>
          </a:p>
          <a:p>
            <a:r>
              <a:rPr lang="x-none" sz="2800" dirty="0" smtClean="0"/>
              <a:t>Involves 4 steps:</a:t>
            </a:r>
          </a:p>
          <a:p>
            <a:pPr marL="914400" lvl="1" indent="-457200">
              <a:buFont typeface="+mj-lt"/>
              <a:buAutoNum type="arabicPeriod"/>
            </a:pPr>
            <a:r>
              <a:rPr lang="x-none" sz="2400" dirty="0" smtClean="0"/>
              <a:t>Identify general flaws using secure design literature and checklists</a:t>
            </a:r>
          </a:p>
          <a:p>
            <a:pPr marL="1371600" lvl="2" indent="-457200">
              <a:buFont typeface="Lucida Grande"/>
              <a:buChar char="-"/>
            </a:pPr>
            <a:r>
              <a:rPr lang="x-none" sz="2000" dirty="0" smtClean="0"/>
              <a:t>Using threat taxonomies (e.g., </a:t>
            </a:r>
            <a:r>
              <a:rPr lang="x-none" sz="2800" b="1" dirty="0" smtClean="0"/>
              <a:t>STRIDE</a:t>
            </a:r>
            <a:r>
              <a:rPr lang="x-none" sz="2000" dirty="0" smtClean="0"/>
              <a:t>) or knowledge base of historical risks</a:t>
            </a:r>
          </a:p>
          <a:p>
            <a:pPr marL="914400" lvl="1" indent="-457200">
              <a:buFont typeface="+mj-lt"/>
              <a:buAutoNum type="arabicPeriod"/>
            </a:pPr>
            <a:r>
              <a:rPr lang="x-none" sz="2400" dirty="0" smtClean="0"/>
              <a:t>Map attack patterns using a list of attack patterns</a:t>
            </a:r>
          </a:p>
          <a:p>
            <a:pPr marL="914400" lvl="1" indent="-457200">
              <a:buFont typeface="+mj-lt"/>
              <a:buAutoNum type="arabicPeriod"/>
            </a:pPr>
            <a:r>
              <a:rPr lang="x-none" sz="2400" dirty="0" smtClean="0"/>
              <a:t>Identify risks in the architecture based on the use of checklists</a:t>
            </a:r>
          </a:p>
          <a:p>
            <a:pPr marL="914400" lvl="1" indent="-457200">
              <a:buFont typeface="+mj-lt"/>
              <a:buAutoNum type="arabicPeriod"/>
            </a:pPr>
            <a:r>
              <a:rPr lang="x-none" sz="2400" dirty="0"/>
              <a:t>Understand and demonstrate viability of these known attacks</a:t>
            </a:r>
          </a:p>
          <a:p>
            <a:pPr marL="914400" lvl="1" indent="-457200">
              <a:buFont typeface="+mj-lt"/>
              <a:buAutoNum type="arabicPeriod"/>
            </a:pPr>
            <a:endParaRPr lang="x-none" sz="2400" dirty="0" smtClean="0"/>
          </a:p>
          <a:p>
            <a:pPr marL="457200" indent="-457200">
              <a:buFont typeface="Arial"/>
              <a:buChar char="•"/>
            </a:pPr>
            <a:endParaRPr lang="x-none" sz="2400" dirty="0" smtClean="0"/>
          </a:p>
        </p:txBody>
      </p:sp>
      <p:sp>
        <p:nvSpPr>
          <p:cNvPr id="6" name="Rectangle 5"/>
          <p:cNvSpPr/>
          <p:nvPr/>
        </p:nvSpPr>
        <p:spPr>
          <a:xfrm>
            <a:off x="774259" y="3283784"/>
            <a:ext cx="7897433" cy="1517977"/>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92832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STRIDE</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2677656"/>
          </a:xfrm>
          <a:prstGeom prst="rect">
            <a:avLst/>
          </a:prstGeom>
        </p:spPr>
        <p:txBody>
          <a:bodyPr wrap="square">
            <a:spAutoFit/>
          </a:bodyPr>
          <a:lstStyle/>
          <a:p>
            <a:r>
              <a:rPr lang="x-none" sz="2400" b="1" dirty="0" smtClean="0"/>
              <a:t>Spoofing</a:t>
            </a:r>
            <a:r>
              <a:rPr lang="x-none" sz="2400" b="1" dirty="0" smtClean="0"/>
              <a:t>:</a:t>
            </a:r>
          </a:p>
          <a:p>
            <a:endParaRPr lang="x-none" sz="2400" b="1" dirty="0"/>
          </a:p>
          <a:p>
            <a:endParaRPr lang="x-none" sz="2400" b="1" dirty="0" smtClean="0"/>
          </a:p>
          <a:p>
            <a:endParaRPr lang="x-none" sz="2400" b="1" dirty="0" smtClean="0"/>
          </a:p>
          <a:p>
            <a:r>
              <a:rPr lang="x-none" sz="2400" b="1" dirty="0" smtClean="0"/>
              <a:t>Tampering</a:t>
            </a:r>
            <a:r>
              <a:rPr lang="x-none" sz="2400" dirty="0" smtClean="0"/>
              <a:t>:</a:t>
            </a:r>
          </a:p>
          <a:p>
            <a:endParaRPr lang="x-none" sz="2400" b="1" dirty="0" smtClean="0"/>
          </a:p>
          <a:p>
            <a:r>
              <a:rPr lang="x-none" sz="2400" b="1" dirty="0" smtClean="0"/>
              <a:t>Repudiation:</a:t>
            </a:r>
            <a:endParaRPr lang="x-none" sz="2400" dirty="0" smtClean="0"/>
          </a:p>
        </p:txBody>
      </p:sp>
    </p:spTree>
    <p:extLst>
      <p:ext uri="{BB962C8B-B14F-4D97-AF65-F5344CB8AC3E}">
        <p14:creationId xmlns:p14="http://schemas.microsoft.com/office/powerpoint/2010/main" val="51160288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sz="6000" b="1" dirty="0" smtClean="0"/>
              <a:t>S</a:t>
            </a:r>
            <a:r>
              <a:rPr lang="x-none" b="1" dirty="0" smtClean="0"/>
              <a:t>TRIDE</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2677656"/>
          </a:xfrm>
          <a:prstGeom prst="rect">
            <a:avLst/>
          </a:prstGeom>
        </p:spPr>
        <p:txBody>
          <a:bodyPr wrap="square">
            <a:spAutoFit/>
          </a:bodyPr>
          <a:lstStyle/>
          <a:p>
            <a:r>
              <a:rPr lang="x-none" sz="2400" b="1" dirty="0" smtClean="0"/>
              <a:t>Spoofing: </a:t>
            </a:r>
            <a:r>
              <a:rPr lang="x-none" sz="2400" dirty="0" smtClean="0"/>
              <a:t>A spoofing attack is a situation in which a person or program successfully masquerades as another by falsifying data to gain an illegitimate advantage.</a:t>
            </a:r>
          </a:p>
          <a:p>
            <a:endParaRPr lang="x-none" sz="2400" b="1" dirty="0" smtClean="0"/>
          </a:p>
          <a:p>
            <a:r>
              <a:rPr lang="x-none" sz="2400" b="1" dirty="0" smtClean="0"/>
              <a:t>Tampering</a:t>
            </a:r>
            <a:r>
              <a:rPr lang="x-none" sz="2400" dirty="0" smtClean="0"/>
              <a:t>:</a:t>
            </a:r>
          </a:p>
          <a:p>
            <a:endParaRPr lang="x-none" sz="2400" b="1" dirty="0" smtClean="0"/>
          </a:p>
          <a:p>
            <a:r>
              <a:rPr lang="x-none" sz="2400" b="1" dirty="0" smtClean="0"/>
              <a:t>Repudiation:</a:t>
            </a:r>
            <a:endParaRPr lang="x-none" sz="2400" dirty="0" smtClean="0"/>
          </a:p>
        </p:txBody>
      </p:sp>
    </p:spTree>
    <p:extLst>
      <p:ext uri="{BB962C8B-B14F-4D97-AF65-F5344CB8AC3E}">
        <p14:creationId xmlns:p14="http://schemas.microsoft.com/office/powerpoint/2010/main" val="13694383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sz="6000" b="1" dirty="0" smtClean="0"/>
              <a:t>S</a:t>
            </a:r>
            <a:r>
              <a:rPr lang="x-none" b="1" dirty="0" smtClean="0"/>
              <a:t>TRIDE</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2677656"/>
          </a:xfrm>
          <a:prstGeom prst="rect">
            <a:avLst/>
          </a:prstGeom>
        </p:spPr>
        <p:txBody>
          <a:bodyPr wrap="square">
            <a:spAutoFit/>
          </a:bodyPr>
          <a:lstStyle/>
          <a:p>
            <a:r>
              <a:rPr lang="x-none" sz="2400" b="1" dirty="0" smtClean="0"/>
              <a:t>Spoofing</a:t>
            </a:r>
          </a:p>
          <a:p>
            <a:endParaRPr lang="x-none" sz="2400" b="1" dirty="0"/>
          </a:p>
          <a:p>
            <a:endParaRPr lang="x-none" sz="2400" b="1" dirty="0" smtClean="0"/>
          </a:p>
          <a:p>
            <a:endParaRPr lang="x-none" sz="2400" b="1" dirty="0" smtClean="0"/>
          </a:p>
          <a:p>
            <a:r>
              <a:rPr lang="x-none" sz="2400" b="1" dirty="0" smtClean="0"/>
              <a:t>Tampering</a:t>
            </a:r>
            <a:r>
              <a:rPr lang="x-none" sz="2400" dirty="0" smtClean="0"/>
              <a:t>:</a:t>
            </a:r>
          </a:p>
          <a:p>
            <a:endParaRPr lang="x-none" sz="2400" b="1" dirty="0" smtClean="0"/>
          </a:p>
          <a:p>
            <a:r>
              <a:rPr lang="x-none" sz="2400" b="1" dirty="0" smtClean="0"/>
              <a:t>Repudiation: </a:t>
            </a:r>
            <a:endParaRPr lang="x-none" sz="2400" dirty="0" smtClean="0"/>
          </a:p>
        </p:txBody>
      </p:sp>
      <p:sp>
        <p:nvSpPr>
          <p:cNvPr id="9" name="TextBox 8"/>
          <p:cNvSpPr txBox="1"/>
          <p:nvPr/>
        </p:nvSpPr>
        <p:spPr>
          <a:xfrm>
            <a:off x="2023028" y="2303834"/>
            <a:ext cx="3775459" cy="584776"/>
          </a:xfrm>
          <a:prstGeom prst="rect">
            <a:avLst/>
          </a:prstGeom>
          <a:solidFill>
            <a:schemeClr val="bg1"/>
          </a:solidFill>
        </p:spPr>
        <p:txBody>
          <a:bodyPr wrap="square" rtlCol="0">
            <a:spAutoFit/>
          </a:bodyPr>
          <a:lstStyle/>
          <a:p>
            <a:r>
              <a:rPr lang="en-US" sz="3200" b="1" dirty="0" smtClean="0">
                <a:solidFill>
                  <a:srgbClr val="FF0000"/>
                </a:solidFill>
              </a:rPr>
              <a:t>Authenticity</a:t>
            </a:r>
            <a:endParaRPr lang="en-US" sz="3200" b="1" dirty="0">
              <a:solidFill>
                <a:srgbClr val="FF0000"/>
              </a:solidFill>
            </a:endParaRPr>
          </a:p>
        </p:txBody>
      </p:sp>
    </p:spTree>
    <p:extLst>
      <p:ext uri="{BB962C8B-B14F-4D97-AF65-F5344CB8AC3E}">
        <p14:creationId xmlns:p14="http://schemas.microsoft.com/office/powerpoint/2010/main" val="427213972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a:t>
            </a:r>
            <a:r>
              <a:rPr lang="x-none" sz="6000" b="1" dirty="0" smtClean="0"/>
              <a:t>T</a:t>
            </a:r>
            <a:r>
              <a:rPr lang="x-none" b="1" dirty="0" smtClean="0"/>
              <a:t>RIDE</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2677656"/>
          </a:xfrm>
          <a:prstGeom prst="rect">
            <a:avLst/>
          </a:prstGeom>
        </p:spPr>
        <p:txBody>
          <a:bodyPr wrap="square">
            <a:spAutoFit/>
          </a:bodyPr>
          <a:lstStyle/>
          <a:p>
            <a:r>
              <a:rPr lang="x-none" sz="2400" b="1" dirty="0" smtClean="0"/>
              <a:t>Spoofing</a:t>
            </a:r>
          </a:p>
          <a:p>
            <a:endParaRPr lang="x-none" sz="2400" b="1" dirty="0"/>
          </a:p>
          <a:p>
            <a:endParaRPr lang="x-none" sz="2400" b="1" dirty="0" smtClean="0"/>
          </a:p>
          <a:p>
            <a:endParaRPr lang="x-none" sz="2400" b="1" dirty="0" smtClean="0"/>
          </a:p>
          <a:p>
            <a:r>
              <a:rPr lang="x-none" sz="2400" b="1" dirty="0" smtClean="0"/>
              <a:t>Tampering</a:t>
            </a:r>
            <a:r>
              <a:rPr lang="x-none" sz="2400" dirty="0" smtClean="0"/>
              <a:t>: Intentional modification of products or information</a:t>
            </a:r>
          </a:p>
          <a:p>
            <a:endParaRPr lang="x-none" sz="2400" b="1" dirty="0" smtClean="0"/>
          </a:p>
          <a:p>
            <a:r>
              <a:rPr lang="x-none" sz="2400" b="1" dirty="0" smtClean="0"/>
              <a:t>Repudiation:</a:t>
            </a:r>
            <a:endParaRPr lang="x-none" sz="2400" dirty="0" smtClean="0"/>
          </a:p>
        </p:txBody>
      </p:sp>
      <p:sp>
        <p:nvSpPr>
          <p:cNvPr id="9" name="TextBox 8"/>
          <p:cNvSpPr txBox="1"/>
          <p:nvPr/>
        </p:nvSpPr>
        <p:spPr>
          <a:xfrm>
            <a:off x="2023028" y="2303834"/>
            <a:ext cx="3775459" cy="584776"/>
          </a:xfrm>
          <a:prstGeom prst="rect">
            <a:avLst/>
          </a:prstGeom>
          <a:solidFill>
            <a:schemeClr val="bg1"/>
          </a:solidFill>
        </p:spPr>
        <p:txBody>
          <a:bodyPr wrap="square" rtlCol="0">
            <a:spAutoFit/>
          </a:bodyPr>
          <a:lstStyle/>
          <a:p>
            <a:r>
              <a:rPr lang="en-US" sz="3200" b="1" dirty="0" smtClean="0">
                <a:solidFill>
                  <a:srgbClr val="FF0000"/>
                </a:solidFill>
              </a:rPr>
              <a:t>Authenticity</a:t>
            </a:r>
            <a:endParaRPr lang="en-US" sz="3200" b="1" dirty="0">
              <a:solidFill>
                <a:srgbClr val="FF0000"/>
              </a:solidFill>
            </a:endParaRPr>
          </a:p>
        </p:txBody>
      </p:sp>
    </p:spTree>
    <p:extLst>
      <p:ext uri="{BB962C8B-B14F-4D97-AF65-F5344CB8AC3E}">
        <p14:creationId xmlns:p14="http://schemas.microsoft.com/office/powerpoint/2010/main" val="39471498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7 Best Practices (Touchpoints) </a:t>
            </a:r>
            <a:endParaRPr lang="en-US" b="1" dirty="0"/>
          </a:p>
        </p:txBody>
      </p:sp>
      <p:sp>
        <p:nvSpPr>
          <p:cNvPr id="7" name="Rectangle 6"/>
          <p:cNvSpPr/>
          <p:nvPr/>
        </p:nvSpPr>
        <p:spPr>
          <a:xfrm>
            <a:off x="228600" y="1157445"/>
            <a:ext cx="8686800" cy="892552"/>
          </a:xfrm>
          <a:prstGeom prst="rect">
            <a:avLst/>
          </a:prstGeom>
        </p:spPr>
        <p:txBody>
          <a:bodyPr wrap="square">
            <a:spAutoFit/>
          </a:bodyPr>
          <a:lstStyle/>
          <a:p>
            <a:r>
              <a:rPr lang="x-none" sz="2400" dirty="0"/>
              <a:t>S</a:t>
            </a:r>
            <a:r>
              <a:rPr lang="x-none" sz="2400" dirty="0" smtClean="0"/>
              <a:t>ecurity Best Practices can be applied during software development</a:t>
            </a:r>
            <a:endParaRPr lang="x-none" sz="2400" dirty="0"/>
          </a:p>
          <a:p>
            <a:pPr lvl="1"/>
            <a:endParaRPr lang="en-US" sz="2800" dirty="0" smtClean="0"/>
          </a:p>
        </p:txBody>
      </p:sp>
      <p:sp>
        <p:nvSpPr>
          <p:cNvPr id="8" name="TextBox 7"/>
          <p:cNvSpPr txBox="1"/>
          <p:nvPr/>
        </p:nvSpPr>
        <p:spPr>
          <a:xfrm>
            <a:off x="3943444" y="5943697"/>
            <a:ext cx="1737262" cy="369332"/>
          </a:xfrm>
          <a:prstGeom prst="rect">
            <a:avLst/>
          </a:prstGeom>
          <a:noFill/>
        </p:spPr>
        <p:txBody>
          <a:bodyPr wrap="none" rtlCol="0">
            <a:spAutoFit/>
          </a:bodyPr>
          <a:lstStyle/>
          <a:p>
            <a:r>
              <a:rPr lang="en-US" b="1" dirty="0" smtClean="0"/>
              <a:t>Implementation</a:t>
            </a:r>
            <a:endParaRPr lang="en-US" b="1" dirty="0"/>
          </a:p>
        </p:txBody>
      </p:sp>
      <p:sp>
        <p:nvSpPr>
          <p:cNvPr id="9" name="TextBox 8"/>
          <p:cNvSpPr txBox="1"/>
          <p:nvPr/>
        </p:nvSpPr>
        <p:spPr>
          <a:xfrm>
            <a:off x="2587797" y="5930173"/>
            <a:ext cx="828472" cy="369332"/>
          </a:xfrm>
          <a:prstGeom prst="rect">
            <a:avLst/>
          </a:prstGeom>
          <a:noFill/>
        </p:spPr>
        <p:txBody>
          <a:bodyPr wrap="none" rtlCol="0">
            <a:spAutoFit/>
          </a:bodyPr>
          <a:lstStyle/>
          <a:p>
            <a:r>
              <a:rPr lang="en-US" b="1" dirty="0" smtClean="0"/>
              <a:t>Design</a:t>
            </a:r>
            <a:endParaRPr lang="en-US" b="1" dirty="0"/>
          </a:p>
        </p:txBody>
      </p:sp>
      <p:sp>
        <p:nvSpPr>
          <p:cNvPr id="10" name="TextBox 9"/>
          <p:cNvSpPr txBox="1"/>
          <p:nvPr/>
        </p:nvSpPr>
        <p:spPr>
          <a:xfrm>
            <a:off x="5873995" y="5955830"/>
            <a:ext cx="877276" cy="369332"/>
          </a:xfrm>
          <a:prstGeom prst="rect">
            <a:avLst/>
          </a:prstGeom>
          <a:noFill/>
        </p:spPr>
        <p:txBody>
          <a:bodyPr wrap="none" rtlCol="0">
            <a:spAutoFit/>
          </a:bodyPr>
          <a:lstStyle/>
          <a:p>
            <a:r>
              <a:rPr lang="en-US" b="1" dirty="0" smtClean="0"/>
              <a:t>Testing</a:t>
            </a:r>
            <a:endParaRPr lang="en-US" b="1" dirty="0"/>
          </a:p>
        </p:txBody>
      </p:sp>
      <p:cxnSp>
        <p:nvCxnSpPr>
          <p:cNvPr id="12" name="Straight Arrow Connector 11"/>
          <p:cNvCxnSpPr/>
          <p:nvPr/>
        </p:nvCxnSpPr>
        <p:spPr>
          <a:xfrm flipH="1">
            <a:off x="6963077" y="6182027"/>
            <a:ext cx="590224" cy="0"/>
          </a:xfrm>
          <a:prstGeom prst="straightConnector1">
            <a:avLst/>
          </a:prstGeom>
          <a:ln>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pic>
        <p:nvPicPr>
          <p:cNvPr id="3" name="Picture 2" descr="touchpoint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58" y="2897330"/>
            <a:ext cx="7795484" cy="3867740"/>
          </a:xfrm>
          <a:prstGeom prst="rect">
            <a:avLst/>
          </a:prstGeom>
        </p:spPr>
      </p:pic>
      <p:sp>
        <p:nvSpPr>
          <p:cNvPr id="11" name="TextBox 10"/>
          <p:cNvSpPr txBox="1"/>
          <p:nvPr/>
        </p:nvSpPr>
        <p:spPr>
          <a:xfrm>
            <a:off x="2646903" y="6182027"/>
            <a:ext cx="3556422" cy="400110"/>
          </a:xfrm>
          <a:prstGeom prst="rect">
            <a:avLst/>
          </a:prstGeom>
          <a:noFill/>
        </p:spPr>
        <p:txBody>
          <a:bodyPr wrap="square" rtlCol="0">
            <a:spAutoFit/>
          </a:bodyPr>
          <a:lstStyle/>
          <a:p>
            <a:r>
              <a:rPr lang="en-US" sz="2000" dirty="0" smtClean="0"/>
              <a:t>Software engineering activities</a:t>
            </a:r>
            <a:endParaRPr lang="en-US" sz="2000" dirty="0"/>
          </a:p>
        </p:txBody>
      </p:sp>
      <p:sp>
        <p:nvSpPr>
          <p:cNvPr id="13" name="Left Bracket 12"/>
          <p:cNvSpPr/>
          <p:nvPr/>
        </p:nvSpPr>
        <p:spPr>
          <a:xfrm rot="16200000">
            <a:off x="4128581" y="1812953"/>
            <a:ext cx="622570" cy="7531217"/>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Connector 14"/>
          <p:cNvCxnSpPr>
            <a:stCxn id="13" idx="1"/>
          </p:cNvCxnSpPr>
          <p:nvPr/>
        </p:nvCxnSpPr>
        <p:spPr>
          <a:xfrm>
            <a:off x="4439867" y="5889847"/>
            <a:ext cx="0" cy="2921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Left Bracket 18"/>
          <p:cNvSpPr/>
          <p:nvPr/>
        </p:nvSpPr>
        <p:spPr>
          <a:xfrm rot="5400000">
            <a:off x="4128581" y="-566438"/>
            <a:ext cx="622570" cy="7531217"/>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Straight Connector 19"/>
          <p:cNvCxnSpPr/>
          <p:nvPr/>
        </p:nvCxnSpPr>
        <p:spPr>
          <a:xfrm>
            <a:off x="4425114" y="2605150"/>
            <a:ext cx="0" cy="2921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661656" y="2280711"/>
            <a:ext cx="3556422" cy="400110"/>
          </a:xfrm>
          <a:prstGeom prst="rect">
            <a:avLst/>
          </a:prstGeom>
          <a:noFill/>
        </p:spPr>
        <p:txBody>
          <a:bodyPr wrap="square" rtlCol="0">
            <a:spAutoFit/>
          </a:bodyPr>
          <a:lstStyle/>
          <a:p>
            <a:pPr algn="ctr"/>
            <a:r>
              <a:rPr lang="en-US" sz="2000" dirty="0" smtClean="0"/>
              <a:t>Security best practices</a:t>
            </a:r>
            <a:endParaRPr lang="en-US" sz="2000" dirty="0"/>
          </a:p>
        </p:txBody>
      </p:sp>
    </p:spTree>
    <p:extLst>
      <p:ext uri="{BB962C8B-B14F-4D97-AF65-F5344CB8AC3E}">
        <p14:creationId xmlns:p14="http://schemas.microsoft.com/office/powerpoint/2010/main" val="39445683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a:t>
            </a:r>
            <a:r>
              <a:rPr lang="x-none" sz="6000" b="1" dirty="0" smtClean="0"/>
              <a:t>T</a:t>
            </a:r>
            <a:r>
              <a:rPr lang="x-none" b="1" dirty="0" smtClean="0"/>
              <a:t>RIDE</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2677656"/>
          </a:xfrm>
          <a:prstGeom prst="rect">
            <a:avLst/>
          </a:prstGeom>
        </p:spPr>
        <p:txBody>
          <a:bodyPr wrap="square">
            <a:spAutoFit/>
          </a:bodyPr>
          <a:lstStyle/>
          <a:p>
            <a:r>
              <a:rPr lang="x-none" sz="2400" b="1" dirty="0" smtClean="0"/>
              <a:t>Spoofing</a:t>
            </a:r>
          </a:p>
          <a:p>
            <a:endParaRPr lang="x-none" sz="2400" b="1" dirty="0"/>
          </a:p>
          <a:p>
            <a:endParaRPr lang="x-none" sz="2400" b="1" dirty="0" smtClean="0"/>
          </a:p>
          <a:p>
            <a:endParaRPr lang="x-none" sz="2400" b="1" dirty="0" smtClean="0"/>
          </a:p>
          <a:p>
            <a:r>
              <a:rPr lang="x-none" sz="2400" b="1" dirty="0" smtClean="0"/>
              <a:t>Tampering</a:t>
            </a:r>
            <a:r>
              <a:rPr lang="x-none" sz="2400" dirty="0" smtClean="0"/>
              <a:t>:</a:t>
            </a:r>
          </a:p>
          <a:p>
            <a:endParaRPr lang="x-none" sz="2400" b="1" dirty="0" smtClean="0"/>
          </a:p>
          <a:p>
            <a:r>
              <a:rPr lang="x-none" sz="2400" b="1" dirty="0" smtClean="0"/>
              <a:t>Repudiation:</a:t>
            </a:r>
            <a:endParaRPr lang="x-none" sz="2400" dirty="0" smtClean="0"/>
          </a:p>
        </p:txBody>
      </p:sp>
      <p:sp>
        <p:nvSpPr>
          <p:cNvPr id="9" name="TextBox 8"/>
          <p:cNvSpPr txBox="1"/>
          <p:nvPr/>
        </p:nvSpPr>
        <p:spPr>
          <a:xfrm>
            <a:off x="2023028" y="2303834"/>
            <a:ext cx="3775459" cy="584776"/>
          </a:xfrm>
          <a:prstGeom prst="rect">
            <a:avLst/>
          </a:prstGeom>
          <a:solidFill>
            <a:schemeClr val="bg1"/>
          </a:solidFill>
        </p:spPr>
        <p:txBody>
          <a:bodyPr wrap="square" rtlCol="0">
            <a:spAutoFit/>
          </a:bodyPr>
          <a:lstStyle/>
          <a:p>
            <a:r>
              <a:rPr lang="en-US" sz="3200" b="1" dirty="0" smtClean="0">
                <a:solidFill>
                  <a:srgbClr val="FF0000"/>
                </a:solidFill>
              </a:rPr>
              <a:t>Authenticity</a:t>
            </a:r>
            <a:endParaRPr lang="en-US" sz="3200" b="1" dirty="0">
              <a:solidFill>
                <a:srgbClr val="FF0000"/>
              </a:solidFill>
            </a:endParaRPr>
          </a:p>
        </p:txBody>
      </p:sp>
      <p:sp>
        <p:nvSpPr>
          <p:cNvPr id="10" name="TextBox 9"/>
          <p:cNvSpPr txBox="1"/>
          <p:nvPr/>
        </p:nvSpPr>
        <p:spPr>
          <a:xfrm>
            <a:off x="2070950" y="3749970"/>
            <a:ext cx="3775459" cy="584776"/>
          </a:xfrm>
          <a:prstGeom prst="rect">
            <a:avLst/>
          </a:prstGeom>
          <a:solidFill>
            <a:schemeClr val="bg1"/>
          </a:solidFill>
        </p:spPr>
        <p:txBody>
          <a:bodyPr wrap="square" rtlCol="0">
            <a:spAutoFit/>
          </a:bodyPr>
          <a:lstStyle/>
          <a:p>
            <a:r>
              <a:rPr lang="en-US" sz="3200" b="1" dirty="0" smtClean="0">
                <a:solidFill>
                  <a:srgbClr val="FF0000"/>
                </a:solidFill>
              </a:rPr>
              <a:t>Integrity</a:t>
            </a:r>
            <a:endParaRPr lang="en-US" sz="3200" b="1" dirty="0">
              <a:solidFill>
                <a:srgbClr val="FF0000"/>
              </a:solidFill>
            </a:endParaRPr>
          </a:p>
        </p:txBody>
      </p:sp>
    </p:spTree>
    <p:extLst>
      <p:ext uri="{BB962C8B-B14F-4D97-AF65-F5344CB8AC3E}">
        <p14:creationId xmlns:p14="http://schemas.microsoft.com/office/powerpoint/2010/main" val="308549219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a:t>
            </a:r>
            <a:r>
              <a:rPr lang="x-none" sz="6000" b="1" dirty="0" smtClean="0"/>
              <a:t>R</a:t>
            </a:r>
            <a:r>
              <a:rPr lang="x-none" b="1" dirty="0" smtClean="0"/>
              <a:t>IDE</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3046988"/>
          </a:xfrm>
          <a:prstGeom prst="rect">
            <a:avLst/>
          </a:prstGeom>
        </p:spPr>
        <p:txBody>
          <a:bodyPr wrap="square">
            <a:spAutoFit/>
          </a:bodyPr>
          <a:lstStyle/>
          <a:p>
            <a:r>
              <a:rPr lang="x-none" sz="2400" b="1" dirty="0" smtClean="0"/>
              <a:t>Spoofing</a:t>
            </a:r>
          </a:p>
          <a:p>
            <a:endParaRPr lang="x-none" sz="2400" b="1" dirty="0"/>
          </a:p>
          <a:p>
            <a:endParaRPr lang="x-none" sz="2400" b="1" dirty="0" smtClean="0"/>
          </a:p>
          <a:p>
            <a:endParaRPr lang="x-none" sz="2400" b="1" dirty="0" smtClean="0"/>
          </a:p>
          <a:p>
            <a:r>
              <a:rPr lang="x-none" sz="2400" b="1" dirty="0" smtClean="0"/>
              <a:t>Tampering</a:t>
            </a:r>
            <a:r>
              <a:rPr lang="x-none" sz="2400" dirty="0" smtClean="0"/>
              <a:t>:</a:t>
            </a:r>
          </a:p>
          <a:p>
            <a:endParaRPr lang="x-none" sz="2400" b="1" dirty="0" smtClean="0"/>
          </a:p>
          <a:p>
            <a:r>
              <a:rPr lang="x-none" sz="2400" b="1" dirty="0" smtClean="0"/>
              <a:t>Repudiation: </a:t>
            </a:r>
            <a:r>
              <a:rPr lang="x-none" sz="2400" dirty="0" smtClean="0"/>
              <a:t>Impossibility to associate actions and operations to a unique individual</a:t>
            </a:r>
          </a:p>
        </p:txBody>
      </p:sp>
      <p:sp>
        <p:nvSpPr>
          <p:cNvPr id="9" name="TextBox 8"/>
          <p:cNvSpPr txBox="1"/>
          <p:nvPr/>
        </p:nvSpPr>
        <p:spPr>
          <a:xfrm>
            <a:off x="2023028" y="2303834"/>
            <a:ext cx="3775459" cy="584776"/>
          </a:xfrm>
          <a:prstGeom prst="rect">
            <a:avLst/>
          </a:prstGeom>
          <a:solidFill>
            <a:schemeClr val="bg1"/>
          </a:solidFill>
        </p:spPr>
        <p:txBody>
          <a:bodyPr wrap="square" rtlCol="0">
            <a:spAutoFit/>
          </a:bodyPr>
          <a:lstStyle/>
          <a:p>
            <a:r>
              <a:rPr lang="en-US" sz="3200" b="1" dirty="0" smtClean="0">
                <a:solidFill>
                  <a:srgbClr val="FF0000"/>
                </a:solidFill>
              </a:rPr>
              <a:t>Authenticity</a:t>
            </a:r>
            <a:endParaRPr lang="en-US" sz="3200" b="1" dirty="0">
              <a:solidFill>
                <a:srgbClr val="FF0000"/>
              </a:solidFill>
            </a:endParaRPr>
          </a:p>
        </p:txBody>
      </p:sp>
      <p:sp>
        <p:nvSpPr>
          <p:cNvPr id="10" name="TextBox 9"/>
          <p:cNvSpPr txBox="1"/>
          <p:nvPr/>
        </p:nvSpPr>
        <p:spPr>
          <a:xfrm>
            <a:off x="2070950" y="3749970"/>
            <a:ext cx="3775459" cy="584776"/>
          </a:xfrm>
          <a:prstGeom prst="rect">
            <a:avLst/>
          </a:prstGeom>
          <a:solidFill>
            <a:schemeClr val="bg1"/>
          </a:solidFill>
        </p:spPr>
        <p:txBody>
          <a:bodyPr wrap="square" rtlCol="0">
            <a:spAutoFit/>
          </a:bodyPr>
          <a:lstStyle/>
          <a:p>
            <a:r>
              <a:rPr lang="en-US" sz="3200" b="1" dirty="0" smtClean="0">
                <a:solidFill>
                  <a:srgbClr val="FF0000"/>
                </a:solidFill>
              </a:rPr>
              <a:t>Integrity</a:t>
            </a:r>
            <a:endParaRPr lang="en-US" sz="3200" b="1" dirty="0">
              <a:solidFill>
                <a:srgbClr val="FF0000"/>
              </a:solidFill>
            </a:endParaRPr>
          </a:p>
        </p:txBody>
      </p:sp>
    </p:spTree>
    <p:extLst>
      <p:ext uri="{BB962C8B-B14F-4D97-AF65-F5344CB8AC3E}">
        <p14:creationId xmlns:p14="http://schemas.microsoft.com/office/powerpoint/2010/main" val="247835294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a:t>
            </a:r>
            <a:r>
              <a:rPr lang="x-none" sz="6000" b="1" dirty="0" smtClean="0"/>
              <a:t>R</a:t>
            </a:r>
            <a:r>
              <a:rPr lang="x-none" b="1" dirty="0" smtClean="0"/>
              <a:t>IDE</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2677656"/>
          </a:xfrm>
          <a:prstGeom prst="rect">
            <a:avLst/>
          </a:prstGeom>
        </p:spPr>
        <p:txBody>
          <a:bodyPr wrap="square">
            <a:spAutoFit/>
          </a:bodyPr>
          <a:lstStyle/>
          <a:p>
            <a:r>
              <a:rPr lang="x-none" sz="2400" b="1" dirty="0" smtClean="0"/>
              <a:t>Spoofing</a:t>
            </a:r>
          </a:p>
          <a:p>
            <a:endParaRPr lang="x-none" sz="2400" b="1" dirty="0"/>
          </a:p>
          <a:p>
            <a:endParaRPr lang="x-none" sz="2400" b="1" dirty="0" smtClean="0"/>
          </a:p>
          <a:p>
            <a:endParaRPr lang="x-none" sz="2400" b="1" dirty="0" smtClean="0"/>
          </a:p>
          <a:p>
            <a:r>
              <a:rPr lang="x-none" sz="2400" b="1" dirty="0" smtClean="0"/>
              <a:t>Tampering</a:t>
            </a:r>
            <a:r>
              <a:rPr lang="x-none" sz="2400" dirty="0" smtClean="0"/>
              <a:t>:</a:t>
            </a:r>
          </a:p>
          <a:p>
            <a:endParaRPr lang="x-none" sz="2400" b="1" dirty="0" smtClean="0"/>
          </a:p>
          <a:p>
            <a:r>
              <a:rPr lang="x-none" sz="2400" b="1" dirty="0" smtClean="0"/>
              <a:t>Repudiation:</a:t>
            </a:r>
            <a:endParaRPr lang="x-none" sz="2400" dirty="0" smtClean="0"/>
          </a:p>
        </p:txBody>
      </p:sp>
      <p:sp>
        <p:nvSpPr>
          <p:cNvPr id="9" name="TextBox 8"/>
          <p:cNvSpPr txBox="1"/>
          <p:nvPr/>
        </p:nvSpPr>
        <p:spPr>
          <a:xfrm>
            <a:off x="2023028" y="2303834"/>
            <a:ext cx="3775459" cy="584776"/>
          </a:xfrm>
          <a:prstGeom prst="rect">
            <a:avLst/>
          </a:prstGeom>
          <a:solidFill>
            <a:schemeClr val="bg1"/>
          </a:solidFill>
        </p:spPr>
        <p:txBody>
          <a:bodyPr wrap="square" rtlCol="0">
            <a:spAutoFit/>
          </a:bodyPr>
          <a:lstStyle/>
          <a:p>
            <a:r>
              <a:rPr lang="en-US" sz="3200" b="1" dirty="0" smtClean="0">
                <a:solidFill>
                  <a:srgbClr val="FF0000"/>
                </a:solidFill>
              </a:rPr>
              <a:t>Authenticity</a:t>
            </a:r>
            <a:endParaRPr lang="en-US" sz="3200" b="1" dirty="0">
              <a:solidFill>
                <a:srgbClr val="FF0000"/>
              </a:solidFill>
            </a:endParaRPr>
          </a:p>
        </p:txBody>
      </p:sp>
      <p:sp>
        <p:nvSpPr>
          <p:cNvPr id="10" name="TextBox 9"/>
          <p:cNvSpPr txBox="1"/>
          <p:nvPr/>
        </p:nvSpPr>
        <p:spPr>
          <a:xfrm>
            <a:off x="2070950" y="3749970"/>
            <a:ext cx="3775459" cy="584776"/>
          </a:xfrm>
          <a:prstGeom prst="rect">
            <a:avLst/>
          </a:prstGeom>
          <a:solidFill>
            <a:schemeClr val="bg1"/>
          </a:solidFill>
        </p:spPr>
        <p:txBody>
          <a:bodyPr wrap="square" rtlCol="0">
            <a:spAutoFit/>
          </a:bodyPr>
          <a:lstStyle/>
          <a:p>
            <a:r>
              <a:rPr lang="en-US" sz="3200" b="1" dirty="0" smtClean="0">
                <a:solidFill>
                  <a:srgbClr val="FF0000"/>
                </a:solidFill>
              </a:rPr>
              <a:t>Integrity</a:t>
            </a:r>
            <a:endParaRPr lang="en-US" sz="3200" b="1" dirty="0">
              <a:solidFill>
                <a:srgbClr val="FF0000"/>
              </a:solidFill>
            </a:endParaRPr>
          </a:p>
        </p:txBody>
      </p:sp>
      <p:sp>
        <p:nvSpPr>
          <p:cNvPr id="11" name="TextBox 10"/>
          <p:cNvSpPr txBox="1"/>
          <p:nvPr/>
        </p:nvSpPr>
        <p:spPr>
          <a:xfrm>
            <a:off x="2319191" y="4462939"/>
            <a:ext cx="3775459" cy="584776"/>
          </a:xfrm>
          <a:prstGeom prst="rect">
            <a:avLst/>
          </a:prstGeom>
          <a:solidFill>
            <a:schemeClr val="bg1"/>
          </a:solidFill>
        </p:spPr>
        <p:txBody>
          <a:bodyPr wrap="square" rtlCol="0">
            <a:spAutoFit/>
          </a:bodyPr>
          <a:lstStyle/>
          <a:p>
            <a:r>
              <a:rPr lang="en-US" sz="3200" b="1" dirty="0" smtClean="0">
                <a:solidFill>
                  <a:srgbClr val="FF0000"/>
                </a:solidFill>
              </a:rPr>
              <a:t>Accountability</a:t>
            </a:r>
            <a:endParaRPr lang="en-US" sz="3200" b="1" dirty="0">
              <a:solidFill>
                <a:srgbClr val="FF0000"/>
              </a:solidFill>
            </a:endParaRPr>
          </a:p>
        </p:txBody>
      </p:sp>
    </p:spTree>
    <p:extLst>
      <p:ext uri="{BB962C8B-B14F-4D97-AF65-F5344CB8AC3E}">
        <p14:creationId xmlns:p14="http://schemas.microsoft.com/office/powerpoint/2010/main" val="82005289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a:t>
            </a:r>
            <a:r>
              <a:rPr lang="x-none" sz="6000" b="1" dirty="0" smtClean="0"/>
              <a:t>I</a:t>
            </a:r>
            <a:r>
              <a:rPr lang="x-none" b="1" dirty="0" smtClean="0"/>
              <a:t>DE</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3046988"/>
          </a:xfrm>
          <a:prstGeom prst="rect">
            <a:avLst/>
          </a:prstGeom>
        </p:spPr>
        <p:txBody>
          <a:bodyPr wrap="square">
            <a:spAutoFit/>
          </a:bodyPr>
          <a:lstStyle/>
          <a:p>
            <a:r>
              <a:rPr lang="x-none" sz="2400" b="1" dirty="0" smtClean="0"/>
              <a:t>Information disclosure</a:t>
            </a:r>
            <a:r>
              <a:rPr lang="x-none" sz="2400" b="1" dirty="0" smtClean="0"/>
              <a:t>:</a:t>
            </a:r>
          </a:p>
          <a:p>
            <a:endParaRPr lang="x-none" sz="2400" b="1" dirty="0" smtClean="0"/>
          </a:p>
          <a:p>
            <a:r>
              <a:rPr lang="x-none" sz="2400" b="1" dirty="0" smtClean="0"/>
              <a:t>Denial </a:t>
            </a:r>
            <a:r>
              <a:rPr lang="x-none" sz="2400" b="1" dirty="0"/>
              <a:t>of </a:t>
            </a:r>
            <a:r>
              <a:rPr lang="x-none" sz="2400" b="1" dirty="0" smtClean="0"/>
              <a:t>Service:</a:t>
            </a:r>
          </a:p>
          <a:p>
            <a:endParaRPr lang="x-none" sz="2400" b="1" dirty="0"/>
          </a:p>
          <a:p>
            <a:endParaRPr lang="x-none" sz="2400" b="1" dirty="0" smtClean="0"/>
          </a:p>
          <a:p>
            <a:endParaRPr lang="x-none" sz="2400" b="1" dirty="0"/>
          </a:p>
          <a:p>
            <a:endParaRPr lang="x-none" sz="2400" b="1" dirty="0" smtClean="0"/>
          </a:p>
          <a:p>
            <a:r>
              <a:rPr lang="x-none" sz="2400" b="1" dirty="0" smtClean="0"/>
              <a:t>Elevation </a:t>
            </a:r>
            <a:r>
              <a:rPr lang="x-none" sz="2400" b="1" dirty="0"/>
              <a:t>of </a:t>
            </a:r>
            <a:r>
              <a:rPr lang="x-none" sz="2400" b="1" dirty="0" smtClean="0"/>
              <a:t>priviledge:</a:t>
            </a:r>
            <a:endParaRPr lang="x-none" sz="2400" b="1" dirty="0"/>
          </a:p>
        </p:txBody>
      </p:sp>
    </p:spTree>
    <p:extLst>
      <p:ext uri="{BB962C8B-B14F-4D97-AF65-F5344CB8AC3E}">
        <p14:creationId xmlns:p14="http://schemas.microsoft.com/office/powerpoint/2010/main" val="96290858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a:t>
            </a:r>
            <a:r>
              <a:rPr lang="x-none" sz="6000" b="1" dirty="0" smtClean="0"/>
              <a:t>I</a:t>
            </a:r>
            <a:r>
              <a:rPr lang="x-none" b="1" dirty="0" smtClean="0"/>
              <a:t>DE</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3046988"/>
          </a:xfrm>
          <a:prstGeom prst="rect">
            <a:avLst/>
          </a:prstGeom>
        </p:spPr>
        <p:txBody>
          <a:bodyPr wrap="square">
            <a:spAutoFit/>
          </a:bodyPr>
          <a:lstStyle/>
          <a:p>
            <a:r>
              <a:rPr lang="x-none" sz="2400" b="1" dirty="0" smtClean="0"/>
              <a:t>Information disclosure: </a:t>
            </a:r>
            <a:r>
              <a:rPr lang="x-none" sz="2400" dirty="0" smtClean="0"/>
              <a:t>Data leak or privacy breach</a:t>
            </a:r>
            <a:endParaRPr lang="x-none" sz="2400" b="1" dirty="0" smtClean="0"/>
          </a:p>
          <a:p>
            <a:endParaRPr lang="x-none" sz="2400" b="1" dirty="0" smtClean="0"/>
          </a:p>
          <a:p>
            <a:r>
              <a:rPr lang="x-none" sz="2400" b="1" dirty="0" smtClean="0"/>
              <a:t>Denial </a:t>
            </a:r>
            <a:r>
              <a:rPr lang="x-none" sz="2400" b="1" dirty="0"/>
              <a:t>of </a:t>
            </a:r>
            <a:r>
              <a:rPr lang="x-none" sz="2400" b="1" dirty="0" smtClean="0"/>
              <a:t>Service:</a:t>
            </a:r>
          </a:p>
          <a:p>
            <a:endParaRPr lang="x-none" sz="2400" b="1" dirty="0"/>
          </a:p>
          <a:p>
            <a:endParaRPr lang="x-none" sz="2400" b="1" dirty="0" smtClean="0"/>
          </a:p>
          <a:p>
            <a:endParaRPr lang="x-none" sz="2400" b="1" dirty="0"/>
          </a:p>
          <a:p>
            <a:endParaRPr lang="x-none" sz="2400" b="1" dirty="0" smtClean="0"/>
          </a:p>
          <a:p>
            <a:r>
              <a:rPr lang="x-none" sz="2400" b="1" dirty="0" smtClean="0"/>
              <a:t>Elevation </a:t>
            </a:r>
            <a:r>
              <a:rPr lang="x-none" sz="2400" b="1" dirty="0"/>
              <a:t>of </a:t>
            </a:r>
            <a:r>
              <a:rPr lang="x-none" sz="2400" b="1" dirty="0" smtClean="0"/>
              <a:t>priviledge:</a:t>
            </a:r>
            <a:endParaRPr lang="x-none" sz="2400" b="1" dirty="0"/>
          </a:p>
        </p:txBody>
      </p:sp>
    </p:spTree>
    <p:extLst>
      <p:ext uri="{BB962C8B-B14F-4D97-AF65-F5344CB8AC3E}">
        <p14:creationId xmlns:p14="http://schemas.microsoft.com/office/powerpoint/2010/main" val="20485849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a:t>
            </a:r>
            <a:r>
              <a:rPr lang="x-none" sz="6000" b="1" dirty="0" smtClean="0"/>
              <a:t>I</a:t>
            </a:r>
            <a:r>
              <a:rPr lang="x-none" b="1" dirty="0" smtClean="0"/>
              <a:t>DE</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3046988"/>
          </a:xfrm>
          <a:prstGeom prst="rect">
            <a:avLst/>
          </a:prstGeom>
        </p:spPr>
        <p:txBody>
          <a:bodyPr wrap="square">
            <a:spAutoFit/>
          </a:bodyPr>
          <a:lstStyle/>
          <a:p>
            <a:r>
              <a:rPr lang="x-none" sz="2400" b="1" dirty="0" smtClean="0"/>
              <a:t>Information disclosure:</a:t>
            </a:r>
          </a:p>
          <a:p>
            <a:endParaRPr lang="x-none" sz="2400" b="1" dirty="0" smtClean="0"/>
          </a:p>
          <a:p>
            <a:r>
              <a:rPr lang="x-none" sz="2400" b="1" dirty="0" smtClean="0"/>
              <a:t>Denial </a:t>
            </a:r>
            <a:r>
              <a:rPr lang="x-none" sz="2400" b="1" dirty="0"/>
              <a:t>of </a:t>
            </a:r>
            <a:r>
              <a:rPr lang="x-none" sz="2400" b="1" dirty="0" smtClean="0"/>
              <a:t>Service:</a:t>
            </a:r>
          </a:p>
          <a:p>
            <a:endParaRPr lang="x-none" sz="2400" b="1" dirty="0"/>
          </a:p>
          <a:p>
            <a:endParaRPr lang="x-none" sz="2400" b="1" dirty="0" smtClean="0"/>
          </a:p>
          <a:p>
            <a:endParaRPr lang="x-none" sz="2400" b="1" dirty="0"/>
          </a:p>
          <a:p>
            <a:endParaRPr lang="x-none" sz="2400" b="1" dirty="0" smtClean="0"/>
          </a:p>
          <a:p>
            <a:r>
              <a:rPr lang="x-none" sz="2400" b="1" dirty="0" smtClean="0"/>
              <a:t>Elevation </a:t>
            </a:r>
            <a:r>
              <a:rPr lang="x-none" sz="2400" b="1" dirty="0"/>
              <a:t>of </a:t>
            </a:r>
            <a:r>
              <a:rPr lang="x-none" sz="2400" b="1" dirty="0" smtClean="0"/>
              <a:t>priviledge:</a:t>
            </a:r>
            <a:endParaRPr lang="x-none" sz="2400" b="1" dirty="0"/>
          </a:p>
        </p:txBody>
      </p:sp>
      <p:sp>
        <p:nvSpPr>
          <p:cNvPr id="9" name="TextBox 8"/>
          <p:cNvSpPr txBox="1"/>
          <p:nvPr/>
        </p:nvSpPr>
        <p:spPr>
          <a:xfrm>
            <a:off x="3628395" y="2303834"/>
            <a:ext cx="3775459" cy="584776"/>
          </a:xfrm>
          <a:prstGeom prst="rect">
            <a:avLst/>
          </a:prstGeom>
          <a:solidFill>
            <a:schemeClr val="bg1"/>
          </a:solidFill>
        </p:spPr>
        <p:txBody>
          <a:bodyPr wrap="square" rtlCol="0">
            <a:spAutoFit/>
          </a:bodyPr>
          <a:lstStyle/>
          <a:p>
            <a:r>
              <a:rPr lang="en-US" sz="3200" b="1" dirty="0" smtClean="0">
                <a:solidFill>
                  <a:srgbClr val="FF0000"/>
                </a:solidFill>
              </a:rPr>
              <a:t>Confidentiality</a:t>
            </a:r>
            <a:endParaRPr lang="en-US" sz="3200" b="1" dirty="0">
              <a:solidFill>
                <a:srgbClr val="FF0000"/>
              </a:solidFill>
            </a:endParaRPr>
          </a:p>
        </p:txBody>
      </p:sp>
    </p:spTree>
    <p:extLst>
      <p:ext uri="{BB962C8B-B14F-4D97-AF65-F5344CB8AC3E}">
        <p14:creationId xmlns:p14="http://schemas.microsoft.com/office/powerpoint/2010/main" val="133576098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STRI</a:t>
            </a:r>
            <a:r>
              <a:rPr lang="x-none" sz="6000" b="1" dirty="0" smtClean="0"/>
              <a:t>D</a:t>
            </a:r>
            <a:r>
              <a:rPr lang="x-none" b="1" dirty="0" smtClean="0"/>
              <a:t>E</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3046988"/>
          </a:xfrm>
          <a:prstGeom prst="rect">
            <a:avLst/>
          </a:prstGeom>
        </p:spPr>
        <p:txBody>
          <a:bodyPr wrap="square">
            <a:spAutoFit/>
          </a:bodyPr>
          <a:lstStyle/>
          <a:p>
            <a:r>
              <a:rPr lang="x-none" sz="2400" b="1" dirty="0" smtClean="0"/>
              <a:t>Information disclosure:</a:t>
            </a:r>
          </a:p>
          <a:p>
            <a:endParaRPr lang="x-none" sz="2400" b="1" dirty="0" smtClean="0"/>
          </a:p>
          <a:p>
            <a:r>
              <a:rPr lang="x-none" sz="2400" b="1" dirty="0" smtClean="0"/>
              <a:t>Denial </a:t>
            </a:r>
            <a:r>
              <a:rPr lang="x-none" sz="2400" b="1" dirty="0"/>
              <a:t>of </a:t>
            </a:r>
            <a:r>
              <a:rPr lang="x-none" sz="2400" b="1" dirty="0" smtClean="0"/>
              <a:t>Service: </a:t>
            </a:r>
            <a:r>
              <a:rPr lang="x-none" sz="2400" dirty="0"/>
              <a:t>A malicious agent seeks to make the machine or network resource </a:t>
            </a:r>
            <a:r>
              <a:rPr lang="x-none" sz="2400" dirty="0" smtClean="0"/>
              <a:t>unavailable to </a:t>
            </a:r>
            <a:r>
              <a:rPr lang="x-none" sz="2400" dirty="0"/>
              <a:t>its intended users by temporarily or indefinitely disrupting services of a host connected to the Internet</a:t>
            </a:r>
            <a:r>
              <a:rPr lang="x-none" sz="2400" dirty="0" smtClean="0"/>
              <a:t>.</a:t>
            </a:r>
            <a:endParaRPr lang="x-none" sz="2400" b="1" dirty="0" smtClean="0"/>
          </a:p>
          <a:p>
            <a:endParaRPr lang="x-none" sz="2400" b="1" dirty="0" smtClean="0"/>
          </a:p>
          <a:p>
            <a:r>
              <a:rPr lang="x-none" sz="2400" b="1" dirty="0" smtClean="0"/>
              <a:t>Elevation </a:t>
            </a:r>
            <a:r>
              <a:rPr lang="x-none" sz="2400" b="1" dirty="0"/>
              <a:t>of </a:t>
            </a:r>
            <a:r>
              <a:rPr lang="x-none" sz="2400" b="1" dirty="0" smtClean="0"/>
              <a:t>priviledge:</a:t>
            </a:r>
            <a:endParaRPr lang="x-none" sz="2400" b="1" dirty="0"/>
          </a:p>
        </p:txBody>
      </p:sp>
      <p:sp>
        <p:nvSpPr>
          <p:cNvPr id="9" name="TextBox 8"/>
          <p:cNvSpPr txBox="1"/>
          <p:nvPr/>
        </p:nvSpPr>
        <p:spPr>
          <a:xfrm>
            <a:off x="3628395" y="2303834"/>
            <a:ext cx="3775459" cy="584776"/>
          </a:xfrm>
          <a:prstGeom prst="rect">
            <a:avLst/>
          </a:prstGeom>
          <a:solidFill>
            <a:schemeClr val="bg1"/>
          </a:solidFill>
        </p:spPr>
        <p:txBody>
          <a:bodyPr wrap="square" rtlCol="0">
            <a:spAutoFit/>
          </a:bodyPr>
          <a:lstStyle/>
          <a:p>
            <a:r>
              <a:rPr lang="en-US" sz="3200" b="1" dirty="0" smtClean="0">
                <a:solidFill>
                  <a:srgbClr val="FF0000"/>
                </a:solidFill>
              </a:rPr>
              <a:t>Confidentiality</a:t>
            </a:r>
            <a:endParaRPr lang="en-US" sz="3200" b="1" dirty="0">
              <a:solidFill>
                <a:srgbClr val="FF0000"/>
              </a:solidFill>
            </a:endParaRPr>
          </a:p>
        </p:txBody>
      </p:sp>
    </p:spTree>
    <p:extLst>
      <p:ext uri="{BB962C8B-B14F-4D97-AF65-F5344CB8AC3E}">
        <p14:creationId xmlns:p14="http://schemas.microsoft.com/office/powerpoint/2010/main" val="425965249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STRI</a:t>
            </a:r>
            <a:r>
              <a:rPr lang="x-none" sz="6000" b="1" dirty="0" smtClean="0"/>
              <a:t>D</a:t>
            </a:r>
            <a:r>
              <a:rPr lang="x-none" b="1" dirty="0" smtClean="0"/>
              <a:t>E</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3046988"/>
          </a:xfrm>
          <a:prstGeom prst="rect">
            <a:avLst/>
          </a:prstGeom>
        </p:spPr>
        <p:txBody>
          <a:bodyPr wrap="square">
            <a:spAutoFit/>
          </a:bodyPr>
          <a:lstStyle/>
          <a:p>
            <a:r>
              <a:rPr lang="x-none" sz="2400" b="1" dirty="0" smtClean="0"/>
              <a:t>Information disclosure:</a:t>
            </a:r>
          </a:p>
          <a:p>
            <a:endParaRPr lang="x-none" sz="2400" b="1" dirty="0" smtClean="0"/>
          </a:p>
          <a:p>
            <a:r>
              <a:rPr lang="x-none" sz="2400" b="1" dirty="0" smtClean="0"/>
              <a:t>Denial </a:t>
            </a:r>
            <a:r>
              <a:rPr lang="x-none" sz="2400" b="1" dirty="0"/>
              <a:t>of </a:t>
            </a:r>
            <a:r>
              <a:rPr lang="x-none" sz="2400" b="1" dirty="0" smtClean="0"/>
              <a:t>Service:</a:t>
            </a:r>
          </a:p>
          <a:p>
            <a:endParaRPr lang="x-none" sz="2400" b="1" dirty="0"/>
          </a:p>
          <a:p>
            <a:endParaRPr lang="x-none" sz="2400" b="1" dirty="0" smtClean="0"/>
          </a:p>
          <a:p>
            <a:endParaRPr lang="x-none" sz="2400" b="1" dirty="0"/>
          </a:p>
          <a:p>
            <a:endParaRPr lang="x-none" sz="2400" b="1" dirty="0" smtClean="0"/>
          </a:p>
          <a:p>
            <a:r>
              <a:rPr lang="x-none" sz="2400" b="1" dirty="0" smtClean="0"/>
              <a:t>Elevation </a:t>
            </a:r>
            <a:r>
              <a:rPr lang="x-none" sz="2400" b="1" dirty="0"/>
              <a:t>of </a:t>
            </a:r>
            <a:r>
              <a:rPr lang="x-none" sz="2400" b="1" dirty="0" smtClean="0"/>
              <a:t>priviledge:</a:t>
            </a:r>
            <a:endParaRPr lang="x-none" sz="2400" b="1" dirty="0"/>
          </a:p>
        </p:txBody>
      </p:sp>
      <p:sp>
        <p:nvSpPr>
          <p:cNvPr id="9" name="TextBox 8"/>
          <p:cNvSpPr txBox="1"/>
          <p:nvPr/>
        </p:nvSpPr>
        <p:spPr>
          <a:xfrm>
            <a:off x="3628395" y="2303834"/>
            <a:ext cx="3775459" cy="584776"/>
          </a:xfrm>
          <a:prstGeom prst="rect">
            <a:avLst/>
          </a:prstGeom>
          <a:solidFill>
            <a:schemeClr val="bg1"/>
          </a:solidFill>
        </p:spPr>
        <p:txBody>
          <a:bodyPr wrap="square" rtlCol="0">
            <a:spAutoFit/>
          </a:bodyPr>
          <a:lstStyle/>
          <a:p>
            <a:r>
              <a:rPr lang="en-US" sz="3200" b="1" dirty="0" smtClean="0">
                <a:solidFill>
                  <a:srgbClr val="FF0000"/>
                </a:solidFill>
              </a:rPr>
              <a:t>Confidentiality</a:t>
            </a:r>
            <a:endParaRPr lang="en-US" sz="3200" b="1" dirty="0">
              <a:solidFill>
                <a:srgbClr val="FF0000"/>
              </a:solidFill>
            </a:endParaRPr>
          </a:p>
        </p:txBody>
      </p:sp>
      <p:sp>
        <p:nvSpPr>
          <p:cNvPr id="10" name="TextBox 9"/>
          <p:cNvSpPr txBox="1"/>
          <p:nvPr/>
        </p:nvSpPr>
        <p:spPr>
          <a:xfrm>
            <a:off x="2942170" y="3006734"/>
            <a:ext cx="3775459" cy="584776"/>
          </a:xfrm>
          <a:prstGeom prst="rect">
            <a:avLst/>
          </a:prstGeom>
          <a:solidFill>
            <a:schemeClr val="bg1"/>
          </a:solidFill>
        </p:spPr>
        <p:txBody>
          <a:bodyPr wrap="square" rtlCol="0">
            <a:spAutoFit/>
          </a:bodyPr>
          <a:lstStyle/>
          <a:p>
            <a:r>
              <a:rPr lang="en-US" sz="3200" b="1" dirty="0" smtClean="0">
                <a:solidFill>
                  <a:srgbClr val="FF0000"/>
                </a:solidFill>
              </a:rPr>
              <a:t>Availability</a:t>
            </a:r>
            <a:endParaRPr lang="en-US" sz="3200" b="1" dirty="0">
              <a:solidFill>
                <a:srgbClr val="FF0000"/>
              </a:solidFill>
            </a:endParaRPr>
          </a:p>
        </p:txBody>
      </p:sp>
    </p:spTree>
    <p:extLst>
      <p:ext uri="{BB962C8B-B14F-4D97-AF65-F5344CB8AC3E}">
        <p14:creationId xmlns:p14="http://schemas.microsoft.com/office/powerpoint/2010/main" val="315331702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STRID</a:t>
            </a:r>
            <a:r>
              <a:rPr lang="x-none" sz="6000" b="1" dirty="0" smtClean="0"/>
              <a:t>E</a:t>
            </a:r>
            <a:endParaRPr lang="en-US" sz="6000"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4154983"/>
          </a:xfrm>
          <a:prstGeom prst="rect">
            <a:avLst/>
          </a:prstGeom>
        </p:spPr>
        <p:txBody>
          <a:bodyPr wrap="square">
            <a:spAutoFit/>
          </a:bodyPr>
          <a:lstStyle/>
          <a:p>
            <a:r>
              <a:rPr lang="x-none" sz="2400" b="1" dirty="0" smtClean="0"/>
              <a:t>Information disclosure:</a:t>
            </a:r>
          </a:p>
          <a:p>
            <a:endParaRPr lang="x-none" sz="2400" b="1" dirty="0" smtClean="0"/>
          </a:p>
          <a:p>
            <a:r>
              <a:rPr lang="x-none" sz="2400" b="1" dirty="0" smtClean="0"/>
              <a:t>Denial </a:t>
            </a:r>
            <a:r>
              <a:rPr lang="x-none" sz="2400" b="1" dirty="0"/>
              <a:t>of </a:t>
            </a:r>
            <a:r>
              <a:rPr lang="x-none" sz="2400" b="1" dirty="0" smtClean="0"/>
              <a:t>Service:</a:t>
            </a:r>
          </a:p>
          <a:p>
            <a:endParaRPr lang="x-none" sz="2400" b="1" dirty="0"/>
          </a:p>
          <a:p>
            <a:endParaRPr lang="x-none" sz="2400" b="1" dirty="0" smtClean="0"/>
          </a:p>
          <a:p>
            <a:endParaRPr lang="x-none" sz="2400" b="1" dirty="0"/>
          </a:p>
          <a:p>
            <a:endParaRPr lang="x-none" sz="2400" b="1" dirty="0" smtClean="0"/>
          </a:p>
          <a:p>
            <a:r>
              <a:rPr lang="x-none" sz="2400" b="1" dirty="0" smtClean="0"/>
              <a:t>Elevation </a:t>
            </a:r>
            <a:r>
              <a:rPr lang="x-none" sz="2400" b="1" dirty="0"/>
              <a:t>of </a:t>
            </a:r>
            <a:r>
              <a:rPr lang="x-none" sz="2400" b="1" dirty="0" smtClean="0"/>
              <a:t>priviledge: </a:t>
            </a:r>
            <a:r>
              <a:rPr lang="x-none" sz="2400" dirty="0"/>
              <a:t>Act of exploiting a bug, design flaw or configuration oversight in an operating system or software application to gain elevated access to resources that are normally protected from an application or user. </a:t>
            </a:r>
            <a:endParaRPr lang="x-none" sz="2400" b="1" dirty="0"/>
          </a:p>
        </p:txBody>
      </p:sp>
      <p:sp>
        <p:nvSpPr>
          <p:cNvPr id="9" name="TextBox 8"/>
          <p:cNvSpPr txBox="1"/>
          <p:nvPr/>
        </p:nvSpPr>
        <p:spPr>
          <a:xfrm>
            <a:off x="3628395" y="2303834"/>
            <a:ext cx="3775459" cy="584776"/>
          </a:xfrm>
          <a:prstGeom prst="rect">
            <a:avLst/>
          </a:prstGeom>
          <a:solidFill>
            <a:schemeClr val="bg1"/>
          </a:solidFill>
        </p:spPr>
        <p:txBody>
          <a:bodyPr wrap="square" rtlCol="0">
            <a:spAutoFit/>
          </a:bodyPr>
          <a:lstStyle/>
          <a:p>
            <a:r>
              <a:rPr lang="en-US" sz="3200" b="1" dirty="0" smtClean="0">
                <a:solidFill>
                  <a:srgbClr val="FF0000"/>
                </a:solidFill>
              </a:rPr>
              <a:t>Confidentiality</a:t>
            </a:r>
            <a:endParaRPr lang="en-US" sz="3200" b="1" dirty="0">
              <a:solidFill>
                <a:srgbClr val="FF0000"/>
              </a:solidFill>
            </a:endParaRPr>
          </a:p>
        </p:txBody>
      </p:sp>
      <p:sp>
        <p:nvSpPr>
          <p:cNvPr id="10" name="TextBox 9"/>
          <p:cNvSpPr txBox="1"/>
          <p:nvPr/>
        </p:nvSpPr>
        <p:spPr>
          <a:xfrm>
            <a:off x="2942170" y="3006734"/>
            <a:ext cx="3775459" cy="584776"/>
          </a:xfrm>
          <a:prstGeom prst="rect">
            <a:avLst/>
          </a:prstGeom>
          <a:solidFill>
            <a:schemeClr val="bg1"/>
          </a:solidFill>
        </p:spPr>
        <p:txBody>
          <a:bodyPr wrap="square" rtlCol="0">
            <a:spAutoFit/>
          </a:bodyPr>
          <a:lstStyle/>
          <a:p>
            <a:r>
              <a:rPr lang="en-US" sz="3200" b="1" dirty="0" smtClean="0">
                <a:solidFill>
                  <a:srgbClr val="FF0000"/>
                </a:solidFill>
              </a:rPr>
              <a:t>Availability</a:t>
            </a:r>
            <a:endParaRPr lang="en-US" sz="3200" b="1" dirty="0">
              <a:solidFill>
                <a:srgbClr val="FF0000"/>
              </a:solidFill>
            </a:endParaRPr>
          </a:p>
        </p:txBody>
      </p:sp>
    </p:spTree>
    <p:extLst>
      <p:ext uri="{BB962C8B-B14F-4D97-AF65-F5344CB8AC3E}">
        <p14:creationId xmlns:p14="http://schemas.microsoft.com/office/powerpoint/2010/main" val="59860192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STRID</a:t>
            </a:r>
            <a:r>
              <a:rPr lang="x-none" sz="6000" b="1" dirty="0" smtClean="0"/>
              <a:t>E</a:t>
            </a:r>
            <a:endParaRPr lang="en-US" sz="6000"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321820" y="1267740"/>
            <a:ext cx="8364980" cy="954107"/>
          </a:xfrm>
          <a:prstGeom prst="rect">
            <a:avLst/>
          </a:prstGeom>
        </p:spPr>
        <p:txBody>
          <a:bodyPr wrap="square">
            <a:spAutoFit/>
          </a:bodyPr>
          <a:lstStyle/>
          <a:p>
            <a:r>
              <a:rPr lang="en-US" sz="2800" dirty="0" smtClean="0"/>
              <a:t>M</a:t>
            </a:r>
            <a:r>
              <a:rPr lang="x-none" sz="2800" dirty="0" smtClean="0"/>
              <a:t>odel </a:t>
            </a:r>
            <a:r>
              <a:rPr lang="x-none" sz="2800" dirty="0"/>
              <a:t>of threats developed at Microsoft for identifying computer security threats</a:t>
            </a:r>
          </a:p>
        </p:txBody>
      </p:sp>
      <p:sp>
        <p:nvSpPr>
          <p:cNvPr id="8" name="Rectangle 7"/>
          <p:cNvSpPr/>
          <p:nvPr/>
        </p:nvSpPr>
        <p:spPr>
          <a:xfrm>
            <a:off x="461480" y="2385758"/>
            <a:ext cx="8132410" cy="3046988"/>
          </a:xfrm>
          <a:prstGeom prst="rect">
            <a:avLst/>
          </a:prstGeom>
        </p:spPr>
        <p:txBody>
          <a:bodyPr wrap="square">
            <a:spAutoFit/>
          </a:bodyPr>
          <a:lstStyle/>
          <a:p>
            <a:r>
              <a:rPr lang="x-none" sz="2400" b="1" dirty="0" smtClean="0"/>
              <a:t>Information disclosure:</a:t>
            </a:r>
          </a:p>
          <a:p>
            <a:endParaRPr lang="x-none" sz="2400" b="1" dirty="0" smtClean="0"/>
          </a:p>
          <a:p>
            <a:r>
              <a:rPr lang="x-none" sz="2400" b="1" dirty="0" smtClean="0"/>
              <a:t>Denial </a:t>
            </a:r>
            <a:r>
              <a:rPr lang="x-none" sz="2400" b="1" dirty="0"/>
              <a:t>of </a:t>
            </a:r>
            <a:r>
              <a:rPr lang="x-none" sz="2400" b="1" dirty="0" smtClean="0"/>
              <a:t>Service:</a:t>
            </a:r>
          </a:p>
          <a:p>
            <a:endParaRPr lang="x-none" sz="2400" b="1" dirty="0"/>
          </a:p>
          <a:p>
            <a:endParaRPr lang="x-none" sz="2400" b="1" dirty="0" smtClean="0"/>
          </a:p>
          <a:p>
            <a:endParaRPr lang="x-none" sz="2400" b="1" dirty="0"/>
          </a:p>
          <a:p>
            <a:endParaRPr lang="x-none" sz="2400" b="1" dirty="0" smtClean="0"/>
          </a:p>
          <a:p>
            <a:r>
              <a:rPr lang="x-none" sz="2400" b="1" dirty="0" smtClean="0"/>
              <a:t>Elevation </a:t>
            </a:r>
            <a:r>
              <a:rPr lang="x-none" sz="2400" b="1" dirty="0"/>
              <a:t>of </a:t>
            </a:r>
            <a:r>
              <a:rPr lang="x-none" sz="2400" b="1" dirty="0" smtClean="0"/>
              <a:t>priviledge:</a:t>
            </a:r>
            <a:endParaRPr lang="x-none" sz="2400" b="1" dirty="0"/>
          </a:p>
        </p:txBody>
      </p:sp>
      <p:sp>
        <p:nvSpPr>
          <p:cNvPr id="9" name="TextBox 8"/>
          <p:cNvSpPr txBox="1"/>
          <p:nvPr/>
        </p:nvSpPr>
        <p:spPr>
          <a:xfrm>
            <a:off x="3628395" y="2303834"/>
            <a:ext cx="3775459" cy="584776"/>
          </a:xfrm>
          <a:prstGeom prst="rect">
            <a:avLst/>
          </a:prstGeom>
          <a:solidFill>
            <a:schemeClr val="bg1"/>
          </a:solidFill>
        </p:spPr>
        <p:txBody>
          <a:bodyPr wrap="square" rtlCol="0">
            <a:spAutoFit/>
          </a:bodyPr>
          <a:lstStyle/>
          <a:p>
            <a:r>
              <a:rPr lang="en-US" sz="3200" b="1" dirty="0" smtClean="0">
                <a:solidFill>
                  <a:srgbClr val="FF0000"/>
                </a:solidFill>
              </a:rPr>
              <a:t>Confidentiality</a:t>
            </a:r>
            <a:endParaRPr lang="en-US" sz="3200" b="1" dirty="0">
              <a:solidFill>
                <a:srgbClr val="FF0000"/>
              </a:solidFill>
            </a:endParaRPr>
          </a:p>
        </p:txBody>
      </p:sp>
      <p:sp>
        <p:nvSpPr>
          <p:cNvPr id="10" name="TextBox 9"/>
          <p:cNvSpPr txBox="1"/>
          <p:nvPr/>
        </p:nvSpPr>
        <p:spPr>
          <a:xfrm>
            <a:off x="2942170" y="3006734"/>
            <a:ext cx="3775459" cy="584776"/>
          </a:xfrm>
          <a:prstGeom prst="rect">
            <a:avLst/>
          </a:prstGeom>
          <a:solidFill>
            <a:schemeClr val="bg1"/>
          </a:solidFill>
        </p:spPr>
        <p:txBody>
          <a:bodyPr wrap="square" rtlCol="0">
            <a:spAutoFit/>
          </a:bodyPr>
          <a:lstStyle/>
          <a:p>
            <a:r>
              <a:rPr lang="en-US" sz="3200" b="1" dirty="0" smtClean="0">
                <a:solidFill>
                  <a:srgbClr val="FF0000"/>
                </a:solidFill>
              </a:rPr>
              <a:t>Availability</a:t>
            </a:r>
            <a:endParaRPr lang="en-US" sz="3200" b="1" dirty="0">
              <a:solidFill>
                <a:srgbClr val="FF0000"/>
              </a:solidFill>
            </a:endParaRPr>
          </a:p>
        </p:txBody>
      </p:sp>
      <p:sp>
        <p:nvSpPr>
          <p:cNvPr id="11" name="TextBox 10"/>
          <p:cNvSpPr txBox="1"/>
          <p:nvPr/>
        </p:nvSpPr>
        <p:spPr>
          <a:xfrm>
            <a:off x="3628395" y="4847970"/>
            <a:ext cx="3775459" cy="584776"/>
          </a:xfrm>
          <a:prstGeom prst="rect">
            <a:avLst/>
          </a:prstGeom>
          <a:solidFill>
            <a:schemeClr val="bg1"/>
          </a:solidFill>
        </p:spPr>
        <p:txBody>
          <a:bodyPr wrap="square" rtlCol="0">
            <a:spAutoFit/>
          </a:bodyPr>
          <a:lstStyle/>
          <a:p>
            <a:r>
              <a:rPr lang="en-US" sz="3200" b="1" dirty="0" smtClean="0">
                <a:solidFill>
                  <a:srgbClr val="FF0000"/>
                </a:solidFill>
              </a:rPr>
              <a:t>Authorization</a:t>
            </a:r>
            <a:endParaRPr lang="en-US" sz="3200" b="1" dirty="0">
              <a:solidFill>
                <a:srgbClr val="FF0000"/>
              </a:solidFill>
            </a:endParaRPr>
          </a:p>
        </p:txBody>
      </p:sp>
    </p:spTree>
    <p:extLst>
      <p:ext uri="{BB962C8B-B14F-4D97-AF65-F5344CB8AC3E}">
        <p14:creationId xmlns:p14="http://schemas.microsoft.com/office/powerpoint/2010/main" val="18593229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5066003"/>
          </a:xfrm>
          <a:prstGeom prst="rect">
            <a:avLst/>
          </a:prstGeom>
        </p:spPr>
        <p:txBody>
          <a:bodyPr wrap="square">
            <a:spAutoFit/>
          </a:bodyPr>
          <a:lstStyle/>
          <a:p>
            <a:r>
              <a:rPr lang="x-none" sz="3200" dirty="0" smtClean="0"/>
              <a:t>Some touchpoints are more powerful than others</a:t>
            </a:r>
          </a:p>
          <a:p>
            <a:pPr marL="457200" indent="-457200">
              <a:buFont typeface="Arial"/>
              <a:buChar char="•"/>
            </a:pPr>
            <a:endParaRPr lang="x-none" sz="2800" dirty="0"/>
          </a:p>
          <a:p>
            <a:pPr marL="514350" indent="-514350">
              <a:lnSpc>
                <a:spcPct val="120000"/>
              </a:lnSpc>
              <a:buFont typeface="+mj-lt"/>
              <a:buAutoNum type="arabicPeriod"/>
            </a:pPr>
            <a:r>
              <a:rPr lang="x-none" sz="2800" dirty="0" smtClean="0"/>
              <a:t>Code Review</a:t>
            </a:r>
          </a:p>
          <a:p>
            <a:pPr marL="514350" indent="-514350">
              <a:lnSpc>
                <a:spcPct val="120000"/>
              </a:lnSpc>
              <a:buFont typeface="+mj-lt"/>
              <a:buAutoNum type="arabicPeriod"/>
            </a:pPr>
            <a:r>
              <a:rPr lang="x-none" sz="2800" dirty="0" smtClean="0"/>
              <a:t>Architectural Risk Analysis</a:t>
            </a:r>
          </a:p>
          <a:p>
            <a:pPr marL="514350" indent="-514350">
              <a:lnSpc>
                <a:spcPct val="120000"/>
              </a:lnSpc>
              <a:buFont typeface="+mj-lt"/>
              <a:buAutoNum type="arabicPeriod"/>
            </a:pPr>
            <a:r>
              <a:rPr lang="x-none" sz="2800" dirty="0" smtClean="0"/>
              <a:t>Penetration testing</a:t>
            </a:r>
          </a:p>
          <a:p>
            <a:pPr marL="514350" indent="-514350">
              <a:lnSpc>
                <a:spcPct val="120000"/>
              </a:lnSpc>
              <a:buFont typeface="+mj-lt"/>
              <a:buAutoNum type="arabicPeriod"/>
            </a:pPr>
            <a:r>
              <a:rPr lang="x-none" sz="2800" dirty="0" smtClean="0"/>
              <a:t>Risk-based security tests</a:t>
            </a:r>
          </a:p>
          <a:p>
            <a:pPr marL="514350" indent="-514350">
              <a:lnSpc>
                <a:spcPct val="120000"/>
              </a:lnSpc>
              <a:buFont typeface="+mj-lt"/>
              <a:buAutoNum type="arabicPeriod"/>
            </a:pPr>
            <a:r>
              <a:rPr lang="x-none" sz="2800" dirty="0" smtClean="0"/>
              <a:t>Abuse cases</a:t>
            </a:r>
          </a:p>
          <a:p>
            <a:pPr marL="514350" indent="-514350">
              <a:lnSpc>
                <a:spcPct val="120000"/>
              </a:lnSpc>
              <a:buFont typeface="+mj-lt"/>
              <a:buAutoNum type="arabicPeriod"/>
            </a:pPr>
            <a:r>
              <a:rPr lang="x-none" sz="2800" dirty="0" smtClean="0"/>
              <a:t>Security requirements</a:t>
            </a:r>
          </a:p>
          <a:p>
            <a:pPr marL="514350" indent="-514350">
              <a:lnSpc>
                <a:spcPct val="120000"/>
              </a:lnSpc>
              <a:buFont typeface="+mj-lt"/>
              <a:buAutoNum type="arabicPeriod"/>
            </a:pPr>
            <a:r>
              <a:rPr lang="x-none" sz="2800" dirty="0" smtClean="0"/>
              <a:t>Security operations</a:t>
            </a:r>
            <a:endParaRPr lang="x-none" sz="2800" dirty="0"/>
          </a:p>
          <a:p>
            <a:pPr lvl="1"/>
            <a:endParaRPr lang="en-US" sz="2800" dirty="0" smtClean="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7 Best Practices (Touchpoints) </a:t>
            </a:r>
            <a:endParaRPr lang="en-US" b="1" dirty="0"/>
          </a:p>
        </p:txBody>
      </p:sp>
      <p:sp>
        <p:nvSpPr>
          <p:cNvPr id="5" name="Rectangle 4"/>
          <p:cNvSpPr/>
          <p:nvPr/>
        </p:nvSpPr>
        <p:spPr>
          <a:xfrm>
            <a:off x="457200" y="2470989"/>
            <a:ext cx="2650035" cy="57984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4415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Attack Resistance Analysis</a:t>
            </a:r>
            <a:endParaRPr lang="en-US" b="1" dirty="0"/>
          </a:p>
        </p:txBody>
      </p:sp>
      <p:sp>
        <p:nvSpPr>
          <p:cNvPr id="4" name="Rectangle 3"/>
          <p:cNvSpPr/>
          <p:nvPr/>
        </p:nvSpPr>
        <p:spPr>
          <a:xfrm>
            <a:off x="1" y="1309662"/>
            <a:ext cx="9144000" cy="5539978"/>
          </a:xfrm>
          <a:prstGeom prst="rect">
            <a:avLst/>
          </a:prstGeom>
        </p:spPr>
        <p:txBody>
          <a:bodyPr wrap="square">
            <a:spAutoFit/>
          </a:bodyPr>
          <a:lstStyle/>
          <a:p>
            <a:pPr algn="ctr"/>
            <a:r>
              <a:rPr lang="x-none" sz="2800" b="1" dirty="0" smtClean="0"/>
              <a:t>Examples of uncovered flaws</a:t>
            </a:r>
          </a:p>
          <a:p>
            <a:pPr marL="457200" indent="-457200">
              <a:buFont typeface="Arial"/>
              <a:buChar char="•"/>
            </a:pPr>
            <a:endParaRPr lang="x-none" sz="1200" dirty="0" smtClean="0"/>
          </a:p>
          <a:p>
            <a:pPr marL="800100" lvl="1" indent="-342900">
              <a:buFont typeface="Arial"/>
              <a:buChar char="•"/>
            </a:pPr>
            <a:r>
              <a:rPr lang="x-none" sz="2400" b="1" dirty="0" smtClean="0"/>
              <a:t>Transparent authentication token generation/management: </a:t>
            </a:r>
            <a:r>
              <a:rPr lang="x-none" sz="2800" dirty="0" smtClean="0"/>
              <a:t>tokens meant to identify a user are easy to guess  or otherwise simple to misuse.</a:t>
            </a:r>
          </a:p>
          <a:p>
            <a:pPr marL="1257300" lvl="2" indent="-342900">
              <a:buFont typeface="Lucida Grande"/>
              <a:buChar char="-"/>
            </a:pPr>
            <a:endParaRPr lang="en-US" sz="600" dirty="0" smtClean="0"/>
          </a:p>
          <a:p>
            <a:pPr marL="1257300" lvl="2" indent="-342900">
              <a:buFont typeface="Lucida Grande"/>
              <a:buChar char="-"/>
            </a:pPr>
            <a:r>
              <a:rPr lang="en-US" sz="2400" dirty="0" smtClean="0"/>
              <a:t>U</a:t>
            </a:r>
            <a:r>
              <a:rPr lang="x-none" sz="2400" dirty="0" smtClean="0"/>
              <a:t>sing “local storage variables”in HTML5 to store tokens is exactly how not to do this.</a:t>
            </a:r>
          </a:p>
          <a:p>
            <a:pPr marL="1257300" lvl="2" indent="-342900">
              <a:buFont typeface="Lucida Grande"/>
              <a:buChar char="-"/>
            </a:pPr>
            <a:endParaRPr lang="en-US" sz="600" dirty="0" smtClean="0"/>
          </a:p>
          <a:p>
            <a:pPr marL="1257300" lvl="2" indent="-342900">
              <a:buFont typeface="Lucida Grande"/>
              <a:buChar char="-"/>
            </a:pPr>
            <a:r>
              <a:rPr lang="en-US" sz="2400" dirty="0" smtClean="0"/>
              <a:t>The </a:t>
            </a:r>
            <a:r>
              <a:rPr lang="en-US" sz="2400" dirty="0"/>
              <a:t>data will always be accessible by any malicious application running  JavaScript</a:t>
            </a:r>
            <a:r>
              <a:rPr lang="en-US" sz="2400" dirty="0" smtClean="0"/>
              <a:t>.</a:t>
            </a:r>
          </a:p>
          <a:p>
            <a:pPr marL="1257300" lvl="2" indent="-342900">
              <a:buFont typeface="Lucida Grande"/>
              <a:buChar char="-"/>
            </a:pPr>
            <a:endParaRPr lang="en-US" sz="600" dirty="0" smtClean="0"/>
          </a:p>
          <a:p>
            <a:pPr marL="1257300" lvl="2" indent="-342900">
              <a:buFont typeface="Lucida Grande"/>
              <a:buChar char="-"/>
            </a:pPr>
            <a:r>
              <a:rPr lang="en-US" sz="2400" dirty="0" smtClean="0"/>
              <a:t>An </a:t>
            </a:r>
            <a:r>
              <a:rPr lang="en-US" sz="2400" dirty="0"/>
              <a:t>alternative could be to use Cookies to mitigate this risk using the </a:t>
            </a:r>
            <a:r>
              <a:rPr lang="en-US" sz="2400" i="1" dirty="0" err="1"/>
              <a:t>httpOnly</a:t>
            </a:r>
            <a:r>
              <a:rPr lang="en-US" sz="2400" dirty="0"/>
              <a:t> flag.</a:t>
            </a:r>
          </a:p>
          <a:p>
            <a:pPr marL="1257300" lvl="2" indent="-342900">
              <a:buFont typeface="Lucida Grande"/>
              <a:buChar char="-"/>
            </a:pPr>
            <a:endParaRPr lang="en-US" sz="2400" dirty="0"/>
          </a:p>
          <a:p>
            <a:pPr marL="1257300" lvl="2" indent="-342900">
              <a:buFont typeface="Lucida Grande"/>
              <a:buChar char="-"/>
            </a:pPr>
            <a:endParaRPr lang="x-none" sz="2400" dirty="0" smtClean="0"/>
          </a:p>
          <a:p>
            <a:pPr marL="457200" indent="-457200">
              <a:buFont typeface="Arial"/>
              <a:buChar char="•"/>
            </a:pPr>
            <a:endParaRPr lang="x-none" sz="2400" dirty="0" smtClean="0"/>
          </a:p>
        </p:txBody>
      </p:sp>
    </p:spTree>
    <p:extLst>
      <p:ext uri="{BB962C8B-B14F-4D97-AF65-F5344CB8AC3E}">
        <p14:creationId xmlns:p14="http://schemas.microsoft.com/office/powerpoint/2010/main" val="125392214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9-01-30 at 18.32.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61" y="572832"/>
            <a:ext cx="6908800" cy="5562600"/>
          </a:xfrm>
          <a:prstGeom prst="rect">
            <a:avLst/>
          </a:prstGeom>
        </p:spPr>
      </p:pic>
    </p:spTree>
    <p:extLst>
      <p:ext uri="{BB962C8B-B14F-4D97-AF65-F5344CB8AC3E}">
        <p14:creationId xmlns:p14="http://schemas.microsoft.com/office/powerpoint/2010/main" val="84501302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Attack Resistance Analysis</a:t>
            </a:r>
            <a:endParaRPr lang="en-US" b="1" dirty="0"/>
          </a:p>
        </p:txBody>
      </p:sp>
      <p:sp>
        <p:nvSpPr>
          <p:cNvPr id="4" name="Rectangle 3"/>
          <p:cNvSpPr/>
          <p:nvPr/>
        </p:nvSpPr>
        <p:spPr>
          <a:xfrm>
            <a:off x="1" y="1309662"/>
            <a:ext cx="9144000" cy="4093428"/>
          </a:xfrm>
          <a:prstGeom prst="rect">
            <a:avLst/>
          </a:prstGeom>
        </p:spPr>
        <p:txBody>
          <a:bodyPr wrap="square">
            <a:spAutoFit/>
          </a:bodyPr>
          <a:lstStyle/>
          <a:p>
            <a:pPr algn="ctr"/>
            <a:r>
              <a:rPr lang="x-none" sz="2800" b="1" dirty="0" smtClean="0"/>
              <a:t>Examples of uncovered flaws</a:t>
            </a:r>
          </a:p>
          <a:p>
            <a:pPr marL="457200" indent="-457200">
              <a:buFont typeface="Arial"/>
              <a:buChar char="•"/>
            </a:pPr>
            <a:endParaRPr lang="x-none" sz="1200" dirty="0" smtClean="0"/>
          </a:p>
          <a:p>
            <a:pPr marL="800100" lvl="1" indent="-342900">
              <a:buFont typeface="Arial"/>
              <a:buChar char="•"/>
            </a:pPr>
            <a:r>
              <a:rPr lang="x-none" sz="2800" b="1" dirty="0" smtClean="0"/>
              <a:t>Misues of cryptographic primitives: </a:t>
            </a:r>
            <a:endParaRPr lang="x-none" sz="2800" dirty="0" smtClean="0"/>
          </a:p>
          <a:p>
            <a:pPr marL="1257300" lvl="2" indent="-342900">
              <a:buFont typeface="Lucida Grande"/>
              <a:buChar char="-"/>
            </a:pPr>
            <a:endParaRPr lang="x-none" sz="1200" dirty="0" smtClean="0"/>
          </a:p>
          <a:p>
            <a:pPr marL="1257300" lvl="2" indent="-342900">
              <a:buFont typeface="Lucida Grande"/>
              <a:buChar char="-"/>
            </a:pPr>
            <a:r>
              <a:rPr lang="x-none" sz="2400" dirty="0" smtClean="0"/>
              <a:t>Avoid weak algorithms such as MD5 and SHA</a:t>
            </a:r>
          </a:p>
          <a:p>
            <a:pPr marL="1257300" lvl="2" indent="-342900">
              <a:buFont typeface="Lucida Grande"/>
              <a:buChar char="-"/>
            </a:pPr>
            <a:endParaRPr lang="x-none" sz="1200" dirty="0"/>
          </a:p>
          <a:p>
            <a:pPr marL="1257300" lvl="2" indent="-342900">
              <a:buFont typeface="Lucida Grande"/>
              <a:buChar char="-"/>
            </a:pPr>
            <a:r>
              <a:rPr lang="x-none" sz="2400" dirty="0" smtClean="0"/>
              <a:t>Avoid using weak randomization libraries to generate cryptographic keys.</a:t>
            </a:r>
          </a:p>
          <a:p>
            <a:pPr marL="1714500" lvl="3" indent="-342900">
              <a:buFont typeface="Arial"/>
              <a:buChar char="•"/>
            </a:pPr>
            <a:r>
              <a:rPr lang="x-none" sz="2400" dirty="0" smtClean="0"/>
              <a:t>C library: random(),</a:t>
            </a:r>
            <a:r>
              <a:rPr lang="x-none" sz="2400" dirty="0"/>
              <a:t> </a:t>
            </a:r>
            <a:r>
              <a:rPr lang="x-none" sz="2400" dirty="0" smtClean="0"/>
              <a:t>rand() </a:t>
            </a:r>
            <a:r>
              <a:rPr lang="x-none" sz="2400" dirty="0" smtClean="0">
                <a:sym typeface="Wingdings"/>
              </a:rPr>
              <a:t> use </a:t>
            </a:r>
            <a:r>
              <a:rPr lang="x-none" sz="2400" i="1" dirty="0" smtClean="0">
                <a:sym typeface="Wingdings"/>
              </a:rPr>
              <a:t>getrandom</a:t>
            </a:r>
            <a:r>
              <a:rPr lang="x-none" sz="2400" dirty="0" smtClean="0">
                <a:sym typeface="Wingdings"/>
              </a:rPr>
              <a:t> instead</a:t>
            </a:r>
            <a:endParaRPr lang="x-none" sz="2400" dirty="0" smtClean="0"/>
          </a:p>
          <a:p>
            <a:pPr marL="1714500" lvl="3" indent="-342900">
              <a:buFont typeface="Arial"/>
              <a:buChar char="•"/>
            </a:pPr>
            <a:r>
              <a:rPr lang="x-none" sz="2400" dirty="0" smtClean="0"/>
              <a:t>Java library: Java.Util.Random() </a:t>
            </a:r>
            <a:r>
              <a:rPr lang="x-none" sz="2400" dirty="0" smtClean="0">
                <a:sym typeface="Wingdings"/>
              </a:rPr>
              <a:t> use </a:t>
            </a:r>
            <a:r>
              <a:rPr lang="en-US" sz="2400" i="1" dirty="0" err="1" smtClean="0"/>
              <a:t>java.security.SecureRandom</a:t>
            </a:r>
            <a:r>
              <a:rPr lang="en-US" sz="2400" dirty="0" smtClean="0"/>
              <a:t> instead</a:t>
            </a:r>
            <a:endParaRPr lang="en-US" sz="2400" dirty="0"/>
          </a:p>
          <a:p>
            <a:pPr marL="1714500" lvl="3" indent="-342900">
              <a:buFont typeface="Arial"/>
              <a:buChar char="•"/>
            </a:pPr>
            <a:endParaRPr lang="x-none" sz="2400" dirty="0" smtClean="0"/>
          </a:p>
        </p:txBody>
      </p:sp>
    </p:spTree>
    <p:extLst>
      <p:ext uri="{BB962C8B-B14F-4D97-AF65-F5344CB8AC3E}">
        <p14:creationId xmlns:p14="http://schemas.microsoft.com/office/powerpoint/2010/main" val="156111968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Architectural Risk Analysis Activities</a:t>
            </a:r>
            <a:endParaRPr lang="en-US" b="1" dirty="0"/>
          </a:p>
        </p:txBody>
      </p:sp>
      <p:sp>
        <p:nvSpPr>
          <p:cNvPr id="15" name="Rectangle 14"/>
          <p:cNvSpPr/>
          <p:nvPr/>
        </p:nvSpPr>
        <p:spPr>
          <a:xfrm>
            <a:off x="2607334" y="4324069"/>
            <a:ext cx="3323346" cy="82043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61863" y="2803134"/>
            <a:ext cx="3682137" cy="1569660"/>
          </a:xfrm>
          <a:prstGeom prst="rect">
            <a:avLst/>
          </a:prstGeom>
        </p:spPr>
        <p:txBody>
          <a:bodyPr wrap="square">
            <a:spAutoFit/>
          </a:bodyPr>
          <a:lstStyle/>
          <a:p>
            <a:pPr lvl="1"/>
            <a:r>
              <a:rPr lang="x-none" sz="3200" dirty="0" smtClean="0"/>
              <a:t>Weakness Analysis</a:t>
            </a:r>
          </a:p>
          <a:p>
            <a:pPr lvl="2"/>
            <a:endParaRPr lang="x-none" sz="3200" dirty="0" smtClean="0"/>
          </a:p>
        </p:txBody>
      </p:sp>
      <p:sp>
        <p:nvSpPr>
          <p:cNvPr id="14" name="Rectangle 13"/>
          <p:cNvSpPr/>
          <p:nvPr/>
        </p:nvSpPr>
        <p:spPr>
          <a:xfrm>
            <a:off x="293435" y="1352011"/>
            <a:ext cx="8557130" cy="1015663"/>
          </a:xfrm>
          <a:prstGeom prst="rect">
            <a:avLst/>
          </a:prstGeom>
        </p:spPr>
        <p:txBody>
          <a:bodyPr wrap="square">
            <a:spAutoFit/>
          </a:bodyPr>
          <a:lstStyle/>
          <a:p>
            <a:pPr algn="ctr"/>
            <a:r>
              <a:rPr lang="x-none" sz="3200" dirty="0" smtClean="0"/>
              <a:t>Build a one-page overview of your system</a:t>
            </a:r>
          </a:p>
          <a:p>
            <a:endParaRPr lang="x-none" sz="2800" dirty="0"/>
          </a:p>
        </p:txBody>
      </p:sp>
      <p:cxnSp>
        <p:nvCxnSpPr>
          <p:cNvPr id="16" name="Straight Arrow Connector 15"/>
          <p:cNvCxnSpPr/>
          <p:nvPr/>
        </p:nvCxnSpPr>
        <p:spPr>
          <a:xfrm flipH="1">
            <a:off x="2244125" y="2106579"/>
            <a:ext cx="1796282" cy="743499"/>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572000" y="2106579"/>
            <a:ext cx="0" cy="22174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004663" y="2106579"/>
            <a:ext cx="1677303" cy="7434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40574" y="2426901"/>
            <a:ext cx="3480940" cy="1569660"/>
          </a:xfrm>
          <a:prstGeom prst="rect">
            <a:avLst/>
          </a:prstGeom>
        </p:spPr>
        <p:txBody>
          <a:bodyPr wrap="square">
            <a:spAutoFit/>
          </a:bodyPr>
          <a:lstStyle/>
          <a:p>
            <a:pPr lvl="1"/>
            <a:r>
              <a:rPr lang="x-none" sz="3200" dirty="0"/>
              <a:t>Attack R</a:t>
            </a:r>
            <a:r>
              <a:rPr lang="x-none" sz="3200" dirty="0" smtClean="0"/>
              <a:t>esistance Analysis</a:t>
            </a:r>
            <a:endParaRPr lang="x-none" sz="3200" dirty="0"/>
          </a:p>
        </p:txBody>
      </p:sp>
      <p:sp>
        <p:nvSpPr>
          <p:cNvPr id="20" name="Rectangle 19"/>
          <p:cNvSpPr/>
          <p:nvPr/>
        </p:nvSpPr>
        <p:spPr>
          <a:xfrm>
            <a:off x="2607334" y="4324069"/>
            <a:ext cx="3323346" cy="584776"/>
          </a:xfrm>
          <a:prstGeom prst="rect">
            <a:avLst/>
          </a:prstGeom>
        </p:spPr>
        <p:txBody>
          <a:bodyPr wrap="none">
            <a:spAutoFit/>
          </a:bodyPr>
          <a:lstStyle/>
          <a:p>
            <a:pPr lvl="1" algn="ctr"/>
            <a:r>
              <a:rPr lang="x-none" sz="3200" dirty="0"/>
              <a:t>Ambiguity Analysis</a:t>
            </a:r>
          </a:p>
        </p:txBody>
      </p:sp>
    </p:spTree>
    <p:extLst>
      <p:ext uri="{BB962C8B-B14F-4D97-AF65-F5344CB8AC3E}">
        <p14:creationId xmlns:p14="http://schemas.microsoft.com/office/powerpoint/2010/main" val="186361513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Ambiguity Analysis</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4" name="Rectangle 3"/>
          <p:cNvSpPr/>
          <p:nvPr/>
        </p:nvSpPr>
        <p:spPr>
          <a:xfrm>
            <a:off x="303692" y="1536174"/>
            <a:ext cx="8536617" cy="2062103"/>
          </a:xfrm>
          <a:prstGeom prst="rect">
            <a:avLst/>
          </a:prstGeom>
        </p:spPr>
        <p:txBody>
          <a:bodyPr wrap="square">
            <a:spAutoFit/>
          </a:bodyPr>
          <a:lstStyle/>
          <a:p>
            <a:pPr algn="ctr"/>
            <a:r>
              <a:rPr lang="x-none" sz="2800" dirty="0" smtClean="0"/>
              <a:t>The creative activity required to identify new risks</a:t>
            </a:r>
          </a:p>
          <a:p>
            <a:pPr marL="342900" indent="-342900">
              <a:buFont typeface="Arial"/>
              <a:buChar char="•"/>
            </a:pPr>
            <a:endParaRPr lang="x-none" sz="2800" dirty="0"/>
          </a:p>
          <a:p>
            <a:pPr marL="457200" indent="-457200">
              <a:buFont typeface="Arial"/>
              <a:buChar char="•"/>
            </a:pPr>
            <a:endParaRPr lang="x-none" sz="2400" dirty="0" smtClean="0"/>
          </a:p>
          <a:p>
            <a:pPr marL="457200" indent="-457200">
              <a:buFont typeface="Arial"/>
              <a:buChar char="•"/>
            </a:pPr>
            <a:endParaRPr lang="x-none" sz="2400" dirty="0" smtClean="0"/>
          </a:p>
          <a:p>
            <a:pPr marL="457200" indent="-457200">
              <a:buFont typeface="Arial"/>
              <a:buChar char="•"/>
            </a:pPr>
            <a:endParaRPr lang="x-none" sz="2400" dirty="0" smtClean="0"/>
          </a:p>
        </p:txBody>
      </p:sp>
      <p:pic>
        <p:nvPicPr>
          <p:cNvPr id="2" name="Picture 1"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924" y="2559050"/>
            <a:ext cx="1174750" cy="1174750"/>
          </a:xfrm>
          <a:prstGeom prst="rect">
            <a:avLst/>
          </a:prstGeom>
        </p:spPr>
      </p:pic>
      <p:pic>
        <p:nvPicPr>
          <p:cNvPr id="7" name="Picture 6"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275" y="2559050"/>
            <a:ext cx="1174750" cy="1174750"/>
          </a:xfrm>
          <a:prstGeom prst="rect">
            <a:avLst/>
          </a:prstGeom>
        </p:spPr>
      </p:pic>
      <p:sp>
        <p:nvSpPr>
          <p:cNvPr id="3" name="TextBox 2"/>
          <p:cNvSpPr txBox="1"/>
          <p:nvPr/>
        </p:nvSpPr>
        <p:spPr>
          <a:xfrm>
            <a:off x="457199" y="3733800"/>
            <a:ext cx="2108200" cy="646331"/>
          </a:xfrm>
          <a:prstGeom prst="rect">
            <a:avLst/>
          </a:prstGeom>
          <a:noFill/>
        </p:spPr>
        <p:txBody>
          <a:bodyPr wrap="square" rtlCol="0">
            <a:spAutoFit/>
          </a:bodyPr>
          <a:lstStyle/>
          <a:p>
            <a:pPr algn="ctr"/>
            <a:r>
              <a:rPr lang="en-US" dirty="0" smtClean="0"/>
              <a:t>Experienced security analyst</a:t>
            </a:r>
            <a:endParaRPr lang="en-US" dirty="0"/>
          </a:p>
        </p:txBody>
      </p:sp>
      <p:sp>
        <p:nvSpPr>
          <p:cNvPr id="8" name="TextBox 7"/>
          <p:cNvSpPr txBox="1"/>
          <p:nvPr/>
        </p:nvSpPr>
        <p:spPr>
          <a:xfrm>
            <a:off x="4273550" y="3719731"/>
            <a:ext cx="2108200" cy="646331"/>
          </a:xfrm>
          <a:prstGeom prst="rect">
            <a:avLst/>
          </a:prstGeom>
          <a:noFill/>
        </p:spPr>
        <p:txBody>
          <a:bodyPr wrap="square" rtlCol="0">
            <a:spAutoFit/>
          </a:bodyPr>
          <a:lstStyle/>
          <a:p>
            <a:pPr algn="ctr"/>
            <a:r>
              <a:rPr lang="en-US" dirty="0" smtClean="0"/>
              <a:t>Experienced security analyst</a:t>
            </a:r>
            <a:endParaRPr lang="en-US" dirty="0"/>
          </a:p>
        </p:txBody>
      </p:sp>
      <p:sp>
        <p:nvSpPr>
          <p:cNvPr id="10" name="TextBox 9"/>
          <p:cNvSpPr txBox="1"/>
          <p:nvPr/>
        </p:nvSpPr>
        <p:spPr>
          <a:xfrm>
            <a:off x="7010399" y="2782669"/>
            <a:ext cx="2133601" cy="1015663"/>
          </a:xfrm>
          <a:prstGeom prst="rect">
            <a:avLst/>
          </a:prstGeom>
          <a:noFill/>
        </p:spPr>
        <p:txBody>
          <a:bodyPr wrap="square" rtlCol="0">
            <a:spAutoFit/>
          </a:bodyPr>
          <a:lstStyle/>
          <a:p>
            <a:pPr algn="ctr"/>
            <a:r>
              <a:rPr lang="en-US" sz="2000" b="1" dirty="0" smtClean="0"/>
              <a:t>Separate Attack Resistance Analysis Activities</a:t>
            </a:r>
            <a:endParaRPr lang="en-US" sz="2000" b="1" dirty="0"/>
          </a:p>
        </p:txBody>
      </p:sp>
    </p:spTree>
    <p:extLst>
      <p:ext uri="{BB962C8B-B14F-4D97-AF65-F5344CB8AC3E}">
        <p14:creationId xmlns:p14="http://schemas.microsoft.com/office/powerpoint/2010/main" val="187381460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Ambiguity Analysis</a:t>
            </a:r>
            <a:endParaRPr lang="en-US" b="1" dirty="0"/>
          </a:p>
        </p:txBody>
      </p:sp>
      <p:cxnSp>
        <p:nvCxnSpPr>
          <p:cNvPr id="12" name="Straight Arrow Connector 11"/>
          <p:cNvCxnSpPr/>
          <p:nvPr/>
        </p:nvCxnSpPr>
        <p:spPr>
          <a:xfrm>
            <a:off x="1958973" y="4380131"/>
            <a:ext cx="1216027" cy="750669"/>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3606800" y="4366062"/>
            <a:ext cx="1117600" cy="764738"/>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pic>
        <p:nvPicPr>
          <p:cNvPr id="16" name="Picture 15"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224" y="5130800"/>
            <a:ext cx="1174750" cy="1174750"/>
          </a:xfrm>
          <a:prstGeom prst="rect">
            <a:avLst/>
          </a:prstGeom>
        </p:spPr>
      </p:pic>
      <p:pic>
        <p:nvPicPr>
          <p:cNvPr id="17" name="Picture 16"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00" y="5160833"/>
            <a:ext cx="1174750" cy="1174750"/>
          </a:xfrm>
          <a:prstGeom prst="rect">
            <a:avLst/>
          </a:prstGeom>
        </p:spPr>
      </p:pic>
      <p:sp>
        <p:nvSpPr>
          <p:cNvPr id="18" name="TextBox 17"/>
          <p:cNvSpPr txBox="1"/>
          <p:nvPr/>
        </p:nvSpPr>
        <p:spPr>
          <a:xfrm>
            <a:off x="6880729" y="5421520"/>
            <a:ext cx="2133601" cy="707886"/>
          </a:xfrm>
          <a:prstGeom prst="rect">
            <a:avLst/>
          </a:prstGeom>
          <a:noFill/>
        </p:spPr>
        <p:txBody>
          <a:bodyPr wrap="square" rtlCol="0">
            <a:spAutoFit/>
          </a:bodyPr>
          <a:lstStyle/>
          <a:p>
            <a:pPr algn="ctr"/>
            <a:r>
              <a:rPr lang="en-US" sz="2000" b="1" dirty="0" smtClean="0"/>
              <a:t>Discussion of Results</a:t>
            </a:r>
            <a:endParaRPr lang="en-US" sz="2000" b="1" dirty="0"/>
          </a:p>
        </p:txBody>
      </p:sp>
      <p:sp>
        <p:nvSpPr>
          <p:cNvPr id="19" name="Lightning Bolt 18"/>
          <p:cNvSpPr/>
          <p:nvPr/>
        </p:nvSpPr>
        <p:spPr>
          <a:xfrm flipH="1">
            <a:off x="4273550" y="5067577"/>
            <a:ext cx="812799" cy="707886"/>
          </a:xfrm>
          <a:prstGeom prst="lightningBol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03692" y="1536174"/>
            <a:ext cx="8536617" cy="2062103"/>
          </a:xfrm>
          <a:prstGeom prst="rect">
            <a:avLst/>
          </a:prstGeom>
        </p:spPr>
        <p:txBody>
          <a:bodyPr wrap="square">
            <a:spAutoFit/>
          </a:bodyPr>
          <a:lstStyle/>
          <a:p>
            <a:pPr algn="ctr"/>
            <a:r>
              <a:rPr lang="x-none" sz="2800" dirty="0" smtClean="0"/>
              <a:t>The creative activity required to identify new risks</a:t>
            </a:r>
          </a:p>
          <a:p>
            <a:pPr marL="342900" indent="-342900">
              <a:buFont typeface="Arial"/>
              <a:buChar char="•"/>
            </a:pPr>
            <a:endParaRPr lang="x-none" sz="2800" dirty="0"/>
          </a:p>
          <a:p>
            <a:pPr marL="457200" indent="-457200">
              <a:buFont typeface="Arial"/>
              <a:buChar char="•"/>
            </a:pPr>
            <a:endParaRPr lang="x-none" sz="2400" dirty="0" smtClean="0"/>
          </a:p>
          <a:p>
            <a:pPr marL="457200" indent="-457200">
              <a:buFont typeface="Arial"/>
              <a:buChar char="•"/>
            </a:pPr>
            <a:endParaRPr lang="x-none" sz="2400" dirty="0" smtClean="0"/>
          </a:p>
          <a:p>
            <a:pPr marL="457200" indent="-457200">
              <a:buFont typeface="Arial"/>
              <a:buChar char="•"/>
            </a:pPr>
            <a:endParaRPr lang="x-none" sz="2400" dirty="0" smtClean="0"/>
          </a:p>
        </p:txBody>
      </p:sp>
      <p:pic>
        <p:nvPicPr>
          <p:cNvPr id="21" name="Picture 20"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924" y="2559050"/>
            <a:ext cx="1174750" cy="1174750"/>
          </a:xfrm>
          <a:prstGeom prst="rect">
            <a:avLst/>
          </a:prstGeom>
        </p:spPr>
      </p:pic>
      <p:pic>
        <p:nvPicPr>
          <p:cNvPr id="22" name="Picture 21"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275" y="2559050"/>
            <a:ext cx="1174750" cy="1174750"/>
          </a:xfrm>
          <a:prstGeom prst="rect">
            <a:avLst/>
          </a:prstGeom>
        </p:spPr>
      </p:pic>
      <p:sp>
        <p:nvSpPr>
          <p:cNvPr id="23" name="TextBox 22"/>
          <p:cNvSpPr txBox="1"/>
          <p:nvPr/>
        </p:nvSpPr>
        <p:spPr>
          <a:xfrm>
            <a:off x="457199" y="3733800"/>
            <a:ext cx="2108200" cy="646331"/>
          </a:xfrm>
          <a:prstGeom prst="rect">
            <a:avLst/>
          </a:prstGeom>
          <a:noFill/>
        </p:spPr>
        <p:txBody>
          <a:bodyPr wrap="square" rtlCol="0">
            <a:spAutoFit/>
          </a:bodyPr>
          <a:lstStyle/>
          <a:p>
            <a:pPr algn="ctr"/>
            <a:r>
              <a:rPr lang="en-US" dirty="0" smtClean="0"/>
              <a:t>Experienced security analyst</a:t>
            </a:r>
            <a:endParaRPr lang="en-US" dirty="0"/>
          </a:p>
        </p:txBody>
      </p:sp>
      <p:sp>
        <p:nvSpPr>
          <p:cNvPr id="24" name="TextBox 23"/>
          <p:cNvSpPr txBox="1"/>
          <p:nvPr/>
        </p:nvSpPr>
        <p:spPr>
          <a:xfrm>
            <a:off x="4273550" y="3719731"/>
            <a:ext cx="2108200" cy="646331"/>
          </a:xfrm>
          <a:prstGeom prst="rect">
            <a:avLst/>
          </a:prstGeom>
          <a:noFill/>
        </p:spPr>
        <p:txBody>
          <a:bodyPr wrap="square" rtlCol="0">
            <a:spAutoFit/>
          </a:bodyPr>
          <a:lstStyle/>
          <a:p>
            <a:pPr algn="ctr"/>
            <a:r>
              <a:rPr lang="en-US" dirty="0" smtClean="0"/>
              <a:t>Experienced security analyst</a:t>
            </a:r>
            <a:endParaRPr lang="en-US" dirty="0"/>
          </a:p>
        </p:txBody>
      </p:sp>
      <p:sp>
        <p:nvSpPr>
          <p:cNvPr id="25" name="TextBox 24"/>
          <p:cNvSpPr txBox="1"/>
          <p:nvPr/>
        </p:nvSpPr>
        <p:spPr>
          <a:xfrm>
            <a:off x="7010399" y="2782669"/>
            <a:ext cx="2133601" cy="1015663"/>
          </a:xfrm>
          <a:prstGeom prst="rect">
            <a:avLst/>
          </a:prstGeom>
          <a:noFill/>
        </p:spPr>
        <p:txBody>
          <a:bodyPr wrap="square" rtlCol="0">
            <a:spAutoFit/>
          </a:bodyPr>
          <a:lstStyle/>
          <a:p>
            <a:pPr algn="ctr"/>
            <a:r>
              <a:rPr lang="en-US" sz="2000" b="1" dirty="0" smtClean="0"/>
              <a:t>Separate Attack Resistance Analysis Activities</a:t>
            </a:r>
            <a:endParaRPr lang="en-US" sz="2000" b="1" dirty="0"/>
          </a:p>
        </p:txBody>
      </p:sp>
    </p:spTree>
    <p:extLst>
      <p:ext uri="{BB962C8B-B14F-4D97-AF65-F5344CB8AC3E}">
        <p14:creationId xmlns:p14="http://schemas.microsoft.com/office/powerpoint/2010/main" val="209150542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Ambiguity Analysis</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20" name="Rectangle 19"/>
          <p:cNvSpPr/>
          <p:nvPr/>
        </p:nvSpPr>
        <p:spPr>
          <a:xfrm>
            <a:off x="1" y="1309662"/>
            <a:ext cx="8686799" cy="3170099"/>
          </a:xfrm>
          <a:prstGeom prst="rect">
            <a:avLst/>
          </a:prstGeom>
        </p:spPr>
        <p:txBody>
          <a:bodyPr wrap="square">
            <a:spAutoFit/>
          </a:bodyPr>
          <a:lstStyle/>
          <a:p>
            <a:pPr algn="ctr"/>
            <a:r>
              <a:rPr lang="x-none" sz="2800" b="1" dirty="0" smtClean="0"/>
              <a:t>Examples of uncovered flaws</a:t>
            </a:r>
          </a:p>
          <a:p>
            <a:pPr marL="457200" indent="-457200">
              <a:buFont typeface="Arial"/>
              <a:buChar char="•"/>
            </a:pPr>
            <a:endParaRPr lang="x-none" sz="1200" dirty="0" smtClean="0"/>
          </a:p>
          <a:p>
            <a:pPr marL="800100" lvl="1" indent="-342900">
              <a:buFont typeface="Arial"/>
              <a:buChar char="•"/>
            </a:pPr>
            <a:r>
              <a:rPr lang="x-none" sz="2800" b="1" dirty="0" smtClean="0"/>
              <a:t>Protocol/Authentication Problem </a:t>
            </a:r>
          </a:p>
          <a:p>
            <a:pPr marL="800100" lvl="1" indent="-342900">
              <a:buFont typeface="Lucida Grande"/>
              <a:buChar char="-"/>
            </a:pPr>
            <a:r>
              <a:rPr lang="x-none" sz="2400" dirty="0" smtClean="0"/>
              <a:t>possible search space adopted to look for an authentication key is very small and can be guessed using brute force.</a:t>
            </a:r>
            <a:endParaRPr lang="x-none" sz="2400" dirty="0"/>
          </a:p>
          <a:p>
            <a:pPr marL="800100" lvl="1" indent="-342900">
              <a:buFont typeface="Arial"/>
              <a:buChar char="•"/>
            </a:pPr>
            <a:endParaRPr lang="x-none" sz="2800" b="1" dirty="0" smtClean="0"/>
          </a:p>
          <a:p>
            <a:pPr marL="800100" lvl="1" indent="-342900">
              <a:buFont typeface="Arial"/>
              <a:buChar char="•"/>
            </a:pPr>
            <a:r>
              <a:rPr lang="x-none" sz="2800" b="1" dirty="0" smtClean="0"/>
              <a:t>Simple Password Retrieval mechanisms and weak password strength</a:t>
            </a:r>
            <a:endParaRPr lang="x-none" sz="2800" dirty="0" smtClean="0"/>
          </a:p>
        </p:txBody>
      </p:sp>
    </p:spTree>
    <p:extLst>
      <p:ext uri="{BB962C8B-B14F-4D97-AF65-F5344CB8AC3E}">
        <p14:creationId xmlns:p14="http://schemas.microsoft.com/office/powerpoint/2010/main" val="148294841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Architectural Risk Analysis Activities</a:t>
            </a:r>
            <a:endParaRPr lang="en-US" b="1" dirty="0"/>
          </a:p>
        </p:txBody>
      </p:sp>
      <p:sp>
        <p:nvSpPr>
          <p:cNvPr id="15" name="Rectangle 14"/>
          <p:cNvSpPr/>
          <p:nvPr/>
        </p:nvSpPr>
        <p:spPr>
          <a:xfrm>
            <a:off x="5652143" y="2773167"/>
            <a:ext cx="2280388" cy="1223394"/>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61863" y="2803134"/>
            <a:ext cx="3682137" cy="1569660"/>
          </a:xfrm>
          <a:prstGeom prst="rect">
            <a:avLst/>
          </a:prstGeom>
        </p:spPr>
        <p:txBody>
          <a:bodyPr wrap="square">
            <a:spAutoFit/>
          </a:bodyPr>
          <a:lstStyle/>
          <a:p>
            <a:pPr lvl="1"/>
            <a:r>
              <a:rPr lang="x-none" sz="3200" dirty="0" smtClean="0"/>
              <a:t>Weakness Analysis</a:t>
            </a:r>
          </a:p>
          <a:p>
            <a:pPr lvl="2"/>
            <a:endParaRPr lang="x-none" sz="3200" dirty="0" smtClean="0"/>
          </a:p>
        </p:txBody>
      </p:sp>
      <p:sp>
        <p:nvSpPr>
          <p:cNvPr id="14" name="Rectangle 13"/>
          <p:cNvSpPr/>
          <p:nvPr/>
        </p:nvSpPr>
        <p:spPr>
          <a:xfrm>
            <a:off x="293435" y="1352011"/>
            <a:ext cx="8557130" cy="1015663"/>
          </a:xfrm>
          <a:prstGeom prst="rect">
            <a:avLst/>
          </a:prstGeom>
        </p:spPr>
        <p:txBody>
          <a:bodyPr wrap="square">
            <a:spAutoFit/>
          </a:bodyPr>
          <a:lstStyle/>
          <a:p>
            <a:pPr algn="ctr"/>
            <a:r>
              <a:rPr lang="x-none" sz="3200" dirty="0" smtClean="0"/>
              <a:t>Build a one-page overview of your system</a:t>
            </a:r>
          </a:p>
          <a:p>
            <a:endParaRPr lang="x-none" sz="2800" dirty="0"/>
          </a:p>
        </p:txBody>
      </p:sp>
      <p:cxnSp>
        <p:nvCxnSpPr>
          <p:cNvPr id="16" name="Straight Arrow Connector 15"/>
          <p:cNvCxnSpPr/>
          <p:nvPr/>
        </p:nvCxnSpPr>
        <p:spPr>
          <a:xfrm flipH="1">
            <a:off x="2244125" y="2106579"/>
            <a:ext cx="1796282" cy="743499"/>
          </a:xfrm>
          <a:prstGeom prst="straightConnector1">
            <a:avLst/>
          </a:prstGeom>
          <a:ln>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572000" y="2106579"/>
            <a:ext cx="0" cy="22174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004663" y="2106579"/>
            <a:ext cx="1677303" cy="7434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40574" y="2426901"/>
            <a:ext cx="3480940" cy="1569660"/>
          </a:xfrm>
          <a:prstGeom prst="rect">
            <a:avLst/>
          </a:prstGeom>
        </p:spPr>
        <p:txBody>
          <a:bodyPr wrap="square">
            <a:spAutoFit/>
          </a:bodyPr>
          <a:lstStyle/>
          <a:p>
            <a:pPr lvl="1"/>
            <a:r>
              <a:rPr lang="x-none" sz="3200" dirty="0"/>
              <a:t>Attack R</a:t>
            </a:r>
            <a:r>
              <a:rPr lang="x-none" sz="3200" dirty="0" smtClean="0"/>
              <a:t>esistance Analysis</a:t>
            </a:r>
            <a:endParaRPr lang="x-none" sz="3200" dirty="0"/>
          </a:p>
        </p:txBody>
      </p:sp>
      <p:sp>
        <p:nvSpPr>
          <p:cNvPr id="20" name="Rectangle 19"/>
          <p:cNvSpPr/>
          <p:nvPr/>
        </p:nvSpPr>
        <p:spPr>
          <a:xfrm>
            <a:off x="2607334" y="4324069"/>
            <a:ext cx="3323346" cy="584776"/>
          </a:xfrm>
          <a:prstGeom prst="rect">
            <a:avLst/>
          </a:prstGeom>
        </p:spPr>
        <p:txBody>
          <a:bodyPr wrap="none">
            <a:spAutoFit/>
          </a:bodyPr>
          <a:lstStyle/>
          <a:p>
            <a:pPr lvl="1" algn="ctr"/>
            <a:r>
              <a:rPr lang="x-none" sz="3200" dirty="0"/>
              <a:t>Ambiguity Analysis</a:t>
            </a:r>
          </a:p>
        </p:txBody>
      </p:sp>
    </p:spTree>
    <p:extLst>
      <p:ext uri="{BB962C8B-B14F-4D97-AF65-F5344CB8AC3E}">
        <p14:creationId xmlns:p14="http://schemas.microsoft.com/office/powerpoint/2010/main" val="316111440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Weakness Analysis</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4" name="Rectangle 3"/>
          <p:cNvSpPr/>
          <p:nvPr/>
        </p:nvSpPr>
        <p:spPr>
          <a:xfrm>
            <a:off x="457199" y="1346985"/>
            <a:ext cx="8536617" cy="5539978"/>
          </a:xfrm>
          <a:prstGeom prst="rect">
            <a:avLst/>
          </a:prstGeom>
        </p:spPr>
        <p:txBody>
          <a:bodyPr wrap="square">
            <a:spAutoFit/>
          </a:bodyPr>
          <a:lstStyle/>
          <a:p>
            <a:pPr algn="ctr"/>
            <a:r>
              <a:rPr lang="x-none" sz="2800" dirty="0" smtClean="0"/>
              <a:t>Aims at uncovering weaknesses determined by external software that is used </a:t>
            </a:r>
          </a:p>
          <a:p>
            <a:pPr marL="457200" indent="-457200">
              <a:buFont typeface="Arial"/>
              <a:buChar char="•"/>
            </a:pPr>
            <a:endParaRPr lang="x-none" sz="2400" dirty="0" smtClean="0"/>
          </a:p>
          <a:p>
            <a:pPr marL="457200" indent="-457200">
              <a:buFont typeface="Arial"/>
              <a:buChar char="•"/>
            </a:pPr>
            <a:r>
              <a:rPr lang="x-none" sz="2800" dirty="0" smtClean="0"/>
              <a:t>Requires consideration of:</a:t>
            </a:r>
          </a:p>
          <a:p>
            <a:pPr marL="914400" lvl="1" indent="-457200">
              <a:buFont typeface="Lucida Grande"/>
              <a:buChar char="-"/>
            </a:pPr>
            <a:r>
              <a:rPr lang="x-none" sz="2400" dirty="0" smtClean="0"/>
              <a:t>External software components (e.g., security features packages such as RSA)</a:t>
            </a:r>
          </a:p>
          <a:p>
            <a:pPr marL="914400" lvl="1" indent="-457200">
              <a:buFont typeface="Lucida Grande"/>
              <a:buChar char="-"/>
            </a:pPr>
            <a:endParaRPr lang="x-none" sz="600" dirty="0" smtClean="0"/>
          </a:p>
          <a:p>
            <a:pPr marL="914400" lvl="1" indent="-457200">
              <a:buFont typeface="Lucida Grande"/>
              <a:buChar char="-"/>
            </a:pPr>
            <a:r>
              <a:rPr lang="x-none" sz="2400" dirty="0" smtClean="0"/>
              <a:t>Frameworks (e.g., JEE, .NET)</a:t>
            </a:r>
          </a:p>
          <a:p>
            <a:pPr marL="914400" lvl="1" indent="-457200">
              <a:buFont typeface="Lucida Grande"/>
              <a:buChar char="-"/>
            </a:pPr>
            <a:endParaRPr lang="x-none" sz="600" dirty="0" smtClean="0"/>
          </a:p>
          <a:p>
            <a:pPr marL="914400" lvl="1" indent="-457200">
              <a:buFont typeface="Lucida Grande"/>
              <a:buChar char="-"/>
            </a:pPr>
            <a:r>
              <a:rPr lang="x-none" sz="2400" dirty="0" smtClean="0"/>
              <a:t>Platform (e.g., Mobile Device, Windows platforms)</a:t>
            </a:r>
          </a:p>
          <a:p>
            <a:pPr marL="914400" lvl="1" indent="-457200">
              <a:buFont typeface="Lucida Grande"/>
              <a:buChar char="-"/>
            </a:pPr>
            <a:endParaRPr lang="x-none" sz="600" dirty="0" smtClean="0"/>
          </a:p>
          <a:p>
            <a:pPr marL="914400" lvl="1" indent="-457200">
              <a:buFont typeface="Lucida Grande"/>
              <a:buChar char="-"/>
            </a:pPr>
            <a:r>
              <a:rPr lang="x-none" sz="2400" dirty="0" smtClean="0"/>
              <a:t>Network Topology</a:t>
            </a:r>
          </a:p>
          <a:p>
            <a:pPr marL="914400" lvl="1" indent="-457200">
              <a:buFont typeface="Lucida Grande"/>
              <a:buChar char="-"/>
            </a:pPr>
            <a:endParaRPr lang="x-none" sz="600" dirty="0" smtClean="0"/>
          </a:p>
          <a:p>
            <a:pPr marL="914400" lvl="1" indent="-457200">
              <a:buFont typeface="Lucida Grande"/>
              <a:buChar char="-"/>
            </a:pPr>
            <a:r>
              <a:rPr lang="x-none" sz="2400" dirty="0" smtClean="0"/>
              <a:t>Physical environment (storage devices like USB)</a:t>
            </a:r>
          </a:p>
          <a:p>
            <a:pPr marL="914400" lvl="1" indent="-457200">
              <a:buFont typeface="Lucida Grande"/>
              <a:buChar char="-"/>
            </a:pPr>
            <a:endParaRPr lang="x-none" sz="600" dirty="0" smtClean="0"/>
          </a:p>
          <a:p>
            <a:pPr marL="914400" lvl="1" indent="-457200">
              <a:buFont typeface="Lucida Grande"/>
              <a:buChar char="-"/>
            </a:pPr>
            <a:r>
              <a:rPr lang="x-none" sz="2400" dirty="0" smtClean="0"/>
              <a:t>Build environment (e.g., broken compilers)</a:t>
            </a:r>
          </a:p>
          <a:p>
            <a:pPr marL="457200" indent="-457200">
              <a:buFont typeface="Lucida Grande"/>
              <a:buChar char="-"/>
            </a:pPr>
            <a:endParaRPr lang="x-none" sz="2400" dirty="0" smtClean="0"/>
          </a:p>
          <a:p>
            <a:pPr marL="457200" indent="-457200">
              <a:buFont typeface="Arial"/>
              <a:buChar char="•"/>
            </a:pPr>
            <a:endParaRPr lang="x-none" sz="2400" dirty="0" smtClean="0"/>
          </a:p>
        </p:txBody>
      </p:sp>
    </p:spTree>
    <p:extLst>
      <p:ext uri="{BB962C8B-B14F-4D97-AF65-F5344CB8AC3E}">
        <p14:creationId xmlns:p14="http://schemas.microsoft.com/office/powerpoint/2010/main" val="76537417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Weakness Analysis</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7" name="Rectangle 6"/>
          <p:cNvSpPr/>
          <p:nvPr/>
        </p:nvSpPr>
        <p:spPr>
          <a:xfrm>
            <a:off x="1" y="1309662"/>
            <a:ext cx="9144000" cy="2554546"/>
          </a:xfrm>
          <a:prstGeom prst="rect">
            <a:avLst/>
          </a:prstGeom>
        </p:spPr>
        <p:txBody>
          <a:bodyPr wrap="square">
            <a:spAutoFit/>
          </a:bodyPr>
          <a:lstStyle/>
          <a:p>
            <a:pPr algn="ctr"/>
            <a:r>
              <a:rPr lang="x-none" sz="2800" b="1" dirty="0" smtClean="0"/>
              <a:t>Examples of uncovered flaws</a:t>
            </a:r>
          </a:p>
          <a:p>
            <a:pPr marL="457200" indent="-457200">
              <a:buFont typeface="Arial"/>
              <a:buChar char="•"/>
            </a:pPr>
            <a:endParaRPr lang="x-none" sz="1200" dirty="0" smtClean="0"/>
          </a:p>
          <a:p>
            <a:pPr marL="800100" lvl="1" indent="-342900">
              <a:buFont typeface="Arial"/>
              <a:buChar char="•"/>
            </a:pPr>
            <a:r>
              <a:rPr lang="x-none" sz="2400" b="1" dirty="0" smtClean="0"/>
              <a:t>Browsers failures: </a:t>
            </a:r>
            <a:r>
              <a:rPr lang="x-none" sz="2400" dirty="0" smtClean="0"/>
              <a:t>plugin system can be exploited by malicious attackers.</a:t>
            </a:r>
          </a:p>
          <a:p>
            <a:pPr marL="800100" lvl="1" indent="-342900">
              <a:buFont typeface="Arial"/>
              <a:buChar char="•"/>
            </a:pPr>
            <a:r>
              <a:rPr lang="x-none" sz="2400" b="1" dirty="0" smtClean="0"/>
              <a:t>Interposition attacks: </a:t>
            </a:r>
            <a:r>
              <a:rPr lang="x-none" sz="2400" dirty="0" smtClean="0"/>
              <a:t>e.g., main-in-the-middle attacks</a:t>
            </a:r>
            <a:endParaRPr lang="x-none" sz="2400" dirty="0"/>
          </a:p>
          <a:p>
            <a:pPr marL="800100" lvl="1" indent="-342900">
              <a:buFont typeface="Arial"/>
              <a:buChar char="•"/>
            </a:pPr>
            <a:endParaRPr lang="x-none" sz="2400" dirty="0" smtClean="0"/>
          </a:p>
          <a:p>
            <a:pPr marL="457200" indent="-457200">
              <a:buFont typeface="Arial"/>
              <a:buChar char="•"/>
            </a:pPr>
            <a:endParaRPr lang="x-none" sz="2400" dirty="0" smtClean="0"/>
          </a:p>
        </p:txBody>
      </p:sp>
    </p:spTree>
    <p:extLst>
      <p:ext uri="{BB962C8B-B14F-4D97-AF65-F5344CB8AC3E}">
        <p14:creationId xmlns:p14="http://schemas.microsoft.com/office/powerpoint/2010/main" val="17114853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7 Best Practices (Touchpoints) </a:t>
            </a:r>
            <a:endParaRPr lang="en-US" b="1" dirty="0"/>
          </a:p>
        </p:txBody>
      </p:sp>
      <p:sp>
        <p:nvSpPr>
          <p:cNvPr id="8" name="TextBox 7"/>
          <p:cNvSpPr txBox="1"/>
          <p:nvPr/>
        </p:nvSpPr>
        <p:spPr>
          <a:xfrm>
            <a:off x="3943444" y="5943697"/>
            <a:ext cx="1737262" cy="369332"/>
          </a:xfrm>
          <a:prstGeom prst="rect">
            <a:avLst/>
          </a:prstGeom>
          <a:noFill/>
        </p:spPr>
        <p:txBody>
          <a:bodyPr wrap="none" rtlCol="0">
            <a:spAutoFit/>
          </a:bodyPr>
          <a:lstStyle/>
          <a:p>
            <a:r>
              <a:rPr lang="en-US" b="1" dirty="0" smtClean="0"/>
              <a:t>Implementation</a:t>
            </a:r>
            <a:endParaRPr lang="en-US" b="1" dirty="0"/>
          </a:p>
        </p:txBody>
      </p:sp>
      <p:sp>
        <p:nvSpPr>
          <p:cNvPr id="9" name="TextBox 8"/>
          <p:cNvSpPr txBox="1"/>
          <p:nvPr/>
        </p:nvSpPr>
        <p:spPr>
          <a:xfrm>
            <a:off x="2587797" y="5930173"/>
            <a:ext cx="828472" cy="369332"/>
          </a:xfrm>
          <a:prstGeom prst="rect">
            <a:avLst/>
          </a:prstGeom>
          <a:noFill/>
        </p:spPr>
        <p:txBody>
          <a:bodyPr wrap="none" rtlCol="0">
            <a:spAutoFit/>
          </a:bodyPr>
          <a:lstStyle/>
          <a:p>
            <a:r>
              <a:rPr lang="en-US" b="1" dirty="0" smtClean="0"/>
              <a:t>Design</a:t>
            </a:r>
            <a:endParaRPr lang="en-US" b="1" dirty="0"/>
          </a:p>
        </p:txBody>
      </p:sp>
      <p:sp>
        <p:nvSpPr>
          <p:cNvPr id="10" name="TextBox 9"/>
          <p:cNvSpPr txBox="1"/>
          <p:nvPr/>
        </p:nvSpPr>
        <p:spPr>
          <a:xfrm>
            <a:off x="5873995" y="5955830"/>
            <a:ext cx="877276" cy="369332"/>
          </a:xfrm>
          <a:prstGeom prst="rect">
            <a:avLst/>
          </a:prstGeom>
          <a:noFill/>
        </p:spPr>
        <p:txBody>
          <a:bodyPr wrap="none" rtlCol="0">
            <a:spAutoFit/>
          </a:bodyPr>
          <a:lstStyle/>
          <a:p>
            <a:r>
              <a:rPr lang="en-US" b="1" dirty="0" smtClean="0"/>
              <a:t>Testing</a:t>
            </a:r>
            <a:endParaRPr lang="en-US" b="1" dirty="0"/>
          </a:p>
        </p:txBody>
      </p:sp>
      <p:cxnSp>
        <p:nvCxnSpPr>
          <p:cNvPr id="12" name="Straight Arrow Connector 11"/>
          <p:cNvCxnSpPr/>
          <p:nvPr/>
        </p:nvCxnSpPr>
        <p:spPr>
          <a:xfrm flipH="1">
            <a:off x="6963077" y="6182027"/>
            <a:ext cx="590224" cy="0"/>
          </a:xfrm>
          <a:prstGeom prst="straightConnector1">
            <a:avLst/>
          </a:prstGeom>
          <a:ln>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pic>
        <p:nvPicPr>
          <p:cNvPr id="3" name="Picture 2" descr="touchpoint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58" y="2897330"/>
            <a:ext cx="7795484" cy="3867740"/>
          </a:xfrm>
          <a:prstGeom prst="rect">
            <a:avLst/>
          </a:prstGeom>
        </p:spPr>
      </p:pic>
      <p:sp>
        <p:nvSpPr>
          <p:cNvPr id="11" name="TextBox 10"/>
          <p:cNvSpPr txBox="1"/>
          <p:nvPr/>
        </p:nvSpPr>
        <p:spPr>
          <a:xfrm>
            <a:off x="2646903" y="6182027"/>
            <a:ext cx="3556422" cy="400110"/>
          </a:xfrm>
          <a:prstGeom prst="rect">
            <a:avLst/>
          </a:prstGeom>
          <a:noFill/>
        </p:spPr>
        <p:txBody>
          <a:bodyPr wrap="square" rtlCol="0">
            <a:spAutoFit/>
          </a:bodyPr>
          <a:lstStyle/>
          <a:p>
            <a:r>
              <a:rPr lang="en-US" sz="2000" dirty="0" smtClean="0"/>
              <a:t>Software engineering activities</a:t>
            </a:r>
            <a:endParaRPr lang="en-US" sz="2000" dirty="0"/>
          </a:p>
        </p:txBody>
      </p:sp>
      <p:sp>
        <p:nvSpPr>
          <p:cNvPr id="13" name="Left Bracket 12"/>
          <p:cNvSpPr/>
          <p:nvPr/>
        </p:nvSpPr>
        <p:spPr>
          <a:xfrm rot="16200000">
            <a:off x="4128581" y="1812953"/>
            <a:ext cx="622570" cy="7531217"/>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Connector 14"/>
          <p:cNvCxnSpPr>
            <a:stCxn id="13" idx="1"/>
          </p:cNvCxnSpPr>
          <p:nvPr/>
        </p:nvCxnSpPr>
        <p:spPr>
          <a:xfrm>
            <a:off x="4439867" y="5889847"/>
            <a:ext cx="0" cy="2921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Left Bracket 18"/>
          <p:cNvSpPr/>
          <p:nvPr/>
        </p:nvSpPr>
        <p:spPr>
          <a:xfrm rot="5400000">
            <a:off x="4128581" y="-566438"/>
            <a:ext cx="622570" cy="7531217"/>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Straight Connector 19"/>
          <p:cNvCxnSpPr/>
          <p:nvPr/>
        </p:nvCxnSpPr>
        <p:spPr>
          <a:xfrm>
            <a:off x="4425114" y="2605150"/>
            <a:ext cx="0" cy="2921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661656" y="2280711"/>
            <a:ext cx="3556422" cy="400110"/>
          </a:xfrm>
          <a:prstGeom prst="rect">
            <a:avLst/>
          </a:prstGeom>
          <a:noFill/>
        </p:spPr>
        <p:txBody>
          <a:bodyPr wrap="square" rtlCol="0">
            <a:spAutoFit/>
          </a:bodyPr>
          <a:lstStyle/>
          <a:p>
            <a:pPr algn="ctr"/>
            <a:r>
              <a:rPr lang="en-US" sz="2000" dirty="0" smtClean="0"/>
              <a:t>Security best practices</a:t>
            </a:r>
            <a:endParaRPr lang="en-US" sz="2000" dirty="0"/>
          </a:p>
        </p:txBody>
      </p:sp>
      <p:sp>
        <p:nvSpPr>
          <p:cNvPr id="16" name="Rectangle 15"/>
          <p:cNvSpPr/>
          <p:nvPr/>
        </p:nvSpPr>
        <p:spPr>
          <a:xfrm>
            <a:off x="4216400" y="3220535"/>
            <a:ext cx="1464306" cy="241826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152769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5066003"/>
          </a:xfrm>
          <a:prstGeom prst="rect">
            <a:avLst/>
          </a:prstGeom>
        </p:spPr>
        <p:txBody>
          <a:bodyPr wrap="square">
            <a:spAutoFit/>
          </a:bodyPr>
          <a:lstStyle/>
          <a:p>
            <a:r>
              <a:rPr lang="x-none" sz="3200" dirty="0" smtClean="0"/>
              <a:t>Some touchpoints are more powerful than others</a:t>
            </a:r>
          </a:p>
          <a:p>
            <a:pPr marL="457200" indent="-457200">
              <a:buFont typeface="Arial"/>
              <a:buChar char="•"/>
            </a:pPr>
            <a:endParaRPr lang="x-none" sz="2800" dirty="0"/>
          </a:p>
          <a:p>
            <a:pPr marL="514350" indent="-514350">
              <a:lnSpc>
                <a:spcPct val="120000"/>
              </a:lnSpc>
              <a:buFont typeface="+mj-lt"/>
              <a:buAutoNum type="arabicPeriod"/>
            </a:pPr>
            <a:r>
              <a:rPr lang="x-none" sz="2800" dirty="0" smtClean="0"/>
              <a:t>Code Review</a:t>
            </a:r>
          </a:p>
          <a:p>
            <a:pPr marL="514350" indent="-514350">
              <a:lnSpc>
                <a:spcPct val="120000"/>
              </a:lnSpc>
              <a:buFont typeface="+mj-lt"/>
              <a:buAutoNum type="arabicPeriod"/>
            </a:pPr>
            <a:r>
              <a:rPr lang="x-none" sz="2800" dirty="0" smtClean="0"/>
              <a:t>Architectural Risk Analysis</a:t>
            </a:r>
          </a:p>
          <a:p>
            <a:pPr marL="514350" indent="-514350">
              <a:lnSpc>
                <a:spcPct val="120000"/>
              </a:lnSpc>
              <a:buFont typeface="+mj-lt"/>
              <a:buAutoNum type="arabicPeriod"/>
            </a:pPr>
            <a:r>
              <a:rPr lang="x-none" sz="2800" dirty="0" smtClean="0"/>
              <a:t>Penetration testing</a:t>
            </a:r>
          </a:p>
          <a:p>
            <a:pPr marL="514350" indent="-514350">
              <a:lnSpc>
                <a:spcPct val="120000"/>
              </a:lnSpc>
              <a:buFont typeface="+mj-lt"/>
              <a:buAutoNum type="arabicPeriod"/>
            </a:pPr>
            <a:r>
              <a:rPr lang="x-none" sz="2800" dirty="0" smtClean="0"/>
              <a:t>Risk-based security tests</a:t>
            </a:r>
          </a:p>
          <a:p>
            <a:pPr marL="514350" indent="-514350">
              <a:lnSpc>
                <a:spcPct val="120000"/>
              </a:lnSpc>
              <a:buFont typeface="+mj-lt"/>
              <a:buAutoNum type="arabicPeriod"/>
            </a:pPr>
            <a:r>
              <a:rPr lang="x-none" sz="2800" dirty="0" smtClean="0"/>
              <a:t>Abuse cases</a:t>
            </a:r>
          </a:p>
          <a:p>
            <a:pPr marL="514350" indent="-514350">
              <a:lnSpc>
                <a:spcPct val="120000"/>
              </a:lnSpc>
              <a:buFont typeface="+mj-lt"/>
              <a:buAutoNum type="arabicPeriod"/>
            </a:pPr>
            <a:r>
              <a:rPr lang="x-none" sz="2800" dirty="0" smtClean="0"/>
              <a:t>Security requirements</a:t>
            </a:r>
          </a:p>
          <a:p>
            <a:pPr marL="514350" indent="-514350">
              <a:lnSpc>
                <a:spcPct val="120000"/>
              </a:lnSpc>
              <a:buFont typeface="+mj-lt"/>
              <a:buAutoNum type="arabicPeriod"/>
            </a:pPr>
            <a:r>
              <a:rPr lang="x-none" sz="2800" dirty="0" smtClean="0"/>
              <a:t>Security operations</a:t>
            </a:r>
            <a:endParaRPr lang="x-none" sz="2800" dirty="0"/>
          </a:p>
          <a:p>
            <a:pPr lvl="1"/>
            <a:endParaRPr lang="en-US" sz="2800" dirty="0" smtClean="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7 Best Practices (Touchpoints) </a:t>
            </a:r>
            <a:endParaRPr lang="en-US" b="1" dirty="0"/>
          </a:p>
        </p:txBody>
      </p:sp>
      <p:sp>
        <p:nvSpPr>
          <p:cNvPr id="5" name="Rectangle 4"/>
          <p:cNvSpPr/>
          <p:nvPr/>
        </p:nvSpPr>
        <p:spPr>
          <a:xfrm>
            <a:off x="381000" y="3460858"/>
            <a:ext cx="3911600" cy="57984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31835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7 Best Practices (Touchpoints) </a:t>
            </a:r>
            <a:endParaRPr lang="en-US" b="1" dirty="0"/>
          </a:p>
        </p:txBody>
      </p:sp>
      <p:sp>
        <p:nvSpPr>
          <p:cNvPr id="8" name="TextBox 7"/>
          <p:cNvSpPr txBox="1"/>
          <p:nvPr/>
        </p:nvSpPr>
        <p:spPr>
          <a:xfrm>
            <a:off x="3943444" y="5943697"/>
            <a:ext cx="1737262" cy="369332"/>
          </a:xfrm>
          <a:prstGeom prst="rect">
            <a:avLst/>
          </a:prstGeom>
          <a:noFill/>
        </p:spPr>
        <p:txBody>
          <a:bodyPr wrap="none" rtlCol="0">
            <a:spAutoFit/>
          </a:bodyPr>
          <a:lstStyle/>
          <a:p>
            <a:r>
              <a:rPr lang="en-US" b="1" dirty="0" smtClean="0"/>
              <a:t>Implementation</a:t>
            </a:r>
            <a:endParaRPr lang="en-US" b="1" dirty="0"/>
          </a:p>
        </p:txBody>
      </p:sp>
      <p:sp>
        <p:nvSpPr>
          <p:cNvPr id="9" name="TextBox 8"/>
          <p:cNvSpPr txBox="1"/>
          <p:nvPr/>
        </p:nvSpPr>
        <p:spPr>
          <a:xfrm>
            <a:off x="2587797" y="5930173"/>
            <a:ext cx="828472" cy="369332"/>
          </a:xfrm>
          <a:prstGeom prst="rect">
            <a:avLst/>
          </a:prstGeom>
          <a:noFill/>
        </p:spPr>
        <p:txBody>
          <a:bodyPr wrap="none" rtlCol="0">
            <a:spAutoFit/>
          </a:bodyPr>
          <a:lstStyle/>
          <a:p>
            <a:r>
              <a:rPr lang="en-US" b="1" dirty="0" smtClean="0"/>
              <a:t>Design</a:t>
            </a:r>
            <a:endParaRPr lang="en-US" b="1" dirty="0"/>
          </a:p>
        </p:txBody>
      </p:sp>
      <p:sp>
        <p:nvSpPr>
          <p:cNvPr id="10" name="TextBox 9"/>
          <p:cNvSpPr txBox="1"/>
          <p:nvPr/>
        </p:nvSpPr>
        <p:spPr>
          <a:xfrm>
            <a:off x="5873995" y="5955830"/>
            <a:ext cx="877276" cy="369332"/>
          </a:xfrm>
          <a:prstGeom prst="rect">
            <a:avLst/>
          </a:prstGeom>
          <a:noFill/>
        </p:spPr>
        <p:txBody>
          <a:bodyPr wrap="none" rtlCol="0">
            <a:spAutoFit/>
          </a:bodyPr>
          <a:lstStyle/>
          <a:p>
            <a:r>
              <a:rPr lang="en-US" b="1" dirty="0" smtClean="0"/>
              <a:t>Testing</a:t>
            </a:r>
            <a:endParaRPr lang="en-US" b="1" dirty="0"/>
          </a:p>
        </p:txBody>
      </p:sp>
      <p:cxnSp>
        <p:nvCxnSpPr>
          <p:cNvPr id="12" name="Straight Arrow Connector 11"/>
          <p:cNvCxnSpPr/>
          <p:nvPr/>
        </p:nvCxnSpPr>
        <p:spPr>
          <a:xfrm flipH="1">
            <a:off x="6963077" y="6182027"/>
            <a:ext cx="590224" cy="0"/>
          </a:xfrm>
          <a:prstGeom prst="straightConnector1">
            <a:avLst/>
          </a:prstGeom>
          <a:ln>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pic>
        <p:nvPicPr>
          <p:cNvPr id="3" name="Picture 2" descr="touchpoint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58" y="2897330"/>
            <a:ext cx="7795484" cy="3867740"/>
          </a:xfrm>
          <a:prstGeom prst="rect">
            <a:avLst/>
          </a:prstGeom>
        </p:spPr>
      </p:pic>
      <p:sp>
        <p:nvSpPr>
          <p:cNvPr id="11" name="TextBox 10"/>
          <p:cNvSpPr txBox="1"/>
          <p:nvPr/>
        </p:nvSpPr>
        <p:spPr>
          <a:xfrm>
            <a:off x="2646903" y="6182027"/>
            <a:ext cx="3556422" cy="400110"/>
          </a:xfrm>
          <a:prstGeom prst="rect">
            <a:avLst/>
          </a:prstGeom>
          <a:noFill/>
        </p:spPr>
        <p:txBody>
          <a:bodyPr wrap="square" rtlCol="0">
            <a:spAutoFit/>
          </a:bodyPr>
          <a:lstStyle/>
          <a:p>
            <a:r>
              <a:rPr lang="en-US" sz="2000" dirty="0" smtClean="0"/>
              <a:t>Software engineering activities</a:t>
            </a:r>
            <a:endParaRPr lang="en-US" sz="2000" dirty="0"/>
          </a:p>
        </p:txBody>
      </p:sp>
      <p:sp>
        <p:nvSpPr>
          <p:cNvPr id="13" name="Left Bracket 12"/>
          <p:cNvSpPr/>
          <p:nvPr/>
        </p:nvSpPr>
        <p:spPr>
          <a:xfrm rot="16200000">
            <a:off x="4128581" y="1812953"/>
            <a:ext cx="622570" cy="7531217"/>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Connector 14"/>
          <p:cNvCxnSpPr>
            <a:stCxn id="13" idx="1"/>
          </p:cNvCxnSpPr>
          <p:nvPr/>
        </p:nvCxnSpPr>
        <p:spPr>
          <a:xfrm>
            <a:off x="4439867" y="5889847"/>
            <a:ext cx="0" cy="2921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Left Bracket 18"/>
          <p:cNvSpPr/>
          <p:nvPr/>
        </p:nvSpPr>
        <p:spPr>
          <a:xfrm rot="5400000">
            <a:off x="4128581" y="-566438"/>
            <a:ext cx="622570" cy="7531217"/>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Straight Connector 19"/>
          <p:cNvCxnSpPr/>
          <p:nvPr/>
        </p:nvCxnSpPr>
        <p:spPr>
          <a:xfrm>
            <a:off x="4425114" y="2605150"/>
            <a:ext cx="0" cy="2921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661656" y="2280711"/>
            <a:ext cx="3556422" cy="400110"/>
          </a:xfrm>
          <a:prstGeom prst="rect">
            <a:avLst/>
          </a:prstGeom>
          <a:noFill/>
        </p:spPr>
        <p:txBody>
          <a:bodyPr wrap="square" rtlCol="0">
            <a:spAutoFit/>
          </a:bodyPr>
          <a:lstStyle/>
          <a:p>
            <a:pPr algn="ctr"/>
            <a:r>
              <a:rPr lang="en-US" sz="2000" dirty="0" smtClean="0"/>
              <a:t>Security best practices</a:t>
            </a:r>
            <a:endParaRPr lang="en-US" sz="2000" dirty="0"/>
          </a:p>
        </p:txBody>
      </p:sp>
      <p:sp>
        <p:nvSpPr>
          <p:cNvPr id="16" name="Rectangle 15"/>
          <p:cNvSpPr/>
          <p:nvPr/>
        </p:nvSpPr>
        <p:spPr>
          <a:xfrm>
            <a:off x="5485090" y="3135086"/>
            <a:ext cx="2720385" cy="258959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118520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Penetration Testing</a:t>
            </a:r>
            <a:endParaRPr lang="en-US" b="1" dirty="0"/>
          </a:p>
        </p:txBody>
      </p:sp>
      <p:sp>
        <p:nvSpPr>
          <p:cNvPr id="6" name="Rectangle 5"/>
          <p:cNvSpPr/>
          <p:nvPr/>
        </p:nvSpPr>
        <p:spPr>
          <a:xfrm>
            <a:off x="457200" y="1443841"/>
            <a:ext cx="8557130" cy="1938992"/>
          </a:xfrm>
          <a:prstGeom prst="rect">
            <a:avLst/>
          </a:prstGeom>
        </p:spPr>
        <p:txBody>
          <a:bodyPr wrap="square">
            <a:spAutoFit/>
          </a:bodyPr>
          <a:lstStyle/>
          <a:p>
            <a:pPr marL="457200" indent="-457200">
              <a:buFont typeface="Arial"/>
              <a:buChar char="•"/>
            </a:pPr>
            <a:endParaRPr lang="x-none" sz="3200" dirty="0"/>
          </a:p>
          <a:p>
            <a:pPr marL="457200" indent="-457200">
              <a:buFont typeface="Arial"/>
              <a:buChar char="•"/>
            </a:pPr>
            <a:endParaRPr lang="x-none" sz="3200" dirty="0" smtClean="0"/>
          </a:p>
          <a:p>
            <a:pPr marL="457200" indent="-457200">
              <a:buFont typeface="Arial"/>
              <a:buChar char="•"/>
            </a:pPr>
            <a:endParaRPr lang="x-none" sz="2800" dirty="0"/>
          </a:p>
          <a:p>
            <a:pPr lvl="2"/>
            <a:endParaRPr lang="x-none" sz="2800" dirty="0" smtClean="0"/>
          </a:p>
        </p:txBody>
      </p:sp>
      <p:sp>
        <p:nvSpPr>
          <p:cNvPr id="4" name="Rectangle 3"/>
          <p:cNvSpPr/>
          <p:nvPr/>
        </p:nvSpPr>
        <p:spPr>
          <a:xfrm>
            <a:off x="457199" y="2463704"/>
            <a:ext cx="8536617" cy="4801314"/>
          </a:xfrm>
          <a:prstGeom prst="rect">
            <a:avLst/>
          </a:prstGeom>
        </p:spPr>
        <p:txBody>
          <a:bodyPr wrap="square">
            <a:spAutoFit/>
          </a:bodyPr>
          <a:lstStyle/>
          <a:p>
            <a:r>
              <a:rPr lang="x-none" sz="2400" b="1" dirty="0" smtClean="0"/>
              <a:t>Positives:</a:t>
            </a:r>
          </a:p>
          <a:p>
            <a:pPr marL="457200" indent="-457200">
              <a:buClr>
                <a:srgbClr val="008000"/>
              </a:buClr>
              <a:buFont typeface="Wingdings" charset="2"/>
              <a:buChar char="ü"/>
            </a:pPr>
            <a:r>
              <a:rPr lang="x-none" sz="2400" dirty="0" smtClean="0"/>
              <a:t>Probing the system in its final operating environment</a:t>
            </a:r>
          </a:p>
          <a:p>
            <a:pPr marL="457200" indent="-457200">
              <a:buClr>
                <a:srgbClr val="008000"/>
              </a:buClr>
              <a:buFont typeface="Wingdings" charset="2"/>
              <a:buChar char="ü"/>
            </a:pPr>
            <a:endParaRPr lang="x-none" sz="600" dirty="0" smtClean="0"/>
          </a:p>
          <a:p>
            <a:pPr marL="457200" indent="-457200">
              <a:buClr>
                <a:srgbClr val="008000"/>
              </a:buClr>
              <a:buFont typeface="Wingdings" charset="2"/>
              <a:buChar char="ü"/>
            </a:pPr>
            <a:r>
              <a:rPr lang="x-none" sz="2400" dirty="0" smtClean="0"/>
              <a:t>Attractive as a late life-cycle activity</a:t>
            </a:r>
          </a:p>
          <a:p>
            <a:pPr marL="457200" indent="-457200">
              <a:buFont typeface="Arial"/>
              <a:buChar char="•"/>
            </a:pPr>
            <a:endParaRPr lang="x-none" sz="2400" dirty="0"/>
          </a:p>
          <a:p>
            <a:r>
              <a:rPr lang="x-none" sz="2400" b="1" dirty="0" smtClean="0"/>
              <a:t>Negatives</a:t>
            </a:r>
          </a:p>
          <a:p>
            <a:pPr marL="457200" indent="-457200">
              <a:buClr>
                <a:srgbClr val="FF0000"/>
              </a:buClr>
              <a:buFont typeface="Lucida Grande"/>
              <a:buChar char="x"/>
            </a:pPr>
            <a:r>
              <a:rPr lang="x-none" sz="2400" dirty="0" smtClean="0"/>
              <a:t>A majority of security defects and vulnerabilities in software involve often unexpected but intentioanl misues of an application discovered by an attacker.</a:t>
            </a:r>
          </a:p>
          <a:p>
            <a:pPr marL="457200" indent="-457200">
              <a:buClr>
                <a:srgbClr val="FF0000"/>
              </a:buClr>
              <a:buFont typeface="Lucida Grande"/>
              <a:buChar char="x"/>
            </a:pPr>
            <a:endParaRPr lang="x-none" sz="600" dirty="0" smtClean="0"/>
          </a:p>
          <a:p>
            <a:pPr marL="457200" indent="-457200">
              <a:buClr>
                <a:srgbClr val="FF0000"/>
              </a:buClr>
              <a:buFont typeface="Lucida Grande"/>
              <a:buChar char="x"/>
            </a:pPr>
            <a:r>
              <a:rPr lang="x-none" sz="2400" dirty="0" smtClean="0"/>
              <a:t>Findings depend on the skills of the testers </a:t>
            </a:r>
          </a:p>
          <a:p>
            <a:pPr marL="457200" indent="-457200">
              <a:buClr>
                <a:srgbClr val="FF0000"/>
              </a:buClr>
              <a:buFont typeface="Lucida Grande"/>
              <a:buChar char="x"/>
            </a:pPr>
            <a:endParaRPr lang="x-none" sz="600" dirty="0" smtClean="0"/>
          </a:p>
          <a:p>
            <a:pPr marL="457200" indent="-457200">
              <a:buClr>
                <a:srgbClr val="FF0000"/>
              </a:buClr>
              <a:buFont typeface="Lucida Grande"/>
              <a:buChar char="x"/>
            </a:pPr>
            <a:r>
              <a:rPr lang="x-none" sz="2400" dirty="0" smtClean="0"/>
              <a:t>Problems that are found at this stage are hard to fix</a:t>
            </a:r>
          </a:p>
          <a:p>
            <a:pPr marL="457200" indent="-457200">
              <a:buFont typeface="Arial"/>
              <a:buChar char="•"/>
            </a:pPr>
            <a:endParaRPr lang="x-none" sz="2400" dirty="0" smtClean="0"/>
          </a:p>
          <a:p>
            <a:pPr marL="457200" indent="-457200">
              <a:buFont typeface="Arial"/>
              <a:buChar char="•"/>
            </a:pPr>
            <a:endParaRPr lang="x-none" sz="2400" dirty="0" smtClean="0"/>
          </a:p>
        </p:txBody>
      </p:sp>
      <p:sp>
        <p:nvSpPr>
          <p:cNvPr id="7" name="Rectangle 6"/>
          <p:cNvSpPr/>
          <p:nvPr/>
        </p:nvSpPr>
        <p:spPr>
          <a:xfrm>
            <a:off x="1275161" y="1229506"/>
            <a:ext cx="6593679" cy="1323439"/>
          </a:xfrm>
          <a:prstGeom prst="rect">
            <a:avLst/>
          </a:prstGeom>
        </p:spPr>
        <p:txBody>
          <a:bodyPr wrap="square">
            <a:spAutoFit/>
          </a:bodyPr>
          <a:lstStyle/>
          <a:p>
            <a:pPr algn="ctr"/>
            <a:r>
              <a:rPr lang="x-none" sz="2800" dirty="0" smtClean="0"/>
              <a:t>Running a series of functional dynamic tests late in the lifecycle</a:t>
            </a:r>
          </a:p>
          <a:p>
            <a:pPr marL="457200" indent="-457200" algn="ctr">
              <a:buFont typeface="Arial"/>
              <a:buChar char="•"/>
            </a:pPr>
            <a:endParaRPr lang="x-none" sz="2400" dirty="0" smtClean="0"/>
          </a:p>
        </p:txBody>
      </p:sp>
    </p:spTree>
    <p:extLst>
      <p:ext uri="{BB962C8B-B14F-4D97-AF65-F5344CB8AC3E}">
        <p14:creationId xmlns:p14="http://schemas.microsoft.com/office/powerpoint/2010/main" val="1154635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5066003"/>
          </a:xfrm>
          <a:prstGeom prst="rect">
            <a:avLst/>
          </a:prstGeom>
        </p:spPr>
        <p:txBody>
          <a:bodyPr wrap="square">
            <a:spAutoFit/>
          </a:bodyPr>
          <a:lstStyle/>
          <a:p>
            <a:r>
              <a:rPr lang="x-none" sz="3200" dirty="0" smtClean="0"/>
              <a:t>Some touchpoints are more powerful than others</a:t>
            </a:r>
          </a:p>
          <a:p>
            <a:pPr marL="457200" indent="-457200">
              <a:buFont typeface="Arial"/>
              <a:buChar char="•"/>
            </a:pPr>
            <a:endParaRPr lang="x-none" sz="2800" dirty="0"/>
          </a:p>
          <a:p>
            <a:pPr marL="514350" indent="-514350">
              <a:lnSpc>
                <a:spcPct val="120000"/>
              </a:lnSpc>
              <a:buFont typeface="+mj-lt"/>
              <a:buAutoNum type="arabicPeriod"/>
            </a:pPr>
            <a:r>
              <a:rPr lang="x-none" sz="2800" dirty="0" smtClean="0"/>
              <a:t>Code Review</a:t>
            </a:r>
          </a:p>
          <a:p>
            <a:pPr marL="514350" indent="-514350">
              <a:lnSpc>
                <a:spcPct val="120000"/>
              </a:lnSpc>
              <a:buFont typeface="+mj-lt"/>
              <a:buAutoNum type="arabicPeriod"/>
            </a:pPr>
            <a:r>
              <a:rPr lang="x-none" sz="2800" dirty="0" smtClean="0"/>
              <a:t>Architectural Risk Analysis</a:t>
            </a:r>
          </a:p>
          <a:p>
            <a:pPr marL="514350" indent="-514350">
              <a:lnSpc>
                <a:spcPct val="120000"/>
              </a:lnSpc>
              <a:buFont typeface="+mj-lt"/>
              <a:buAutoNum type="arabicPeriod"/>
            </a:pPr>
            <a:r>
              <a:rPr lang="x-none" sz="2800" dirty="0" smtClean="0"/>
              <a:t>Penetration testing</a:t>
            </a:r>
          </a:p>
          <a:p>
            <a:pPr marL="514350" indent="-514350">
              <a:lnSpc>
                <a:spcPct val="120000"/>
              </a:lnSpc>
              <a:buFont typeface="+mj-lt"/>
              <a:buAutoNum type="arabicPeriod"/>
            </a:pPr>
            <a:r>
              <a:rPr lang="x-none" sz="2800" dirty="0" smtClean="0"/>
              <a:t>Risk-based security tests</a:t>
            </a:r>
          </a:p>
          <a:p>
            <a:pPr marL="514350" indent="-514350">
              <a:lnSpc>
                <a:spcPct val="120000"/>
              </a:lnSpc>
              <a:buFont typeface="+mj-lt"/>
              <a:buAutoNum type="arabicPeriod"/>
            </a:pPr>
            <a:r>
              <a:rPr lang="x-none" sz="2800" dirty="0" smtClean="0"/>
              <a:t>Abuse cases</a:t>
            </a:r>
          </a:p>
          <a:p>
            <a:pPr marL="514350" indent="-514350">
              <a:lnSpc>
                <a:spcPct val="120000"/>
              </a:lnSpc>
              <a:buFont typeface="+mj-lt"/>
              <a:buAutoNum type="arabicPeriod"/>
            </a:pPr>
            <a:r>
              <a:rPr lang="x-none" sz="2800" dirty="0" smtClean="0"/>
              <a:t>Security requirements</a:t>
            </a:r>
          </a:p>
          <a:p>
            <a:pPr marL="514350" indent="-514350">
              <a:lnSpc>
                <a:spcPct val="120000"/>
              </a:lnSpc>
              <a:buFont typeface="+mj-lt"/>
              <a:buAutoNum type="arabicPeriod"/>
            </a:pPr>
            <a:r>
              <a:rPr lang="x-none" sz="2800" dirty="0" smtClean="0"/>
              <a:t>Security operations</a:t>
            </a:r>
            <a:endParaRPr lang="x-none" sz="2800" dirty="0"/>
          </a:p>
          <a:p>
            <a:pPr lvl="1"/>
            <a:endParaRPr lang="en-US" sz="2800" dirty="0" smtClean="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7 Best Practices (Touchpoints) </a:t>
            </a:r>
            <a:endParaRPr lang="en-US" b="1" dirty="0"/>
          </a:p>
        </p:txBody>
      </p:sp>
      <p:sp>
        <p:nvSpPr>
          <p:cNvPr id="5" name="Rectangle 4"/>
          <p:cNvSpPr/>
          <p:nvPr/>
        </p:nvSpPr>
        <p:spPr>
          <a:xfrm>
            <a:off x="457200" y="4040699"/>
            <a:ext cx="4241800" cy="57984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41088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Risk-Based Security Tests</a:t>
            </a:r>
            <a:endParaRPr lang="en-US" b="1" dirty="0"/>
          </a:p>
        </p:txBody>
      </p:sp>
      <p:sp>
        <p:nvSpPr>
          <p:cNvPr id="8" name="TextBox 7"/>
          <p:cNvSpPr txBox="1"/>
          <p:nvPr/>
        </p:nvSpPr>
        <p:spPr>
          <a:xfrm>
            <a:off x="3943444" y="5134457"/>
            <a:ext cx="1737262" cy="369332"/>
          </a:xfrm>
          <a:prstGeom prst="rect">
            <a:avLst/>
          </a:prstGeom>
          <a:noFill/>
        </p:spPr>
        <p:txBody>
          <a:bodyPr wrap="none" rtlCol="0">
            <a:spAutoFit/>
          </a:bodyPr>
          <a:lstStyle/>
          <a:p>
            <a:r>
              <a:rPr lang="en-US" b="1" dirty="0" smtClean="0"/>
              <a:t>Implementation</a:t>
            </a:r>
            <a:endParaRPr lang="en-US" b="1" dirty="0"/>
          </a:p>
        </p:txBody>
      </p:sp>
      <p:sp>
        <p:nvSpPr>
          <p:cNvPr id="9" name="TextBox 8"/>
          <p:cNvSpPr txBox="1"/>
          <p:nvPr/>
        </p:nvSpPr>
        <p:spPr>
          <a:xfrm>
            <a:off x="2587797" y="5120933"/>
            <a:ext cx="828472" cy="369332"/>
          </a:xfrm>
          <a:prstGeom prst="rect">
            <a:avLst/>
          </a:prstGeom>
          <a:noFill/>
        </p:spPr>
        <p:txBody>
          <a:bodyPr wrap="none" rtlCol="0">
            <a:spAutoFit/>
          </a:bodyPr>
          <a:lstStyle/>
          <a:p>
            <a:r>
              <a:rPr lang="en-US" b="1" dirty="0" smtClean="0"/>
              <a:t>Design</a:t>
            </a:r>
            <a:endParaRPr lang="en-US" b="1" dirty="0"/>
          </a:p>
        </p:txBody>
      </p:sp>
      <p:sp>
        <p:nvSpPr>
          <p:cNvPr id="10" name="TextBox 9"/>
          <p:cNvSpPr txBox="1"/>
          <p:nvPr/>
        </p:nvSpPr>
        <p:spPr>
          <a:xfrm>
            <a:off x="5873995" y="5146590"/>
            <a:ext cx="877276" cy="369332"/>
          </a:xfrm>
          <a:prstGeom prst="rect">
            <a:avLst/>
          </a:prstGeom>
          <a:noFill/>
        </p:spPr>
        <p:txBody>
          <a:bodyPr wrap="none" rtlCol="0">
            <a:spAutoFit/>
          </a:bodyPr>
          <a:lstStyle/>
          <a:p>
            <a:r>
              <a:rPr lang="en-US" b="1" dirty="0" smtClean="0"/>
              <a:t>Testing</a:t>
            </a:r>
            <a:endParaRPr lang="en-US" b="1" dirty="0"/>
          </a:p>
        </p:txBody>
      </p:sp>
      <p:cxnSp>
        <p:nvCxnSpPr>
          <p:cNvPr id="12" name="Straight Arrow Connector 11"/>
          <p:cNvCxnSpPr/>
          <p:nvPr/>
        </p:nvCxnSpPr>
        <p:spPr>
          <a:xfrm flipH="1">
            <a:off x="6963077" y="5372787"/>
            <a:ext cx="590224" cy="0"/>
          </a:xfrm>
          <a:prstGeom prst="straightConnector1">
            <a:avLst/>
          </a:prstGeom>
          <a:ln>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pic>
        <p:nvPicPr>
          <p:cNvPr id="3" name="Picture 2" descr="touchpoint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58" y="2088090"/>
            <a:ext cx="7795484" cy="3867740"/>
          </a:xfrm>
          <a:prstGeom prst="rect">
            <a:avLst/>
          </a:prstGeom>
        </p:spPr>
      </p:pic>
      <p:sp>
        <p:nvSpPr>
          <p:cNvPr id="16" name="Rectangle 15"/>
          <p:cNvSpPr/>
          <p:nvPr/>
        </p:nvSpPr>
        <p:spPr>
          <a:xfrm>
            <a:off x="3000961" y="2662342"/>
            <a:ext cx="1464306" cy="241826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07088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Risk-Based Security Test</a:t>
            </a:r>
            <a:endParaRPr lang="en-US" b="1" dirty="0"/>
          </a:p>
        </p:txBody>
      </p:sp>
      <p:sp>
        <p:nvSpPr>
          <p:cNvPr id="17" name="Rectangle 16"/>
          <p:cNvSpPr/>
          <p:nvPr/>
        </p:nvSpPr>
        <p:spPr>
          <a:xfrm>
            <a:off x="0" y="1443841"/>
            <a:ext cx="9144000" cy="2246769"/>
          </a:xfrm>
          <a:prstGeom prst="rect">
            <a:avLst/>
          </a:prstGeom>
        </p:spPr>
        <p:txBody>
          <a:bodyPr wrap="square">
            <a:spAutoFit/>
          </a:bodyPr>
          <a:lstStyle/>
          <a:p>
            <a:pPr lvl="1" algn="ctr"/>
            <a:r>
              <a:rPr lang="en-US" sz="2800" dirty="0"/>
              <a:t>F</a:t>
            </a:r>
            <a:r>
              <a:rPr lang="en-US" sz="2800" dirty="0" smtClean="0"/>
              <a:t>ocuses on validating application conformance to security requirements and application specific security policies.</a:t>
            </a:r>
          </a:p>
          <a:p>
            <a:pPr marL="914400" lvl="1" indent="-457200">
              <a:buFont typeface="Arial"/>
              <a:buChar char="•"/>
            </a:pPr>
            <a:endParaRPr lang="en-US" sz="2800" dirty="0"/>
          </a:p>
          <a:p>
            <a:pPr marL="1371600" lvl="2" indent="-457200">
              <a:buFont typeface="Lucida Grande"/>
              <a:buChar char="-"/>
            </a:pPr>
            <a:r>
              <a:rPr lang="en-US" sz="2400" dirty="0"/>
              <a:t>Usually runs in parallel to integration </a:t>
            </a:r>
            <a:r>
              <a:rPr lang="en-US" sz="2400" dirty="0" smtClean="0"/>
              <a:t>testing</a:t>
            </a:r>
            <a:endParaRPr lang="en-US" sz="2400" dirty="0"/>
          </a:p>
          <a:p>
            <a:pPr marL="914400" lvl="1" indent="-457200">
              <a:buFont typeface="Arial"/>
              <a:buChar char="•"/>
            </a:pPr>
            <a:endParaRPr lang="en-US" sz="2800" dirty="0" smtClean="0"/>
          </a:p>
        </p:txBody>
      </p:sp>
      <p:sp>
        <p:nvSpPr>
          <p:cNvPr id="18" name="Rectangle 17"/>
          <p:cNvSpPr/>
          <p:nvPr/>
        </p:nvSpPr>
        <p:spPr>
          <a:xfrm>
            <a:off x="183716" y="3958491"/>
            <a:ext cx="8557130" cy="2000548"/>
          </a:xfrm>
          <a:prstGeom prst="rect">
            <a:avLst/>
          </a:prstGeom>
        </p:spPr>
        <p:txBody>
          <a:bodyPr wrap="square">
            <a:spAutoFit/>
          </a:bodyPr>
          <a:lstStyle/>
          <a:p>
            <a:pPr marL="971550" lvl="1" indent="-514350">
              <a:buFont typeface="+mj-lt"/>
              <a:buAutoNum type="arabicPeriod"/>
            </a:pPr>
            <a:r>
              <a:rPr lang="en-US" sz="2800" dirty="0" smtClean="0"/>
              <a:t>Testing of security functionalities with standard functional testing techniques. </a:t>
            </a:r>
          </a:p>
          <a:p>
            <a:pPr marL="971550" lvl="1" indent="-514350">
              <a:buFont typeface="+mj-lt"/>
              <a:buAutoNum type="arabicPeriod"/>
            </a:pPr>
            <a:endParaRPr lang="en-US" sz="1200" dirty="0" smtClean="0"/>
          </a:p>
          <a:p>
            <a:pPr marL="971550" lvl="1" indent="-514350">
              <a:buFont typeface="+mj-lt"/>
              <a:buAutoNum type="arabicPeriod"/>
            </a:pPr>
            <a:r>
              <a:rPr lang="en-US" sz="2800" dirty="0" smtClean="0"/>
              <a:t>Perform risk-based security testing based on attack patterns and risk analysis results.</a:t>
            </a:r>
          </a:p>
        </p:txBody>
      </p:sp>
    </p:spTree>
    <p:extLst>
      <p:ext uri="{BB962C8B-B14F-4D97-AF65-F5344CB8AC3E}">
        <p14:creationId xmlns:p14="http://schemas.microsoft.com/office/powerpoint/2010/main" val="90608747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5066003"/>
          </a:xfrm>
          <a:prstGeom prst="rect">
            <a:avLst/>
          </a:prstGeom>
        </p:spPr>
        <p:txBody>
          <a:bodyPr wrap="square">
            <a:spAutoFit/>
          </a:bodyPr>
          <a:lstStyle/>
          <a:p>
            <a:r>
              <a:rPr lang="x-none" sz="3200" dirty="0" smtClean="0"/>
              <a:t>Some touchpoints are more powerful than others</a:t>
            </a:r>
          </a:p>
          <a:p>
            <a:pPr marL="457200" indent="-457200">
              <a:buFont typeface="Arial"/>
              <a:buChar char="•"/>
            </a:pPr>
            <a:endParaRPr lang="x-none" sz="2800" dirty="0"/>
          </a:p>
          <a:p>
            <a:pPr marL="514350" indent="-514350">
              <a:lnSpc>
                <a:spcPct val="120000"/>
              </a:lnSpc>
              <a:buFont typeface="+mj-lt"/>
              <a:buAutoNum type="arabicPeriod"/>
            </a:pPr>
            <a:r>
              <a:rPr lang="x-none" sz="2800" dirty="0" smtClean="0"/>
              <a:t>Code Review</a:t>
            </a:r>
          </a:p>
          <a:p>
            <a:pPr marL="514350" indent="-514350">
              <a:lnSpc>
                <a:spcPct val="120000"/>
              </a:lnSpc>
              <a:buFont typeface="+mj-lt"/>
              <a:buAutoNum type="arabicPeriod"/>
            </a:pPr>
            <a:r>
              <a:rPr lang="x-none" sz="2800" dirty="0" smtClean="0"/>
              <a:t>Architectural Risk Analysis</a:t>
            </a:r>
          </a:p>
          <a:p>
            <a:pPr marL="514350" indent="-514350">
              <a:lnSpc>
                <a:spcPct val="120000"/>
              </a:lnSpc>
              <a:buFont typeface="+mj-lt"/>
              <a:buAutoNum type="arabicPeriod"/>
            </a:pPr>
            <a:r>
              <a:rPr lang="x-none" sz="2800" dirty="0" smtClean="0"/>
              <a:t>Penetration testing</a:t>
            </a:r>
          </a:p>
          <a:p>
            <a:pPr marL="514350" indent="-514350">
              <a:lnSpc>
                <a:spcPct val="120000"/>
              </a:lnSpc>
              <a:buFont typeface="+mj-lt"/>
              <a:buAutoNum type="arabicPeriod"/>
            </a:pPr>
            <a:r>
              <a:rPr lang="x-none" sz="2800" dirty="0" smtClean="0"/>
              <a:t>Risk-based security tests</a:t>
            </a:r>
          </a:p>
          <a:p>
            <a:pPr marL="514350" indent="-514350">
              <a:lnSpc>
                <a:spcPct val="120000"/>
              </a:lnSpc>
              <a:buFont typeface="+mj-lt"/>
              <a:buAutoNum type="arabicPeriod"/>
            </a:pPr>
            <a:r>
              <a:rPr lang="x-none" sz="2800" dirty="0" smtClean="0"/>
              <a:t>Abuse cases</a:t>
            </a:r>
          </a:p>
          <a:p>
            <a:pPr marL="514350" indent="-514350">
              <a:lnSpc>
                <a:spcPct val="120000"/>
              </a:lnSpc>
              <a:buFont typeface="+mj-lt"/>
              <a:buAutoNum type="arabicPeriod"/>
            </a:pPr>
            <a:r>
              <a:rPr lang="x-none" sz="2800" dirty="0" smtClean="0"/>
              <a:t>Security requirements</a:t>
            </a:r>
          </a:p>
          <a:p>
            <a:pPr marL="514350" indent="-514350">
              <a:lnSpc>
                <a:spcPct val="120000"/>
              </a:lnSpc>
              <a:buFont typeface="+mj-lt"/>
              <a:buAutoNum type="arabicPeriod"/>
            </a:pPr>
            <a:r>
              <a:rPr lang="x-none" sz="2800" dirty="0" smtClean="0"/>
              <a:t>Security operations</a:t>
            </a:r>
            <a:endParaRPr lang="x-none" sz="2800" dirty="0"/>
          </a:p>
          <a:p>
            <a:pPr lvl="1"/>
            <a:endParaRPr lang="en-US" sz="2800" dirty="0" smtClean="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7 Best Practices (Touchpoints) </a:t>
            </a:r>
            <a:endParaRPr lang="en-US" b="1" dirty="0"/>
          </a:p>
        </p:txBody>
      </p:sp>
      <p:sp>
        <p:nvSpPr>
          <p:cNvPr id="5" name="Rectangle 4"/>
          <p:cNvSpPr/>
          <p:nvPr/>
        </p:nvSpPr>
        <p:spPr>
          <a:xfrm>
            <a:off x="457200" y="4446104"/>
            <a:ext cx="4241800" cy="57984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29126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Abuse Case</a:t>
            </a:r>
            <a:endParaRPr lang="en-US" b="1" dirty="0"/>
          </a:p>
        </p:txBody>
      </p:sp>
      <p:sp>
        <p:nvSpPr>
          <p:cNvPr id="8" name="TextBox 7"/>
          <p:cNvSpPr txBox="1"/>
          <p:nvPr/>
        </p:nvSpPr>
        <p:spPr>
          <a:xfrm>
            <a:off x="3943444" y="5134457"/>
            <a:ext cx="1737262" cy="369332"/>
          </a:xfrm>
          <a:prstGeom prst="rect">
            <a:avLst/>
          </a:prstGeom>
          <a:noFill/>
        </p:spPr>
        <p:txBody>
          <a:bodyPr wrap="none" rtlCol="0">
            <a:spAutoFit/>
          </a:bodyPr>
          <a:lstStyle/>
          <a:p>
            <a:r>
              <a:rPr lang="en-US" b="1" dirty="0" smtClean="0"/>
              <a:t>Implementation</a:t>
            </a:r>
            <a:endParaRPr lang="en-US" b="1" dirty="0"/>
          </a:p>
        </p:txBody>
      </p:sp>
      <p:sp>
        <p:nvSpPr>
          <p:cNvPr id="9" name="TextBox 8"/>
          <p:cNvSpPr txBox="1"/>
          <p:nvPr/>
        </p:nvSpPr>
        <p:spPr>
          <a:xfrm>
            <a:off x="2587797" y="5120933"/>
            <a:ext cx="828472" cy="369332"/>
          </a:xfrm>
          <a:prstGeom prst="rect">
            <a:avLst/>
          </a:prstGeom>
          <a:noFill/>
        </p:spPr>
        <p:txBody>
          <a:bodyPr wrap="none" rtlCol="0">
            <a:spAutoFit/>
          </a:bodyPr>
          <a:lstStyle/>
          <a:p>
            <a:r>
              <a:rPr lang="en-US" b="1" dirty="0" smtClean="0"/>
              <a:t>Design</a:t>
            </a:r>
            <a:endParaRPr lang="en-US" b="1" dirty="0"/>
          </a:p>
        </p:txBody>
      </p:sp>
      <p:sp>
        <p:nvSpPr>
          <p:cNvPr id="10" name="TextBox 9"/>
          <p:cNvSpPr txBox="1"/>
          <p:nvPr/>
        </p:nvSpPr>
        <p:spPr>
          <a:xfrm>
            <a:off x="5873995" y="5146590"/>
            <a:ext cx="877276" cy="369332"/>
          </a:xfrm>
          <a:prstGeom prst="rect">
            <a:avLst/>
          </a:prstGeom>
          <a:noFill/>
        </p:spPr>
        <p:txBody>
          <a:bodyPr wrap="none" rtlCol="0">
            <a:spAutoFit/>
          </a:bodyPr>
          <a:lstStyle/>
          <a:p>
            <a:r>
              <a:rPr lang="en-US" b="1" dirty="0" smtClean="0"/>
              <a:t>Testing</a:t>
            </a:r>
            <a:endParaRPr lang="en-US" b="1" dirty="0"/>
          </a:p>
        </p:txBody>
      </p:sp>
      <p:cxnSp>
        <p:nvCxnSpPr>
          <p:cNvPr id="12" name="Straight Arrow Connector 11"/>
          <p:cNvCxnSpPr/>
          <p:nvPr/>
        </p:nvCxnSpPr>
        <p:spPr>
          <a:xfrm flipH="1">
            <a:off x="6963077" y="5372787"/>
            <a:ext cx="590224" cy="0"/>
          </a:xfrm>
          <a:prstGeom prst="straightConnector1">
            <a:avLst/>
          </a:prstGeom>
          <a:ln>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pic>
        <p:nvPicPr>
          <p:cNvPr id="3" name="Picture 2" descr="touchpoint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58" y="2088090"/>
            <a:ext cx="7795484" cy="3867740"/>
          </a:xfrm>
          <a:prstGeom prst="rect">
            <a:avLst/>
          </a:prstGeom>
        </p:spPr>
      </p:pic>
      <p:sp>
        <p:nvSpPr>
          <p:cNvPr id="16" name="Rectangle 15"/>
          <p:cNvSpPr/>
          <p:nvPr/>
        </p:nvSpPr>
        <p:spPr>
          <a:xfrm>
            <a:off x="739641" y="2716192"/>
            <a:ext cx="1464306" cy="241826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974104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Abuse Cases</a:t>
            </a:r>
            <a:endParaRPr lang="en-US" b="1" dirty="0"/>
          </a:p>
        </p:txBody>
      </p:sp>
      <p:sp>
        <p:nvSpPr>
          <p:cNvPr id="18" name="Rectangle 17"/>
          <p:cNvSpPr/>
          <p:nvPr/>
        </p:nvSpPr>
        <p:spPr>
          <a:xfrm>
            <a:off x="0" y="1273749"/>
            <a:ext cx="9014330" cy="2246769"/>
          </a:xfrm>
          <a:prstGeom prst="rect">
            <a:avLst/>
          </a:prstGeom>
        </p:spPr>
        <p:txBody>
          <a:bodyPr wrap="square">
            <a:spAutoFit/>
          </a:bodyPr>
          <a:lstStyle/>
          <a:p>
            <a:pPr marL="914400" lvl="1" indent="-457200">
              <a:buFont typeface="Arial"/>
              <a:buChar char="•"/>
            </a:pPr>
            <a:r>
              <a:rPr lang="en-US" sz="2800" dirty="0" smtClean="0"/>
              <a:t>Similar to UML Use Cases but describe the system </a:t>
            </a:r>
            <a:r>
              <a:rPr lang="en-US" sz="2800" dirty="0" err="1" smtClean="0"/>
              <a:t>behaviour</a:t>
            </a:r>
            <a:r>
              <a:rPr lang="en-US" sz="2800" dirty="0" smtClean="0"/>
              <a:t> under attack</a:t>
            </a:r>
            <a:r>
              <a:rPr lang="en-US" sz="2800" dirty="0" smtClean="0"/>
              <a:t>.</a:t>
            </a:r>
          </a:p>
          <a:p>
            <a:pPr marL="914400" lvl="1" indent="-457200">
              <a:buFont typeface="Arial"/>
              <a:buChar char="•"/>
            </a:pPr>
            <a:endParaRPr lang="en-US" sz="2800" dirty="0" smtClean="0"/>
          </a:p>
          <a:p>
            <a:pPr marL="914400" lvl="1" indent="-457200">
              <a:buFont typeface="Arial"/>
              <a:buChar char="•"/>
            </a:pPr>
            <a:r>
              <a:rPr lang="en-US" sz="2800" dirty="0" smtClean="0"/>
              <a:t>Require Explicit coverage of what should be protected, by whom and for how long</a:t>
            </a:r>
          </a:p>
        </p:txBody>
      </p:sp>
    </p:spTree>
    <p:extLst>
      <p:ext uri="{BB962C8B-B14F-4D97-AF65-F5344CB8AC3E}">
        <p14:creationId xmlns:p14="http://schemas.microsoft.com/office/powerpoint/2010/main" val="416030416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Abuse Cases</a:t>
            </a:r>
            <a:endParaRPr lang="en-US" b="1" dirty="0"/>
          </a:p>
        </p:txBody>
      </p:sp>
      <p:sp>
        <p:nvSpPr>
          <p:cNvPr id="18" name="Rectangle 17"/>
          <p:cNvSpPr/>
          <p:nvPr/>
        </p:nvSpPr>
        <p:spPr>
          <a:xfrm>
            <a:off x="0" y="1273749"/>
            <a:ext cx="9014330" cy="2246769"/>
          </a:xfrm>
          <a:prstGeom prst="rect">
            <a:avLst/>
          </a:prstGeom>
        </p:spPr>
        <p:txBody>
          <a:bodyPr wrap="square">
            <a:spAutoFit/>
          </a:bodyPr>
          <a:lstStyle/>
          <a:p>
            <a:pPr marL="914400" lvl="1" indent="-457200">
              <a:buFont typeface="Arial"/>
              <a:buChar char="•"/>
            </a:pPr>
            <a:r>
              <a:rPr lang="en-US" sz="2800" dirty="0" smtClean="0"/>
              <a:t>Similar to UML Use Cases but describe the system </a:t>
            </a:r>
            <a:r>
              <a:rPr lang="en-US" sz="2800" dirty="0" err="1" smtClean="0"/>
              <a:t>behaviour</a:t>
            </a:r>
            <a:r>
              <a:rPr lang="en-US" sz="2800" dirty="0" smtClean="0"/>
              <a:t> under attack</a:t>
            </a:r>
            <a:r>
              <a:rPr lang="en-US" sz="2800" dirty="0" smtClean="0"/>
              <a:t>.</a:t>
            </a:r>
          </a:p>
          <a:p>
            <a:pPr marL="914400" lvl="1" indent="-457200">
              <a:buFont typeface="Arial"/>
              <a:buChar char="•"/>
            </a:pPr>
            <a:endParaRPr lang="en-US" sz="2800" dirty="0" smtClean="0"/>
          </a:p>
          <a:p>
            <a:pPr marL="914400" lvl="1" indent="-457200">
              <a:buFont typeface="Arial"/>
              <a:buChar char="•"/>
            </a:pPr>
            <a:r>
              <a:rPr lang="en-US" sz="2800" dirty="0" smtClean="0"/>
              <a:t>Require Explicit coverage of what should be protected, by whom and for how long</a:t>
            </a:r>
          </a:p>
        </p:txBody>
      </p:sp>
      <p:pic>
        <p:nvPicPr>
          <p:cNvPr id="2" name="Picture 1"/>
          <p:cNvPicPr>
            <a:picLocks noChangeAspect="1"/>
          </p:cNvPicPr>
          <p:nvPr/>
        </p:nvPicPr>
        <p:blipFill>
          <a:blip r:embed="rId3"/>
          <a:stretch>
            <a:fillRect/>
          </a:stretch>
        </p:blipFill>
        <p:spPr>
          <a:xfrm>
            <a:off x="381000" y="0"/>
            <a:ext cx="8360596" cy="6858000"/>
          </a:xfrm>
          <a:prstGeom prst="rect">
            <a:avLst/>
          </a:prstGeom>
        </p:spPr>
      </p:pic>
    </p:spTree>
    <p:extLst>
      <p:ext uri="{BB962C8B-B14F-4D97-AF65-F5344CB8AC3E}">
        <p14:creationId xmlns:p14="http://schemas.microsoft.com/office/powerpoint/2010/main" val="19645760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Code Reviews</a:t>
            </a:r>
            <a:endParaRPr lang="en-US" b="1" dirty="0"/>
          </a:p>
        </p:txBody>
      </p:sp>
      <p:sp>
        <p:nvSpPr>
          <p:cNvPr id="7" name="Rectangle 6"/>
          <p:cNvSpPr/>
          <p:nvPr/>
        </p:nvSpPr>
        <p:spPr>
          <a:xfrm>
            <a:off x="457200" y="1443841"/>
            <a:ext cx="8557130" cy="5262979"/>
          </a:xfrm>
          <a:prstGeom prst="rect">
            <a:avLst/>
          </a:prstGeom>
        </p:spPr>
        <p:txBody>
          <a:bodyPr wrap="square">
            <a:spAutoFit/>
          </a:bodyPr>
          <a:lstStyle/>
          <a:p>
            <a:pPr marL="457200" indent="-457200">
              <a:buFont typeface="Arial"/>
              <a:buChar char="•"/>
            </a:pPr>
            <a:r>
              <a:rPr lang="x-none" sz="2800" dirty="0" smtClean="0"/>
              <a:t>Scan code to identify common implementation bugs</a:t>
            </a:r>
          </a:p>
          <a:p>
            <a:pPr marL="914400" lvl="1" indent="-457200">
              <a:buFont typeface="Lucida Grande"/>
              <a:buChar char="-"/>
            </a:pPr>
            <a:r>
              <a:rPr lang="x-none" sz="2400" dirty="0" smtClean="0"/>
              <a:t>Can only identify at most 50% of all possible vulnerabilities</a:t>
            </a:r>
          </a:p>
          <a:p>
            <a:pPr marL="457200" indent="-457200">
              <a:buFont typeface="Arial"/>
              <a:buChar char="•"/>
            </a:pPr>
            <a:endParaRPr lang="x-none" sz="2800" dirty="0" smtClean="0"/>
          </a:p>
          <a:p>
            <a:pPr marL="457200" indent="-457200">
              <a:buFont typeface="Arial"/>
              <a:buChar char="•"/>
            </a:pPr>
            <a:r>
              <a:rPr lang="x-none" sz="2800" dirty="0"/>
              <a:t>Look for a fixed set of patterns (hardcoded rules)</a:t>
            </a:r>
          </a:p>
          <a:p>
            <a:pPr marL="914400" lvl="1" indent="-457200">
              <a:buFont typeface="Lucida Grande"/>
              <a:buChar char="-"/>
            </a:pPr>
            <a:r>
              <a:rPr lang="x-none" sz="2400" dirty="0"/>
              <a:t>Cannot rank vulnerabilities depending on criticality</a:t>
            </a:r>
          </a:p>
          <a:p>
            <a:pPr marL="914400" lvl="1" indent="-457200">
              <a:buFont typeface="Lucida Grande"/>
              <a:buChar char="-"/>
            </a:pPr>
            <a:r>
              <a:rPr lang="x-none" sz="2400" dirty="0"/>
              <a:t>High false positive and false negative rates.</a:t>
            </a:r>
            <a:endParaRPr lang="x-none" sz="2800" dirty="0" smtClean="0"/>
          </a:p>
          <a:p>
            <a:pPr marL="457200" indent="-457200">
              <a:buFont typeface="Arial"/>
              <a:buChar char="•"/>
            </a:pPr>
            <a:endParaRPr lang="x-none" sz="2800" dirty="0"/>
          </a:p>
          <a:p>
            <a:pPr marL="457200" indent="-457200">
              <a:buFont typeface="Arial"/>
              <a:buChar char="•"/>
            </a:pPr>
            <a:r>
              <a:rPr lang="x-none" sz="2800" dirty="0" smtClean="0"/>
              <a:t>Performed with automated static analysis tools:</a:t>
            </a:r>
          </a:p>
          <a:p>
            <a:pPr marL="914400" lvl="1" indent="-457200">
              <a:buFont typeface="Lucida Grande"/>
              <a:buChar char="-"/>
            </a:pPr>
            <a:r>
              <a:rPr lang="x-none" sz="2400" dirty="0" smtClean="0"/>
              <a:t>Fortify</a:t>
            </a:r>
          </a:p>
          <a:p>
            <a:pPr marL="914400" lvl="1" indent="-457200">
              <a:buFont typeface="Lucida Grande"/>
              <a:buChar char="-"/>
            </a:pPr>
            <a:r>
              <a:rPr lang="x-none" sz="2400" dirty="0" smtClean="0"/>
              <a:t>SonarQube</a:t>
            </a:r>
          </a:p>
          <a:p>
            <a:pPr marL="914400" lvl="1" indent="-457200">
              <a:buFont typeface="Lucida Grande"/>
              <a:buChar char="-"/>
            </a:pPr>
            <a:r>
              <a:rPr lang="en-US" sz="2400" dirty="0"/>
              <a:t>g</a:t>
            </a:r>
            <a:r>
              <a:rPr lang="x-none" sz="2400" dirty="0" smtClean="0"/>
              <a:t>rep</a:t>
            </a:r>
          </a:p>
          <a:p>
            <a:pPr marL="457200" indent="-457200">
              <a:buFont typeface="Arial"/>
              <a:buChar char="•"/>
            </a:pPr>
            <a:endParaRPr lang="x-none" sz="2800" dirty="0" smtClean="0"/>
          </a:p>
          <a:p>
            <a:pPr marL="457200" indent="-457200">
              <a:buFont typeface="Arial"/>
              <a:buChar char="•"/>
            </a:pPr>
            <a:endParaRPr lang="x-none" sz="2400" dirty="0"/>
          </a:p>
        </p:txBody>
      </p:sp>
      <p:sp>
        <p:nvSpPr>
          <p:cNvPr id="2" name="Rectangle 1"/>
          <p:cNvSpPr/>
          <p:nvPr/>
        </p:nvSpPr>
        <p:spPr>
          <a:xfrm>
            <a:off x="800531" y="5046003"/>
            <a:ext cx="2650035" cy="57984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1363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5066003"/>
          </a:xfrm>
          <a:prstGeom prst="rect">
            <a:avLst/>
          </a:prstGeom>
        </p:spPr>
        <p:txBody>
          <a:bodyPr wrap="square">
            <a:spAutoFit/>
          </a:bodyPr>
          <a:lstStyle/>
          <a:p>
            <a:r>
              <a:rPr lang="x-none" sz="3200" dirty="0" smtClean="0"/>
              <a:t>Some touchpoints are more powerful than others</a:t>
            </a:r>
          </a:p>
          <a:p>
            <a:pPr marL="457200" indent="-457200">
              <a:buFont typeface="Arial"/>
              <a:buChar char="•"/>
            </a:pPr>
            <a:endParaRPr lang="x-none" sz="2800" dirty="0"/>
          </a:p>
          <a:p>
            <a:pPr marL="514350" indent="-514350">
              <a:lnSpc>
                <a:spcPct val="120000"/>
              </a:lnSpc>
              <a:buFont typeface="+mj-lt"/>
              <a:buAutoNum type="arabicPeriod"/>
            </a:pPr>
            <a:r>
              <a:rPr lang="x-none" sz="2800" dirty="0" smtClean="0"/>
              <a:t>Code Review</a:t>
            </a:r>
          </a:p>
          <a:p>
            <a:pPr marL="514350" indent="-514350">
              <a:lnSpc>
                <a:spcPct val="120000"/>
              </a:lnSpc>
              <a:buFont typeface="+mj-lt"/>
              <a:buAutoNum type="arabicPeriod"/>
            </a:pPr>
            <a:r>
              <a:rPr lang="x-none" sz="2800" dirty="0" smtClean="0"/>
              <a:t>Architectural Risk Analysis</a:t>
            </a:r>
          </a:p>
          <a:p>
            <a:pPr marL="514350" indent="-514350">
              <a:lnSpc>
                <a:spcPct val="120000"/>
              </a:lnSpc>
              <a:buFont typeface="+mj-lt"/>
              <a:buAutoNum type="arabicPeriod"/>
            </a:pPr>
            <a:r>
              <a:rPr lang="x-none" sz="2800" dirty="0" smtClean="0"/>
              <a:t>Penetration testing</a:t>
            </a:r>
          </a:p>
          <a:p>
            <a:pPr marL="514350" indent="-514350">
              <a:lnSpc>
                <a:spcPct val="120000"/>
              </a:lnSpc>
              <a:buFont typeface="+mj-lt"/>
              <a:buAutoNum type="arabicPeriod"/>
            </a:pPr>
            <a:r>
              <a:rPr lang="x-none" sz="2800" dirty="0" smtClean="0"/>
              <a:t>Risk-based security tests</a:t>
            </a:r>
          </a:p>
          <a:p>
            <a:pPr marL="514350" indent="-514350">
              <a:lnSpc>
                <a:spcPct val="120000"/>
              </a:lnSpc>
              <a:buFont typeface="+mj-lt"/>
              <a:buAutoNum type="arabicPeriod"/>
            </a:pPr>
            <a:r>
              <a:rPr lang="x-none" sz="2800" dirty="0" smtClean="0"/>
              <a:t>Abuse cases</a:t>
            </a:r>
          </a:p>
          <a:p>
            <a:pPr marL="514350" indent="-514350">
              <a:lnSpc>
                <a:spcPct val="120000"/>
              </a:lnSpc>
              <a:buFont typeface="+mj-lt"/>
              <a:buAutoNum type="arabicPeriod"/>
            </a:pPr>
            <a:r>
              <a:rPr lang="x-none" sz="2800" dirty="0" smtClean="0"/>
              <a:t>Security requirements</a:t>
            </a:r>
          </a:p>
          <a:p>
            <a:pPr marL="514350" indent="-514350">
              <a:lnSpc>
                <a:spcPct val="120000"/>
              </a:lnSpc>
              <a:buFont typeface="+mj-lt"/>
              <a:buAutoNum type="arabicPeriod"/>
            </a:pPr>
            <a:r>
              <a:rPr lang="x-none" sz="2800" dirty="0" smtClean="0"/>
              <a:t>Security operations</a:t>
            </a:r>
            <a:endParaRPr lang="x-none" sz="2800" dirty="0"/>
          </a:p>
          <a:p>
            <a:pPr lvl="1"/>
            <a:endParaRPr lang="en-US" sz="2800" dirty="0" smtClean="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7 Best Practices (Touchpoints) </a:t>
            </a:r>
            <a:endParaRPr lang="en-US" b="1" dirty="0"/>
          </a:p>
        </p:txBody>
      </p:sp>
      <p:sp>
        <p:nvSpPr>
          <p:cNvPr id="5" name="Rectangle 4"/>
          <p:cNvSpPr/>
          <p:nvPr/>
        </p:nvSpPr>
        <p:spPr>
          <a:xfrm>
            <a:off x="457200" y="5018331"/>
            <a:ext cx="4241800" cy="57984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50747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Security Requirements</a:t>
            </a:r>
            <a:endParaRPr lang="en-US" b="1" dirty="0"/>
          </a:p>
        </p:txBody>
      </p:sp>
      <p:sp>
        <p:nvSpPr>
          <p:cNvPr id="8" name="TextBox 7"/>
          <p:cNvSpPr txBox="1"/>
          <p:nvPr/>
        </p:nvSpPr>
        <p:spPr>
          <a:xfrm>
            <a:off x="3943444" y="5134457"/>
            <a:ext cx="1737262" cy="369332"/>
          </a:xfrm>
          <a:prstGeom prst="rect">
            <a:avLst/>
          </a:prstGeom>
          <a:noFill/>
        </p:spPr>
        <p:txBody>
          <a:bodyPr wrap="none" rtlCol="0">
            <a:spAutoFit/>
          </a:bodyPr>
          <a:lstStyle/>
          <a:p>
            <a:r>
              <a:rPr lang="en-US" b="1" dirty="0" smtClean="0"/>
              <a:t>Implementation</a:t>
            </a:r>
            <a:endParaRPr lang="en-US" b="1" dirty="0"/>
          </a:p>
        </p:txBody>
      </p:sp>
      <p:sp>
        <p:nvSpPr>
          <p:cNvPr id="9" name="TextBox 8"/>
          <p:cNvSpPr txBox="1"/>
          <p:nvPr/>
        </p:nvSpPr>
        <p:spPr>
          <a:xfrm>
            <a:off x="2587797" y="5120933"/>
            <a:ext cx="828472" cy="369332"/>
          </a:xfrm>
          <a:prstGeom prst="rect">
            <a:avLst/>
          </a:prstGeom>
          <a:noFill/>
        </p:spPr>
        <p:txBody>
          <a:bodyPr wrap="none" rtlCol="0">
            <a:spAutoFit/>
          </a:bodyPr>
          <a:lstStyle/>
          <a:p>
            <a:r>
              <a:rPr lang="en-US" b="1" dirty="0" smtClean="0"/>
              <a:t>Design</a:t>
            </a:r>
            <a:endParaRPr lang="en-US" b="1" dirty="0"/>
          </a:p>
        </p:txBody>
      </p:sp>
      <p:sp>
        <p:nvSpPr>
          <p:cNvPr id="10" name="TextBox 9"/>
          <p:cNvSpPr txBox="1"/>
          <p:nvPr/>
        </p:nvSpPr>
        <p:spPr>
          <a:xfrm>
            <a:off x="5873995" y="5146590"/>
            <a:ext cx="877276" cy="369332"/>
          </a:xfrm>
          <a:prstGeom prst="rect">
            <a:avLst/>
          </a:prstGeom>
          <a:noFill/>
        </p:spPr>
        <p:txBody>
          <a:bodyPr wrap="none" rtlCol="0">
            <a:spAutoFit/>
          </a:bodyPr>
          <a:lstStyle/>
          <a:p>
            <a:r>
              <a:rPr lang="en-US" b="1" dirty="0" smtClean="0"/>
              <a:t>Testing</a:t>
            </a:r>
            <a:endParaRPr lang="en-US" b="1" dirty="0"/>
          </a:p>
        </p:txBody>
      </p:sp>
      <p:cxnSp>
        <p:nvCxnSpPr>
          <p:cNvPr id="12" name="Straight Arrow Connector 11"/>
          <p:cNvCxnSpPr/>
          <p:nvPr/>
        </p:nvCxnSpPr>
        <p:spPr>
          <a:xfrm flipH="1">
            <a:off x="6963077" y="5372787"/>
            <a:ext cx="590224" cy="0"/>
          </a:xfrm>
          <a:prstGeom prst="straightConnector1">
            <a:avLst/>
          </a:prstGeom>
          <a:ln>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pic>
        <p:nvPicPr>
          <p:cNvPr id="3" name="Picture 2" descr="touchpoint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58" y="2088090"/>
            <a:ext cx="7795484" cy="3867740"/>
          </a:xfrm>
          <a:prstGeom prst="rect">
            <a:avLst/>
          </a:prstGeom>
        </p:spPr>
      </p:pic>
      <p:sp>
        <p:nvSpPr>
          <p:cNvPr id="16" name="Rectangle 15"/>
          <p:cNvSpPr/>
          <p:nvPr/>
        </p:nvSpPr>
        <p:spPr>
          <a:xfrm>
            <a:off x="739641" y="2387600"/>
            <a:ext cx="1464306" cy="2746857"/>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13705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43841"/>
            <a:ext cx="8557130" cy="5066003"/>
          </a:xfrm>
          <a:prstGeom prst="rect">
            <a:avLst/>
          </a:prstGeom>
        </p:spPr>
        <p:txBody>
          <a:bodyPr wrap="square">
            <a:spAutoFit/>
          </a:bodyPr>
          <a:lstStyle/>
          <a:p>
            <a:r>
              <a:rPr lang="x-none" sz="3200" dirty="0" smtClean="0"/>
              <a:t>Some touchpoints are more powerful than others</a:t>
            </a:r>
          </a:p>
          <a:p>
            <a:pPr marL="457200" indent="-457200">
              <a:buFont typeface="Arial"/>
              <a:buChar char="•"/>
            </a:pPr>
            <a:endParaRPr lang="x-none" sz="2800" dirty="0"/>
          </a:p>
          <a:p>
            <a:pPr marL="514350" indent="-514350">
              <a:lnSpc>
                <a:spcPct val="120000"/>
              </a:lnSpc>
              <a:buFont typeface="+mj-lt"/>
              <a:buAutoNum type="arabicPeriod"/>
            </a:pPr>
            <a:r>
              <a:rPr lang="x-none" sz="2800" dirty="0" smtClean="0"/>
              <a:t>Code Review</a:t>
            </a:r>
          </a:p>
          <a:p>
            <a:pPr marL="514350" indent="-514350">
              <a:lnSpc>
                <a:spcPct val="120000"/>
              </a:lnSpc>
              <a:buFont typeface="+mj-lt"/>
              <a:buAutoNum type="arabicPeriod"/>
            </a:pPr>
            <a:r>
              <a:rPr lang="x-none" sz="2800" dirty="0" smtClean="0"/>
              <a:t>Architectural Risk Analysis</a:t>
            </a:r>
          </a:p>
          <a:p>
            <a:pPr marL="514350" indent="-514350">
              <a:lnSpc>
                <a:spcPct val="120000"/>
              </a:lnSpc>
              <a:buFont typeface="+mj-lt"/>
              <a:buAutoNum type="arabicPeriod"/>
            </a:pPr>
            <a:r>
              <a:rPr lang="x-none" sz="2800" dirty="0" smtClean="0"/>
              <a:t>Penetration testing</a:t>
            </a:r>
          </a:p>
          <a:p>
            <a:pPr marL="514350" indent="-514350">
              <a:lnSpc>
                <a:spcPct val="120000"/>
              </a:lnSpc>
              <a:buFont typeface="+mj-lt"/>
              <a:buAutoNum type="arabicPeriod"/>
            </a:pPr>
            <a:r>
              <a:rPr lang="x-none" sz="2800" dirty="0" smtClean="0"/>
              <a:t>Risk-based security tests</a:t>
            </a:r>
          </a:p>
          <a:p>
            <a:pPr marL="514350" indent="-514350">
              <a:lnSpc>
                <a:spcPct val="120000"/>
              </a:lnSpc>
              <a:buFont typeface="+mj-lt"/>
              <a:buAutoNum type="arabicPeriod"/>
            </a:pPr>
            <a:r>
              <a:rPr lang="x-none" sz="2800" dirty="0" smtClean="0"/>
              <a:t>Abuse cases</a:t>
            </a:r>
          </a:p>
          <a:p>
            <a:pPr marL="514350" indent="-514350">
              <a:lnSpc>
                <a:spcPct val="120000"/>
              </a:lnSpc>
              <a:buFont typeface="+mj-lt"/>
              <a:buAutoNum type="arabicPeriod"/>
            </a:pPr>
            <a:r>
              <a:rPr lang="x-none" sz="2800" dirty="0" smtClean="0"/>
              <a:t>Security requirements</a:t>
            </a:r>
          </a:p>
          <a:p>
            <a:pPr marL="514350" indent="-514350">
              <a:lnSpc>
                <a:spcPct val="120000"/>
              </a:lnSpc>
              <a:buFont typeface="+mj-lt"/>
              <a:buAutoNum type="arabicPeriod"/>
            </a:pPr>
            <a:r>
              <a:rPr lang="x-none" sz="2800" dirty="0" smtClean="0"/>
              <a:t>Security operations</a:t>
            </a:r>
            <a:endParaRPr lang="x-none" sz="2800" dirty="0"/>
          </a:p>
          <a:p>
            <a:pPr lvl="1"/>
            <a:endParaRPr lang="en-US" sz="2800" dirty="0" smtClean="0"/>
          </a:p>
        </p:txBody>
      </p:sp>
      <p:sp>
        <p:nvSpPr>
          <p:cNvPr id="4"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7 Best Practices (Touchpoints) </a:t>
            </a:r>
            <a:endParaRPr lang="en-US" b="1" dirty="0"/>
          </a:p>
        </p:txBody>
      </p:sp>
      <p:sp>
        <p:nvSpPr>
          <p:cNvPr id="5" name="Rectangle 4"/>
          <p:cNvSpPr/>
          <p:nvPr/>
        </p:nvSpPr>
        <p:spPr>
          <a:xfrm>
            <a:off x="355600" y="5506744"/>
            <a:ext cx="4241800" cy="57984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59585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ouchpoints.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58" y="2088090"/>
            <a:ext cx="7795484" cy="3867740"/>
          </a:xfrm>
          <a:prstGeom prst="rect">
            <a:avLst/>
          </a:prstGeom>
        </p:spPr>
      </p:pic>
      <p:sp>
        <p:nvSpPr>
          <p:cNvPr id="5" name="Title 1"/>
          <p:cNvSpPr txBox="1">
            <a:spLocks/>
          </p:cNvSpPr>
          <p:nvPr/>
        </p:nvSpPr>
        <p:spPr>
          <a:xfrm>
            <a:off x="457200" y="8650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x-none" b="1" dirty="0" smtClean="0"/>
              <a:t>7 Best Practices (Touchpoints) </a:t>
            </a:r>
            <a:endParaRPr lang="en-US" b="1" dirty="0"/>
          </a:p>
        </p:txBody>
      </p:sp>
      <p:sp>
        <p:nvSpPr>
          <p:cNvPr id="16" name="Rectangle 15"/>
          <p:cNvSpPr/>
          <p:nvPr/>
        </p:nvSpPr>
        <p:spPr>
          <a:xfrm>
            <a:off x="6556960" y="2658782"/>
            <a:ext cx="2129839" cy="241826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457201" y="5434098"/>
            <a:ext cx="8229599" cy="1292662"/>
          </a:xfrm>
          <a:prstGeom prst="rect">
            <a:avLst/>
          </a:prstGeom>
        </p:spPr>
        <p:txBody>
          <a:bodyPr wrap="square">
            <a:spAutoFit/>
          </a:bodyPr>
          <a:lstStyle/>
          <a:p>
            <a:pPr marL="285750" indent="-285750">
              <a:buFont typeface="Arial"/>
              <a:buChar char="•"/>
            </a:pPr>
            <a:r>
              <a:rPr lang="en-US" sz="2400" dirty="0"/>
              <a:t>Involve network security </a:t>
            </a:r>
            <a:r>
              <a:rPr lang="en-US" sz="2400" dirty="0" smtClean="0"/>
              <a:t>experts </a:t>
            </a:r>
          </a:p>
          <a:p>
            <a:pPr marL="285750" indent="-285750">
              <a:buFont typeface="Arial"/>
              <a:buChar char="•"/>
            </a:pPr>
            <a:endParaRPr lang="en-US" sz="600" dirty="0" smtClean="0"/>
          </a:p>
          <a:p>
            <a:pPr marL="285750" indent="-285750">
              <a:buFont typeface="Arial"/>
              <a:buChar char="•"/>
            </a:pPr>
            <a:r>
              <a:rPr lang="en-US" sz="2400" dirty="0" smtClean="0"/>
              <a:t>Acquire knowledge of software </a:t>
            </a:r>
            <a:r>
              <a:rPr lang="en-US" sz="2400" dirty="0" err="1" smtClean="0"/>
              <a:t>behaviour</a:t>
            </a:r>
            <a:r>
              <a:rPr lang="en-US" sz="2400" dirty="0" smtClean="0"/>
              <a:t> that lead to successful attacks</a:t>
            </a:r>
            <a:endParaRPr lang="en-US" sz="2400" dirty="0"/>
          </a:p>
        </p:txBody>
      </p:sp>
    </p:spTree>
    <p:extLst>
      <p:ext uri="{BB962C8B-B14F-4D97-AF65-F5344CB8AC3E}">
        <p14:creationId xmlns:p14="http://schemas.microsoft.com/office/powerpoint/2010/main" val="36541471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050" y="-28935"/>
            <a:ext cx="5295900" cy="1536700"/>
          </a:xfrm>
          <a:prstGeom prst="rect">
            <a:avLst/>
          </a:prstGeom>
        </p:spPr>
      </p:pic>
      <p:sp>
        <p:nvSpPr>
          <p:cNvPr id="8" name="Rectangle 7"/>
          <p:cNvSpPr/>
          <p:nvPr/>
        </p:nvSpPr>
        <p:spPr>
          <a:xfrm>
            <a:off x="457200" y="1443841"/>
            <a:ext cx="8557130" cy="7417415"/>
          </a:xfrm>
          <a:prstGeom prst="rect">
            <a:avLst/>
          </a:prstGeom>
        </p:spPr>
        <p:txBody>
          <a:bodyPr wrap="square">
            <a:spAutoFit/>
          </a:bodyPr>
          <a:lstStyle/>
          <a:p>
            <a:pPr marL="457200" indent="-457200">
              <a:buFont typeface="Arial"/>
              <a:buChar char="•"/>
            </a:pPr>
            <a:r>
              <a:rPr lang="x-none" sz="2800" dirty="0" smtClean="0"/>
              <a:t>Open-source platform developed to perform automatic reviews with static analysis of code to detect bugs, code smells and security vulnerabilities.</a:t>
            </a:r>
          </a:p>
          <a:p>
            <a:pPr marL="457200" indent="-457200">
              <a:buFont typeface="Arial"/>
              <a:buChar char="•"/>
            </a:pPr>
            <a:endParaRPr lang="x-none" sz="2800" dirty="0" smtClean="0"/>
          </a:p>
          <a:p>
            <a:pPr marL="457200" indent="-457200">
              <a:buFont typeface="Arial"/>
              <a:buChar char="•"/>
            </a:pPr>
            <a:r>
              <a:rPr lang="x-none" sz="2800" dirty="0" smtClean="0"/>
              <a:t>Supports 20+ programming languages (Java, JavaScript, C#, C/C++,Phyton,</a:t>
            </a:r>
            <a:r>
              <a:rPr lang="mr-IN" sz="2800" dirty="0" smtClean="0"/>
              <a:t>…</a:t>
            </a:r>
            <a:r>
              <a:rPr lang="x-none" sz="2800" dirty="0" smtClean="0"/>
              <a:t>)</a:t>
            </a:r>
          </a:p>
          <a:p>
            <a:pPr marL="457200" indent="-457200">
              <a:buFont typeface="Arial"/>
              <a:buChar char="•"/>
            </a:pPr>
            <a:endParaRPr lang="x-none" sz="2800" dirty="0"/>
          </a:p>
          <a:p>
            <a:pPr marL="457200" indent="-457200">
              <a:buFont typeface="Arial"/>
              <a:buChar char="•"/>
            </a:pPr>
            <a:r>
              <a:rPr lang="x-none" sz="2800" dirty="0" smtClean="0"/>
              <a:t>Can integrate with various development environments such as Eclipse and IntelliJ</a:t>
            </a:r>
          </a:p>
          <a:p>
            <a:pPr marL="457200" indent="-457200">
              <a:buFont typeface="Arial"/>
              <a:buChar char="•"/>
            </a:pPr>
            <a:endParaRPr lang="x-none" sz="2800" dirty="0"/>
          </a:p>
          <a:p>
            <a:pPr marL="457200" indent="-457200">
              <a:buFont typeface="Arial"/>
              <a:buChar char="•"/>
            </a:pPr>
            <a:r>
              <a:rPr lang="x-none" sz="2800" dirty="0" smtClean="0"/>
              <a:t>Can integrate with distributed version repositories (Git)</a:t>
            </a:r>
          </a:p>
          <a:p>
            <a:pPr marL="457200" indent="-457200">
              <a:buFont typeface="Arial"/>
              <a:buChar char="•"/>
            </a:pPr>
            <a:endParaRPr lang="x-none" sz="2800" dirty="0" smtClean="0"/>
          </a:p>
          <a:p>
            <a:pPr marL="457200" indent="-457200">
              <a:buFont typeface="Arial"/>
              <a:buChar char="•"/>
            </a:pPr>
            <a:endParaRPr lang="x-none" sz="2800" dirty="0"/>
          </a:p>
          <a:p>
            <a:pPr marL="457200" indent="-457200">
              <a:buFont typeface="Arial"/>
              <a:buChar char="•"/>
            </a:pPr>
            <a:endParaRPr lang="x-none" sz="2800" dirty="0" smtClean="0"/>
          </a:p>
          <a:p>
            <a:pPr marL="457200" indent="-457200">
              <a:buFont typeface="Arial"/>
              <a:buChar char="•"/>
            </a:pPr>
            <a:endParaRPr lang="x-none" sz="2800" dirty="0"/>
          </a:p>
          <a:p>
            <a:pPr lvl="1"/>
            <a:endParaRPr lang="en-US" sz="2800" dirty="0" smtClean="0"/>
          </a:p>
        </p:txBody>
      </p:sp>
      <p:sp>
        <p:nvSpPr>
          <p:cNvPr id="2" name="Rectangle 1"/>
          <p:cNvSpPr/>
          <p:nvPr/>
        </p:nvSpPr>
        <p:spPr>
          <a:xfrm>
            <a:off x="457200" y="3108059"/>
            <a:ext cx="8686800" cy="374994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43761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050" y="-28935"/>
            <a:ext cx="5295900" cy="1536700"/>
          </a:xfrm>
          <a:prstGeom prst="rect">
            <a:avLst/>
          </a:prstGeom>
        </p:spPr>
      </p:pic>
      <p:sp>
        <p:nvSpPr>
          <p:cNvPr id="8" name="Rectangle 7"/>
          <p:cNvSpPr/>
          <p:nvPr/>
        </p:nvSpPr>
        <p:spPr>
          <a:xfrm>
            <a:off x="457200" y="1443841"/>
            <a:ext cx="8557130" cy="7417415"/>
          </a:xfrm>
          <a:prstGeom prst="rect">
            <a:avLst/>
          </a:prstGeom>
        </p:spPr>
        <p:txBody>
          <a:bodyPr wrap="square">
            <a:spAutoFit/>
          </a:bodyPr>
          <a:lstStyle/>
          <a:p>
            <a:pPr marL="457200" indent="-457200">
              <a:buFont typeface="Arial"/>
              <a:buChar char="•"/>
            </a:pPr>
            <a:r>
              <a:rPr lang="x-none" sz="2800" dirty="0" smtClean="0"/>
              <a:t>Open-source platform developed to perform automatic reviews with </a:t>
            </a:r>
            <a:r>
              <a:rPr lang="x-none" sz="2800" b="1" dirty="0" smtClean="0"/>
              <a:t>static analysis </a:t>
            </a:r>
            <a:r>
              <a:rPr lang="x-none" sz="2800" dirty="0" smtClean="0"/>
              <a:t>of code to detect bugs, code smells and security vulnerabilities.</a:t>
            </a:r>
          </a:p>
          <a:p>
            <a:pPr marL="457200" indent="-457200">
              <a:buFont typeface="Arial"/>
              <a:buChar char="•"/>
            </a:pPr>
            <a:endParaRPr lang="x-none" sz="2800" dirty="0" smtClean="0"/>
          </a:p>
          <a:p>
            <a:pPr marL="457200" indent="-457200">
              <a:buFont typeface="Arial"/>
              <a:buChar char="•"/>
            </a:pPr>
            <a:r>
              <a:rPr lang="x-none" sz="2800" dirty="0" smtClean="0"/>
              <a:t>Supports 20+ programming languages (Java, JavaScript, C#, C/C++,Phyton,</a:t>
            </a:r>
            <a:r>
              <a:rPr lang="mr-IN" sz="2800" dirty="0" smtClean="0"/>
              <a:t>…</a:t>
            </a:r>
            <a:r>
              <a:rPr lang="x-none" sz="2800" dirty="0" smtClean="0"/>
              <a:t>)</a:t>
            </a:r>
          </a:p>
          <a:p>
            <a:pPr marL="457200" indent="-457200">
              <a:buFont typeface="Arial"/>
              <a:buChar char="•"/>
            </a:pPr>
            <a:endParaRPr lang="x-none" sz="2800" dirty="0"/>
          </a:p>
          <a:p>
            <a:pPr marL="457200" indent="-457200">
              <a:buFont typeface="Arial"/>
              <a:buChar char="•"/>
            </a:pPr>
            <a:r>
              <a:rPr lang="x-none" sz="2800" dirty="0" smtClean="0"/>
              <a:t>Can integrate with various development environments such as Eclipse and IntelliJ</a:t>
            </a:r>
          </a:p>
          <a:p>
            <a:pPr marL="457200" indent="-457200">
              <a:buFont typeface="Arial"/>
              <a:buChar char="•"/>
            </a:pPr>
            <a:endParaRPr lang="x-none" sz="2800" dirty="0"/>
          </a:p>
          <a:p>
            <a:pPr marL="457200" indent="-457200">
              <a:buFont typeface="Arial"/>
              <a:buChar char="•"/>
            </a:pPr>
            <a:r>
              <a:rPr lang="x-none" sz="2800" dirty="0" smtClean="0"/>
              <a:t>Can integrate with distributed version repositories (Git)</a:t>
            </a:r>
          </a:p>
          <a:p>
            <a:pPr marL="457200" indent="-457200">
              <a:buFont typeface="Arial"/>
              <a:buChar char="•"/>
            </a:pPr>
            <a:endParaRPr lang="x-none" sz="2800" dirty="0" smtClean="0"/>
          </a:p>
          <a:p>
            <a:pPr marL="457200" indent="-457200">
              <a:buFont typeface="Arial"/>
              <a:buChar char="•"/>
            </a:pPr>
            <a:endParaRPr lang="x-none" sz="2800" dirty="0"/>
          </a:p>
          <a:p>
            <a:pPr marL="457200" indent="-457200">
              <a:buFont typeface="Arial"/>
              <a:buChar char="•"/>
            </a:pPr>
            <a:endParaRPr lang="x-none" sz="2800" dirty="0" smtClean="0"/>
          </a:p>
          <a:p>
            <a:pPr marL="457200" indent="-457200">
              <a:buFont typeface="Arial"/>
              <a:buChar char="•"/>
            </a:pPr>
            <a:endParaRPr lang="x-none" sz="2800" dirty="0"/>
          </a:p>
          <a:p>
            <a:pPr lvl="1"/>
            <a:endParaRPr lang="en-US" sz="2800" dirty="0" smtClean="0"/>
          </a:p>
        </p:txBody>
      </p:sp>
      <p:sp>
        <p:nvSpPr>
          <p:cNvPr id="2" name="Rectangle 1"/>
          <p:cNvSpPr/>
          <p:nvPr/>
        </p:nvSpPr>
        <p:spPr>
          <a:xfrm>
            <a:off x="457200" y="3108059"/>
            <a:ext cx="8686800" cy="374994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6009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050" y="-28935"/>
            <a:ext cx="5295900" cy="1536700"/>
          </a:xfrm>
          <a:prstGeom prst="rect">
            <a:avLst/>
          </a:prstGeom>
        </p:spPr>
      </p:pic>
      <p:sp>
        <p:nvSpPr>
          <p:cNvPr id="8" name="Rectangle 7"/>
          <p:cNvSpPr/>
          <p:nvPr/>
        </p:nvSpPr>
        <p:spPr>
          <a:xfrm>
            <a:off x="457200" y="1443841"/>
            <a:ext cx="8557130" cy="7417415"/>
          </a:xfrm>
          <a:prstGeom prst="rect">
            <a:avLst/>
          </a:prstGeom>
        </p:spPr>
        <p:txBody>
          <a:bodyPr wrap="square">
            <a:spAutoFit/>
          </a:bodyPr>
          <a:lstStyle/>
          <a:p>
            <a:pPr marL="457200" indent="-457200">
              <a:buFont typeface="Arial"/>
              <a:buChar char="•"/>
            </a:pPr>
            <a:r>
              <a:rPr lang="x-none" sz="2800" dirty="0" smtClean="0"/>
              <a:t>Open-source platform developed to perform automatic reviews with static analysis of code to detect bugs, code smells and security vulnerabilities.</a:t>
            </a:r>
          </a:p>
          <a:p>
            <a:pPr marL="457200" indent="-457200">
              <a:buFont typeface="Arial"/>
              <a:buChar char="•"/>
            </a:pPr>
            <a:endParaRPr lang="x-none" sz="2800" dirty="0" smtClean="0"/>
          </a:p>
          <a:p>
            <a:pPr marL="457200" indent="-457200">
              <a:buFont typeface="Arial"/>
              <a:buChar char="•"/>
            </a:pPr>
            <a:r>
              <a:rPr lang="x-none" sz="2800" dirty="0" smtClean="0"/>
              <a:t>Supports 20+ programming languages (Java, JavaScript, C#, C/C++,Phyton,</a:t>
            </a:r>
            <a:r>
              <a:rPr lang="mr-IN" sz="2800" dirty="0" smtClean="0"/>
              <a:t>…</a:t>
            </a:r>
            <a:r>
              <a:rPr lang="x-none" sz="2800" dirty="0" smtClean="0"/>
              <a:t>)</a:t>
            </a:r>
          </a:p>
          <a:p>
            <a:pPr marL="457200" indent="-457200">
              <a:buFont typeface="Arial"/>
              <a:buChar char="•"/>
            </a:pPr>
            <a:endParaRPr lang="x-none" sz="2800" dirty="0"/>
          </a:p>
          <a:p>
            <a:pPr marL="457200" indent="-457200">
              <a:buFont typeface="Arial"/>
              <a:buChar char="•"/>
            </a:pPr>
            <a:r>
              <a:rPr lang="x-none" sz="2800" dirty="0" smtClean="0"/>
              <a:t>Can integrate with various development environments such as Eclipse and IntelliJ</a:t>
            </a:r>
          </a:p>
          <a:p>
            <a:pPr marL="457200" indent="-457200">
              <a:buFont typeface="Arial"/>
              <a:buChar char="•"/>
            </a:pPr>
            <a:endParaRPr lang="x-none" sz="2800" dirty="0"/>
          </a:p>
          <a:p>
            <a:pPr marL="457200" indent="-457200">
              <a:buFont typeface="Arial"/>
              <a:buChar char="•"/>
            </a:pPr>
            <a:r>
              <a:rPr lang="x-none" sz="2800" dirty="0" smtClean="0"/>
              <a:t>Can integrate with distributed version repositories (Git)</a:t>
            </a:r>
          </a:p>
          <a:p>
            <a:pPr marL="457200" indent="-457200">
              <a:buFont typeface="Arial"/>
              <a:buChar char="•"/>
            </a:pPr>
            <a:endParaRPr lang="x-none" sz="2800" dirty="0" smtClean="0"/>
          </a:p>
          <a:p>
            <a:pPr marL="457200" indent="-457200">
              <a:buFont typeface="Arial"/>
              <a:buChar char="•"/>
            </a:pPr>
            <a:endParaRPr lang="x-none" sz="2800" dirty="0"/>
          </a:p>
          <a:p>
            <a:pPr marL="457200" indent="-457200">
              <a:buFont typeface="Arial"/>
              <a:buChar char="•"/>
            </a:pPr>
            <a:endParaRPr lang="x-none" sz="2800" dirty="0" smtClean="0"/>
          </a:p>
          <a:p>
            <a:pPr marL="457200" indent="-457200">
              <a:buFont typeface="Arial"/>
              <a:buChar char="•"/>
            </a:pPr>
            <a:endParaRPr lang="x-none" sz="2800" dirty="0"/>
          </a:p>
          <a:p>
            <a:pPr lvl="1"/>
            <a:endParaRPr lang="en-US" sz="2800" dirty="0" smtClean="0"/>
          </a:p>
        </p:txBody>
      </p:sp>
    </p:spTree>
    <p:extLst>
      <p:ext uri="{BB962C8B-B14F-4D97-AF65-F5344CB8AC3E}">
        <p14:creationId xmlns:p14="http://schemas.microsoft.com/office/powerpoint/2010/main" val="19752690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2342</TotalTime>
  <Words>5187</Words>
  <Application>Microsoft Macintosh PowerPoint</Application>
  <PresentationFormat>On-screen Show (4:3)</PresentationFormat>
  <Paragraphs>705</Paragraphs>
  <Slides>63</Slides>
  <Notes>54</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Lecture 3 Security Best Practices  (7 Touchpoints)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 COMP47660</dc:title>
  <dc:creator>Liliana Pasquale</dc:creator>
  <cp:lastModifiedBy>Liliana Pasquale</cp:lastModifiedBy>
  <cp:revision>115</cp:revision>
  <dcterms:created xsi:type="dcterms:W3CDTF">2019-01-24T13:29:53Z</dcterms:created>
  <dcterms:modified xsi:type="dcterms:W3CDTF">2019-01-31T10:34:50Z</dcterms:modified>
</cp:coreProperties>
</file>