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sldIdLst>
    <p:sldId id="257" r:id="rId2"/>
    <p:sldId id="322" r:id="rId3"/>
    <p:sldId id="336" r:id="rId4"/>
    <p:sldId id="410" r:id="rId5"/>
    <p:sldId id="411" r:id="rId6"/>
    <p:sldId id="412" r:id="rId7"/>
    <p:sldId id="413" r:id="rId8"/>
    <p:sldId id="432" r:id="rId9"/>
    <p:sldId id="434" r:id="rId10"/>
    <p:sldId id="437" r:id="rId11"/>
    <p:sldId id="436" r:id="rId12"/>
    <p:sldId id="414" r:id="rId13"/>
    <p:sldId id="417" r:id="rId14"/>
    <p:sldId id="438" r:id="rId15"/>
    <p:sldId id="386" r:id="rId16"/>
    <p:sldId id="416" r:id="rId17"/>
    <p:sldId id="418" r:id="rId18"/>
    <p:sldId id="415" r:id="rId19"/>
    <p:sldId id="419" r:id="rId20"/>
    <p:sldId id="420" r:id="rId21"/>
    <p:sldId id="421" r:id="rId22"/>
    <p:sldId id="465" r:id="rId23"/>
    <p:sldId id="422" r:id="rId24"/>
    <p:sldId id="423" r:id="rId25"/>
    <p:sldId id="439" r:id="rId26"/>
    <p:sldId id="344" r:id="rId27"/>
    <p:sldId id="440" r:id="rId28"/>
    <p:sldId id="441" r:id="rId29"/>
    <p:sldId id="443" r:id="rId30"/>
    <p:sldId id="442" r:id="rId31"/>
    <p:sldId id="444" r:id="rId32"/>
    <p:sldId id="445" r:id="rId33"/>
    <p:sldId id="446" r:id="rId34"/>
    <p:sldId id="447" r:id="rId35"/>
    <p:sldId id="448" r:id="rId36"/>
    <p:sldId id="424" r:id="rId37"/>
    <p:sldId id="466" r:id="rId38"/>
    <p:sldId id="467" r:id="rId39"/>
    <p:sldId id="468" r:id="rId40"/>
    <p:sldId id="449" r:id="rId41"/>
    <p:sldId id="450" r:id="rId42"/>
    <p:sldId id="451" r:id="rId43"/>
    <p:sldId id="454" r:id="rId44"/>
    <p:sldId id="452" r:id="rId45"/>
    <p:sldId id="453" r:id="rId46"/>
    <p:sldId id="469" r:id="rId47"/>
    <p:sldId id="455" r:id="rId48"/>
    <p:sldId id="425" r:id="rId49"/>
    <p:sldId id="456" r:id="rId50"/>
    <p:sldId id="457" r:id="rId51"/>
    <p:sldId id="458" r:id="rId52"/>
    <p:sldId id="470" r:id="rId53"/>
    <p:sldId id="426" r:id="rId54"/>
    <p:sldId id="459" r:id="rId55"/>
    <p:sldId id="460" r:id="rId56"/>
    <p:sldId id="461" r:id="rId57"/>
    <p:sldId id="462" r:id="rId58"/>
    <p:sldId id="463" r:id="rId59"/>
    <p:sldId id="429" r:id="rId60"/>
    <p:sldId id="428"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667" autoAdjust="0"/>
  </p:normalViewPr>
  <p:slideViewPr>
    <p:cSldViewPr snapToGrid="0" snapToObjects="1">
      <p:cViewPr varScale="1">
        <p:scale>
          <a:sx n="83" d="100"/>
          <a:sy n="83" d="100"/>
        </p:scale>
        <p:origin x="-86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3AAC35-B9EF-C846-98B4-63503093AC60}" type="datetimeFigureOut">
              <a:rPr lang="en-US" smtClean="0"/>
              <a:t>13/02/19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C0EF0F-C99A-AA4E-889C-CEF3D4388521}" type="slidenum">
              <a:rPr lang="en-US" smtClean="0"/>
              <a:t>‹#›</a:t>
            </a:fld>
            <a:endParaRPr lang="en-US"/>
          </a:p>
        </p:txBody>
      </p:sp>
    </p:spTree>
    <p:extLst>
      <p:ext uri="{BB962C8B-B14F-4D97-AF65-F5344CB8AC3E}">
        <p14:creationId xmlns:p14="http://schemas.microsoft.com/office/powerpoint/2010/main" val="27897935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1</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ensure repeatability of the methodology it was necessary to look</a:t>
            </a:r>
            <a:r>
              <a:rPr lang="en-US" baseline="0" dirty="0" smtClean="0"/>
              <a:t> at different likelihood and impact factors</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11</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ensure repeatability of the methodology it was necessary to look</a:t>
            </a:r>
            <a:r>
              <a:rPr lang="en-US" baseline="0" dirty="0" smtClean="0"/>
              <a:t> at different likelihood and impact factors</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12</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It's been used to steal the personal details of World Health Organization employees, grab data from the Wall Street Journal, and hit the sites of US federal agencies. 'It's the most easy way to hack,' the pseudonymous hacker w0rm, who was responsible for the Wall Street Journal hack, told Motherboard. The attack took only a 'few hours.' But, for all its simplicity, as well as its effectiveness at siphoning the digital innards of corporations and governments alike, </a:t>
            </a:r>
            <a:r>
              <a:rPr lang="en-US" dirty="0" err="1" smtClean="0"/>
              <a:t>SQLi</a:t>
            </a:r>
            <a:r>
              <a:rPr lang="en-US" dirty="0" smtClean="0"/>
              <a:t> is relatively easy to defend against. So </a:t>
            </a:r>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14</a:t>
            </a:fld>
            <a:endParaRPr lang="en-US"/>
          </a:p>
        </p:txBody>
      </p:sp>
    </p:spTree>
    <p:extLst>
      <p:ext uri="{BB962C8B-B14F-4D97-AF65-F5344CB8AC3E}">
        <p14:creationId xmlns:p14="http://schemas.microsoft.com/office/powerpoint/2010/main" val="3359761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scripts written in Perl, Python, and other languages can be injected into poorly designed applications and executed. </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18</a:t>
            </a:fld>
            <a:endParaRPr lang="en-US"/>
          </a:p>
        </p:txBody>
      </p:sp>
    </p:spTree>
    <p:extLst>
      <p:ext uri="{BB962C8B-B14F-4D97-AF65-F5344CB8AC3E}">
        <p14:creationId xmlns:p14="http://schemas.microsoft.com/office/powerpoint/2010/main" val="4135523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Fuzz testing (fuzzing) is a quality assurance technique used to discover coding errors and security loopholes in software, operating systems or networks. It involves inputting massive amounts of random data, called fuzz, to the test subject in an attempt to make it crash.</a:t>
            </a:r>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20</a:t>
            </a:fld>
            <a:endParaRPr lang="en-US"/>
          </a:p>
        </p:txBody>
      </p:sp>
    </p:spTree>
    <p:extLst>
      <p:ext uri="{BB962C8B-B14F-4D97-AF65-F5344CB8AC3E}">
        <p14:creationId xmlns:p14="http://schemas.microsoft.com/office/powerpoint/2010/main" val="906244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22</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23</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24</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25</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26</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Resources include application security tools and standards; complete books on application security testing, secure code development and secure code reviews; presentations and </a:t>
            </a:r>
            <a:r>
              <a:rPr lang="en-US" dirty="0" smtClean="0"/>
              <a:t>videos</a:t>
            </a:r>
            <a:r>
              <a:rPr lang="en-US" dirty="0" smtClean="0"/>
              <a:t>; cheat sheets in many common topics</a:t>
            </a:r>
            <a:r>
              <a:rPr lang="en-US" baseline="0" dirty="0" smtClean="0"/>
              <a:t> Local chapters </a:t>
            </a:r>
            <a:r>
              <a:rPr lang="en-US" baseline="0" dirty="0" smtClean="0"/>
              <a:t>worldwide</a:t>
            </a:r>
            <a:r>
              <a:rPr lang="en-US" baseline="0" dirty="0" smtClean="0"/>
              <a:t>; Extensive conferences worldwide; mailing lists</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27</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28</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29</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30</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31</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32</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33</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34</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35</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36</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Organizations</a:t>
            </a:r>
            <a:r>
              <a:rPr lang="en-US" baseline="0" dirty="0" smtClean="0"/>
              <a:t> from which vulnerabilities were surveyed are firms that specialize in application security</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4</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37</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38</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39</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40</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41</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42</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43</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44</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45</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46</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Organizations</a:t>
            </a:r>
            <a:r>
              <a:rPr lang="en-US" baseline="0" dirty="0" smtClean="0"/>
              <a:t> from which vulnerabilities were surveyed are firms that specialize in </a:t>
            </a:r>
            <a:r>
              <a:rPr lang="en-US" baseline="0" smtClean="0"/>
              <a:t>application security</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47</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48</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49</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50</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51</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52</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53</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54</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55</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56</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ensure repeatability of the methodology it was necessary to look</a:t>
            </a:r>
            <a:r>
              <a:rPr lang="en-US" baseline="0" dirty="0" smtClean="0"/>
              <a:t> at different likelihood and impact factors</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6</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57</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58</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59</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60</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ensure repeatability of the methodology it was necessary to look</a:t>
            </a:r>
            <a:r>
              <a:rPr lang="en-US" baseline="0" dirty="0" smtClean="0"/>
              <a:t> at different likelihood and impact factors</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7</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ensure repeatability of the methodology it was necessary to look</a:t>
            </a:r>
            <a:r>
              <a:rPr lang="en-US" baseline="0" dirty="0" smtClean="0"/>
              <a:t> at different likelihood and impact factors</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8</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ensure repeatability of the methodology it was necessary to look</a:t>
            </a:r>
            <a:r>
              <a:rPr lang="en-US" baseline="0" dirty="0" smtClean="0"/>
              <a:t> at different likelihood and impact factors</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9</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ensure repeatability of the methodology it was necessary to look</a:t>
            </a:r>
            <a:r>
              <a:rPr lang="en-US" baseline="0" dirty="0" smtClean="0"/>
              <a:t> at different likelihood and impact factors</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10</a:t>
            </a:fld>
            <a:endParaRPr lang="en-US"/>
          </a:p>
        </p:txBody>
      </p:sp>
    </p:spTree>
    <p:extLst>
      <p:ext uri="{BB962C8B-B14F-4D97-AF65-F5344CB8AC3E}">
        <p14:creationId xmlns:p14="http://schemas.microsoft.com/office/powerpoint/2010/main" val="401837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95A4175F-39A9-994F-AEF5-8EBA8423B573}" type="datetimeFigureOut">
              <a:rPr lang="en-US" smtClean="0"/>
              <a:t>13/02/19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23912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95A4175F-39A9-994F-AEF5-8EBA8423B573}" type="datetimeFigureOut">
              <a:rPr lang="en-US" smtClean="0"/>
              <a:t>13/02/19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225296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95A4175F-39A9-994F-AEF5-8EBA8423B573}" type="datetimeFigureOut">
              <a:rPr lang="en-US" smtClean="0"/>
              <a:t>13/02/19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015978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95A4175F-39A9-994F-AEF5-8EBA8423B573}" type="datetimeFigureOut">
              <a:rPr lang="en-US" smtClean="0"/>
              <a:t>13/02/19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540667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95A4175F-39A9-994F-AEF5-8EBA8423B573}" type="datetimeFigureOut">
              <a:rPr lang="en-US" smtClean="0"/>
              <a:t>13/02/19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341236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95A4175F-39A9-994F-AEF5-8EBA8423B573}" type="datetimeFigureOut">
              <a:rPr lang="en-US" smtClean="0"/>
              <a:t>13/02/19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73806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95A4175F-39A9-994F-AEF5-8EBA8423B573}" type="datetimeFigureOut">
              <a:rPr lang="en-US" smtClean="0"/>
              <a:t>13/02/19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5572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95A4175F-39A9-994F-AEF5-8EBA8423B573}" type="datetimeFigureOut">
              <a:rPr lang="en-US" smtClean="0"/>
              <a:t>13/02/19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2472098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A4175F-39A9-994F-AEF5-8EBA8423B573}" type="datetimeFigureOut">
              <a:rPr lang="en-US" smtClean="0"/>
              <a:t>13/02/19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2692866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95A4175F-39A9-994F-AEF5-8EBA8423B573}" type="datetimeFigureOut">
              <a:rPr lang="en-US" smtClean="0"/>
              <a:t>13/02/19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3903092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95A4175F-39A9-994F-AEF5-8EBA8423B573}" type="datetimeFigureOut">
              <a:rPr lang="en-US" smtClean="0"/>
              <a:t>13/02/19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7117326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4175F-39A9-994F-AEF5-8EBA8423B573}" type="datetimeFigureOut">
              <a:rPr lang="en-US" smtClean="0"/>
              <a:t>13/02/19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FEB6F4-192A-BE4A-A8F3-8CB85A20582D}" type="slidenum">
              <a:rPr lang="en-US" smtClean="0"/>
              <a:t>‹#›</a:t>
            </a:fld>
            <a:endParaRPr lang="en-US"/>
          </a:p>
        </p:txBody>
      </p:sp>
    </p:spTree>
    <p:extLst>
      <p:ext uri="{BB962C8B-B14F-4D97-AF65-F5344CB8AC3E}">
        <p14:creationId xmlns:p14="http://schemas.microsoft.com/office/powerpoint/2010/main" val="668161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10493"/>
            <a:ext cx="9144000" cy="4341830"/>
          </a:xfrm>
        </p:spPr>
        <p:txBody>
          <a:bodyPr/>
          <a:lstStyle/>
          <a:p>
            <a:r>
              <a:rPr lang="en-US" b="1" dirty="0" smtClean="0"/>
              <a:t>Injection</a:t>
            </a:r>
            <a:endParaRPr lang="en-US" b="1" dirty="0"/>
          </a:p>
        </p:txBody>
      </p:sp>
    </p:spTree>
    <p:extLst>
      <p:ext uri="{BB962C8B-B14F-4D97-AF65-F5344CB8AC3E}">
        <p14:creationId xmlns:p14="http://schemas.microsoft.com/office/powerpoint/2010/main" val="42572512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Risk Rating System</a:t>
            </a:r>
            <a:endParaRPr lang="en-US" b="1" dirty="0"/>
          </a:p>
        </p:txBody>
      </p:sp>
      <p:sp>
        <p:nvSpPr>
          <p:cNvPr id="5" name="Rectangle 4"/>
          <p:cNvSpPr/>
          <p:nvPr/>
        </p:nvSpPr>
        <p:spPr>
          <a:xfrm>
            <a:off x="338667" y="4318292"/>
            <a:ext cx="8678334" cy="2862322"/>
          </a:xfrm>
          <a:prstGeom prst="rect">
            <a:avLst/>
          </a:prstGeom>
        </p:spPr>
        <p:txBody>
          <a:bodyPr wrap="square">
            <a:spAutoFit/>
          </a:bodyPr>
          <a:lstStyle/>
          <a:p>
            <a:pPr marL="285750" indent="-285750">
              <a:buFont typeface="Arial"/>
              <a:buChar char="•"/>
            </a:pPr>
            <a:r>
              <a:rPr lang="en-US" sz="2000" dirty="0" smtClean="0"/>
              <a:t>A Top </a:t>
            </a:r>
            <a:r>
              <a:rPr lang="en-US" sz="2000" dirty="0"/>
              <a:t>10 likelihood of existence list by </a:t>
            </a:r>
            <a:r>
              <a:rPr lang="en-US" sz="2000" dirty="0" smtClean="0"/>
              <a:t>prevalence is created </a:t>
            </a:r>
          </a:p>
          <a:p>
            <a:pPr marL="285750" indent="-285750">
              <a:buFont typeface="Arial"/>
              <a:buChar char="•"/>
            </a:pPr>
            <a:endParaRPr lang="en-US" sz="600" dirty="0" smtClean="0"/>
          </a:p>
          <a:p>
            <a:pPr marL="285750" indent="-285750">
              <a:buFont typeface="Arial"/>
              <a:buChar char="•"/>
            </a:pPr>
            <a:r>
              <a:rPr lang="en-US" sz="2000" dirty="0" smtClean="0"/>
              <a:t>This data was </a:t>
            </a:r>
            <a:r>
              <a:rPr lang="en-US" sz="2000" dirty="0"/>
              <a:t>then combined with the other two likelihood factors (detectability and ease of exploit) to calculate a likelihood rating </a:t>
            </a:r>
            <a:r>
              <a:rPr lang="en-US" sz="2000" dirty="0" smtClean="0"/>
              <a:t>for each </a:t>
            </a:r>
            <a:r>
              <a:rPr lang="en-US" sz="2000" dirty="0"/>
              <a:t>weakness. </a:t>
            </a:r>
            <a:endParaRPr lang="en-US" sz="2000" dirty="0" smtClean="0"/>
          </a:p>
          <a:p>
            <a:pPr marL="285750" indent="-285750">
              <a:buFont typeface="Arial"/>
              <a:buChar char="•"/>
            </a:pPr>
            <a:endParaRPr lang="en-US" sz="600" dirty="0"/>
          </a:p>
          <a:p>
            <a:pPr marL="285750" indent="-285750">
              <a:buFont typeface="Arial"/>
              <a:buChar char="•"/>
            </a:pPr>
            <a:r>
              <a:rPr lang="en-US" sz="2000" dirty="0" smtClean="0"/>
              <a:t>Detectability</a:t>
            </a:r>
            <a:r>
              <a:rPr lang="en-US" sz="2000" dirty="0"/>
              <a:t>, Ease of Exploit</a:t>
            </a:r>
            <a:r>
              <a:rPr lang="en-US" sz="2000" dirty="0" smtClean="0"/>
              <a:t>, and </a:t>
            </a:r>
            <a:r>
              <a:rPr lang="en-US" sz="2000" dirty="0"/>
              <a:t>Impact were calculated from analyzing reported CVEs that were associated with each of the Top 10 categories. </a:t>
            </a:r>
          </a:p>
          <a:p>
            <a:pPr marL="285750" indent="-285750">
              <a:buFont typeface="Arial"/>
              <a:buChar char="•"/>
            </a:pPr>
            <a:endParaRPr lang="en-US" sz="2400" dirty="0" smtClean="0"/>
          </a:p>
          <a:p>
            <a:pPr marL="285750" indent="-285750">
              <a:buFont typeface="Arial"/>
              <a:buChar char="•"/>
            </a:pPr>
            <a:endParaRPr lang="en-US" sz="2400" dirty="0" smtClean="0"/>
          </a:p>
        </p:txBody>
      </p:sp>
      <p:sp>
        <p:nvSpPr>
          <p:cNvPr id="6" name="Rectangle 5"/>
          <p:cNvSpPr/>
          <p:nvPr/>
        </p:nvSpPr>
        <p:spPr>
          <a:xfrm>
            <a:off x="1570706" y="1662147"/>
            <a:ext cx="6002590" cy="523220"/>
          </a:xfrm>
          <a:prstGeom prst="rect">
            <a:avLst/>
          </a:prstGeom>
        </p:spPr>
        <p:txBody>
          <a:bodyPr wrap="none">
            <a:spAutoFit/>
          </a:bodyPr>
          <a:lstStyle/>
          <a:p>
            <a:pPr algn="ctr"/>
            <a:r>
              <a:rPr lang="en-US" sz="2800" b="1" dirty="0">
                <a:latin typeface="Courier"/>
                <a:cs typeface="Courier"/>
              </a:rPr>
              <a:t> Risk = Likelihood * Impact</a:t>
            </a:r>
          </a:p>
        </p:txBody>
      </p:sp>
      <p:sp>
        <p:nvSpPr>
          <p:cNvPr id="7" name="Left Brace 6"/>
          <p:cNvSpPr/>
          <p:nvPr/>
        </p:nvSpPr>
        <p:spPr>
          <a:xfrm rot="16200000">
            <a:off x="3938351" y="1232786"/>
            <a:ext cx="1080688" cy="2361901"/>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Rectangle 7"/>
          <p:cNvSpPr/>
          <p:nvPr/>
        </p:nvSpPr>
        <p:spPr>
          <a:xfrm>
            <a:off x="2796819" y="3186417"/>
            <a:ext cx="2974237" cy="1015663"/>
          </a:xfrm>
          <a:prstGeom prst="rect">
            <a:avLst/>
          </a:prstGeom>
        </p:spPr>
        <p:txBody>
          <a:bodyPr wrap="square">
            <a:spAutoFit/>
          </a:bodyPr>
          <a:lstStyle/>
          <a:p>
            <a:pPr marL="457200" indent="-457200">
              <a:buFont typeface="Arial"/>
              <a:buChar char="•"/>
            </a:pPr>
            <a:r>
              <a:rPr lang="x-none" sz="2000" dirty="0" smtClean="0"/>
              <a:t>Exploitability</a:t>
            </a:r>
          </a:p>
          <a:p>
            <a:pPr marL="457200" indent="-457200">
              <a:buFont typeface="Arial"/>
              <a:buChar char="•"/>
            </a:pPr>
            <a:r>
              <a:rPr lang="x-none" sz="2000" dirty="0" smtClean="0"/>
              <a:t>Detectability</a:t>
            </a:r>
          </a:p>
          <a:p>
            <a:pPr marL="457200" indent="-457200">
              <a:buFont typeface="Arial"/>
              <a:buChar char="•"/>
            </a:pPr>
            <a:r>
              <a:rPr lang="x-none" sz="2000" dirty="0" smtClean="0"/>
              <a:t>Prevalence</a:t>
            </a:r>
            <a:endParaRPr lang="x-none" sz="2000" dirty="0" smtClean="0"/>
          </a:p>
        </p:txBody>
      </p:sp>
      <p:sp>
        <p:nvSpPr>
          <p:cNvPr id="10" name="Left Brace 9"/>
          <p:cNvSpPr/>
          <p:nvPr/>
        </p:nvSpPr>
        <p:spPr>
          <a:xfrm rot="16200000">
            <a:off x="6287806" y="1624025"/>
            <a:ext cx="1080688" cy="1579420"/>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Rectangle 10"/>
          <p:cNvSpPr/>
          <p:nvPr/>
        </p:nvSpPr>
        <p:spPr>
          <a:xfrm>
            <a:off x="5923456" y="3186417"/>
            <a:ext cx="3220544" cy="707886"/>
          </a:xfrm>
          <a:prstGeom prst="rect">
            <a:avLst/>
          </a:prstGeom>
        </p:spPr>
        <p:txBody>
          <a:bodyPr wrap="square">
            <a:spAutoFit/>
          </a:bodyPr>
          <a:lstStyle/>
          <a:p>
            <a:pPr marL="457200" indent="-457200">
              <a:buFont typeface="Arial"/>
              <a:buChar char="•"/>
            </a:pPr>
            <a:r>
              <a:rPr lang="x-none" sz="2000" dirty="0" smtClean="0"/>
              <a:t>Technical Impact</a:t>
            </a:r>
          </a:p>
          <a:p>
            <a:pPr marL="457200" indent="-457200">
              <a:buFont typeface="Arial"/>
              <a:buChar char="•"/>
            </a:pPr>
            <a:r>
              <a:rPr lang="x-none" sz="2000" dirty="0" smtClean="0"/>
              <a:t>Business Impact</a:t>
            </a:r>
          </a:p>
        </p:txBody>
      </p:sp>
      <p:sp>
        <p:nvSpPr>
          <p:cNvPr id="2" name="Rectangle 1"/>
          <p:cNvSpPr/>
          <p:nvPr/>
        </p:nvSpPr>
        <p:spPr>
          <a:xfrm>
            <a:off x="2796819" y="3186417"/>
            <a:ext cx="2123719" cy="1015662"/>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139817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Risk Rating System</a:t>
            </a:r>
            <a:endParaRPr lang="en-US" b="1" dirty="0"/>
          </a:p>
        </p:txBody>
      </p:sp>
      <p:sp>
        <p:nvSpPr>
          <p:cNvPr id="5" name="Rectangle 4"/>
          <p:cNvSpPr/>
          <p:nvPr/>
        </p:nvSpPr>
        <p:spPr>
          <a:xfrm>
            <a:off x="673100" y="4411344"/>
            <a:ext cx="7937500" cy="1661994"/>
          </a:xfrm>
          <a:prstGeom prst="rect">
            <a:avLst/>
          </a:prstGeom>
        </p:spPr>
        <p:txBody>
          <a:bodyPr wrap="square">
            <a:spAutoFit/>
          </a:bodyPr>
          <a:lstStyle/>
          <a:p>
            <a:pPr marL="285750" indent="-285750">
              <a:buFont typeface="Arial"/>
              <a:buChar char="•"/>
            </a:pPr>
            <a:endParaRPr lang="en-US" sz="600" dirty="0" smtClean="0"/>
          </a:p>
          <a:p>
            <a:r>
              <a:rPr lang="en-US" sz="2400" dirty="0" smtClean="0"/>
              <a:t>The </a:t>
            </a:r>
            <a:r>
              <a:rPr lang="en-US" sz="2400" dirty="0"/>
              <a:t>likelihood rating was then multiplied by </a:t>
            </a:r>
            <a:r>
              <a:rPr lang="en-US" sz="2400" dirty="0" smtClean="0"/>
              <a:t>the estimated </a:t>
            </a:r>
            <a:r>
              <a:rPr lang="en-US" sz="2400" dirty="0"/>
              <a:t>average technical impact for each item to come up</a:t>
            </a:r>
          </a:p>
          <a:p>
            <a:r>
              <a:rPr lang="en-US" sz="2400" dirty="0"/>
              <a:t>with an overall risk ranking for each item in the Top 10 (the higher the result the higher the risk)</a:t>
            </a:r>
            <a:r>
              <a:rPr lang="en-US" sz="2400" dirty="0" smtClean="0"/>
              <a:t>.</a:t>
            </a:r>
            <a:endParaRPr lang="en-US" sz="2400" dirty="0"/>
          </a:p>
        </p:txBody>
      </p:sp>
      <p:sp>
        <p:nvSpPr>
          <p:cNvPr id="6" name="Rectangle 5"/>
          <p:cNvSpPr/>
          <p:nvPr/>
        </p:nvSpPr>
        <p:spPr>
          <a:xfrm>
            <a:off x="1570706" y="1662147"/>
            <a:ext cx="6002590" cy="523220"/>
          </a:xfrm>
          <a:prstGeom prst="rect">
            <a:avLst/>
          </a:prstGeom>
        </p:spPr>
        <p:txBody>
          <a:bodyPr wrap="none">
            <a:spAutoFit/>
          </a:bodyPr>
          <a:lstStyle/>
          <a:p>
            <a:pPr algn="ctr"/>
            <a:r>
              <a:rPr lang="en-US" sz="2800" b="1" dirty="0">
                <a:latin typeface="Courier"/>
                <a:cs typeface="Courier"/>
              </a:rPr>
              <a:t> Risk = Likelihood * Impact</a:t>
            </a:r>
          </a:p>
        </p:txBody>
      </p:sp>
      <p:sp>
        <p:nvSpPr>
          <p:cNvPr id="7" name="Left Brace 6"/>
          <p:cNvSpPr/>
          <p:nvPr/>
        </p:nvSpPr>
        <p:spPr>
          <a:xfrm rot="16200000">
            <a:off x="3938351" y="1232786"/>
            <a:ext cx="1080688" cy="2361901"/>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Rectangle 7"/>
          <p:cNvSpPr/>
          <p:nvPr/>
        </p:nvSpPr>
        <p:spPr>
          <a:xfrm>
            <a:off x="2796819" y="3186417"/>
            <a:ext cx="2974237" cy="1015663"/>
          </a:xfrm>
          <a:prstGeom prst="rect">
            <a:avLst/>
          </a:prstGeom>
        </p:spPr>
        <p:txBody>
          <a:bodyPr wrap="square">
            <a:spAutoFit/>
          </a:bodyPr>
          <a:lstStyle/>
          <a:p>
            <a:pPr marL="457200" indent="-457200">
              <a:buFont typeface="Arial"/>
              <a:buChar char="•"/>
            </a:pPr>
            <a:r>
              <a:rPr lang="x-none" sz="2000" dirty="0" smtClean="0"/>
              <a:t>Exploitability</a:t>
            </a:r>
          </a:p>
          <a:p>
            <a:pPr marL="457200" indent="-457200">
              <a:buFont typeface="Arial"/>
              <a:buChar char="•"/>
            </a:pPr>
            <a:r>
              <a:rPr lang="x-none" sz="2000" dirty="0" smtClean="0"/>
              <a:t>Detectability</a:t>
            </a:r>
          </a:p>
          <a:p>
            <a:pPr marL="457200" indent="-457200">
              <a:buFont typeface="Arial"/>
              <a:buChar char="•"/>
            </a:pPr>
            <a:r>
              <a:rPr lang="x-none" sz="2000" dirty="0" smtClean="0"/>
              <a:t>Prevalence</a:t>
            </a:r>
          </a:p>
        </p:txBody>
      </p:sp>
      <p:sp>
        <p:nvSpPr>
          <p:cNvPr id="10" name="Left Brace 9"/>
          <p:cNvSpPr/>
          <p:nvPr/>
        </p:nvSpPr>
        <p:spPr>
          <a:xfrm rot="16200000">
            <a:off x="6287806" y="1624025"/>
            <a:ext cx="1080688" cy="1579420"/>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Rectangle 10"/>
          <p:cNvSpPr/>
          <p:nvPr/>
        </p:nvSpPr>
        <p:spPr>
          <a:xfrm>
            <a:off x="5923456" y="3186417"/>
            <a:ext cx="3220544" cy="707886"/>
          </a:xfrm>
          <a:prstGeom prst="rect">
            <a:avLst/>
          </a:prstGeom>
        </p:spPr>
        <p:txBody>
          <a:bodyPr wrap="square">
            <a:spAutoFit/>
          </a:bodyPr>
          <a:lstStyle/>
          <a:p>
            <a:pPr marL="457200" indent="-457200">
              <a:buFont typeface="Arial"/>
              <a:buChar char="•"/>
            </a:pPr>
            <a:r>
              <a:rPr lang="x-none" sz="2000" dirty="0" smtClean="0"/>
              <a:t>Technical Impact</a:t>
            </a:r>
          </a:p>
          <a:p>
            <a:pPr marL="457200" indent="-457200">
              <a:buFont typeface="Arial"/>
              <a:buChar char="•"/>
            </a:pPr>
            <a:r>
              <a:rPr lang="x-none" sz="2000" dirty="0" smtClean="0"/>
              <a:t>Business Impact</a:t>
            </a:r>
          </a:p>
        </p:txBody>
      </p:sp>
      <p:sp>
        <p:nvSpPr>
          <p:cNvPr id="2" name="Rectangle 1"/>
          <p:cNvSpPr/>
          <p:nvPr/>
        </p:nvSpPr>
        <p:spPr>
          <a:xfrm>
            <a:off x="3135486" y="1365560"/>
            <a:ext cx="4844347" cy="1820857"/>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281626" y="6275933"/>
            <a:ext cx="8608002" cy="369332"/>
          </a:xfrm>
          <a:prstGeom prst="rect">
            <a:avLst/>
          </a:prstGeom>
        </p:spPr>
        <p:txBody>
          <a:bodyPr wrap="square">
            <a:spAutoFit/>
          </a:bodyPr>
          <a:lstStyle/>
          <a:p>
            <a:r>
              <a:rPr lang="en-US" dirty="0"/>
              <a:t>https://</a:t>
            </a:r>
            <a:r>
              <a:rPr lang="en-US" dirty="0" err="1"/>
              <a:t>www.owasp.org</a:t>
            </a:r>
            <a:r>
              <a:rPr lang="en-US" dirty="0"/>
              <a:t>/images/7/72/OWASP_Top_10-2017_%28en%29.pdf.pdf</a:t>
            </a:r>
          </a:p>
        </p:txBody>
      </p:sp>
    </p:spTree>
    <p:extLst>
      <p:ext uri="{BB962C8B-B14F-4D97-AF65-F5344CB8AC3E}">
        <p14:creationId xmlns:p14="http://schemas.microsoft.com/office/powerpoint/2010/main" val="4030093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Risk Rating System</a:t>
            </a:r>
            <a:endParaRPr lang="en-US" b="1" dirty="0"/>
          </a:p>
        </p:txBody>
      </p:sp>
      <p:pic>
        <p:nvPicPr>
          <p:cNvPr id="9" name="Picture 8"/>
          <p:cNvPicPr>
            <a:picLocks noChangeAspect="1"/>
          </p:cNvPicPr>
          <p:nvPr/>
        </p:nvPicPr>
        <p:blipFill>
          <a:blip r:embed="rId3"/>
          <a:stretch>
            <a:fillRect/>
          </a:stretch>
        </p:blipFill>
        <p:spPr>
          <a:xfrm>
            <a:off x="673100" y="1479550"/>
            <a:ext cx="7797800" cy="1943100"/>
          </a:xfrm>
          <a:prstGeom prst="rect">
            <a:avLst/>
          </a:prstGeom>
        </p:spPr>
      </p:pic>
      <p:sp>
        <p:nvSpPr>
          <p:cNvPr id="6" name="Rectangle 5"/>
          <p:cNvSpPr/>
          <p:nvPr/>
        </p:nvSpPr>
        <p:spPr>
          <a:xfrm>
            <a:off x="281626" y="6275933"/>
            <a:ext cx="8608002" cy="369332"/>
          </a:xfrm>
          <a:prstGeom prst="rect">
            <a:avLst/>
          </a:prstGeom>
        </p:spPr>
        <p:txBody>
          <a:bodyPr wrap="square">
            <a:spAutoFit/>
          </a:bodyPr>
          <a:lstStyle/>
          <a:p>
            <a:r>
              <a:rPr lang="en-US" dirty="0"/>
              <a:t>https://</a:t>
            </a:r>
            <a:r>
              <a:rPr lang="en-US" dirty="0" err="1"/>
              <a:t>www.owasp.org</a:t>
            </a:r>
            <a:r>
              <a:rPr lang="en-US" dirty="0"/>
              <a:t>/images/7/72/OWASP_Top_10-2017_%28en%29.pdf.pdf</a:t>
            </a:r>
          </a:p>
        </p:txBody>
      </p:sp>
    </p:spTree>
    <p:extLst>
      <p:ext uri="{BB962C8B-B14F-4D97-AF65-F5344CB8AC3E}">
        <p14:creationId xmlns:p14="http://schemas.microsoft.com/office/powerpoint/2010/main" val="133011785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282700"/>
            <a:ext cx="9144000" cy="4290060"/>
          </a:xfrm>
          <a:prstGeom prst="rect">
            <a:avLst/>
          </a:prstGeom>
        </p:spPr>
      </p:pic>
      <p:sp>
        <p:nvSpPr>
          <p:cNvPr id="7" name="Rectangle 6"/>
          <p:cNvSpPr/>
          <p:nvPr/>
        </p:nvSpPr>
        <p:spPr>
          <a:xfrm>
            <a:off x="0" y="1799167"/>
            <a:ext cx="9144000" cy="1143000"/>
          </a:xfrm>
          <a:prstGeom prst="rect">
            <a:avLst/>
          </a:prstGeom>
          <a:solidFill>
            <a:srgbClr val="FF0000">
              <a:alpha val="23000"/>
            </a:srgbClr>
          </a:solid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81626" y="6275933"/>
            <a:ext cx="8608002" cy="369332"/>
          </a:xfrm>
          <a:prstGeom prst="rect">
            <a:avLst/>
          </a:prstGeom>
        </p:spPr>
        <p:txBody>
          <a:bodyPr wrap="square">
            <a:spAutoFit/>
          </a:bodyPr>
          <a:lstStyle/>
          <a:p>
            <a:r>
              <a:rPr lang="en-US" dirty="0"/>
              <a:t>https://</a:t>
            </a:r>
            <a:r>
              <a:rPr lang="en-US" dirty="0" err="1"/>
              <a:t>www.owasp.org</a:t>
            </a:r>
            <a:r>
              <a:rPr lang="en-US" dirty="0"/>
              <a:t>/images/7/72/OWASP_Top_10-2017_%28en%29.pdf.pdf</a:t>
            </a:r>
          </a:p>
        </p:txBody>
      </p:sp>
    </p:spTree>
    <p:extLst>
      <p:ext uri="{BB962C8B-B14F-4D97-AF65-F5344CB8AC3E}">
        <p14:creationId xmlns:p14="http://schemas.microsoft.com/office/powerpoint/2010/main" val="2793127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A1:2017 - Injection</a:t>
            </a:r>
            <a:endParaRPr lang="en-US" b="1" dirty="0"/>
          </a:p>
        </p:txBody>
      </p:sp>
      <p:pic>
        <p:nvPicPr>
          <p:cNvPr id="6" name="Picture 5" descr="Screen Shot 2019-02-13 at 12.25.5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47973"/>
            <a:ext cx="9144000" cy="1419816"/>
          </a:xfrm>
          <a:prstGeom prst="rect">
            <a:avLst/>
          </a:prstGeom>
        </p:spPr>
      </p:pic>
      <p:sp>
        <p:nvSpPr>
          <p:cNvPr id="7" name="Rectangle 6"/>
          <p:cNvSpPr/>
          <p:nvPr/>
        </p:nvSpPr>
        <p:spPr>
          <a:xfrm>
            <a:off x="457200" y="3580347"/>
            <a:ext cx="7937500" cy="461665"/>
          </a:xfrm>
          <a:prstGeom prst="rect">
            <a:avLst/>
          </a:prstGeom>
        </p:spPr>
        <p:txBody>
          <a:bodyPr wrap="square">
            <a:spAutoFit/>
          </a:bodyPr>
          <a:lstStyle/>
          <a:p>
            <a:r>
              <a:rPr lang="en-US" sz="2400" i="1" dirty="0" smtClean="0"/>
              <a:t>“It is effective”</a:t>
            </a:r>
          </a:p>
        </p:txBody>
      </p:sp>
      <p:sp>
        <p:nvSpPr>
          <p:cNvPr id="8" name="Rectangle 7"/>
          <p:cNvSpPr/>
          <p:nvPr/>
        </p:nvSpPr>
        <p:spPr>
          <a:xfrm>
            <a:off x="457200" y="4877750"/>
            <a:ext cx="7937500" cy="461665"/>
          </a:xfrm>
          <a:prstGeom prst="rect">
            <a:avLst/>
          </a:prstGeom>
        </p:spPr>
        <p:txBody>
          <a:bodyPr wrap="square">
            <a:spAutoFit/>
          </a:bodyPr>
          <a:lstStyle/>
          <a:p>
            <a:r>
              <a:rPr lang="en-US" sz="2400" i="1" dirty="0" smtClean="0"/>
              <a:t>“It is the easiest way to hack”</a:t>
            </a:r>
          </a:p>
        </p:txBody>
      </p:sp>
      <p:sp>
        <p:nvSpPr>
          <p:cNvPr id="3" name="Rectangle 2"/>
          <p:cNvSpPr/>
          <p:nvPr/>
        </p:nvSpPr>
        <p:spPr>
          <a:xfrm>
            <a:off x="1439333" y="4019749"/>
            <a:ext cx="4572000" cy="646331"/>
          </a:xfrm>
          <a:prstGeom prst="rect">
            <a:avLst/>
          </a:prstGeom>
        </p:spPr>
        <p:txBody>
          <a:bodyPr>
            <a:spAutoFit/>
          </a:bodyPr>
          <a:lstStyle/>
          <a:p>
            <a:pPr>
              <a:defRPr/>
            </a:pPr>
            <a:r>
              <a:rPr lang="en-US" dirty="0" smtClean="0"/>
              <a:t>Allows injecting malicious </a:t>
            </a:r>
            <a:r>
              <a:rPr lang="en-US" dirty="0"/>
              <a:t>commands </a:t>
            </a:r>
            <a:r>
              <a:rPr lang="en-US" dirty="0" smtClean="0"/>
              <a:t>to a database into </a:t>
            </a:r>
            <a:r>
              <a:rPr lang="en-US" dirty="0"/>
              <a:t>forms on </a:t>
            </a:r>
            <a:r>
              <a:rPr lang="en-US" dirty="0" smtClean="0"/>
              <a:t>a website.</a:t>
            </a:r>
            <a:endParaRPr lang="en-US" dirty="0"/>
          </a:p>
        </p:txBody>
      </p:sp>
      <p:sp>
        <p:nvSpPr>
          <p:cNvPr id="9" name="Rectangle 8"/>
          <p:cNvSpPr/>
          <p:nvPr/>
        </p:nvSpPr>
        <p:spPr>
          <a:xfrm>
            <a:off x="2713567" y="5400493"/>
            <a:ext cx="4572000" cy="369332"/>
          </a:xfrm>
          <a:prstGeom prst="rect">
            <a:avLst/>
          </a:prstGeom>
        </p:spPr>
        <p:txBody>
          <a:bodyPr>
            <a:spAutoFit/>
          </a:bodyPr>
          <a:lstStyle/>
          <a:p>
            <a:pPr>
              <a:defRPr/>
            </a:pPr>
            <a:r>
              <a:rPr lang="en-US" dirty="0" smtClean="0"/>
              <a:t>Attacks typically take a few hours.</a:t>
            </a:r>
            <a:endParaRPr lang="en-US" dirty="0"/>
          </a:p>
        </p:txBody>
      </p:sp>
    </p:spTree>
    <p:extLst>
      <p:ext uri="{BB962C8B-B14F-4D97-AF65-F5344CB8AC3E}">
        <p14:creationId xmlns:p14="http://schemas.microsoft.com/office/powerpoint/2010/main" val="63981422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9-02-13 at 12.30.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69" y="679813"/>
            <a:ext cx="4642258" cy="3055549"/>
          </a:xfrm>
          <a:prstGeom prst="rect">
            <a:avLst/>
          </a:prstGeom>
        </p:spPr>
      </p:pic>
      <p:pic>
        <p:nvPicPr>
          <p:cNvPr id="14" name="Picture 13" descr="downloa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69" y="3190105"/>
            <a:ext cx="4294498" cy="1090513"/>
          </a:xfrm>
          <a:prstGeom prst="rect">
            <a:avLst/>
          </a:prstGeom>
        </p:spPr>
      </p:pic>
      <p:sp>
        <p:nvSpPr>
          <p:cNvPr id="17" name="Rectangle 16"/>
          <p:cNvSpPr/>
          <p:nvPr/>
        </p:nvSpPr>
        <p:spPr>
          <a:xfrm>
            <a:off x="5030390" y="1473579"/>
            <a:ext cx="3272220" cy="1200329"/>
          </a:xfrm>
          <a:prstGeom prst="rect">
            <a:avLst/>
          </a:prstGeom>
        </p:spPr>
        <p:txBody>
          <a:bodyPr wrap="square">
            <a:spAutoFit/>
          </a:bodyPr>
          <a:lstStyle/>
          <a:p>
            <a:r>
              <a:rPr lang="en-US" dirty="0" smtClean="0"/>
              <a:t>A SQL </a:t>
            </a:r>
            <a:r>
              <a:rPr lang="en-US" dirty="0"/>
              <a:t>injection vulnerability–could be used by an attacker to execute PHP code on a university’s </a:t>
            </a:r>
            <a:r>
              <a:rPr lang="en-US" dirty="0" smtClean="0"/>
              <a:t>server</a:t>
            </a:r>
            <a:endParaRPr lang="en-US" dirty="0"/>
          </a:p>
        </p:txBody>
      </p:sp>
    </p:spTree>
    <p:extLst>
      <p:ext uri="{BB962C8B-B14F-4D97-AF65-F5344CB8AC3E}">
        <p14:creationId xmlns:p14="http://schemas.microsoft.com/office/powerpoint/2010/main" val="155152769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9-02-13 at 12.37.4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7214"/>
            <a:ext cx="9144000" cy="5265661"/>
          </a:xfrm>
          <a:prstGeom prst="rect">
            <a:avLst/>
          </a:prstGeom>
        </p:spPr>
      </p:pic>
      <p:sp>
        <p:nvSpPr>
          <p:cNvPr id="3" name="Rectangle 2"/>
          <p:cNvSpPr/>
          <p:nvPr/>
        </p:nvSpPr>
        <p:spPr>
          <a:xfrm>
            <a:off x="204269" y="5929220"/>
            <a:ext cx="8663901" cy="646331"/>
          </a:xfrm>
          <a:prstGeom prst="rect">
            <a:avLst/>
          </a:prstGeom>
        </p:spPr>
        <p:txBody>
          <a:bodyPr wrap="square">
            <a:spAutoFit/>
          </a:bodyPr>
          <a:lstStyle/>
          <a:p>
            <a:r>
              <a:rPr lang="en-US" dirty="0"/>
              <a:t>https://</a:t>
            </a:r>
            <a:r>
              <a:rPr lang="en-US" dirty="0" err="1"/>
              <a:t>roguemedialabs.com</a:t>
            </a:r>
            <a:r>
              <a:rPr lang="en-US" dirty="0"/>
              <a:t>/2018/12/20/atlanta-international-airport-hacked-617-57-kb-of-data-including-700-passports-leaked-online/</a:t>
            </a:r>
          </a:p>
        </p:txBody>
      </p:sp>
    </p:spTree>
    <p:extLst>
      <p:ext uri="{BB962C8B-B14F-4D97-AF65-F5344CB8AC3E}">
        <p14:creationId xmlns:p14="http://schemas.microsoft.com/office/powerpoint/2010/main" val="19442416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mr-IN" b="1" dirty="0" smtClean="0"/>
              <a:t>… And Many More</a:t>
            </a:r>
            <a:endParaRPr lang="en-US" b="1" dirty="0"/>
          </a:p>
        </p:txBody>
      </p:sp>
      <p:sp>
        <p:nvSpPr>
          <p:cNvPr id="7" name="Rectangle 6"/>
          <p:cNvSpPr/>
          <p:nvPr/>
        </p:nvSpPr>
        <p:spPr>
          <a:xfrm>
            <a:off x="457200" y="1534117"/>
            <a:ext cx="7958638" cy="523220"/>
          </a:xfrm>
          <a:prstGeom prst="rect">
            <a:avLst/>
          </a:prstGeom>
        </p:spPr>
        <p:txBody>
          <a:bodyPr wrap="square">
            <a:spAutoFit/>
          </a:bodyPr>
          <a:lstStyle/>
          <a:p>
            <a:r>
              <a:rPr lang="x-none" sz="2800" b="1" dirty="0" smtClean="0"/>
              <a:t>Check MySQL Injection Hall of Shame</a:t>
            </a:r>
            <a:endParaRPr lang="x-none" sz="2800" dirty="0" smtClean="0"/>
          </a:p>
        </p:txBody>
      </p:sp>
      <p:sp>
        <p:nvSpPr>
          <p:cNvPr id="3" name="Rectangle 2"/>
          <p:cNvSpPr/>
          <p:nvPr/>
        </p:nvSpPr>
        <p:spPr>
          <a:xfrm>
            <a:off x="457200" y="2057337"/>
            <a:ext cx="8229600" cy="369332"/>
          </a:xfrm>
          <a:prstGeom prst="rect">
            <a:avLst/>
          </a:prstGeom>
        </p:spPr>
        <p:txBody>
          <a:bodyPr wrap="square">
            <a:spAutoFit/>
          </a:bodyPr>
          <a:lstStyle/>
          <a:p>
            <a:r>
              <a:rPr lang="en-US" dirty="0"/>
              <a:t>https://</a:t>
            </a:r>
            <a:r>
              <a:rPr lang="en-US" dirty="0" err="1"/>
              <a:t>codecurmudgeon.com</a:t>
            </a:r>
            <a:r>
              <a:rPr lang="en-US" dirty="0"/>
              <a:t>/</a:t>
            </a:r>
            <a:r>
              <a:rPr lang="en-US" dirty="0" err="1"/>
              <a:t>wp</a:t>
            </a:r>
            <a:r>
              <a:rPr lang="en-US" dirty="0"/>
              <a:t>/</a:t>
            </a:r>
            <a:r>
              <a:rPr lang="en-US" dirty="0" err="1"/>
              <a:t>sql</a:t>
            </a:r>
            <a:r>
              <a:rPr lang="en-US" dirty="0"/>
              <a:t>-injection-hall-of-shame/</a:t>
            </a:r>
          </a:p>
        </p:txBody>
      </p:sp>
      <p:pic>
        <p:nvPicPr>
          <p:cNvPr id="8" name="Picture 7" descr="Screen Shot 2019-02-13 at 12.41.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336" y="2426669"/>
            <a:ext cx="5100239" cy="4114769"/>
          </a:xfrm>
          <a:prstGeom prst="rect">
            <a:avLst/>
          </a:prstGeom>
        </p:spPr>
      </p:pic>
    </p:spTree>
    <p:extLst>
      <p:ext uri="{BB962C8B-B14F-4D97-AF65-F5344CB8AC3E}">
        <p14:creationId xmlns:p14="http://schemas.microsoft.com/office/powerpoint/2010/main" val="160734050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A1:2017 - Injection</a:t>
            </a:r>
            <a:endParaRPr lang="en-US" b="1" dirty="0"/>
          </a:p>
        </p:txBody>
      </p:sp>
      <p:pic>
        <p:nvPicPr>
          <p:cNvPr id="4" name="Picture 3" descr="Screen Shot 2019-02-13 at 12.21.4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0" y="1229506"/>
            <a:ext cx="8928100" cy="1098550"/>
          </a:xfrm>
          <a:prstGeom prst="rect">
            <a:avLst/>
          </a:prstGeom>
        </p:spPr>
      </p:pic>
      <p:sp>
        <p:nvSpPr>
          <p:cNvPr id="2" name="Rectangle 1"/>
          <p:cNvSpPr/>
          <p:nvPr/>
        </p:nvSpPr>
        <p:spPr>
          <a:xfrm>
            <a:off x="457200" y="2601506"/>
            <a:ext cx="8229600" cy="3539430"/>
          </a:xfrm>
          <a:prstGeom prst="rect">
            <a:avLst/>
          </a:prstGeom>
        </p:spPr>
        <p:txBody>
          <a:bodyPr wrap="square">
            <a:spAutoFit/>
          </a:bodyPr>
          <a:lstStyle/>
          <a:p>
            <a:r>
              <a:rPr lang="en-US" sz="2800" dirty="0" smtClean="0"/>
              <a:t>Injection </a:t>
            </a:r>
            <a:r>
              <a:rPr lang="en-US" sz="2800" dirty="0"/>
              <a:t>flaws allow attackers to relay malicious code through an application to another </a:t>
            </a:r>
            <a:r>
              <a:rPr lang="en-US" sz="2800" dirty="0" smtClean="0"/>
              <a:t>system</a:t>
            </a:r>
            <a:r>
              <a:rPr lang="en-US" sz="2800" dirty="0" smtClean="0"/>
              <a:t>:</a:t>
            </a:r>
          </a:p>
          <a:p>
            <a:endParaRPr lang="en-US" sz="1200" dirty="0"/>
          </a:p>
          <a:p>
            <a:pPr marL="342900" indent="-342900">
              <a:buFont typeface="Lucida Grande"/>
              <a:buChar char="-"/>
            </a:pPr>
            <a:r>
              <a:rPr lang="en-US" sz="2400" dirty="0"/>
              <a:t>calls to backend databases via SQL (i.e., SQL injection</a:t>
            </a:r>
            <a:r>
              <a:rPr lang="en-US" sz="2400" dirty="0" smtClean="0"/>
              <a:t>);</a:t>
            </a:r>
          </a:p>
          <a:p>
            <a:pPr marL="342900" indent="-342900">
              <a:buFont typeface="Lucida Grande"/>
              <a:buChar char="-"/>
            </a:pPr>
            <a:endParaRPr lang="en-US" sz="600" dirty="0"/>
          </a:p>
          <a:p>
            <a:pPr marL="342900" indent="-342900">
              <a:buFont typeface="Lucida Grande"/>
              <a:buChar char="-"/>
            </a:pPr>
            <a:r>
              <a:rPr lang="en-US" sz="2400" dirty="0" smtClean="0"/>
              <a:t>calls </a:t>
            </a:r>
            <a:r>
              <a:rPr lang="en-US" sz="2400" dirty="0"/>
              <a:t>to the operating system via system </a:t>
            </a:r>
            <a:r>
              <a:rPr lang="en-US" sz="2400" dirty="0" smtClean="0"/>
              <a:t>calls</a:t>
            </a:r>
            <a:r>
              <a:rPr lang="en-US" sz="2400" dirty="0" smtClean="0"/>
              <a:t>;</a:t>
            </a:r>
          </a:p>
          <a:p>
            <a:pPr marL="342900" indent="-342900">
              <a:buFont typeface="Lucida Grande"/>
              <a:buChar char="-"/>
            </a:pPr>
            <a:endParaRPr lang="en-US" sz="600" dirty="0" smtClean="0"/>
          </a:p>
          <a:p>
            <a:pPr marL="342900" indent="-342900">
              <a:buFont typeface="Lucida Grande"/>
              <a:buChar char="-"/>
            </a:pPr>
            <a:r>
              <a:rPr lang="en-US" sz="2400" dirty="0" smtClean="0"/>
              <a:t>use </a:t>
            </a:r>
            <a:r>
              <a:rPr lang="en-US" sz="2400" dirty="0"/>
              <a:t>of external programs via shell </a:t>
            </a:r>
            <a:r>
              <a:rPr lang="en-US" sz="2400" dirty="0" smtClean="0"/>
              <a:t>commands. </a:t>
            </a:r>
          </a:p>
          <a:p>
            <a:pPr marL="285750" indent="-285750">
              <a:buFont typeface="Arial"/>
              <a:buChar char="•"/>
            </a:pPr>
            <a:endParaRPr lang="en-US" sz="2400" dirty="0"/>
          </a:p>
          <a:p>
            <a:pPr algn="ctr"/>
            <a:r>
              <a:rPr lang="en-US" sz="2400" b="1" dirty="0" smtClean="0"/>
              <a:t>Any </a:t>
            </a:r>
            <a:r>
              <a:rPr lang="en-US" sz="2400" b="1" dirty="0"/>
              <a:t>time an application uses an interpreter of any type there is a danger of introducing an injection vulnerability.</a:t>
            </a:r>
          </a:p>
        </p:txBody>
      </p:sp>
      <p:sp>
        <p:nvSpPr>
          <p:cNvPr id="6" name="Rectangle 5"/>
          <p:cNvSpPr/>
          <p:nvPr/>
        </p:nvSpPr>
        <p:spPr>
          <a:xfrm>
            <a:off x="281626" y="6275933"/>
            <a:ext cx="8608002" cy="369332"/>
          </a:xfrm>
          <a:prstGeom prst="rect">
            <a:avLst/>
          </a:prstGeom>
        </p:spPr>
        <p:txBody>
          <a:bodyPr wrap="square">
            <a:spAutoFit/>
          </a:bodyPr>
          <a:lstStyle/>
          <a:p>
            <a:r>
              <a:rPr lang="en-US" dirty="0"/>
              <a:t>https://</a:t>
            </a:r>
            <a:r>
              <a:rPr lang="en-US" dirty="0" err="1"/>
              <a:t>www.owasp.org</a:t>
            </a:r>
            <a:r>
              <a:rPr lang="en-US" dirty="0"/>
              <a:t>/images/7/72/OWASP_Top_10-2017_%28en%29.pdf.pdf</a:t>
            </a:r>
          </a:p>
        </p:txBody>
      </p:sp>
    </p:spTree>
    <p:extLst>
      <p:ext uri="{BB962C8B-B14F-4D97-AF65-F5344CB8AC3E}">
        <p14:creationId xmlns:p14="http://schemas.microsoft.com/office/powerpoint/2010/main" val="158711785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Exploitability</a:t>
            </a:r>
            <a:endParaRPr lang="en-US" b="1" dirty="0"/>
          </a:p>
        </p:txBody>
      </p:sp>
      <p:pic>
        <p:nvPicPr>
          <p:cNvPr id="2" name="Picture 1" descr="Screen Shot 2019-02-13 at 12.44.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6972"/>
            <a:ext cx="9144000" cy="1213302"/>
          </a:xfrm>
          <a:prstGeom prst="rect">
            <a:avLst/>
          </a:prstGeom>
        </p:spPr>
      </p:pic>
      <p:sp>
        <p:nvSpPr>
          <p:cNvPr id="3" name="Rectangle 2"/>
          <p:cNvSpPr/>
          <p:nvPr/>
        </p:nvSpPr>
        <p:spPr>
          <a:xfrm>
            <a:off x="310803" y="3429000"/>
            <a:ext cx="8247555" cy="2000548"/>
          </a:xfrm>
          <a:prstGeom prst="rect">
            <a:avLst/>
          </a:prstGeom>
        </p:spPr>
        <p:txBody>
          <a:bodyPr wrap="square">
            <a:spAutoFit/>
          </a:bodyPr>
          <a:lstStyle/>
          <a:p>
            <a:r>
              <a:rPr lang="en-US" sz="2800" dirty="0"/>
              <a:t>Almost any source of data can be </a:t>
            </a:r>
            <a:r>
              <a:rPr lang="en-US" sz="2800" dirty="0" smtClean="0"/>
              <a:t>an injection vector</a:t>
            </a:r>
            <a:r>
              <a:rPr lang="en-US" sz="2800" dirty="0" smtClean="0"/>
              <a:t>:</a:t>
            </a:r>
          </a:p>
          <a:p>
            <a:pPr marL="342900" indent="-342900">
              <a:buFont typeface="Lucida Grande"/>
              <a:buChar char="-"/>
            </a:pPr>
            <a:r>
              <a:rPr lang="en-US" sz="2400" dirty="0" smtClean="0"/>
              <a:t>Environment </a:t>
            </a:r>
            <a:r>
              <a:rPr lang="en-US" sz="2400" dirty="0" smtClean="0"/>
              <a:t>variables </a:t>
            </a:r>
            <a:endParaRPr lang="en-US" sz="2400" dirty="0" smtClean="0"/>
          </a:p>
          <a:p>
            <a:pPr marL="342900" indent="-342900">
              <a:buFont typeface="Lucida Grande"/>
              <a:buChar char="-"/>
            </a:pPr>
            <a:r>
              <a:rPr lang="en-US" sz="2400" dirty="0" smtClean="0"/>
              <a:t>P</a:t>
            </a:r>
            <a:r>
              <a:rPr lang="en-US" sz="2400" dirty="0" smtClean="0"/>
              <a:t>arameters</a:t>
            </a:r>
            <a:endParaRPr lang="en-US" sz="2400" dirty="0"/>
          </a:p>
          <a:p>
            <a:pPr marL="342900" indent="-342900">
              <a:buFont typeface="Lucida Grande"/>
              <a:buChar char="-"/>
            </a:pPr>
            <a:r>
              <a:rPr lang="en-US" sz="2400" dirty="0" smtClean="0"/>
              <a:t>E</a:t>
            </a:r>
            <a:r>
              <a:rPr lang="en-US" sz="2400" dirty="0" smtClean="0"/>
              <a:t>xternal </a:t>
            </a:r>
            <a:r>
              <a:rPr lang="en-US" sz="2400" dirty="0" smtClean="0"/>
              <a:t>and internal </a:t>
            </a:r>
            <a:r>
              <a:rPr lang="en-US" sz="2400" dirty="0"/>
              <a:t>web </a:t>
            </a:r>
            <a:r>
              <a:rPr lang="en-US" sz="2400" dirty="0" smtClean="0"/>
              <a:t>services</a:t>
            </a:r>
            <a:endParaRPr lang="en-US" sz="2400" dirty="0"/>
          </a:p>
          <a:p>
            <a:pPr marL="342900" indent="-342900">
              <a:buFont typeface="Lucida Grande"/>
              <a:buChar char="-"/>
            </a:pPr>
            <a:r>
              <a:rPr lang="en-US" sz="2400" dirty="0" smtClean="0"/>
              <a:t>All </a:t>
            </a:r>
            <a:r>
              <a:rPr lang="en-US" sz="2400" dirty="0"/>
              <a:t>types </a:t>
            </a:r>
            <a:r>
              <a:rPr lang="en-US" sz="2400" dirty="0" smtClean="0"/>
              <a:t>of users</a:t>
            </a:r>
            <a:r>
              <a:rPr lang="en-US" sz="2400" dirty="0"/>
              <a:t>. </a:t>
            </a:r>
            <a:endParaRPr lang="en-US" dirty="0"/>
          </a:p>
        </p:txBody>
      </p:sp>
      <p:sp>
        <p:nvSpPr>
          <p:cNvPr id="6" name="Rectangle 5"/>
          <p:cNvSpPr/>
          <p:nvPr/>
        </p:nvSpPr>
        <p:spPr>
          <a:xfrm>
            <a:off x="0" y="1714499"/>
            <a:ext cx="2836333" cy="1354666"/>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81626" y="6275933"/>
            <a:ext cx="8608002" cy="369332"/>
          </a:xfrm>
          <a:prstGeom prst="rect">
            <a:avLst/>
          </a:prstGeom>
        </p:spPr>
        <p:txBody>
          <a:bodyPr wrap="square">
            <a:spAutoFit/>
          </a:bodyPr>
          <a:lstStyle/>
          <a:p>
            <a:r>
              <a:rPr lang="en-US" dirty="0"/>
              <a:t>https://</a:t>
            </a:r>
            <a:r>
              <a:rPr lang="en-US" dirty="0" err="1"/>
              <a:t>www.owasp.org</a:t>
            </a:r>
            <a:r>
              <a:rPr lang="en-US" dirty="0"/>
              <a:t>/images/7/72/OWASP_Top_10-2017_%28en%29.pdf.pdf</a:t>
            </a:r>
          </a:p>
        </p:txBody>
      </p:sp>
    </p:spTree>
    <p:extLst>
      <p:ext uri="{BB962C8B-B14F-4D97-AF65-F5344CB8AC3E}">
        <p14:creationId xmlns:p14="http://schemas.microsoft.com/office/powerpoint/2010/main" val="33860319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506"/>
            <a:ext cx="8229600" cy="5318679"/>
          </a:xfrm>
        </p:spPr>
        <p:txBody>
          <a:bodyPr>
            <a:normAutofit/>
          </a:bodyPr>
          <a:lstStyle/>
          <a:p>
            <a:r>
              <a:rPr lang="en-US" dirty="0" smtClean="0"/>
              <a:t>Acquire familiarity with OWASP </a:t>
            </a:r>
            <a:r>
              <a:rPr lang="en-US" dirty="0" smtClean="0"/>
              <a:t>Top 10 </a:t>
            </a:r>
            <a:r>
              <a:rPr lang="mr-IN" dirty="0" smtClean="0"/>
              <a:t>–</a:t>
            </a:r>
            <a:r>
              <a:rPr lang="en-US" dirty="0" smtClean="0"/>
              <a:t> 2017 and how flaws were ranked.</a:t>
            </a:r>
            <a:endParaRPr lang="en-US" dirty="0"/>
          </a:p>
          <a:p>
            <a:endParaRPr lang="en-US" sz="2800" dirty="0" smtClean="0"/>
          </a:p>
          <a:p>
            <a:r>
              <a:rPr lang="en-US" dirty="0" smtClean="0"/>
              <a:t>A1:2017 Injection Flaws</a:t>
            </a:r>
          </a:p>
          <a:p>
            <a:pPr lvl="1"/>
            <a:r>
              <a:rPr lang="en-US" dirty="0" smtClean="0"/>
              <a:t>Introduction to Injection flaws</a:t>
            </a:r>
          </a:p>
          <a:p>
            <a:pPr lvl="1"/>
            <a:r>
              <a:rPr lang="en-US" dirty="0" smtClean="0"/>
              <a:t>Introduction to SQL Injection</a:t>
            </a:r>
          </a:p>
          <a:p>
            <a:pPr lvl="1"/>
            <a:r>
              <a:rPr lang="en-US" dirty="0" smtClean="0"/>
              <a:t>Simple SQL Injection examples</a:t>
            </a:r>
          </a:p>
          <a:p>
            <a:pPr lvl="1"/>
            <a:r>
              <a:rPr lang="en-US" dirty="0" smtClean="0"/>
              <a:t>More advanced SQL Injection techniques</a:t>
            </a:r>
          </a:p>
          <a:p>
            <a:pPr lvl="1"/>
            <a:r>
              <a:rPr lang="en-US" dirty="0" smtClean="0"/>
              <a:t>Remedies</a:t>
            </a:r>
          </a:p>
          <a:p>
            <a:pPr marL="0" indent="0">
              <a:buNone/>
            </a:pPr>
            <a:endParaRPr lang="en-US" sz="2800" dirty="0" smtClean="0"/>
          </a:p>
        </p:txBody>
      </p:sp>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smtClean="0"/>
              <a:t>Objectives</a:t>
            </a:r>
            <a:endParaRPr lang="en-US" b="1" dirty="0"/>
          </a:p>
        </p:txBody>
      </p:sp>
    </p:spTree>
    <p:extLst>
      <p:ext uri="{BB962C8B-B14F-4D97-AF65-F5344CB8AC3E}">
        <p14:creationId xmlns:p14="http://schemas.microsoft.com/office/powerpoint/2010/main" val="78119224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Prevalence &amp; Detectability</a:t>
            </a:r>
            <a:endParaRPr lang="en-US" b="1" dirty="0"/>
          </a:p>
        </p:txBody>
      </p:sp>
      <p:pic>
        <p:nvPicPr>
          <p:cNvPr id="2" name="Picture 1" descr="Screen Shot 2019-02-13 at 12.44.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66972"/>
            <a:ext cx="9144000" cy="1213302"/>
          </a:xfrm>
          <a:prstGeom prst="rect">
            <a:avLst/>
          </a:prstGeom>
        </p:spPr>
      </p:pic>
      <p:sp>
        <p:nvSpPr>
          <p:cNvPr id="4" name="Rectangle 3"/>
          <p:cNvSpPr/>
          <p:nvPr/>
        </p:nvSpPr>
        <p:spPr>
          <a:xfrm>
            <a:off x="309032" y="3282434"/>
            <a:ext cx="8538634" cy="3170098"/>
          </a:xfrm>
          <a:prstGeom prst="rect">
            <a:avLst/>
          </a:prstGeom>
        </p:spPr>
        <p:txBody>
          <a:bodyPr wrap="square">
            <a:spAutoFit/>
          </a:bodyPr>
          <a:lstStyle/>
          <a:p>
            <a:pPr marL="285750" indent="-285750">
              <a:buFont typeface="Arial"/>
              <a:buChar char="•"/>
            </a:pPr>
            <a:r>
              <a:rPr lang="en-US" sz="2800" dirty="0" smtClean="0"/>
              <a:t>Often found</a:t>
            </a:r>
            <a:r>
              <a:rPr lang="en-US" sz="2800" dirty="0"/>
              <a:t> </a:t>
            </a:r>
            <a:r>
              <a:rPr lang="en-US" sz="2800" dirty="0" smtClean="0"/>
              <a:t>in </a:t>
            </a:r>
            <a:r>
              <a:rPr lang="en-US" sz="2800" dirty="0"/>
              <a:t>SQL, LDAP, </a:t>
            </a:r>
            <a:r>
              <a:rPr lang="en-US" sz="2800" dirty="0" err="1"/>
              <a:t>XPath</a:t>
            </a:r>
            <a:r>
              <a:rPr lang="en-US" sz="2800" dirty="0"/>
              <a:t>, or </a:t>
            </a:r>
            <a:r>
              <a:rPr lang="en-US" sz="2800" dirty="0" err="1"/>
              <a:t>NoSQL</a:t>
            </a:r>
            <a:r>
              <a:rPr lang="en-US" sz="2800" dirty="0"/>
              <a:t> queries, </a:t>
            </a:r>
            <a:r>
              <a:rPr lang="en-US" sz="2800" dirty="0" smtClean="0"/>
              <a:t>OS commands</a:t>
            </a:r>
            <a:r>
              <a:rPr lang="en-US" sz="2800" dirty="0"/>
              <a:t>, XML parsers, SMTP headers</a:t>
            </a:r>
            <a:r>
              <a:rPr lang="en-US" sz="2800" dirty="0" smtClean="0"/>
              <a:t>, expression </a:t>
            </a:r>
            <a:r>
              <a:rPr lang="en-US" sz="2800" dirty="0"/>
              <a:t>languages, and ORM </a:t>
            </a:r>
            <a:r>
              <a:rPr lang="en-US" sz="2800" dirty="0" smtClean="0"/>
              <a:t>queries.</a:t>
            </a:r>
          </a:p>
          <a:p>
            <a:pPr marL="914400" lvl="1" indent="-457200">
              <a:buFont typeface="Lucida Grande"/>
              <a:buChar char="-"/>
            </a:pPr>
            <a:r>
              <a:rPr lang="en-US" sz="2400" dirty="0" smtClean="0"/>
              <a:t>Prevalent also in legacy code</a:t>
            </a:r>
            <a:endParaRPr lang="en-US" sz="2400" dirty="0"/>
          </a:p>
          <a:p>
            <a:pPr marL="457200" indent="-457200">
              <a:buFont typeface="Arial"/>
              <a:buChar char="•"/>
            </a:pPr>
            <a:endParaRPr lang="en-US" sz="1200" dirty="0" smtClean="0"/>
          </a:p>
          <a:p>
            <a:pPr marL="457200" indent="-457200">
              <a:buFont typeface="Arial"/>
              <a:buChar char="•"/>
            </a:pPr>
            <a:r>
              <a:rPr lang="en-US" sz="2800" dirty="0" smtClean="0"/>
              <a:t>Injection </a:t>
            </a:r>
            <a:r>
              <a:rPr lang="en-US" sz="2800" dirty="0"/>
              <a:t>flaws are easy to discover when </a:t>
            </a:r>
            <a:r>
              <a:rPr lang="en-US" sz="2800" dirty="0" smtClean="0"/>
              <a:t>examining code.</a:t>
            </a:r>
          </a:p>
          <a:p>
            <a:pPr marL="914400" lvl="1" indent="-457200">
              <a:buFont typeface="Lucida Grande"/>
              <a:buChar char="-"/>
            </a:pPr>
            <a:r>
              <a:rPr lang="en-US" sz="2400" dirty="0" smtClean="0"/>
              <a:t>Scanners </a:t>
            </a:r>
            <a:r>
              <a:rPr lang="en-US" sz="2400" dirty="0"/>
              <a:t>and </a:t>
            </a:r>
            <a:r>
              <a:rPr lang="en-US" sz="2400" dirty="0" err="1"/>
              <a:t>fuzzers</a:t>
            </a:r>
            <a:r>
              <a:rPr lang="en-US" sz="2400" dirty="0"/>
              <a:t> can help attackers </a:t>
            </a:r>
            <a:r>
              <a:rPr lang="en-US" sz="2400" dirty="0" smtClean="0"/>
              <a:t>find injection </a:t>
            </a:r>
            <a:r>
              <a:rPr lang="en-US" sz="2400" dirty="0"/>
              <a:t>flaws.</a:t>
            </a:r>
          </a:p>
        </p:txBody>
      </p:sp>
      <p:sp>
        <p:nvSpPr>
          <p:cNvPr id="6" name="Rectangle 5"/>
          <p:cNvSpPr/>
          <p:nvPr/>
        </p:nvSpPr>
        <p:spPr>
          <a:xfrm>
            <a:off x="2603500" y="1766970"/>
            <a:ext cx="3979333" cy="1354666"/>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27601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Technical Impact</a:t>
            </a:r>
            <a:endParaRPr lang="en-US" b="1" dirty="0"/>
          </a:p>
        </p:txBody>
      </p:sp>
      <p:pic>
        <p:nvPicPr>
          <p:cNvPr id="2" name="Picture 1" descr="Screen Shot 2019-02-13 at 12.44.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6972"/>
            <a:ext cx="9144000" cy="1213302"/>
          </a:xfrm>
          <a:prstGeom prst="rect">
            <a:avLst/>
          </a:prstGeom>
        </p:spPr>
      </p:pic>
      <p:sp>
        <p:nvSpPr>
          <p:cNvPr id="3" name="Rectangle 2"/>
          <p:cNvSpPr/>
          <p:nvPr/>
        </p:nvSpPr>
        <p:spPr>
          <a:xfrm>
            <a:off x="457200" y="3441680"/>
            <a:ext cx="8229600" cy="3354765"/>
          </a:xfrm>
          <a:prstGeom prst="rect">
            <a:avLst/>
          </a:prstGeom>
        </p:spPr>
        <p:txBody>
          <a:bodyPr wrap="square">
            <a:spAutoFit/>
          </a:bodyPr>
          <a:lstStyle/>
          <a:p>
            <a:pPr marL="342900" indent="-342900">
              <a:buFont typeface="Arial"/>
              <a:buChar char="•"/>
            </a:pPr>
            <a:r>
              <a:rPr lang="en-US" sz="2400" b="1" dirty="0" smtClean="0"/>
              <a:t>Loss of Integrity</a:t>
            </a:r>
            <a:r>
              <a:rPr lang="en-US" sz="2400" dirty="0" smtClean="0"/>
              <a:t>: data loss</a:t>
            </a:r>
            <a:r>
              <a:rPr lang="en-US" sz="2400" dirty="0"/>
              <a:t> </a:t>
            </a:r>
            <a:r>
              <a:rPr lang="en-US" sz="2400" dirty="0" smtClean="0"/>
              <a:t>and/or </a:t>
            </a:r>
            <a:r>
              <a:rPr lang="en-US" sz="2400" dirty="0" smtClean="0"/>
              <a:t>corruption</a:t>
            </a:r>
            <a:endParaRPr lang="en-US" sz="2400" dirty="0"/>
          </a:p>
          <a:p>
            <a:pPr marL="342900" indent="-342900">
              <a:buFont typeface="Arial"/>
              <a:buChar char="•"/>
            </a:pPr>
            <a:r>
              <a:rPr lang="en-US" sz="2400" b="1" dirty="0" smtClean="0"/>
              <a:t>Loss of Confidentiality</a:t>
            </a:r>
            <a:r>
              <a:rPr lang="en-US" sz="2400" dirty="0" smtClean="0"/>
              <a:t>: disclosure of data to</a:t>
            </a:r>
            <a:r>
              <a:rPr lang="en-US" sz="2400" dirty="0"/>
              <a:t> </a:t>
            </a:r>
            <a:r>
              <a:rPr lang="en-US" sz="2400" dirty="0" smtClean="0"/>
              <a:t>unauthorized parties</a:t>
            </a:r>
          </a:p>
          <a:p>
            <a:pPr marL="342900" indent="-342900">
              <a:buFont typeface="Arial"/>
              <a:buChar char="•"/>
            </a:pPr>
            <a:r>
              <a:rPr lang="en-US" sz="2400" b="1" dirty="0"/>
              <a:t>Loss of availability</a:t>
            </a:r>
            <a:r>
              <a:rPr lang="en-US" sz="2400" dirty="0"/>
              <a:t>: denial of access; Injection can sometimes lead to complete host takeover</a:t>
            </a:r>
            <a:r>
              <a:rPr lang="en-US" sz="2400" dirty="0" smtClean="0"/>
              <a:t>.</a:t>
            </a:r>
            <a:endParaRPr lang="en-US" sz="2400" dirty="0" smtClean="0"/>
          </a:p>
          <a:p>
            <a:pPr marL="342900" indent="-342900">
              <a:buFont typeface="Arial"/>
              <a:buChar char="•"/>
            </a:pPr>
            <a:r>
              <a:rPr lang="en-US" sz="2400" b="1" dirty="0" smtClean="0"/>
              <a:t>Loss of accountability</a:t>
            </a:r>
            <a:r>
              <a:rPr lang="en-US" sz="2400" dirty="0" smtClean="0"/>
              <a:t>:</a:t>
            </a:r>
          </a:p>
          <a:p>
            <a:pPr marL="342900" indent="-342900">
              <a:buFont typeface="Arial"/>
              <a:buChar char="•"/>
            </a:pPr>
            <a:endParaRPr lang="en-US" sz="1200" dirty="0"/>
          </a:p>
          <a:p>
            <a:pPr marL="342900" indent="-342900">
              <a:buFont typeface="Arial"/>
              <a:buChar char="•"/>
            </a:pPr>
            <a:r>
              <a:rPr lang="en-US" sz="2400" dirty="0" smtClean="0"/>
              <a:t>The </a:t>
            </a:r>
            <a:r>
              <a:rPr lang="en-US" sz="2400" dirty="0"/>
              <a:t>business impact depends on </a:t>
            </a:r>
            <a:r>
              <a:rPr lang="en-US" sz="2400" dirty="0" smtClean="0"/>
              <a:t>the needs </a:t>
            </a:r>
            <a:r>
              <a:rPr lang="en-US" sz="2400" dirty="0"/>
              <a:t>of the application and data.</a:t>
            </a:r>
          </a:p>
        </p:txBody>
      </p:sp>
      <p:sp>
        <p:nvSpPr>
          <p:cNvPr id="6" name="Rectangle 5"/>
          <p:cNvSpPr/>
          <p:nvPr/>
        </p:nvSpPr>
        <p:spPr>
          <a:xfrm>
            <a:off x="6328833" y="1766970"/>
            <a:ext cx="2815167" cy="1354666"/>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67403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10493"/>
            <a:ext cx="9144000" cy="4341830"/>
          </a:xfrm>
        </p:spPr>
        <p:txBody>
          <a:bodyPr/>
          <a:lstStyle/>
          <a:p>
            <a:r>
              <a:rPr lang="en-US" b="1" dirty="0" smtClean="0"/>
              <a:t>SQL </a:t>
            </a:r>
            <a:r>
              <a:rPr lang="en-US" b="1" dirty="0" smtClean="0"/>
              <a:t>Injection Attack</a:t>
            </a:r>
            <a:endParaRPr lang="en-US" b="1" dirty="0"/>
          </a:p>
        </p:txBody>
      </p:sp>
    </p:spTree>
    <p:extLst>
      <p:ext uri="{BB962C8B-B14F-4D97-AF65-F5344CB8AC3E}">
        <p14:creationId xmlns:p14="http://schemas.microsoft.com/office/powerpoint/2010/main" val="350255465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SQLInjection Attack</a:t>
            </a:r>
            <a:endParaRPr lang="en-US" b="1" dirty="0"/>
          </a:p>
        </p:txBody>
      </p:sp>
      <p:sp>
        <p:nvSpPr>
          <p:cNvPr id="7" name="Rectangle 6"/>
          <p:cNvSpPr/>
          <p:nvPr/>
        </p:nvSpPr>
        <p:spPr>
          <a:xfrm>
            <a:off x="457200" y="1443841"/>
            <a:ext cx="8557130" cy="4985980"/>
          </a:xfrm>
          <a:prstGeom prst="rect">
            <a:avLst/>
          </a:prstGeom>
        </p:spPr>
        <p:txBody>
          <a:bodyPr wrap="square">
            <a:spAutoFit/>
          </a:bodyPr>
          <a:lstStyle/>
          <a:p>
            <a:r>
              <a:rPr lang="x-none" sz="2800" dirty="0" smtClean="0"/>
              <a:t>Insertion or “injection” of </a:t>
            </a:r>
            <a:r>
              <a:rPr lang="x-none" sz="2800" dirty="0"/>
              <a:t> </a:t>
            </a:r>
            <a:r>
              <a:rPr lang="x-none" sz="2800" dirty="0" smtClean="0"/>
              <a:t>malicious data via the</a:t>
            </a:r>
            <a:r>
              <a:rPr lang="x-none" sz="2800" dirty="0" smtClean="0"/>
              <a:t> </a:t>
            </a:r>
            <a:r>
              <a:rPr lang="x-none" sz="2800" dirty="0" smtClean="0"/>
              <a:t>SQL query </a:t>
            </a:r>
            <a:r>
              <a:rPr lang="x-none" sz="2800" dirty="0" smtClean="0"/>
              <a:t>input from the client to the application</a:t>
            </a:r>
            <a:r>
              <a:rPr lang="x-none" sz="2800" dirty="0" smtClean="0"/>
              <a:t>. </a:t>
            </a:r>
            <a:endParaRPr lang="x-none" sz="2800" dirty="0" smtClean="0"/>
          </a:p>
          <a:p>
            <a:endParaRPr lang="x-none" sz="600" dirty="0"/>
          </a:p>
          <a:p>
            <a:r>
              <a:rPr lang="x-none" sz="2800" dirty="0" smtClean="0"/>
              <a:t>A </a:t>
            </a:r>
            <a:r>
              <a:rPr lang="x-none" sz="2800" dirty="0" smtClean="0"/>
              <a:t>successful SQL injection exploit </a:t>
            </a:r>
            <a:r>
              <a:rPr lang="x-none" sz="2800" dirty="0" smtClean="0"/>
              <a:t>can:</a:t>
            </a:r>
          </a:p>
          <a:p>
            <a:pPr marL="457200" indent="-457200">
              <a:buFont typeface="Arial"/>
              <a:buChar char="•"/>
            </a:pPr>
            <a:r>
              <a:rPr lang="x-none" sz="2400" dirty="0" smtClean="0"/>
              <a:t>read and modify sensitive </a:t>
            </a:r>
            <a:r>
              <a:rPr lang="x-none" sz="2400" dirty="0" smtClean="0"/>
              <a:t>data from the </a:t>
            </a:r>
            <a:r>
              <a:rPr lang="x-none" sz="2400" dirty="0" smtClean="0"/>
              <a:t>database;</a:t>
            </a:r>
          </a:p>
          <a:p>
            <a:pPr marL="457200" indent="-457200">
              <a:buFont typeface="Arial"/>
              <a:buChar char="•"/>
            </a:pPr>
            <a:r>
              <a:rPr lang="x-none" sz="2400" dirty="0" smtClean="0"/>
              <a:t>execute </a:t>
            </a:r>
            <a:r>
              <a:rPr lang="x-none" sz="2400" dirty="0" smtClean="0"/>
              <a:t>administration operations on the </a:t>
            </a:r>
            <a:r>
              <a:rPr lang="x-none" sz="2400" dirty="0" smtClean="0"/>
              <a:t>database:</a:t>
            </a:r>
          </a:p>
          <a:p>
            <a:pPr marL="914400" lvl="1" indent="-457200">
              <a:buFont typeface="Lucida Grande"/>
              <a:buChar char="-"/>
            </a:pPr>
            <a:r>
              <a:rPr lang="en-US" sz="2000" dirty="0" smtClean="0"/>
              <a:t>S</a:t>
            </a:r>
            <a:r>
              <a:rPr lang="x-none" sz="2000" dirty="0" smtClean="0"/>
              <a:t>hutdown auditing or the DBMS itself;</a:t>
            </a:r>
          </a:p>
          <a:p>
            <a:pPr marL="914400" lvl="1" indent="-457200">
              <a:buFont typeface="Lucida Grande"/>
              <a:buChar char="-"/>
            </a:pPr>
            <a:r>
              <a:rPr lang="x-none" sz="2000" dirty="0" smtClean="0"/>
              <a:t>Truncate tables and logs</a:t>
            </a:r>
          </a:p>
          <a:p>
            <a:pPr marL="914400" lvl="1" indent="-457200">
              <a:buFont typeface="Lucida Grande"/>
              <a:buChar char="-"/>
            </a:pPr>
            <a:r>
              <a:rPr lang="x-none" sz="2000" dirty="0" smtClean="0"/>
              <a:t>Add users</a:t>
            </a:r>
          </a:p>
          <a:p>
            <a:pPr marL="914400" lvl="1" indent="-457200">
              <a:buFont typeface="Arial"/>
              <a:buChar char="•"/>
            </a:pPr>
            <a:endParaRPr lang="x-none" sz="600" dirty="0" smtClean="0"/>
          </a:p>
          <a:p>
            <a:r>
              <a:rPr lang="x-none" sz="2800" dirty="0"/>
              <a:t>R</a:t>
            </a:r>
            <a:r>
              <a:rPr lang="x-none" sz="2800" dirty="0" smtClean="0"/>
              <a:t>ecover </a:t>
            </a:r>
            <a:r>
              <a:rPr lang="x-none" sz="2800" dirty="0" smtClean="0"/>
              <a:t>the content of a given file present on the DBMS file </a:t>
            </a:r>
            <a:r>
              <a:rPr lang="x-none" sz="2800" dirty="0" smtClean="0"/>
              <a:t>system</a:t>
            </a:r>
          </a:p>
          <a:p>
            <a:pPr marL="457200" indent="-457200">
              <a:buFont typeface="Arial"/>
              <a:buChar char="•"/>
            </a:pPr>
            <a:endParaRPr lang="x-none" sz="600" dirty="0" smtClean="0"/>
          </a:p>
          <a:p>
            <a:r>
              <a:rPr lang="x-none" sz="2800" dirty="0"/>
              <a:t>I</a:t>
            </a:r>
            <a:r>
              <a:rPr lang="x-none" sz="2800" dirty="0" smtClean="0"/>
              <a:t>ssue </a:t>
            </a:r>
            <a:r>
              <a:rPr lang="x-none" sz="2800" dirty="0" smtClean="0"/>
              <a:t>commands to the operating system</a:t>
            </a:r>
          </a:p>
          <a:p>
            <a:pPr marL="457200" indent="-457200">
              <a:buFont typeface="Arial"/>
              <a:buChar char="•"/>
            </a:pPr>
            <a:endParaRPr lang="x-none" sz="2400" dirty="0"/>
          </a:p>
        </p:txBody>
      </p:sp>
    </p:spTree>
    <p:extLst>
      <p:ext uri="{BB962C8B-B14F-4D97-AF65-F5344CB8AC3E}">
        <p14:creationId xmlns:p14="http://schemas.microsoft.com/office/powerpoint/2010/main" val="298922424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Consequences of SQL Injection</a:t>
            </a:r>
            <a:endParaRPr lang="en-US" b="1" dirty="0"/>
          </a:p>
        </p:txBody>
      </p:sp>
      <p:sp>
        <p:nvSpPr>
          <p:cNvPr id="7" name="Rectangle 6"/>
          <p:cNvSpPr/>
          <p:nvPr/>
        </p:nvSpPr>
        <p:spPr>
          <a:xfrm>
            <a:off x="457200" y="1255180"/>
            <a:ext cx="8557130" cy="5509200"/>
          </a:xfrm>
          <a:prstGeom prst="rect">
            <a:avLst/>
          </a:prstGeom>
        </p:spPr>
        <p:txBody>
          <a:bodyPr wrap="square">
            <a:spAutoFit/>
          </a:bodyPr>
          <a:lstStyle/>
          <a:p>
            <a:r>
              <a:rPr lang="x-none" sz="2800" dirty="0" smtClean="0"/>
              <a:t>SQL injection attacks allow attackers </a:t>
            </a:r>
            <a:r>
              <a:rPr lang="x-none" sz="2800" dirty="0" smtClean="0"/>
              <a:t>to:</a:t>
            </a:r>
          </a:p>
          <a:p>
            <a:pPr marL="457200" indent="-457200">
              <a:buFont typeface="Arial"/>
              <a:buChar char="•"/>
            </a:pPr>
            <a:r>
              <a:rPr lang="x-none" sz="2400" dirty="0"/>
              <a:t>S</a:t>
            </a:r>
            <a:r>
              <a:rPr lang="x-none" sz="2400" dirty="0" smtClean="0"/>
              <a:t>poof </a:t>
            </a:r>
            <a:r>
              <a:rPr lang="x-none" sz="2400" dirty="0" smtClean="0"/>
              <a:t>identity, </a:t>
            </a:r>
            <a:endParaRPr lang="x-none" sz="2400" dirty="0" smtClean="0"/>
          </a:p>
          <a:p>
            <a:pPr marL="457200" indent="-457200">
              <a:buFont typeface="Arial"/>
              <a:buChar char="•"/>
            </a:pPr>
            <a:r>
              <a:rPr lang="x-none" sz="2400" dirty="0"/>
              <a:t>T</a:t>
            </a:r>
            <a:r>
              <a:rPr lang="x-none" sz="2400" dirty="0" smtClean="0"/>
              <a:t>amper </a:t>
            </a:r>
            <a:r>
              <a:rPr lang="x-none" sz="2400" dirty="0" smtClean="0"/>
              <a:t>with existing </a:t>
            </a:r>
            <a:r>
              <a:rPr lang="x-none" sz="2400" dirty="0" smtClean="0"/>
              <a:t>data</a:t>
            </a:r>
          </a:p>
          <a:p>
            <a:pPr marL="457200" indent="-457200">
              <a:buFont typeface="Arial"/>
              <a:buChar char="•"/>
            </a:pPr>
            <a:r>
              <a:rPr lang="x-none" sz="2400" dirty="0" smtClean="0"/>
              <a:t>cause </a:t>
            </a:r>
            <a:r>
              <a:rPr lang="x-none" sz="2400" dirty="0" smtClean="0"/>
              <a:t>repudiation issues such as voiding transactions or changing </a:t>
            </a:r>
            <a:r>
              <a:rPr lang="x-none" sz="2400" dirty="0" smtClean="0"/>
              <a:t>balances</a:t>
            </a:r>
          </a:p>
          <a:p>
            <a:pPr marL="457200" indent="-457200">
              <a:buFont typeface="Arial"/>
              <a:buChar char="•"/>
            </a:pPr>
            <a:r>
              <a:rPr lang="x-none" sz="2400" dirty="0" smtClean="0"/>
              <a:t>allow </a:t>
            </a:r>
            <a:r>
              <a:rPr lang="x-none" sz="2400" dirty="0" smtClean="0"/>
              <a:t>the complete disclosure of all data on the </a:t>
            </a:r>
            <a:r>
              <a:rPr lang="x-none" sz="2400" dirty="0" smtClean="0"/>
              <a:t>system</a:t>
            </a:r>
          </a:p>
          <a:p>
            <a:pPr marL="457200" indent="-457200">
              <a:buFont typeface="Arial"/>
              <a:buChar char="•"/>
            </a:pPr>
            <a:r>
              <a:rPr lang="x-none" sz="2400" dirty="0" smtClean="0"/>
              <a:t>destroy </a:t>
            </a:r>
            <a:r>
              <a:rPr lang="x-none" sz="2400" dirty="0" smtClean="0"/>
              <a:t>the data or make it otherwise </a:t>
            </a:r>
            <a:r>
              <a:rPr lang="x-none" sz="2400" dirty="0" smtClean="0"/>
              <a:t>unavailabale</a:t>
            </a:r>
            <a:r>
              <a:rPr lang="x-none" sz="2400" dirty="0" smtClean="0"/>
              <a:t>, and become administrators of the database server</a:t>
            </a:r>
          </a:p>
          <a:p>
            <a:endParaRPr lang="x-none" sz="2800" dirty="0" smtClean="0"/>
          </a:p>
          <a:p>
            <a:r>
              <a:rPr lang="x-none" sz="2800" dirty="0" smtClean="0"/>
              <a:t>SQL Injection is more common in PHP, classic ASP, Cold Fusion and older languages:</a:t>
            </a:r>
          </a:p>
          <a:p>
            <a:pPr marL="457200" indent="-457200">
              <a:buFont typeface="Arial"/>
              <a:buChar char="•"/>
            </a:pPr>
            <a:r>
              <a:rPr lang="x-none" sz="2400" dirty="0" smtClean="0"/>
              <a:t>Languages that do not provide parameterized query support</a:t>
            </a:r>
          </a:p>
          <a:p>
            <a:pPr marL="457200" indent="-457200">
              <a:buFont typeface="Arial"/>
              <a:buChar char="•"/>
            </a:pPr>
            <a:r>
              <a:rPr lang="x-none" sz="2400" dirty="0" smtClean="0"/>
              <a:t>Parameterized queries have been added to newer versions</a:t>
            </a:r>
          </a:p>
          <a:p>
            <a:pPr marL="457200" indent="-457200">
              <a:buFont typeface="Arial"/>
              <a:buChar char="•"/>
            </a:pPr>
            <a:r>
              <a:rPr lang="x-none" sz="2400" dirty="0" smtClean="0"/>
              <a:t>Early adopters of web technology (i.e. Old Code)</a:t>
            </a:r>
            <a:endParaRPr lang="x-none" sz="2400" dirty="0"/>
          </a:p>
        </p:txBody>
      </p:sp>
    </p:spTree>
    <p:extLst>
      <p:ext uri="{BB962C8B-B14F-4D97-AF65-F5344CB8AC3E}">
        <p14:creationId xmlns:p14="http://schemas.microsoft.com/office/powerpoint/2010/main" val="21292074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Severity of SQL Injection</a:t>
            </a:r>
            <a:endParaRPr lang="en-US" b="1" dirty="0"/>
          </a:p>
        </p:txBody>
      </p:sp>
      <p:sp>
        <p:nvSpPr>
          <p:cNvPr id="7" name="Rectangle 6"/>
          <p:cNvSpPr/>
          <p:nvPr/>
        </p:nvSpPr>
        <p:spPr>
          <a:xfrm>
            <a:off x="457200" y="1255180"/>
            <a:ext cx="8557130" cy="4339650"/>
          </a:xfrm>
          <a:prstGeom prst="rect">
            <a:avLst/>
          </a:prstGeom>
        </p:spPr>
        <p:txBody>
          <a:bodyPr wrap="square">
            <a:spAutoFit/>
          </a:bodyPr>
          <a:lstStyle/>
          <a:p>
            <a:r>
              <a:rPr lang="x-none" sz="2800" dirty="0" smtClean="0"/>
              <a:t>The severity of SQL Injection attacks is limited by</a:t>
            </a:r>
          </a:p>
          <a:p>
            <a:pPr marL="457200" indent="-457200">
              <a:buFont typeface="Arial"/>
              <a:buChar char="•"/>
            </a:pPr>
            <a:r>
              <a:rPr lang="x-none" sz="2400" dirty="0" smtClean="0"/>
              <a:t>Attacker’s skill and imagination</a:t>
            </a:r>
            <a:endParaRPr lang="x-none" sz="2400" dirty="0" smtClean="0"/>
          </a:p>
          <a:p>
            <a:pPr marL="457200" indent="-457200">
              <a:buFont typeface="Arial"/>
              <a:buChar char="•"/>
            </a:pPr>
            <a:r>
              <a:rPr lang="x-none" sz="2400" dirty="0" smtClean="0"/>
              <a:t>Defense in depth countermeasures:</a:t>
            </a:r>
          </a:p>
          <a:p>
            <a:pPr marL="914400" lvl="1" indent="-457200">
              <a:buFont typeface="Lucida Grande"/>
              <a:buChar char="-"/>
            </a:pPr>
            <a:r>
              <a:rPr lang="x-none" sz="2000" dirty="0" smtClean="0"/>
              <a:t>Input validation</a:t>
            </a:r>
          </a:p>
          <a:p>
            <a:pPr marL="914400" lvl="1" indent="-457200">
              <a:buFont typeface="Lucida Grande"/>
              <a:buChar char="-"/>
            </a:pPr>
            <a:r>
              <a:rPr lang="x-none" sz="2000" dirty="0" smtClean="0"/>
              <a:t>Least privilege</a:t>
            </a:r>
          </a:p>
          <a:p>
            <a:pPr marL="457200" indent="-457200">
              <a:buFont typeface="Arial"/>
              <a:buChar char="•"/>
            </a:pPr>
            <a:r>
              <a:rPr lang="x-none" sz="2400" dirty="0" smtClean="0"/>
              <a:t>D</a:t>
            </a:r>
            <a:r>
              <a:rPr lang="en-US" sz="2400" dirty="0" smtClean="0"/>
              <a:t>a</a:t>
            </a:r>
            <a:r>
              <a:rPr lang="x-none" sz="2400" dirty="0" smtClean="0"/>
              <a:t>tabase technology</a:t>
            </a:r>
          </a:p>
          <a:p>
            <a:endParaRPr lang="x-none" sz="2800" dirty="0" smtClean="0"/>
          </a:p>
          <a:p>
            <a:r>
              <a:rPr lang="x-none" sz="2800" dirty="0" smtClean="0"/>
              <a:t>Not all databases support command chaining</a:t>
            </a:r>
          </a:p>
          <a:p>
            <a:pPr marL="457200" indent="-457200">
              <a:buFont typeface="Arial"/>
              <a:buChar char="•"/>
            </a:pPr>
            <a:r>
              <a:rPr lang="x-none" sz="2400" dirty="0" smtClean="0"/>
              <a:t>Microsoft Access</a:t>
            </a:r>
          </a:p>
          <a:p>
            <a:pPr marL="457200" indent="-457200">
              <a:buFont typeface="Arial"/>
              <a:buChar char="•"/>
            </a:pPr>
            <a:r>
              <a:rPr lang="x-none" sz="2400" dirty="0" smtClean="0"/>
              <a:t>MySQL Connector/J and C</a:t>
            </a:r>
          </a:p>
          <a:p>
            <a:pPr marL="457200" indent="-457200">
              <a:buFont typeface="Arial"/>
              <a:buChar char="•"/>
            </a:pPr>
            <a:r>
              <a:rPr lang="x-none" sz="2400" dirty="0" smtClean="0"/>
              <a:t>Oracle</a:t>
            </a:r>
            <a:endParaRPr lang="x-none" sz="2400" dirty="0"/>
          </a:p>
        </p:txBody>
      </p:sp>
    </p:spTree>
    <p:extLst>
      <p:ext uri="{BB962C8B-B14F-4D97-AF65-F5344CB8AC3E}">
        <p14:creationId xmlns:p14="http://schemas.microsoft.com/office/powerpoint/2010/main" val="35394886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Example of SQL Injection</a:t>
            </a:r>
            <a:endParaRPr lang="en-US" b="1" dirty="0"/>
          </a:p>
        </p:txBody>
      </p:sp>
      <p:sp>
        <p:nvSpPr>
          <p:cNvPr id="7" name="Rectangle 6"/>
          <p:cNvSpPr/>
          <p:nvPr/>
        </p:nvSpPr>
        <p:spPr>
          <a:xfrm>
            <a:off x="457200" y="1443841"/>
            <a:ext cx="8557130" cy="954107"/>
          </a:xfrm>
          <a:prstGeom prst="rect">
            <a:avLst/>
          </a:prstGeom>
        </p:spPr>
        <p:txBody>
          <a:bodyPr wrap="square">
            <a:spAutoFit/>
          </a:bodyPr>
          <a:lstStyle/>
          <a:p>
            <a:r>
              <a:rPr lang="x-none" sz="3200" dirty="0" smtClean="0"/>
              <a:t>Dynamic query in application</a:t>
            </a:r>
            <a:endParaRPr lang="x-none" sz="3200" dirty="0" smtClean="0"/>
          </a:p>
          <a:p>
            <a:pPr marL="457200" indent="-457200">
              <a:buFont typeface="Arial"/>
              <a:buChar char="•"/>
            </a:pPr>
            <a:endParaRPr lang="x-none" sz="2400" dirty="0"/>
          </a:p>
        </p:txBody>
      </p:sp>
      <p:sp>
        <p:nvSpPr>
          <p:cNvPr id="4" name="Rectangle 3"/>
          <p:cNvSpPr/>
          <p:nvPr/>
        </p:nvSpPr>
        <p:spPr>
          <a:xfrm>
            <a:off x="532441" y="2112014"/>
            <a:ext cx="8557130" cy="892552"/>
          </a:xfrm>
          <a:prstGeom prst="rect">
            <a:avLst/>
          </a:prstGeom>
        </p:spPr>
        <p:txBody>
          <a:bodyPr wrap="square">
            <a:spAutoFit/>
          </a:bodyPr>
          <a:lstStyle/>
          <a:p>
            <a:r>
              <a:rPr lang="x-none" sz="2800" dirty="0" smtClean="0"/>
              <a:t>Potential String Injection</a:t>
            </a:r>
            <a:endParaRPr lang="x-none" sz="2800" dirty="0" smtClean="0"/>
          </a:p>
          <a:p>
            <a:pPr marL="457200" indent="-457200">
              <a:buFont typeface="Arial"/>
              <a:buChar char="•"/>
            </a:pPr>
            <a:endParaRPr lang="x-none" sz="2400" dirty="0"/>
          </a:p>
        </p:txBody>
      </p:sp>
      <p:sp>
        <p:nvSpPr>
          <p:cNvPr id="6" name="Rectangle 5"/>
          <p:cNvSpPr/>
          <p:nvPr/>
        </p:nvSpPr>
        <p:spPr>
          <a:xfrm>
            <a:off x="532441" y="3398189"/>
            <a:ext cx="8557130" cy="892552"/>
          </a:xfrm>
          <a:prstGeom prst="rect">
            <a:avLst/>
          </a:prstGeom>
        </p:spPr>
        <p:txBody>
          <a:bodyPr wrap="square">
            <a:spAutoFit/>
          </a:bodyPr>
          <a:lstStyle/>
          <a:p>
            <a:r>
              <a:rPr lang="x-none" sz="2800" dirty="0" smtClean="0"/>
              <a:t>Potential Numeric Injection</a:t>
            </a:r>
            <a:endParaRPr lang="x-none" sz="2800" dirty="0" smtClean="0"/>
          </a:p>
          <a:p>
            <a:pPr marL="457200" indent="-457200">
              <a:buFont typeface="Arial"/>
              <a:buChar char="•"/>
            </a:pPr>
            <a:endParaRPr lang="x-none" sz="2400" dirty="0"/>
          </a:p>
        </p:txBody>
      </p:sp>
      <p:pic>
        <p:nvPicPr>
          <p:cNvPr id="3" name="Picture 2" descr="Screenshot 2019-02-14 at 10.53.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41" y="2637080"/>
            <a:ext cx="5727700" cy="533400"/>
          </a:xfrm>
          <a:prstGeom prst="rect">
            <a:avLst/>
          </a:prstGeom>
        </p:spPr>
      </p:pic>
      <p:pic>
        <p:nvPicPr>
          <p:cNvPr id="8" name="Picture 7" descr="Screenshot 2019-02-14 at 10.54.4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541" y="3856219"/>
            <a:ext cx="5689600" cy="495300"/>
          </a:xfrm>
          <a:prstGeom prst="rect">
            <a:avLst/>
          </a:prstGeom>
        </p:spPr>
      </p:pic>
    </p:spTree>
    <p:extLst>
      <p:ext uri="{BB962C8B-B14F-4D97-AF65-F5344CB8AC3E}">
        <p14:creationId xmlns:p14="http://schemas.microsoft.com/office/powerpoint/2010/main" val="128136314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String Injection</a:t>
            </a:r>
            <a:endParaRPr lang="en-US" b="1" dirty="0"/>
          </a:p>
        </p:txBody>
      </p:sp>
      <p:pic>
        <p:nvPicPr>
          <p:cNvPr id="3" name="Picture 2" descr="Screenshot 2019-02-14 at 10.53.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48797"/>
            <a:ext cx="5727700" cy="533400"/>
          </a:xfrm>
          <a:prstGeom prst="rect">
            <a:avLst/>
          </a:prstGeom>
        </p:spPr>
      </p:pic>
      <p:pic>
        <p:nvPicPr>
          <p:cNvPr id="2" name="Picture 1" descr="Screenshot 2019-02-14 at 10.59.2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386344"/>
            <a:ext cx="6298241" cy="4312031"/>
          </a:xfrm>
          <a:prstGeom prst="rect">
            <a:avLst/>
          </a:prstGeom>
        </p:spPr>
      </p:pic>
      <p:sp>
        <p:nvSpPr>
          <p:cNvPr id="11" name="Rectangle 10"/>
          <p:cNvSpPr/>
          <p:nvPr/>
        </p:nvSpPr>
        <p:spPr>
          <a:xfrm>
            <a:off x="457200" y="6186119"/>
            <a:ext cx="8686800" cy="769441"/>
          </a:xfrm>
          <a:prstGeom prst="rect">
            <a:avLst/>
          </a:prstGeom>
        </p:spPr>
        <p:txBody>
          <a:bodyPr wrap="square">
            <a:spAutoFit/>
          </a:bodyPr>
          <a:lstStyle/>
          <a:p>
            <a:r>
              <a:rPr lang="en-US" sz="2000" dirty="0">
                <a:latin typeface="Courier"/>
                <a:cs typeface="Courier"/>
              </a:rPr>
              <a:t>s</a:t>
            </a:r>
            <a:r>
              <a:rPr lang="x-none" sz="2000" dirty="0" smtClean="0">
                <a:latin typeface="Courier"/>
                <a:cs typeface="Courier"/>
              </a:rPr>
              <a:t>elect * from users where name = ‘Smit’ or ‘1’ = ‘1’</a:t>
            </a:r>
            <a:endParaRPr lang="x-none" sz="2000" dirty="0" smtClean="0">
              <a:latin typeface="Courier"/>
              <a:cs typeface="Courier"/>
            </a:endParaRPr>
          </a:p>
          <a:p>
            <a:pPr marL="457200" indent="-457200">
              <a:buFont typeface="Arial"/>
              <a:buChar char="•"/>
            </a:pPr>
            <a:endParaRPr lang="x-none" sz="2400" dirty="0">
              <a:latin typeface="Courier"/>
              <a:cs typeface="Courier"/>
            </a:endParaRPr>
          </a:p>
        </p:txBody>
      </p:sp>
      <p:sp>
        <p:nvSpPr>
          <p:cNvPr id="9" name="Rectangle 8"/>
          <p:cNvSpPr/>
          <p:nvPr/>
        </p:nvSpPr>
        <p:spPr>
          <a:xfrm>
            <a:off x="890942" y="940068"/>
            <a:ext cx="8557130" cy="892552"/>
          </a:xfrm>
          <a:prstGeom prst="rect">
            <a:avLst/>
          </a:prstGeom>
        </p:spPr>
        <p:txBody>
          <a:bodyPr wrap="square">
            <a:spAutoFit/>
          </a:bodyPr>
          <a:lstStyle/>
          <a:p>
            <a:r>
              <a:rPr lang="x-none" sz="2800" dirty="0" smtClean="0"/>
              <a:t>Attacker supplies unexpected text</a:t>
            </a:r>
            <a:endParaRPr lang="x-none" sz="2800" dirty="0" smtClean="0"/>
          </a:p>
          <a:p>
            <a:pPr marL="457200" indent="-457200">
              <a:buFont typeface="Arial"/>
              <a:buChar char="•"/>
            </a:pPr>
            <a:endParaRPr lang="x-none" sz="2400" dirty="0"/>
          </a:p>
        </p:txBody>
      </p:sp>
    </p:spTree>
    <p:extLst>
      <p:ext uri="{BB962C8B-B14F-4D97-AF65-F5344CB8AC3E}">
        <p14:creationId xmlns:p14="http://schemas.microsoft.com/office/powerpoint/2010/main" val="315041259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String Injection</a:t>
            </a:r>
            <a:endParaRPr lang="en-US" b="1" dirty="0"/>
          </a:p>
        </p:txBody>
      </p:sp>
      <p:pic>
        <p:nvPicPr>
          <p:cNvPr id="3" name="Picture 2" descr="Screenshot 2019-02-14 at 10.53.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48797"/>
            <a:ext cx="5727700" cy="533400"/>
          </a:xfrm>
          <a:prstGeom prst="rect">
            <a:avLst/>
          </a:prstGeom>
        </p:spPr>
      </p:pic>
      <p:sp>
        <p:nvSpPr>
          <p:cNvPr id="11" name="Rectangle 10"/>
          <p:cNvSpPr/>
          <p:nvPr/>
        </p:nvSpPr>
        <p:spPr>
          <a:xfrm>
            <a:off x="457200" y="6186119"/>
            <a:ext cx="8686800" cy="769441"/>
          </a:xfrm>
          <a:prstGeom prst="rect">
            <a:avLst/>
          </a:prstGeom>
        </p:spPr>
        <p:txBody>
          <a:bodyPr wrap="square">
            <a:spAutoFit/>
          </a:bodyPr>
          <a:lstStyle/>
          <a:p>
            <a:r>
              <a:rPr lang="en-US" sz="2000" dirty="0">
                <a:latin typeface="Courier"/>
                <a:cs typeface="Courier"/>
              </a:rPr>
              <a:t>s</a:t>
            </a:r>
            <a:r>
              <a:rPr lang="x-none" sz="2000" dirty="0" smtClean="0">
                <a:latin typeface="Courier"/>
                <a:cs typeface="Courier"/>
              </a:rPr>
              <a:t>elect * from users where name = ‘’ or 1 = 1</a:t>
            </a:r>
            <a:r>
              <a:rPr lang="en-US" sz="2000" dirty="0" smtClean="0">
                <a:latin typeface="Courier"/>
                <a:cs typeface="Courier"/>
              </a:rPr>
              <a:t>--</a:t>
            </a:r>
            <a:r>
              <a:rPr lang="x-none" sz="2000" dirty="0" smtClean="0">
                <a:latin typeface="Courier"/>
                <a:cs typeface="Courier"/>
              </a:rPr>
              <a:t>’</a:t>
            </a:r>
            <a:r>
              <a:rPr lang="x-none" sz="2000" dirty="0" smtClean="0">
                <a:latin typeface="Courier"/>
                <a:cs typeface="Courier"/>
              </a:rPr>
              <a:t>;</a:t>
            </a:r>
            <a:endParaRPr lang="x-none" sz="2000" dirty="0" smtClean="0">
              <a:latin typeface="Courier"/>
              <a:cs typeface="Courier"/>
            </a:endParaRPr>
          </a:p>
          <a:p>
            <a:pPr marL="457200" indent="-457200">
              <a:buFont typeface="Arial"/>
              <a:buChar char="•"/>
            </a:pPr>
            <a:endParaRPr lang="x-none" sz="2400" dirty="0">
              <a:latin typeface="Courier"/>
              <a:cs typeface="Courier"/>
            </a:endParaRPr>
          </a:p>
        </p:txBody>
      </p:sp>
      <p:sp>
        <p:nvSpPr>
          <p:cNvPr id="9" name="Rectangle 8"/>
          <p:cNvSpPr/>
          <p:nvPr/>
        </p:nvSpPr>
        <p:spPr>
          <a:xfrm>
            <a:off x="890942" y="940068"/>
            <a:ext cx="8557130" cy="892552"/>
          </a:xfrm>
          <a:prstGeom prst="rect">
            <a:avLst/>
          </a:prstGeom>
        </p:spPr>
        <p:txBody>
          <a:bodyPr wrap="square">
            <a:spAutoFit/>
          </a:bodyPr>
          <a:lstStyle/>
          <a:p>
            <a:r>
              <a:rPr lang="x-none" sz="2800" dirty="0" smtClean="0"/>
              <a:t>Attacker supplies unexpected text</a:t>
            </a:r>
            <a:endParaRPr lang="x-none" sz="2800" dirty="0" smtClean="0"/>
          </a:p>
          <a:p>
            <a:pPr marL="457200" indent="-457200">
              <a:buFont typeface="Arial"/>
              <a:buChar char="•"/>
            </a:pPr>
            <a:endParaRPr lang="x-none" sz="2400" dirty="0"/>
          </a:p>
        </p:txBody>
      </p:sp>
      <p:pic>
        <p:nvPicPr>
          <p:cNvPr id="4" name="Picture 3" descr="Screenshot 2019-02-14 at 11.03.2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943" y="1488867"/>
            <a:ext cx="5840058" cy="4017490"/>
          </a:xfrm>
          <a:prstGeom prst="rect">
            <a:avLst/>
          </a:prstGeom>
        </p:spPr>
      </p:pic>
    </p:spTree>
    <p:extLst>
      <p:ext uri="{BB962C8B-B14F-4D97-AF65-F5344CB8AC3E}">
        <p14:creationId xmlns:p14="http://schemas.microsoft.com/office/powerpoint/2010/main" val="20321588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String Injection</a:t>
            </a:r>
            <a:endParaRPr lang="en-US" b="1" dirty="0"/>
          </a:p>
        </p:txBody>
      </p:sp>
      <p:pic>
        <p:nvPicPr>
          <p:cNvPr id="3" name="Picture 2" descr="Screenshot 2019-02-14 at 10.53.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48797"/>
            <a:ext cx="5727700" cy="533400"/>
          </a:xfrm>
          <a:prstGeom prst="rect">
            <a:avLst/>
          </a:prstGeom>
        </p:spPr>
      </p:pic>
      <p:sp>
        <p:nvSpPr>
          <p:cNvPr id="11" name="Rectangle 10"/>
          <p:cNvSpPr/>
          <p:nvPr/>
        </p:nvSpPr>
        <p:spPr>
          <a:xfrm>
            <a:off x="457200" y="6186119"/>
            <a:ext cx="8686800" cy="769441"/>
          </a:xfrm>
          <a:prstGeom prst="rect">
            <a:avLst/>
          </a:prstGeom>
        </p:spPr>
        <p:txBody>
          <a:bodyPr wrap="square">
            <a:spAutoFit/>
          </a:bodyPr>
          <a:lstStyle/>
          <a:p>
            <a:r>
              <a:rPr lang="en-US" sz="2000" dirty="0">
                <a:latin typeface="Courier"/>
                <a:cs typeface="Courier"/>
              </a:rPr>
              <a:t>s</a:t>
            </a:r>
            <a:r>
              <a:rPr lang="x-none" sz="2000" dirty="0" smtClean="0">
                <a:latin typeface="Courier"/>
                <a:cs typeface="Courier"/>
              </a:rPr>
              <a:t>elect * from users where name = ‘’ or 1 = 1</a:t>
            </a:r>
            <a:r>
              <a:rPr lang="en-US" sz="2000" dirty="0" smtClean="0">
                <a:latin typeface="Courier"/>
                <a:cs typeface="Courier"/>
              </a:rPr>
              <a:t>--</a:t>
            </a:r>
            <a:r>
              <a:rPr lang="x-none" sz="2000" dirty="0" smtClean="0">
                <a:latin typeface="Courier"/>
                <a:cs typeface="Courier"/>
              </a:rPr>
              <a:t>’</a:t>
            </a:r>
            <a:r>
              <a:rPr lang="x-none" sz="2000" dirty="0" smtClean="0">
                <a:latin typeface="Courier"/>
                <a:cs typeface="Courier"/>
              </a:rPr>
              <a:t>;</a:t>
            </a:r>
            <a:endParaRPr lang="x-none" sz="2000" dirty="0" smtClean="0">
              <a:latin typeface="Courier"/>
              <a:cs typeface="Courier"/>
            </a:endParaRPr>
          </a:p>
          <a:p>
            <a:pPr marL="457200" indent="-457200">
              <a:buFont typeface="Arial"/>
              <a:buChar char="•"/>
            </a:pPr>
            <a:endParaRPr lang="x-none" sz="2400" dirty="0">
              <a:latin typeface="Courier"/>
              <a:cs typeface="Courier"/>
            </a:endParaRPr>
          </a:p>
        </p:txBody>
      </p:sp>
      <p:sp>
        <p:nvSpPr>
          <p:cNvPr id="9" name="Rectangle 8"/>
          <p:cNvSpPr/>
          <p:nvPr/>
        </p:nvSpPr>
        <p:spPr>
          <a:xfrm>
            <a:off x="890942" y="940068"/>
            <a:ext cx="8557130" cy="892552"/>
          </a:xfrm>
          <a:prstGeom prst="rect">
            <a:avLst/>
          </a:prstGeom>
        </p:spPr>
        <p:txBody>
          <a:bodyPr wrap="square">
            <a:spAutoFit/>
          </a:bodyPr>
          <a:lstStyle/>
          <a:p>
            <a:r>
              <a:rPr lang="x-none" sz="2800" dirty="0" smtClean="0"/>
              <a:t>Attacker supplies unexpected text</a:t>
            </a:r>
            <a:endParaRPr lang="x-none" sz="2800" dirty="0" smtClean="0"/>
          </a:p>
          <a:p>
            <a:pPr marL="457200" indent="-457200">
              <a:buFont typeface="Arial"/>
              <a:buChar char="•"/>
            </a:pPr>
            <a:endParaRPr lang="x-none" sz="2400" dirty="0"/>
          </a:p>
        </p:txBody>
      </p:sp>
      <p:pic>
        <p:nvPicPr>
          <p:cNvPr id="4" name="Picture 3" descr="Screenshot 2019-02-14 at 11.03.2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943" y="1488867"/>
            <a:ext cx="5840058" cy="4017490"/>
          </a:xfrm>
          <a:prstGeom prst="rect">
            <a:avLst/>
          </a:prstGeom>
        </p:spPr>
      </p:pic>
    </p:spTree>
    <p:extLst>
      <p:ext uri="{BB962C8B-B14F-4D97-AF65-F5344CB8AC3E}">
        <p14:creationId xmlns:p14="http://schemas.microsoft.com/office/powerpoint/2010/main" val="42909803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93435" y="1443841"/>
            <a:ext cx="8557130" cy="3970318"/>
          </a:xfrm>
          <a:prstGeom prst="rect">
            <a:avLst/>
          </a:prstGeom>
        </p:spPr>
        <p:txBody>
          <a:bodyPr wrap="square">
            <a:spAutoFit/>
          </a:bodyPr>
          <a:lstStyle/>
          <a:p>
            <a:pPr algn="ctr"/>
            <a:r>
              <a:rPr lang="x-none" sz="2800" dirty="0" smtClean="0"/>
              <a:t>The </a:t>
            </a:r>
            <a:r>
              <a:rPr lang="x-none" sz="2800" b="1" dirty="0" smtClean="0"/>
              <a:t>Open Web Application Security Project </a:t>
            </a:r>
            <a:r>
              <a:rPr lang="x-none" sz="2800" dirty="0" smtClean="0"/>
              <a:t>(OWASP) is an open community dedicated to enabling organizations to develop, purchase, and maintain applications and APIs that can be trusted.</a:t>
            </a:r>
          </a:p>
          <a:p>
            <a:endParaRPr lang="x-none" sz="2800" dirty="0" smtClean="0"/>
          </a:p>
          <a:p>
            <a:endParaRPr lang="x-none" sz="2800" dirty="0" smtClean="0"/>
          </a:p>
          <a:p>
            <a:pPr marL="457200" indent="-457200">
              <a:buFont typeface="Lucida Grande"/>
              <a:buChar char="-"/>
            </a:pPr>
            <a:r>
              <a:rPr lang="x-none" sz="2800" dirty="0" smtClean="0"/>
              <a:t>OWASP offers open resources (e.g., tools, documents, videos, presentations) about how to improve application security.</a:t>
            </a:r>
            <a:endParaRPr lang="x-none" sz="2800" dirty="0"/>
          </a:p>
        </p:txBody>
      </p:sp>
      <p:sp>
        <p:nvSpPr>
          <p:cNvPr id="4"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OWASP</a:t>
            </a:r>
            <a:endParaRPr lang="en-US" b="1" dirty="0"/>
          </a:p>
        </p:txBody>
      </p:sp>
    </p:spTree>
    <p:extLst>
      <p:ext uri="{BB962C8B-B14F-4D97-AF65-F5344CB8AC3E}">
        <p14:creationId xmlns:p14="http://schemas.microsoft.com/office/powerpoint/2010/main" val="35974415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Numeric Injection</a:t>
            </a:r>
            <a:endParaRPr lang="en-US" b="1" dirty="0"/>
          </a:p>
        </p:txBody>
      </p:sp>
      <p:sp>
        <p:nvSpPr>
          <p:cNvPr id="11" name="Rectangle 10"/>
          <p:cNvSpPr/>
          <p:nvPr/>
        </p:nvSpPr>
        <p:spPr>
          <a:xfrm>
            <a:off x="457200" y="6186119"/>
            <a:ext cx="8686800" cy="769441"/>
          </a:xfrm>
          <a:prstGeom prst="rect">
            <a:avLst/>
          </a:prstGeom>
        </p:spPr>
        <p:txBody>
          <a:bodyPr wrap="square">
            <a:spAutoFit/>
          </a:bodyPr>
          <a:lstStyle/>
          <a:p>
            <a:r>
              <a:rPr lang="en-US" sz="2000" dirty="0">
                <a:latin typeface="Courier"/>
                <a:cs typeface="Courier"/>
              </a:rPr>
              <a:t>s</a:t>
            </a:r>
            <a:r>
              <a:rPr lang="x-none" sz="2000" dirty="0" smtClean="0">
                <a:latin typeface="Courier"/>
                <a:cs typeface="Courier"/>
              </a:rPr>
              <a:t>elect * from users where employee_id = 1234567 or 1=1</a:t>
            </a:r>
            <a:r>
              <a:rPr lang="x-none" sz="2000" dirty="0" smtClean="0">
                <a:latin typeface="Courier"/>
                <a:cs typeface="Courier"/>
              </a:rPr>
              <a:t>;</a:t>
            </a:r>
            <a:endParaRPr lang="x-none" sz="2000" dirty="0" smtClean="0">
              <a:latin typeface="Courier"/>
              <a:cs typeface="Courier"/>
            </a:endParaRPr>
          </a:p>
          <a:p>
            <a:pPr marL="457200" indent="-457200">
              <a:buFont typeface="Arial"/>
              <a:buChar char="•"/>
            </a:pPr>
            <a:endParaRPr lang="x-none" sz="2400" dirty="0">
              <a:latin typeface="Courier"/>
              <a:cs typeface="Courier"/>
            </a:endParaRPr>
          </a:p>
        </p:txBody>
      </p:sp>
      <p:sp>
        <p:nvSpPr>
          <p:cNvPr id="9" name="Rectangle 8"/>
          <p:cNvSpPr/>
          <p:nvPr/>
        </p:nvSpPr>
        <p:spPr>
          <a:xfrm>
            <a:off x="890942" y="940068"/>
            <a:ext cx="8557130" cy="892552"/>
          </a:xfrm>
          <a:prstGeom prst="rect">
            <a:avLst/>
          </a:prstGeom>
        </p:spPr>
        <p:txBody>
          <a:bodyPr wrap="square">
            <a:spAutoFit/>
          </a:bodyPr>
          <a:lstStyle/>
          <a:p>
            <a:r>
              <a:rPr lang="x-none" sz="2800" dirty="0" smtClean="0"/>
              <a:t>Attacker supplies unexpected text</a:t>
            </a:r>
            <a:endParaRPr lang="x-none" sz="2800" dirty="0" smtClean="0"/>
          </a:p>
          <a:p>
            <a:pPr marL="457200" indent="-457200">
              <a:buFont typeface="Arial"/>
              <a:buChar char="•"/>
            </a:pPr>
            <a:endParaRPr lang="x-none" sz="2400" dirty="0"/>
          </a:p>
        </p:txBody>
      </p:sp>
      <p:pic>
        <p:nvPicPr>
          <p:cNvPr id="2" name="Picture 1" descr="Screenshot 2019-02-14 at 11.06.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942" y="1519824"/>
            <a:ext cx="5930772" cy="4065687"/>
          </a:xfrm>
          <a:prstGeom prst="rect">
            <a:avLst/>
          </a:prstGeom>
        </p:spPr>
      </p:pic>
      <p:pic>
        <p:nvPicPr>
          <p:cNvPr id="8" name="Picture 7" descr="Screenshot 2019-02-14 at 10.54.4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541" y="5732859"/>
            <a:ext cx="5689600" cy="495300"/>
          </a:xfrm>
          <a:prstGeom prst="rect">
            <a:avLst/>
          </a:prstGeom>
        </p:spPr>
      </p:pic>
    </p:spTree>
    <p:extLst>
      <p:ext uri="{BB962C8B-B14F-4D97-AF65-F5344CB8AC3E}">
        <p14:creationId xmlns:p14="http://schemas.microsoft.com/office/powerpoint/2010/main" val="92023455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String Injection</a:t>
            </a:r>
            <a:endParaRPr lang="en-US" b="1" dirty="0"/>
          </a:p>
        </p:txBody>
      </p:sp>
      <p:pic>
        <p:nvPicPr>
          <p:cNvPr id="3" name="Picture 2" descr="Screenshot 2019-02-14 at 10.53.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 y="4551367"/>
            <a:ext cx="5727700" cy="533400"/>
          </a:xfrm>
          <a:prstGeom prst="rect">
            <a:avLst/>
          </a:prstGeom>
        </p:spPr>
      </p:pic>
      <p:sp>
        <p:nvSpPr>
          <p:cNvPr id="11" name="Rectangle 10"/>
          <p:cNvSpPr/>
          <p:nvPr/>
        </p:nvSpPr>
        <p:spPr>
          <a:xfrm>
            <a:off x="660400" y="5297119"/>
            <a:ext cx="8686800" cy="1077218"/>
          </a:xfrm>
          <a:prstGeom prst="rect">
            <a:avLst/>
          </a:prstGeom>
        </p:spPr>
        <p:txBody>
          <a:bodyPr wrap="square">
            <a:spAutoFit/>
          </a:bodyPr>
          <a:lstStyle/>
          <a:p>
            <a:r>
              <a:rPr lang="en-US" sz="2000" dirty="0">
                <a:latin typeface="Courier"/>
                <a:cs typeface="Courier"/>
              </a:rPr>
              <a:t>s</a:t>
            </a:r>
            <a:r>
              <a:rPr lang="x-none" sz="2000" dirty="0" smtClean="0">
                <a:latin typeface="Courier"/>
                <a:cs typeface="Courier"/>
              </a:rPr>
              <a:t>elect * from users where name = ‘</a:t>
            </a:r>
            <a:r>
              <a:rPr lang="en-US" sz="2000" dirty="0" smtClean="0"/>
              <a:t>Smith</a:t>
            </a:r>
            <a:r>
              <a:rPr lang="en-US" sz="2000" dirty="0"/>
              <a:t>’; drop table users; truncate </a:t>
            </a:r>
            <a:r>
              <a:rPr lang="en-US" sz="2000" dirty="0" err="1"/>
              <a:t>audit_log</a:t>
            </a:r>
            <a:r>
              <a:rPr lang="en-US" sz="2000" dirty="0"/>
              <a:t>;-</a:t>
            </a:r>
            <a:r>
              <a:rPr lang="en-US" sz="2000" dirty="0" smtClean="0"/>
              <a:t>-’;</a:t>
            </a:r>
            <a:endParaRPr lang="en-US" sz="2000" dirty="0"/>
          </a:p>
          <a:p>
            <a:pPr marL="457200" indent="-457200">
              <a:buFont typeface="Arial"/>
              <a:buChar char="•"/>
            </a:pPr>
            <a:endParaRPr lang="x-none" sz="2400" dirty="0">
              <a:latin typeface="Courier"/>
              <a:cs typeface="Courier"/>
            </a:endParaRPr>
          </a:p>
        </p:txBody>
      </p:sp>
      <p:sp>
        <p:nvSpPr>
          <p:cNvPr id="9" name="Rectangle 8"/>
          <p:cNvSpPr/>
          <p:nvPr/>
        </p:nvSpPr>
        <p:spPr>
          <a:xfrm>
            <a:off x="890942" y="940068"/>
            <a:ext cx="8557130" cy="892552"/>
          </a:xfrm>
          <a:prstGeom prst="rect">
            <a:avLst/>
          </a:prstGeom>
        </p:spPr>
        <p:txBody>
          <a:bodyPr wrap="square">
            <a:spAutoFit/>
          </a:bodyPr>
          <a:lstStyle/>
          <a:p>
            <a:r>
              <a:rPr lang="x-none" sz="2800" dirty="0" smtClean="0"/>
              <a:t>Attacker supplies unexpected text</a:t>
            </a:r>
            <a:endParaRPr lang="x-none" sz="2800" dirty="0" smtClean="0"/>
          </a:p>
          <a:p>
            <a:pPr marL="457200" indent="-457200">
              <a:buFont typeface="Arial"/>
              <a:buChar char="•"/>
            </a:pPr>
            <a:endParaRPr lang="x-none" sz="2400" dirty="0"/>
          </a:p>
        </p:txBody>
      </p:sp>
      <p:sp>
        <p:nvSpPr>
          <p:cNvPr id="6" name="Rectangle 5"/>
          <p:cNvSpPr/>
          <p:nvPr/>
        </p:nvSpPr>
        <p:spPr>
          <a:xfrm>
            <a:off x="1156109" y="2714954"/>
            <a:ext cx="4473212" cy="369332"/>
          </a:xfrm>
          <a:prstGeom prst="rect">
            <a:avLst/>
          </a:prstGeom>
        </p:spPr>
        <p:txBody>
          <a:bodyPr wrap="none">
            <a:spAutoFit/>
          </a:bodyPr>
          <a:lstStyle/>
          <a:p>
            <a:r>
              <a:rPr lang="en-US" dirty="0"/>
              <a:t>Smith’; drop table users; truncate </a:t>
            </a:r>
            <a:r>
              <a:rPr lang="en-US" dirty="0" err="1"/>
              <a:t>audit_log</a:t>
            </a:r>
            <a:r>
              <a:rPr lang="en-US" dirty="0"/>
              <a:t>;--</a:t>
            </a:r>
            <a:endParaRPr lang="en-US" dirty="0"/>
          </a:p>
        </p:txBody>
      </p:sp>
      <p:pic>
        <p:nvPicPr>
          <p:cNvPr id="7" name="Picture 6" descr="Screenshot 2019-02-14 at 11.12.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400" y="3014952"/>
            <a:ext cx="5791200" cy="965200"/>
          </a:xfrm>
          <a:prstGeom prst="rect">
            <a:avLst/>
          </a:prstGeom>
        </p:spPr>
      </p:pic>
    </p:spTree>
    <p:extLst>
      <p:ext uri="{BB962C8B-B14F-4D97-AF65-F5344CB8AC3E}">
        <p14:creationId xmlns:p14="http://schemas.microsoft.com/office/powerpoint/2010/main" val="262963071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Try it Yourself</a:t>
            </a:r>
            <a:endParaRPr lang="en-US" b="1" dirty="0"/>
          </a:p>
        </p:txBody>
      </p:sp>
      <p:sp>
        <p:nvSpPr>
          <p:cNvPr id="3" name="Rectangle 2"/>
          <p:cNvSpPr/>
          <p:nvPr/>
        </p:nvSpPr>
        <p:spPr>
          <a:xfrm>
            <a:off x="457200" y="1443841"/>
            <a:ext cx="8557130" cy="830997"/>
          </a:xfrm>
          <a:prstGeom prst="rect">
            <a:avLst/>
          </a:prstGeom>
        </p:spPr>
        <p:txBody>
          <a:bodyPr wrap="square">
            <a:spAutoFit/>
          </a:bodyPr>
          <a:lstStyle/>
          <a:p>
            <a:r>
              <a:rPr lang="x-none" sz="2400" dirty="0" smtClean="0"/>
              <a:t>Download Webgoat</a:t>
            </a:r>
          </a:p>
          <a:p>
            <a:r>
              <a:rPr lang="en-US" sz="2400" dirty="0"/>
              <a:t>https://</a:t>
            </a:r>
            <a:r>
              <a:rPr lang="en-US" sz="2400" dirty="0" err="1"/>
              <a:t>github.com</a:t>
            </a:r>
            <a:r>
              <a:rPr lang="en-US" sz="2400" dirty="0"/>
              <a:t>/</a:t>
            </a:r>
            <a:r>
              <a:rPr lang="en-US" sz="2400" dirty="0" err="1"/>
              <a:t>WebGoat</a:t>
            </a:r>
            <a:r>
              <a:rPr lang="en-US" sz="2400" dirty="0"/>
              <a:t>/</a:t>
            </a:r>
            <a:r>
              <a:rPr lang="en-US" sz="2400" dirty="0" err="1"/>
              <a:t>WebGoat</a:t>
            </a:r>
            <a:r>
              <a:rPr lang="en-US" sz="2400" dirty="0"/>
              <a:t>/releases</a:t>
            </a:r>
            <a:endParaRPr lang="x-none" sz="2400" dirty="0"/>
          </a:p>
        </p:txBody>
      </p:sp>
      <p:sp>
        <p:nvSpPr>
          <p:cNvPr id="4" name="Rectangle 3"/>
          <p:cNvSpPr/>
          <p:nvPr/>
        </p:nvSpPr>
        <p:spPr>
          <a:xfrm>
            <a:off x="275771" y="3011384"/>
            <a:ext cx="8557130" cy="830997"/>
          </a:xfrm>
          <a:prstGeom prst="rect">
            <a:avLst/>
          </a:prstGeom>
        </p:spPr>
        <p:txBody>
          <a:bodyPr wrap="square">
            <a:spAutoFit/>
          </a:bodyPr>
          <a:lstStyle/>
          <a:p>
            <a:r>
              <a:rPr lang="x-none" sz="2400" dirty="0" smtClean="0"/>
              <a:t>Execute it</a:t>
            </a:r>
          </a:p>
          <a:p>
            <a:endParaRPr lang="x-none" sz="2400" dirty="0" smtClean="0"/>
          </a:p>
        </p:txBody>
      </p:sp>
      <p:sp>
        <p:nvSpPr>
          <p:cNvPr id="6" name="Rectangle 5"/>
          <p:cNvSpPr/>
          <p:nvPr/>
        </p:nvSpPr>
        <p:spPr>
          <a:xfrm>
            <a:off x="275771" y="3518716"/>
            <a:ext cx="8868229" cy="369332"/>
          </a:xfrm>
          <a:prstGeom prst="rect">
            <a:avLst/>
          </a:prstGeom>
        </p:spPr>
        <p:txBody>
          <a:bodyPr wrap="square">
            <a:spAutoFit/>
          </a:bodyPr>
          <a:lstStyle/>
          <a:p>
            <a:r>
              <a:rPr lang="en-US" dirty="0"/>
              <a:t>java -jar webgoat-server-8.0.0.VERSION.jar [--</a:t>
            </a:r>
            <a:r>
              <a:rPr lang="en-US" dirty="0" err="1"/>
              <a:t>server.port</a:t>
            </a:r>
            <a:r>
              <a:rPr lang="en-US" dirty="0"/>
              <a:t>=8080] [</a:t>
            </a:r>
            <a:r>
              <a:rPr lang="en-US" dirty="0" smtClean="0"/>
              <a:t>--</a:t>
            </a:r>
            <a:r>
              <a:rPr lang="en-US" dirty="0" err="1" smtClean="0"/>
              <a:t>server.address</a:t>
            </a:r>
            <a:r>
              <a:rPr lang="en-US" dirty="0"/>
              <a:t>=</a:t>
            </a:r>
            <a:r>
              <a:rPr lang="en-US" dirty="0" err="1"/>
              <a:t>localhost</a:t>
            </a:r>
            <a:r>
              <a:rPr lang="en-US" dirty="0"/>
              <a:t>]</a:t>
            </a:r>
          </a:p>
        </p:txBody>
      </p:sp>
      <p:sp>
        <p:nvSpPr>
          <p:cNvPr id="7" name="Rectangle 6"/>
          <p:cNvSpPr/>
          <p:nvPr/>
        </p:nvSpPr>
        <p:spPr>
          <a:xfrm>
            <a:off x="428171" y="4379355"/>
            <a:ext cx="8557130" cy="1508105"/>
          </a:xfrm>
          <a:prstGeom prst="rect">
            <a:avLst/>
          </a:prstGeom>
        </p:spPr>
        <p:txBody>
          <a:bodyPr wrap="square">
            <a:spAutoFit/>
          </a:bodyPr>
          <a:lstStyle/>
          <a:p>
            <a:r>
              <a:rPr lang="x-none" sz="2400" dirty="0" smtClean="0"/>
              <a:t>Using your Browser go to:</a:t>
            </a:r>
          </a:p>
          <a:p>
            <a:r>
              <a:rPr lang="en-US" sz="2000" dirty="0"/>
              <a:t>http://localhost:8080/</a:t>
            </a:r>
            <a:r>
              <a:rPr lang="en-US" sz="2000" dirty="0" err="1"/>
              <a:t>WebGoat</a:t>
            </a:r>
            <a:r>
              <a:rPr lang="en-US" sz="2000" dirty="0"/>
              <a:t>/</a:t>
            </a:r>
            <a:r>
              <a:rPr lang="en-US" sz="2000" dirty="0" err="1"/>
              <a:t>start.mvc#lesson</a:t>
            </a:r>
            <a:r>
              <a:rPr lang="en-US" sz="2000" dirty="0"/>
              <a:t>/</a:t>
            </a:r>
            <a:r>
              <a:rPr lang="en-US" sz="2000" dirty="0" err="1"/>
              <a:t>SqlInjection.lesson</a:t>
            </a:r>
            <a:r>
              <a:rPr lang="en-US" sz="2000" dirty="0"/>
              <a:t>/6</a:t>
            </a:r>
            <a:endParaRPr lang="x-none" sz="2000" dirty="0" smtClean="0"/>
          </a:p>
          <a:p>
            <a:endParaRPr lang="x-none" sz="2400" dirty="0" smtClean="0"/>
          </a:p>
          <a:p>
            <a:endParaRPr lang="x-none" sz="2400" dirty="0" smtClean="0"/>
          </a:p>
        </p:txBody>
      </p:sp>
    </p:spTree>
    <p:extLst>
      <p:ext uri="{BB962C8B-B14F-4D97-AF65-F5344CB8AC3E}">
        <p14:creationId xmlns:p14="http://schemas.microsoft.com/office/powerpoint/2010/main" val="154071869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Test For SQLInjection</a:t>
            </a:r>
            <a:endParaRPr lang="en-US" b="1" dirty="0"/>
          </a:p>
        </p:txBody>
      </p:sp>
      <p:sp>
        <p:nvSpPr>
          <p:cNvPr id="3" name="Rectangle 2"/>
          <p:cNvSpPr/>
          <p:nvPr/>
        </p:nvSpPr>
        <p:spPr>
          <a:xfrm>
            <a:off x="457200" y="1443841"/>
            <a:ext cx="8557130" cy="4708980"/>
          </a:xfrm>
          <a:prstGeom prst="rect">
            <a:avLst/>
          </a:prstGeom>
        </p:spPr>
        <p:txBody>
          <a:bodyPr wrap="square">
            <a:spAutoFit/>
          </a:bodyPr>
          <a:lstStyle/>
          <a:p>
            <a:r>
              <a:rPr lang="x-none" sz="2800" dirty="0" smtClean="0"/>
              <a:t>Understand when the application interacts with a DB Server in order to access some data.</a:t>
            </a:r>
          </a:p>
          <a:p>
            <a:endParaRPr lang="x-none" sz="2800" dirty="0" smtClean="0"/>
          </a:p>
          <a:p>
            <a:pPr marL="342900" indent="-342900">
              <a:buFont typeface="Arial"/>
              <a:buChar char="•"/>
            </a:pPr>
            <a:r>
              <a:rPr lang="x-none" sz="2400" b="1" dirty="0" smtClean="0"/>
              <a:t>Authentication forms: </a:t>
            </a:r>
            <a:r>
              <a:rPr lang="x-none" sz="2400" dirty="0" smtClean="0"/>
              <a:t>when authentication is performed using a web form, chances are that the user credentials are checked against a database that contains all usernames and password</a:t>
            </a:r>
          </a:p>
          <a:p>
            <a:pPr marL="342900" indent="-342900">
              <a:buFont typeface="Arial"/>
              <a:buChar char="•"/>
            </a:pPr>
            <a:endParaRPr lang="x-none" sz="1200" b="1" dirty="0" smtClean="0"/>
          </a:p>
          <a:p>
            <a:pPr marL="342900" indent="-342900">
              <a:buFont typeface="Arial"/>
              <a:buChar char="•"/>
            </a:pPr>
            <a:r>
              <a:rPr lang="x-none" sz="2400" b="1" dirty="0" smtClean="0"/>
              <a:t>Search engines</a:t>
            </a:r>
            <a:r>
              <a:rPr lang="x-none" sz="2400" dirty="0" smtClean="0"/>
              <a:t>: t</a:t>
            </a:r>
            <a:r>
              <a:rPr lang="en-US" sz="2400" dirty="0" smtClean="0"/>
              <a:t>h</a:t>
            </a:r>
            <a:r>
              <a:rPr lang="x-none" sz="2400" dirty="0" smtClean="0"/>
              <a:t>e string submitted by the user could be used in  a SQL query that extracts all relevant records from a database</a:t>
            </a:r>
          </a:p>
          <a:p>
            <a:pPr marL="342900" indent="-342900">
              <a:buFont typeface="Arial"/>
              <a:buChar char="•"/>
            </a:pPr>
            <a:endParaRPr lang="x-none" sz="1200" b="1" dirty="0" smtClean="0"/>
          </a:p>
          <a:p>
            <a:pPr marL="342900" indent="-342900">
              <a:buFont typeface="Arial"/>
              <a:buChar char="•"/>
            </a:pPr>
            <a:r>
              <a:rPr lang="x-none" sz="2400" b="1" dirty="0" smtClean="0"/>
              <a:t>E-Commerce sites: </a:t>
            </a:r>
            <a:r>
              <a:rPr lang="x-none" sz="2400" dirty="0" smtClean="0"/>
              <a:t>the products and their characteristics (price, description , availability, etc.) are very likely to be stored in a database</a:t>
            </a:r>
            <a:endParaRPr lang="x-none" sz="2400" dirty="0"/>
          </a:p>
        </p:txBody>
      </p:sp>
    </p:spTree>
    <p:extLst>
      <p:ext uri="{BB962C8B-B14F-4D97-AF65-F5344CB8AC3E}">
        <p14:creationId xmlns:p14="http://schemas.microsoft.com/office/powerpoint/2010/main" val="325390150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Test For SQLInjection</a:t>
            </a:r>
            <a:endParaRPr lang="en-US" b="1" dirty="0"/>
          </a:p>
        </p:txBody>
      </p:sp>
      <p:sp>
        <p:nvSpPr>
          <p:cNvPr id="3" name="Rectangle 2"/>
          <p:cNvSpPr/>
          <p:nvPr/>
        </p:nvSpPr>
        <p:spPr>
          <a:xfrm>
            <a:off x="457200" y="1443841"/>
            <a:ext cx="8557130" cy="3539431"/>
          </a:xfrm>
          <a:prstGeom prst="rect">
            <a:avLst/>
          </a:prstGeom>
        </p:spPr>
        <p:txBody>
          <a:bodyPr wrap="square">
            <a:spAutoFit/>
          </a:bodyPr>
          <a:lstStyle/>
          <a:p>
            <a:r>
              <a:rPr lang="x-none" sz="2800" dirty="0" smtClean="0"/>
              <a:t>The first very test usually consists of adding a single quote or a smicolon to the filed or parameter under test.</a:t>
            </a:r>
          </a:p>
          <a:p>
            <a:endParaRPr lang="x-none" sz="2800" dirty="0"/>
          </a:p>
          <a:p>
            <a:r>
              <a:rPr lang="x-none" sz="2800" dirty="0" smtClean="0"/>
              <a:t>The first is used in SQL as a string terminator and, if note filtered by the application, would lead to an incorrect query. The second is used to end a SQL statement and, if it is not filtered, it is also likely to generate an error</a:t>
            </a:r>
          </a:p>
          <a:p>
            <a:endParaRPr lang="x-none" sz="2800" dirty="0" smtClean="0"/>
          </a:p>
        </p:txBody>
      </p:sp>
    </p:spTree>
    <p:extLst>
      <p:ext uri="{BB962C8B-B14F-4D97-AF65-F5344CB8AC3E}">
        <p14:creationId xmlns:p14="http://schemas.microsoft.com/office/powerpoint/2010/main" val="3012826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Test For SQLInjection</a:t>
            </a:r>
            <a:endParaRPr lang="en-US" b="1" dirty="0"/>
          </a:p>
        </p:txBody>
      </p:sp>
      <p:pic>
        <p:nvPicPr>
          <p:cNvPr id="2" name="Picture 1" descr="Screenshot 2019-02-14 at 11.26.39.png"/>
          <p:cNvPicPr>
            <a:picLocks noChangeAspect="1"/>
          </p:cNvPicPr>
          <p:nvPr/>
        </p:nvPicPr>
        <p:blipFill rotWithShape="1">
          <a:blip r:embed="rId3">
            <a:extLst>
              <a:ext uri="{28A0092B-C50C-407E-A947-70E740481C1C}">
                <a14:useLocalDpi xmlns:a14="http://schemas.microsoft.com/office/drawing/2010/main" val="0"/>
              </a:ext>
            </a:extLst>
          </a:blip>
          <a:srcRect b="7519"/>
          <a:stretch/>
        </p:blipFill>
        <p:spPr>
          <a:xfrm>
            <a:off x="457200" y="1229506"/>
            <a:ext cx="8623300" cy="4322208"/>
          </a:xfrm>
          <a:prstGeom prst="rect">
            <a:avLst/>
          </a:prstGeom>
        </p:spPr>
      </p:pic>
    </p:spTree>
    <p:extLst>
      <p:ext uri="{BB962C8B-B14F-4D97-AF65-F5344CB8AC3E}">
        <p14:creationId xmlns:p14="http://schemas.microsoft.com/office/powerpoint/2010/main" val="289875062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Try It Yourself</a:t>
            </a:r>
            <a:endParaRPr lang="en-US" b="1" dirty="0"/>
          </a:p>
        </p:txBody>
      </p:sp>
      <p:sp>
        <p:nvSpPr>
          <p:cNvPr id="4" name="Rectangle 3"/>
          <p:cNvSpPr/>
          <p:nvPr/>
        </p:nvSpPr>
        <p:spPr>
          <a:xfrm>
            <a:off x="457200" y="1443841"/>
            <a:ext cx="8557130" cy="4462760"/>
          </a:xfrm>
          <a:prstGeom prst="rect">
            <a:avLst/>
          </a:prstGeom>
        </p:spPr>
        <p:txBody>
          <a:bodyPr wrap="square">
            <a:spAutoFit/>
          </a:bodyPr>
          <a:lstStyle/>
          <a:p>
            <a:r>
              <a:rPr lang="x-none" sz="3200" dirty="0" smtClean="0"/>
              <a:t>Download from Week 4 -&gt; Lab Material</a:t>
            </a:r>
          </a:p>
          <a:p>
            <a:pPr marL="457200" indent="-457200">
              <a:buFont typeface="Arial"/>
              <a:buChar char="•"/>
            </a:pPr>
            <a:endParaRPr lang="x-none" sz="2800" dirty="0" smtClean="0">
              <a:latin typeface="Courier"/>
              <a:cs typeface="Courier"/>
            </a:endParaRPr>
          </a:p>
          <a:p>
            <a:pPr marL="457200" indent="-457200">
              <a:buFont typeface="Arial"/>
              <a:buChar char="•"/>
            </a:pPr>
            <a:r>
              <a:rPr lang="x-none" sz="2800" dirty="0">
                <a:latin typeface="Courier"/>
                <a:cs typeface="Courier"/>
              </a:rPr>
              <a:t>_</a:t>
            </a:r>
            <a:r>
              <a:rPr lang="x-none" sz="2800" dirty="0" smtClean="0">
                <a:latin typeface="Courier"/>
                <a:cs typeface="Courier"/>
              </a:rPr>
              <a:t>menu.jsp</a:t>
            </a:r>
            <a:endParaRPr lang="x-none" sz="2800" dirty="0">
              <a:latin typeface="Courier"/>
              <a:cs typeface="Courier"/>
            </a:endParaRPr>
          </a:p>
          <a:p>
            <a:pPr marL="457200" indent="-457200">
              <a:buFont typeface="Arial"/>
              <a:buChar char="•"/>
            </a:pPr>
            <a:r>
              <a:rPr lang="x-none" sz="2800" dirty="0" smtClean="0">
                <a:latin typeface="Courier"/>
                <a:cs typeface="Courier"/>
              </a:rPr>
              <a:t>DBUtils.java</a:t>
            </a:r>
          </a:p>
          <a:p>
            <a:pPr marL="457200" indent="-457200">
              <a:buFont typeface="Arial"/>
              <a:buChar char="•"/>
            </a:pPr>
            <a:r>
              <a:rPr lang="x-none" sz="2800" dirty="0" smtClean="0">
                <a:latin typeface="Courier"/>
                <a:cs typeface="Courier"/>
              </a:rPr>
              <a:t>MySQLConnUtils.java</a:t>
            </a:r>
            <a:endParaRPr lang="x-none" sz="2800" dirty="0" smtClean="0">
              <a:latin typeface="Courier"/>
              <a:cs typeface="Courier"/>
            </a:endParaRPr>
          </a:p>
          <a:p>
            <a:pPr marL="457200" indent="-457200">
              <a:buFont typeface="Arial"/>
              <a:buChar char="•"/>
            </a:pPr>
            <a:r>
              <a:rPr lang="x-none" sz="2800" dirty="0" smtClean="0">
                <a:latin typeface="Courier"/>
                <a:cs typeface="Courier"/>
              </a:rPr>
              <a:t>ProductSearchServlet.java</a:t>
            </a:r>
          </a:p>
          <a:p>
            <a:pPr marL="457200" indent="-457200">
              <a:buFont typeface="Arial"/>
              <a:buChar char="•"/>
            </a:pPr>
            <a:r>
              <a:rPr lang="x-none" sz="2800" dirty="0" smtClean="0">
                <a:latin typeface="Courier"/>
                <a:cs typeface="Courier"/>
              </a:rPr>
              <a:t>loginView.jsp</a:t>
            </a:r>
          </a:p>
          <a:p>
            <a:pPr marL="457200" indent="-457200">
              <a:buFont typeface="Arial"/>
              <a:buChar char="•"/>
            </a:pPr>
            <a:r>
              <a:rPr lang="x-none" sz="2800" dirty="0" smtClean="0">
                <a:latin typeface="Courier"/>
                <a:cs typeface="Courier"/>
              </a:rPr>
              <a:t>searchProductView.jsp</a:t>
            </a:r>
          </a:p>
          <a:p>
            <a:endParaRPr lang="x-none" sz="2800" dirty="0">
              <a:latin typeface="Courier"/>
              <a:cs typeface="Courier"/>
            </a:endParaRPr>
          </a:p>
          <a:p>
            <a:endParaRPr lang="x-none" sz="2800" dirty="0" smtClean="0"/>
          </a:p>
        </p:txBody>
      </p:sp>
    </p:spTree>
    <p:extLst>
      <p:ext uri="{BB962C8B-B14F-4D97-AF65-F5344CB8AC3E}">
        <p14:creationId xmlns:p14="http://schemas.microsoft.com/office/powerpoint/2010/main" val="173798426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Try It Yourself</a:t>
            </a:r>
            <a:endParaRPr lang="en-US" b="1" dirty="0"/>
          </a:p>
        </p:txBody>
      </p:sp>
      <p:sp>
        <p:nvSpPr>
          <p:cNvPr id="4" name="Rectangle 3"/>
          <p:cNvSpPr/>
          <p:nvPr/>
        </p:nvSpPr>
        <p:spPr>
          <a:xfrm>
            <a:off x="457200" y="1443841"/>
            <a:ext cx="8557130" cy="4462760"/>
          </a:xfrm>
          <a:prstGeom prst="rect">
            <a:avLst/>
          </a:prstGeom>
        </p:spPr>
        <p:txBody>
          <a:bodyPr wrap="square">
            <a:spAutoFit/>
          </a:bodyPr>
          <a:lstStyle/>
          <a:p>
            <a:r>
              <a:rPr lang="x-none" sz="3200" dirty="0" smtClean="0"/>
              <a:t>Place .jsp files in folder </a:t>
            </a:r>
            <a:r>
              <a:rPr lang="x-none" sz="3200" i="1" dirty="0" smtClean="0"/>
              <a:t>views</a:t>
            </a:r>
          </a:p>
          <a:p>
            <a:pPr marL="457200" indent="-457200">
              <a:buFont typeface="Arial"/>
              <a:buChar char="•"/>
            </a:pPr>
            <a:endParaRPr lang="x-none" sz="2800" dirty="0" smtClean="0">
              <a:latin typeface="Courier"/>
              <a:cs typeface="Courier"/>
            </a:endParaRPr>
          </a:p>
          <a:p>
            <a:pPr marL="457200" indent="-457200">
              <a:buFont typeface="Arial"/>
              <a:buChar char="•"/>
            </a:pPr>
            <a:r>
              <a:rPr lang="x-none" sz="2800" dirty="0">
                <a:latin typeface="Courier"/>
                <a:cs typeface="Courier"/>
              </a:rPr>
              <a:t>_</a:t>
            </a:r>
            <a:r>
              <a:rPr lang="x-none" sz="2800" dirty="0" smtClean="0">
                <a:latin typeface="Courier"/>
                <a:cs typeface="Courier"/>
              </a:rPr>
              <a:t>menu.jsp</a:t>
            </a:r>
            <a:endParaRPr lang="x-none" sz="2800" dirty="0">
              <a:latin typeface="Courier"/>
              <a:cs typeface="Courier"/>
            </a:endParaRPr>
          </a:p>
          <a:p>
            <a:pPr marL="457200" indent="-457200">
              <a:buFont typeface="Arial"/>
              <a:buChar char="•"/>
            </a:pPr>
            <a:r>
              <a:rPr lang="x-none" sz="2800" dirty="0" smtClean="0">
                <a:latin typeface="Courier"/>
                <a:cs typeface="Courier"/>
              </a:rPr>
              <a:t>DBUtils.java</a:t>
            </a:r>
          </a:p>
          <a:p>
            <a:pPr marL="457200" indent="-457200">
              <a:buFont typeface="Arial"/>
              <a:buChar char="•"/>
            </a:pPr>
            <a:r>
              <a:rPr lang="x-none" sz="2800" dirty="0" smtClean="0">
                <a:latin typeface="Courier"/>
                <a:cs typeface="Courier"/>
              </a:rPr>
              <a:t>MySQLConnUtils.java</a:t>
            </a:r>
            <a:endParaRPr lang="x-none" sz="2800" dirty="0" smtClean="0">
              <a:latin typeface="Courier"/>
              <a:cs typeface="Courier"/>
            </a:endParaRPr>
          </a:p>
          <a:p>
            <a:pPr marL="457200" indent="-457200">
              <a:buFont typeface="Arial"/>
              <a:buChar char="•"/>
            </a:pPr>
            <a:r>
              <a:rPr lang="x-none" sz="2800" dirty="0" smtClean="0">
                <a:latin typeface="Courier"/>
                <a:cs typeface="Courier"/>
              </a:rPr>
              <a:t>ProductSearchServlet.java</a:t>
            </a:r>
          </a:p>
          <a:p>
            <a:pPr marL="457200" indent="-457200">
              <a:buFont typeface="Arial"/>
              <a:buChar char="•"/>
            </a:pPr>
            <a:r>
              <a:rPr lang="x-none" sz="2800" dirty="0" smtClean="0">
                <a:latin typeface="Courier"/>
                <a:cs typeface="Courier"/>
              </a:rPr>
              <a:t>loginView.jsp</a:t>
            </a:r>
          </a:p>
          <a:p>
            <a:pPr marL="457200" indent="-457200">
              <a:buFont typeface="Arial"/>
              <a:buChar char="•"/>
            </a:pPr>
            <a:r>
              <a:rPr lang="x-none" sz="2800" dirty="0" smtClean="0">
                <a:latin typeface="Courier"/>
                <a:cs typeface="Courier"/>
              </a:rPr>
              <a:t>searchProductView.jsp</a:t>
            </a:r>
          </a:p>
          <a:p>
            <a:endParaRPr lang="x-none" sz="2800" dirty="0">
              <a:latin typeface="Courier"/>
              <a:cs typeface="Courier"/>
            </a:endParaRPr>
          </a:p>
          <a:p>
            <a:endParaRPr lang="x-none" sz="2800" dirty="0" smtClean="0"/>
          </a:p>
        </p:txBody>
      </p:sp>
      <p:sp>
        <p:nvSpPr>
          <p:cNvPr id="6" name="Rectangle 5"/>
          <p:cNvSpPr/>
          <p:nvPr/>
        </p:nvSpPr>
        <p:spPr>
          <a:xfrm>
            <a:off x="457200" y="2325523"/>
            <a:ext cx="2893624" cy="563127"/>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57199" y="4145568"/>
            <a:ext cx="5158107" cy="979764"/>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28067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Try It Yourself</a:t>
            </a:r>
            <a:endParaRPr lang="en-US" b="1" dirty="0"/>
          </a:p>
        </p:txBody>
      </p:sp>
      <p:sp>
        <p:nvSpPr>
          <p:cNvPr id="4" name="Rectangle 3"/>
          <p:cNvSpPr/>
          <p:nvPr/>
        </p:nvSpPr>
        <p:spPr>
          <a:xfrm>
            <a:off x="457200" y="1443841"/>
            <a:ext cx="8557130" cy="4462760"/>
          </a:xfrm>
          <a:prstGeom prst="rect">
            <a:avLst/>
          </a:prstGeom>
        </p:spPr>
        <p:txBody>
          <a:bodyPr wrap="square">
            <a:spAutoFit/>
          </a:bodyPr>
          <a:lstStyle/>
          <a:p>
            <a:r>
              <a:rPr lang="x-none" sz="3200" dirty="0" smtClean="0"/>
              <a:t>Place the new servlet in the servlet package</a:t>
            </a:r>
            <a:endParaRPr lang="x-none" sz="3200" i="1" dirty="0" smtClean="0"/>
          </a:p>
          <a:p>
            <a:pPr marL="457200" indent="-457200">
              <a:buFont typeface="Arial"/>
              <a:buChar char="•"/>
            </a:pPr>
            <a:endParaRPr lang="x-none" sz="2800" dirty="0" smtClean="0">
              <a:latin typeface="Courier"/>
              <a:cs typeface="Courier"/>
            </a:endParaRPr>
          </a:p>
          <a:p>
            <a:pPr marL="457200" indent="-457200">
              <a:buFont typeface="Arial"/>
              <a:buChar char="•"/>
            </a:pPr>
            <a:r>
              <a:rPr lang="x-none" sz="2800" dirty="0">
                <a:latin typeface="Courier"/>
                <a:cs typeface="Courier"/>
              </a:rPr>
              <a:t>_</a:t>
            </a:r>
            <a:r>
              <a:rPr lang="x-none" sz="2800" dirty="0" smtClean="0">
                <a:latin typeface="Courier"/>
                <a:cs typeface="Courier"/>
              </a:rPr>
              <a:t>menu.jsp</a:t>
            </a:r>
            <a:endParaRPr lang="x-none" sz="2800" dirty="0">
              <a:latin typeface="Courier"/>
              <a:cs typeface="Courier"/>
            </a:endParaRPr>
          </a:p>
          <a:p>
            <a:pPr marL="457200" indent="-457200">
              <a:buFont typeface="Arial"/>
              <a:buChar char="•"/>
            </a:pPr>
            <a:r>
              <a:rPr lang="x-none" sz="2800" dirty="0" smtClean="0">
                <a:latin typeface="Courier"/>
                <a:cs typeface="Courier"/>
              </a:rPr>
              <a:t>DBUtils.java</a:t>
            </a:r>
          </a:p>
          <a:p>
            <a:pPr marL="457200" indent="-457200">
              <a:buFont typeface="Arial"/>
              <a:buChar char="•"/>
            </a:pPr>
            <a:r>
              <a:rPr lang="x-none" sz="2800" dirty="0" smtClean="0">
                <a:latin typeface="Courier"/>
                <a:cs typeface="Courier"/>
              </a:rPr>
              <a:t>MySQLConnUtils.java</a:t>
            </a:r>
            <a:endParaRPr lang="x-none" sz="2800" dirty="0" smtClean="0">
              <a:latin typeface="Courier"/>
              <a:cs typeface="Courier"/>
            </a:endParaRPr>
          </a:p>
          <a:p>
            <a:pPr marL="457200" indent="-457200">
              <a:buFont typeface="Arial"/>
              <a:buChar char="•"/>
            </a:pPr>
            <a:r>
              <a:rPr lang="x-none" sz="2800" dirty="0" smtClean="0">
                <a:latin typeface="Courier"/>
                <a:cs typeface="Courier"/>
              </a:rPr>
              <a:t>ProductSearchServlet.java</a:t>
            </a:r>
          </a:p>
          <a:p>
            <a:pPr marL="457200" indent="-457200">
              <a:buFont typeface="Arial"/>
              <a:buChar char="•"/>
            </a:pPr>
            <a:r>
              <a:rPr lang="x-none" sz="2800" dirty="0" smtClean="0">
                <a:latin typeface="Courier"/>
                <a:cs typeface="Courier"/>
              </a:rPr>
              <a:t>loginView.jsp</a:t>
            </a:r>
          </a:p>
          <a:p>
            <a:pPr marL="457200" indent="-457200">
              <a:buFont typeface="Arial"/>
              <a:buChar char="•"/>
            </a:pPr>
            <a:r>
              <a:rPr lang="x-none" sz="2800" dirty="0" smtClean="0">
                <a:latin typeface="Courier"/>
                <a:cs typeface="Courier"/>
              </a:rPr>
              <a:t>searchProductView.jsp</a:t>
            </a:r>
          </a:p>
          <a:p>
            <a:endParaRPr lang="x-none" sz="2800" dirty="0">
              <a:latin typeface="Courier"/>
              <a:cs typeface="Courier"/>
            </a:endParaRPr>
          </a:p>
          <a:p>
            <a:endParaRPr lang="x-none" sz="2800" dirty="0" smtClean="0"/>
          </a:p>
        </p:txBody>
      </p:sp>
      <p:sp>
        <p:nvSpPr>
          <p:cNvPr id="7" name="Rectangle 6"/>
          <p:cNvSpPr/>
          <p:nvPr/>
        </p:nvSpPr>
        <p:spPr>
          <a:xfrm>
            <a:off x="457199" y="3655686"/>
            <a:ext cx="5999639" cy="521077"/>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733852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Try It Yourself</a:t>
            </a:r>
            <a:endParaRPr lang="en-US" b="1" dirty="0"/>
          </a:p>
        </p:txBody>
      </p:sp>
      <p:sp>
        <p:nvSpPr>
          <p:cNvPr id="4" name="Rectangle 3"/>
          <p:cNvSpPr/>
          <p:nvPr/>
        </p:nvSpPr>
        <p:spPr>
          <a:xfrm>
            <a:off x="457200" y="1443841"/>
            <a:ext cx="8557130" cy="4955203"/>
          </a:xfrm>
          <a:prstGeom prst="rect">
            <a:avLst/>
          </a:prstGeom>
        </p:spPr>
        <p:txBody>
          <a:bodyPr wrap="square">
            <a:spAutoFit/>
          </a:bodyPr>
          <a:lstStyle/>
          <a:p>
            <a:r>
              <a:rPr lang="x-none" sz="3200" dirty="0" smtClean="0"/>
              <a:t>Replace </a:t>
            </a:r>
            <a:r>
              <a:rPr lang="x-none" sz="3200" i="1" dirty="0" smtClean="0"/>
              <a:t>DBUtils.java</a:t>
            </a:r>
            <a:r>
              <a:rPr lang="x-none" sz="3200" dirty="0" smtClean="0"/>
              <a:t> and </a:t>
            </a:r>
            <a:r>
              <a:rPr lang="x-none" sz="3200" i="1" dirty="0" smtClean="0"/>
              <a:t>MySQLConnUtils.java</a:t>
            </a:r>
            <a:r>
              <a:rPr lang="x-none" sz="3200" dirty="0" smtClean="0"/>
              <a:t> in the web application</a:t>
            </a:r>
            <a:endParaRPr lang="x-none" sz="3200" i="1" dirty="0" smtClean="0"/>
          </a:p>
          <a:p>
            <a:pPr marL="457200" indent="-457200">
              <a:buFont typeface="Arial"/>
              <a:buChar char="•"/>
            </a:pPr>
            <a:endParaRPr lang="x-none" sz="2800" dirty="0" smtClean="0">
              <a:latin typeface="Courier"/>
              <a:cs typeface="Courier"/>
            </a:endParaRPr>
          </a:p>
          <a:p>
            <a:pPr marL="457200" indent="-457200">
              <a:buFont typeface="Arial"/>
              <a:buChar char="•"/>
            </a:pPr>
            <a:r>
              <a:rPr lang="x-none" sz="2800" dirty="0">
                <a:latin typeface="Courier"/>
                <a:cs typeface="Courier"/>
              </a:rPr>
              <a:t>_</a:t>
            </a:r>
            <a:r>
              <a:rPr lang="x-none" sz="2800" dirty="0" smtClean="0">
                <a:latin typeface="Courier"/>
                <a:cs typeface="Courier"/>
              </a:rPr>
              <a:t>menu.jsp</a:t>
            </a:r>
            <a:endParaRPr lang="x-none" sz="2800" dirty="0">
              <a:latin typeface="Courier"/>
              <a:cs typeface="Courier"/>
            </a:endParaRPr>
          </a:p>
          <a:p>
            <a:pPr marL="457200" indent="-457200">
              <a:buFont typeface="Arial"/>
              <a:buChar char="•"/>
            </a:pPr>
            <a:r>
              <a:rPr lang="x-none" sz="2800" dirty="0" smtClean="0">
                <a:latin typeface="Courier"/>
                <a:cs typeface="Courier"/>
              </a:rPr>
              <a:t>DBUtils.java</a:t>
            </a:r>
          </a:p>
          <a:p>
            <a:pPr marL="457200" indent="-457200">
              <a:buFont typeface="Arial"/>
              <a:buChar char="•"/>
            </a:pPr>
            <a:r>
              <a:rPr lang="x-none" sz="2800" dirty="0" smtClean="0">
                <a:latin typeface="Courier"/>
                <a:cs typeface="Courier"/>
              </a:rPr>
              <a:t>MySQLConnUtils.java</a:t>
            </a:r>
            <a:endParaRPr lang="x-none" sz="2800" dirty="0" smtClean="0">
              <a:latin typeface="Courier"/>
              <a:cs typeface="Courier"/>
            </a:endParaRPr>
          </a:p>
          <a:p>
            <a:pPr marL="457200" indent="-457200">
              <a:buFont typeface="Arial"/>
              <a:buChar char="•"/>
            </a:pPr>
            <a:r>
              <a:rPr lang="x-none" sz="2800" dirty="0" smtClean="0">
                <a:latin typeface="Courier"/>
                <a:cs typeface="Courier"/>
              </a:rPr>
              <a:t>ProductSearchServlet.java</a:t>
            </a:r>
          </a:p>
          <a:p>
            <a:pPr marL="457200" indent="-457200">
              <a:buFont typeface="Arial"/>
              <a:buChar char="•"/>
            </a:pPr>
            <a:r>
              <a:rPr lang="x-none" sz="2800" dirty="0" smtClean="0">
                <a:latin typeface="Courier"/>
                <a:cs typeface="Courier"/>
              </a:rPr>
              <a:t>loginView.jsp</a:t>
            </a:r>
          </a:p>
          <a:p>
            <a:pPr marL="457200" indent="-457200">
              <a:buFont typeface="Arial"/>
              <a:buChar char="•"/>
            </a:pPr>
            <a:r>
              <a:rPr lang="x-none" sz="2800" dirty="0" smtClean="0">
                <a:latin typeface="Courier"/>
                <a:cs typeface="Courier"/>
              </a:rPr>
              <a:t>searchProductView.jsp</a:t>
            </a:r>
          </a:p>
          <a:p>
            <a:endParaRPr lang="x-none" sz="2800" dirty="0">
              <a:latin typeface="Courier"/>
              <a:cs typeface="Courier"/>
            </a:endParaRPr>
          </a:p>
          <a:p>
            <a:endParaRPr lang="x-none" sz="2800" dirty="0" smtClean="0"/>
          </a:p>
        </p:txBody>
      </p:sp>
      <p:sp>
        <p:nvSpPr>
          <p:cNvPr id="7" name="Rectangle 6"/>
          <p:cNvSpPr/>
          <p:nvPr/>
        </p:nvSpPr>
        <p:spPr>
          <a:xfrm>
            <a:off x="457200" y="3311894"/>
            <a:ext cx="5999639" cy="872966"/>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15318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443841"/>
            <a:ext cx="8557130" cy="4647426"/>
          </a:xfrm>
          <a:prstGeom prst="rect">
            <a:avLst/>
          </a:prstGeom>
        </p:spPr>
        <p:txBody>
          <a:bodyPr wrap="square">
            <a:spAutoFit/>
          </a:bodyPr>
          <a:lstStyle/>
          <a:p>
            <a:pPr algn="ctr"/>
            <a:r>
              <a:rPr lang="x-none" sz="2800" b="1" dirty="0" smtClean="0"/>
              <a:t>Aims</a:t>
            </a:r>
            <a:r>
              <a:rPr lang="x-none" sz="2800" dirty="0" smtClean="0"/>
              <a:t>: educate developers, designers, architects, managers, and organizations about the consequences of the most common and important web application security weaknesses.</a:t>
            </a:r>
          </a:p>
          <a:p>
            <a:pPr marL="457200" indent="-457200">
              <a:buFont typeface="Arial"/>
              <a:buChar char="•"/>
            </a:pPr>
            <a:endParaRPr lang="x-none" sz="1200" dirty="0"/>
          </a:p>
          <a:p>
            <a:pPr marL="457200" indent="-457200">
              <a:buFont typeface="Arial"/>
              <a:buChar char="•"/>
            </a:pPr>
            <a:r>
              <a:rPr lang="x-none" sz="2800" dirty="0" smtClean="0"/>
              <a:t>Surveys vulnerabilities gathered from hundreds of organizations and over 100K real-world applications and APIs</a:t>
            </a:r>
          </a:p>
          <a:p>
            <a:pPr marL="457200" indent="-457200">
              <a:buFont typeface="Arial"/>
              <a:buChar char="•"/>
            </a:pPr>
            <a:endParaRPr lang="x-none" sz="1200" dirty="0"/>
          </a:p>
          <a:p>
            <a:pPr marL="457200" indent="-457200">
              <a:buFont typeface="Arial"/>
              <a:buChar char="•"/>
            </a:pPr>
            <a:r>
              <a:rPr lang="x-none" sz="2800" dirty="0" smtClean="0"/>
              <a:t>The top 10 vulnerabilities are selected according to</a:t>
            </a:r>
          </a:p>
          <a:p>
            <a:pPr marL="914400" lvl="1" indent="-457200">
              <a:buFont typeface="Lucida Grande"/>
              <a:buChar char="-"/>
            </a:pPr>
            <a:r>
              <a:rPr lang="x-none" sz="2400" dirty="0" smtClean="0"/>
              <a:t>prevalence of data in combination with consensus</a:t>
            </a:r>
          </a:p>
          <a:p>
            <a:pPr marL="914400" lvl="1" indent="-457200">
              <a:buFont typeface="Lucida Grande"/>
              <a:buChar char="-"/>
            </a:pPr>
            <a:r>
              <a:rPr lang="x-none" sz="2400" dirty="0" smtClean="0"/>
              <a:t>estimates of exploitability, detectability, and impact</a:t>
            </a:r>
            <a:endParaRPr lang="x-none" sz="2400" dirty="0"/>
          </a:p>
        </p:txBody>
      </p:sp>
      <p:sp>
        <p:nvSpPr>
          <p:cNvPr id="4"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OWASP Top 10 - 2017</a:t>
            </a:r>
            <a:endParaRPr lang="en-US" b="1" dirty="0"/>
          </a:p>
        </p:txBody>
      </p:sp>
      <p:sp>
        <p:nvSpPr>
          <p:cNvPr id="2" name="Rectangle 1"/>
          <p:cNvSpPr/>
          <p:nvPr/>
        </p:nvSpPr>
        <p:spPr>
          <a:xfrm>
            <a:off x="281626" y="6275933"/>
            <a:ext cx="8608002" cy="369332"/>
          </a:xfrm>
          <a:prstGeom prst="rect">
            <a:avLst/>
          </a:prstGeom>
        </p:spPr>
        <p:txBody>
          <a:bodyPr wrap="square">
            <a:spAutoFit/>
          </a:bodyPr>
          <a:lstStyle/>
          <a:p>
            <a:r>
              <a:rPr lang="en-US" dirty="0"/>
              <a:t>https://</a:t>
            </a:r>
            <a:r>
              <a:rPr lang="en-US" dirty="0" err="1"/>
              <a:t>www.owasp.org</a:t>
            </a:r>
            <a:r>
              <a:rPr lang="en-US" dirty="0"/>
              <a:t>/images/7/72/OWASP_Top_10-2017_%28en%29.pdf.pdf</a:t>
            </a:r>
          </a:p>
        </p:txBody>
      </p:sp>
    </p:spTree>
    <p:extLst>
      <p:ext uri="{BB962C8B-B14F-4D97-AF65-F5344CB8AC3E}">
        <p14:creationId xmlns:p14="http://schemas.microsoft.com/office/powerpoint/2010/main" val="17171007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Task 1</a:t>
            </a:r>
            <a:endParaRPr lang="en-US" b="1" dirty="0"/>
          </a:p>
        </p:txBody>
      </p:sp>
      <p:sp>
        <p:nvSpPr>
          <p:cNvPr id="4" name="Rectangle 3"/>
          <p:cNvSpPr/>
          <p:nvPr/>
        </p:nvSpPr>
        <p:spPr>
          <a:xfrm>
            <a:off x="293435" y="1443841"/>
            <a:ext cx="8557130" cy="1384995"/>
          </a:xfrm>
          <a:prstGeom prst="rect">
            <a:avLst/>
          </a:prstGeom>
        </p:spPr>
        <p:txBody>
          <a:bodyPr wrap="square">
            <a:spAutoFit/>
          </a:bodyPr>
          <a:lstStyle/>
          <a:p>
            <a:pPr algn="ctr"/>
            <a:r>
              <a:rPr lang="x-none" sz="2800" dirty="0" smtClean="0"/>
              <a:t>Perform the login in your webapp without knowing username and password.</a:t>
            </a:r>
            <a:endParaRPr lang="x-none" sz="2800" dirty="0"/>
          </a:p>
          <a:p>
            <a:endParaRPr lang="x-none" sz="2800" dirty="0" smtClean="0"/>
          </a:p>
        </p:txBody>
      </p:sp>
      <p:pic>
        <p:nvPicPr>
          <p:cNvPr id="2" name="Picture 1" descr="Screenshot 2019-02-14 at 19.11.5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3611" y="3089464"/>
            <a:ext cx="3594100" cy="2082800"/>
          </a:xfrm>
          <a:prstGeom prst="rect">
            <a:avLst/>
          </a:prstGeom>
        </p:spPr>
      </p:pic>
    </p:spTree>
    <p:extLst>
      <p:ext uri="{BB962C8B-B14F-4D97-AF65-F5344CB8AC3E}">
        <p14:creationId xmlns:p14="http://schemas.microsoft.com/office/powerpoint/2010/main" val="53058204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Solution</a:t>
            </a:r>
            <a:endParaRPr lang="en-US" b="1" dirty="0"/>
          </a:p>
        </p:txBody>
      </p:sp>
      <p:sp>
        <p:nvSpPr>
          <p:cNvPr id="4" name="Rectangle 3"/>
          <p:cNvSpPr/>
          <p:nvPr/>
        </p:nvSpPr>
        <p:spPr>
          <a:xfrm>
            <a:off x="293435" y="1443841"/>
            <a:ext cx="8557130" cy="1384995"/>
          </a:xfrm>
          <a:prstGeom prst="rect">
            <a:avLst/>
          </a:prstGeom>
        </p:spPr>
        <p:txBody>
          <a:bodyPr wrap="square">
            <a:spAutoFit/>
          </a:bodyPr>
          <a:lstStyle/>
          <a:p>
            <a:pPr algn="ctr"/>
            <a:r>
              <a:rPr lang="x-none" sz="2800" dirty="0" smtClean="0"/>
              <a:t>Perform the login without knowing username and password.</a:t>
            </a:r>
            <a:endParaRPr lang="x-none" sz="2800" dirty="0"/>
          </a:p>
          <a:p>
            <a:endParaRPr lang="x-none" sz="2800" dirty="0" smtClean="0"/>
          </a:p>
        </p:txBody>
      </p:sp>
      <p:pic>
        <p:nvPicPr>
          <p:cNvPr id="3" name="Picture 2" descr="Screenshot 2019-02-14 at 19.11.5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6010" y="3788857"/>
            <a:ext cx="2298700" cy="1143000"/>
          </a:xfrm>
          <a:prstGeom prst="rect">
            <a:avLst/>
          </a:prstGeom>
        </p:spPr>
      </p:pic>
    </p:spTree>
    <p:extLst>
      <p:ext uri="{BB962C8B-B14F-4D97-AF65-F5344CB8AC3E}">
        <p14:creationId xmlns:p14="http://schemas.microsoft.com/office/powerpoint/2010/main" val="141367236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Task 2</a:t>
            </a:r>
            <a:endParaRPr lang="en-US" b="1" dirty="0"/>
          </a:p>
        </p:txBody>
      </p:sp>
      <p:sp>
        <p:nvSpPr>
          <p:cNvPr id="4" name="Rectangle 3"/>
          <p:cNvSpPr/>
          <p:nvPr/>
        </p:nvSpPr>
        <p:spPr>
          <a:xfrm>
            <a:off x="293435" y="1443841"/>
            <a:ext cx="8557130" cy="954107"/>
          </a:xfrm>
          <a:prstGeom prst="rect">
            <a:avLst/>
          </a:prstGeom>
        </p:spPr>
        <p:txBody>
          <a:bodyPr wrap="square">
            <a:spAutoFit/>
          </a:bodyPr>
          <a:lstStyle/>
          <a:p>
            <a:r>
              <a:rPr lang="x-none" sz="2800" dirty="0" smtClean="0"/>
              <a:t>Replace the SQL query creation with the following</a:t>
            </a:r>
            <a:endParaRPr lang="x-none" sz="2800" dirty="0"/>
          </a:p>
          <a:p>
            <a:endParaRPr lang="x-none" sz="2800" dirty="0" smtClean="0"/>
          </a:p>
        </p:txBody>
      </p:sp>
      <p:sp>
        <p:nvSpPr>
          <p:cNvPr id="2" name="Rectangle 1"/>
          <p:cNvSpPr/>
          <p:nvPr/>
        </p:nvSpPr>
        <p:spPr>
          <a:xfrm>
            <a:off x="457200" y="2090171"/>
            <a:ext cx="8088087" cy="1200329"/>
          </a:xfrm>
          <a:prstGeom prst="rect">
            <a:avLst/>
          </a:prstGeom>
        </p:spPr>
        <p:txBody>
          <a:bodyPr wrap="square">
            <a:spAutoFit/>
          </a:bodyPr>
          <a:lstStyle/>
          <a:p>
            <a:r>
              <a:rPr lang="en-US" dirty="0">
                <a:latin typeface="Courier"/>
                <a:cs typeface="Courier"/>
              </a:rPr>
              <a:t>String </a:t>
            </a:r>
            <a:r>
              <a:rPr lang="en-US" dirty="0" err="1">
                <a:latin typeface="Courier"/>
                <a:cs typeface="Courier"/>
              </a:rPr>
              <a:t>sql</a:t>
            </a:r>
            <a:r>
              <a:rPr lang="en-US" dirty="0">
                <a:latin typeface="Courier"/>
                <a:cs typeface="Courier"/>
              </a:rPr>
              <a:t> = "Select </a:t>
            </a:r>
            <a:r>
              <a:rPr lang="en-US" dirty="0" err="1">
                <a:latin typeface="Courier"/>
                <a:cs typeface="Courier"/>
              </a:rPr>
              <a:t>a.User_Name</a:t>
            </a:r>
            <a:r>
              <a:rPr lang="en-US" dirty="0">
                <a:latin typeface="Courier"/>
                <a:cs typeface="Courier"/>
              </a:rPr>
              <a:t>, </a:t>
            </a:r>
            <a:r>
              <a:rPr lang="en-US" dirty="0" err="1">
                <a:latin typeface="Courier"/>
                <a:cs typeface="Courier"/>
              </a:rPr>
              <a:t>a.Password</a:t>
            </a:r>
            <a:r>
              <a:rPr lang="en-US" dirty="0">
                <a:latin typeface="Courier"/>
                <a:cs typeface="Courier"/>
              </a:rPr>
              <a:t>, </a:t>
            </a:r>
            <a:r>
              <a:rPr lang="en-US" dirty="0" err="1">
                <a:latin typeface="Courier"/>
                <a:cs typeface="Courier"/>
              </a:rPr>
              <a:t>a.Gender</a:t>
            </a:r>
            <a:r>
              <a:rPr lang="en-US" dirty="0">
                <a:latin typeface="Courier"/>
                <a:cs typeface="Courier"/>
              </a:rPr>
              <a:t> from </a:t>
            </a:r>
            <a:r>
              <a:rPr lang="en-US" dirty="0" err="1">
                <a:latin typeface="Courier"/>
                <a:cs typeface="Courier"/>
              </a:rPr>
              <a:t>User_Account</a:t>
            </a:r>
            <a:r>
              <a:rPr lang="en-US" dirty="0">
                <a:latin typeface="Courier"/>
                <a:cs typeface="Courier"/>
              </a:rPr>
              <a:t> a </a:t>
            </a:r>
            <a:endParaRPr lang="en-US" dirty="0" smtClean="0">
              <a:latin typeface="Courier"/>
              <a:cs typeface="Courier"/>
            </a:endParaRPr>
          </a:p>
          <a:p>
            <a:r>
              <a:rPr lang="mr-IN" dirty="0" smtClean="0">
                <a:latin typeface="Courier"/>
                <a:cs typeface="Courier"/>
              </a:rPr>
              <a:t>where </a:t>
            </a:r>
            <a:r>
              <a:rPr lang="mr-IN" dirty="0">
                <a:latin typeface="Courier"/>
                <a:cs typeface="Courier"/>
              </a:rPr>
              <a:t>((a.User_Name = </a:t>
            </a:r>
            <a:r>
              <a:rPr lang="mr-IN" dirty="0" smtClean="0">
                <a:latin typeface="Courier"/>
                <a:cs typeface="Courier"/>
              </a:rPr>
              <a:t>‘"</a:t>
            </a:r>
            <a:r>
              <a:rPr lang="mr-IN" dirty="0">
                <a:latin typeface="Courier"/>
                <a:cs typeface="Courier"/>
              </a:rPr>
              <a:t>+userName</a:t>
            </a:r>
            <a:r>
              <a:rPr lang="mr-IN" dirty="0" smtClean="0">
                <a:latin typeface="Courier"/>
                <a:cs typeface="Courier"/>
              </a:rPr>
              <a:t>+”’) and 	(</a:t>
            </a:r>
            <a:r>
              <a:rPr lang="mr-IN" dirty="0">
                <a:latin typeface="Courier"/>
                <a:cs typeface="Courier"/>
              </a:rPr>
              <a:t>a.password=MD5</a:t>
            </a:r>
            <a:r>
              <a:rPr lang="mr-IN" dirty="0" smtClean="0">
                <a:latin typeface="Courier"/>
                <a:cs typeface="Courier"/>
              </a:rPr>
              <a:t>("</a:t>
            </a:r>
            <a:r>
              <a:rPr lang="mr-IN" dirty="0">
                <a:latin typeface="Courier"/>
                <a:cs typeface="Courier"/>
              </a:rPr>
              <a:t>+password</a:t>
            </a:r>
            <a:r>
              <a:rPr lang="mr-IN" dirty="0" smtClean="0">
                <a:latin typeface="Courier"/>
                <a:cs typeface="Courier"/>
              </a:rPr>
              <a:t>+”)</a:t>
            </a:r>
            <a:r>
              <a:rPr lang="mr-IN" dirty="0">
                <a:latin typeface="Courier"/>
                <a:cs typeface="Courier"/>
              </a:rPr>
              <a:t>))"</a:t>
            </a:r>
            <a:endParaRPr lang="en-US" dirty="0">
              <a:latin typeface="Courier"/>
              <a:cs typeface="Courier"/>
            </a:endParaRPr>
          </a:p>
        </p:txBody>
      </p:sp>
      <p:sp>
        <p:nvSpPr>
          <p:cNvPr id="7" name="TextBox 6"/>
          <p:cNvSpPr txBox="1"/>
          <p:nvPr/>
        </p:nvSpPr>
        <p:spPr>
          <a:xfrm>
            <a:off x="4646386" y="3910692"/>
            <a:ext cx="4564283" cy="369332"/>
          </a:xfrm>
          <a:prstGeom prst="rect">
            <a:avLst/>
          </a:prstGeom>
          <a:noFill/>
        </p:spPr>
        <p:txBody>
          <a:bodyPr wrap="none" rtlCol="0">
            <a:spAutoFit/>
          </a:bodyPr>
          <a:lstStyle/>
          <a:p>
            <a:r>
              <a:rPr lang="en-US" dirty="0" smtClean="0"/>
              <a:t>Which query will be executed in the database?</a:t>
            </a:r>
            <a:endParaRPr lang="en-US" dirty="0"/>
          </a:p>
        </p:txBody>
      </p:sp>
      <p:pic>
        <p:nvPicPr>
          <p:cNvPr id="8" name="Picture 7" descr="Screenshot 2019-02-14 at 15.34.3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695" y="3910692"/>
            <a:ext cx="3568700" cy="2159000"/>
          </a:xfrm>
          <a:prstGeom prst="rect">
            <a:avLst/>
          </a:prstGeom>
        </p:spPr>
      </p:pic>
    </p:spTree>
    <p:extLst>
      <p:ext uri="{BB962C8B-B14F-4D97-AF65-F5344CB8AC3E}">
        <p14:creationId xmlns:p14="http://schemas.microsoft.com/office/powerpoint/2010/main" val="382521271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Task 2</a:t>
            </a:r>
            <a:endParaRPr lang="en-US" b="1" dirty="0"/>
          </a:p>
        </p:txBody>
      </p:sp>
      <p:sp>
        <p:nvSpPr>
          <p:cNvPr id="4" name="Rectangle 3"/>
          <p:cNvSpPr/>
          <p:nvPr/>
        </p:nvSpPr>
        <p:spPr>
          <a:xfrm>
            <a:off x="293435" y="1443841"/>
            <a:ext cx="8557130" cy="954107"/>
          </a:xfrm>
          <a:prstGeom prst="rect">
            <a:avLst/>
          </a:prstGeom>
        </p:spPr>
        <p:txBody>
          <a:bodyPr wrap="square">
            <a:spAutoFit/>
          </a:bodyPr>
          <a:lstStyle/>
          <a:p>
            <a:r>
              <a:rPr lang="x-none" sz="2800" dirty="0" smtClean="0"/>
              <a:t>Replace the SQL query creation with the following</a:t>
            </a:r>
            <a:endParaRPr lang="x-none" sz="2800" dirty="0"/>
          </a:p>
          <a:p>
            <a:endParaRPr lang="x-none" sz="2800" dirty="0" smtClean="0"/>
          </a:p>
        </p:txBody>
      </p:sp>
      <p:sp>
        <p:nvSpPr>
          <p:cNvPr id="2" name="Rectangle 1"/>
          <p:cNvSpPr/>
          <p:nvPr/>
        </p:nvSpPr>
        <p:spPr>
          <a:xfrm>
            <a:off x="457200" y="2090171"/>
            <a:ext cx="8088087" cy="1200329"/>
          </a:xfrm>
          <a:prstGeom prst="rect">
            <a:avLst/>
          </a:prstGeom>
        </p:spPr>
        <p:txBody>
          <a:bodyPr wrap="square">
            <a:spAutoFit/>
          </a:bodyPr>
          <a:lstStyle/>
          <a:p>
            <a:r>
              <a:rPr lang="en-US" dirty="0" smtClean="0">
                <a:latin typeface="Courier"/>
                <a:cs typeface="Courier"/>
              </a:rPr>
              <a:t>Select </a:t>
            </a:r>
            <a:r>
              <a:rPr lang="en-US" dirty="0" err="1">
                <a:latin typeface="Courier"/>
                <a:cs typeface="Courier"/>
              </a:rPr>
              <a:t>a.User_Name</a:t>
            </a:r>
            <a:r>
              <a:rPr lang="en-US" dirty="0">
                <a:latin typeface="Courier"/>
                <a:cs typeface="Courier"/>
              </a:rPr>
              <a:t>, </a:t>
            </a:r>
            <a:r>
              <a:rPr lang="en-US" dirty="0" err="1">
                <a:latin typeface="Courier"/>
                <a:cs typeface="Courier"/>
              </a:rPr>
              <a:t>a.Password</a:t>
            </a:r>
            <a:r>
              <a:rPr lang="en-US" dirty="0">
                <a:latin typeface="Courier"/>
                <a:cs typeface="Courier"/>
              </a:rPr>
              <a:t>, </a:t>
            </a:r>
            <a:r>
              <a:rPr lang="en-US" dirty="0" err="1">
                <a:latin typeface="Courier"/>
                <a:cs typeface="Courier"/>
              </a:rPr>
              <a:t>a.Gender</a:t>
            </a:r>
            <a:r>
              <a:rPr lang="en-US" dirty="0">
                <a:latin typeface="Courier"/>
                <a:cs typeface="Courier"/>
              </a:rPr>
              <a:t> from </a:t>
            </a:r>
            <a:r>
              <a:rPr lang="en-US" dirty="0" err="1">
                <a:latin typeface="Courier"/>
                <a:cs typeface="Courier"/>
              </a:rPr>
              <a:t>User_Account</a:t>
            </a:r>
            <a:r>
              <a:rPr lang="en-US" dirty="0">
                <a:latin typeface="Courier"/>
                <a:cs typeface="Courier"/>
              </a:rPr>
              <a:t> a </a:t>
            </a:r>
            <a:endParaRPr lang="en-US" dirty="0" smtClean="0">
              <a:latin typeface="Courier"/>
              <a:cs typeface="Courier"/>
            </a:endParaRPr>
          </a:p>
          <a:p>
            <a:r>
              <a:rPr lang="mr-IN" dirty="0" smtClean="0">
                <a:latin typeface="Courier"/>
                <a:cs typeface="Courier"/>
              </a:rPr>
              <a:t>where </a:t>
            </a:r>
            <a:r>
              <a:rPr lang="mr-IN" dirty="0">
                <a:latin typeface="Courier"/>
                <a:cs typeface="Courier"/>
              </a:rPr>
              <a:t>((a.User_Name = </a:t>
            </a:r>
            <a:r>
              <a:rPr lang="mr-IN" dirty="0" smtClean="0">
                <a:latin typeface="Courier"/>
                <a:cs typeface="Courier"/>
              </a:rPr>
              <a:t>‘1‘ OR ‘1’=‘1’))#)AND 	(a.Password=MD5(foo)))</a:t>
            </a:r>
            <a:endParaRPr lang="en-US" dirty="0">
              <a:latin typeface="Courier"/>
              <a:cs typeface="Courier"/>
            </a:endParaRPr>
          </a:p>
        </p:txBody>
      </p:sp>
      <p:pic>
        <p:nvPicPr>
          <p:cNvPr id="8" name="Picture 7" descr="Screenshot 2019-02-14 at 15.34.3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695" y="3910692"/>
            <a:ext cx="3568700" cy="2159000"/>
          </a:xfrm>
          <a:prstGeom prst="rect">
            <a:avLst/>
          </a:prstGeom>
        </p:spPr>
      </p:pic>
    </p:spTree>
    <p:extLst>
      <p:ext uri="{BB962C8B-B14F-4D97-AF65-F5344CB8AC3E}">
        <p14:creationId xmlns:p14="http://schemas.microsoft.com/office/powerpoint/2010/main" val="273583826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Task 3 </a:t>
            </a:r>
            <a:r>
              <a:rPr lang="mr-IN" b="1" dirty="0" smtClean="0"/>
              <a:t>–</a:t>
            </a:r>
            <a:r>
              <a:rPr lang="x-none" b="1" dirty="0" smtClean="0"/>
              <a:t> Stacked Queries</a:t>
            </a:r>
            <a:endParaRPr lang="en-US" b="1" dirty="0"/>
          </a:p>
        </p:txBody>
      </p:sp>
      <p:sp>
        <p:nvSpPr>
          <p:cNvPr id="4" name="Rectangle 3"/>
          <p:cNvSpPr/>
          <p:nvPr/>
        </p:nvSpPr>
        <p:spPr>
          <a:xfrm>
            <a:off x="293435" y="1443841"/>
            <a:ext cx="8557130" cy="1815882"/>
          </a:xfrm>
          <a:prstGeom prst="rect">
            <a:avLst/>
          </a:prstGeom>
        </p:spPr>
        <p:txBody>
          <a:bodyPr wrap="square">
            <a:spAutoFit/>
          </a:bodyPr>
          <a:lstStyle/>
          <a:p>
            <a:pPr algn="ctr"/>
            <a:r>
              <a:rPr lang="x-none" sz="2800" dirty="0" smtClean="0"/>
              <a:t>Depending on the API that the web application is using and the DBMS it may be possible to execute multiple queries in one call.</a:t>
            </a:r>
            <a:endParaRPr lang="x-none" sz="2800" dirty="0"/>
          </a:p>
          <a:p>
            <a:endParaRPr lang="x-none" sz="2800" dirty="0" smtClean="0"/>
          </a:p>
        </p:txBody>
      </p:sp>
      <p:sp>
        <p:nvSpPr>
          <p:cNvPr id="6" name="Rectangle 5"/>
          <p:cNvSpPr/>
          <p:nvPr/>
        </p:nvSpPr>
        <p:spPr>
          <a:xfrm>
            <a:off x="445835" y="3331964"/>
            <a:ext cx="8557130" cy="954107"/>
          </a:xfrm>
          <a:prstGeom prst="rect">
            <a:avLst/>
          </a:prstGeom>
        </p:spPr>
        <p:txBody>
          <a:bodyPr wrap="square">
            <a:spAutoFit/>
          </a:bodyPr>
          <a:lstStyle/>
          <a:p>
            <a:pPr algn="ctr"/>
            <a:r>
              <a:rPr lang="x-none" sz="2800" dirty="0" smtClean="0"/>
              <a:t>Consider the following query:</a:t>
            </a:r>
            <a:endParaRPr lang="x-none" sz="2800" dirty="0"/>
          </a:p>
          <a:p>
            <a:endParaRPr lang="x-none" sz="2800" dirty="0" smtClean="0"/>
          </a:p>
        </p:txBody>
      </p:sp>
      <p:pic>
        <p:nvPicPr>
          <p:cNvPr id="2" name="Picture 1" descr="Screenshot 2019-02-14 at 11.47.3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093" y="4100286"/>
            <a:ext cx="6388100" cy="762000"/>
          </a:xfrm>
          <a:prstGeom prst="rect">
            <a:avLst/>
          </a:prstGeom>
        </p:spPr>
      </p:pic>
      <p:sp>
        <p:nvSpPr>
          <p:cNvPr id="7" name="Rectangle 6"/>
          <p:cNvSpPr/>
          <p:nvPr/>
        </p:nvSpPr>
        <p:spPr>
          <a:xfrm>
            <a:off x="6187798" y="4100286"/>
            <a:ext cx="1631773" cy="762000"/>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405263" y="4960279"/>
            <a:ext cx="8557130" cy="523220"/>
          </a:xfrm>
          <a:prstGeom prst="rect">
            <a:avLst/>
          </a:prstGeom>
        </p:spPr>
        <p:txBody>
          <a:bodyPr wrap="square">
            <a:spAutoFit/>
          </a:bodyPr>
          <a:lstStyle/>
          <a:p>
            <a:r>
              <a:rPr lang="x-none" sz="2800" dirty="0" smtClean="0">
                <a:latin typeface="Courier"/>
                <a:cs typeface="Courier"/>
              </a:rPr>
              <a:t>10; INSERT INTO USERS(</a:t>
            </a:r>
            <a:r>
              <a:rPr lang="mr-IN" sz="2800" dirty="0" smtClean="0">
                <a:latin typeface="Courier"/>
                <a:cs typeface="Courier"/>
              </a:rPr>
              <a:t>…</a:t>
            </a:r>
            <a:r>
              <a:rPr lang="x-none" sz="2800" dirty="0" smtClean="0">
                <a:latin typeface="Courier"/>
                <a:cs typeface="Courier"/>
              </a:rPr>
              <a:t>)</a:t>
            </a:r>
          </a:p>
        </p:txBody>
      </p:sp>
    </p:spTree>
    <p:extLst>
      <p:ext uri="{BB962C8B-B14F-4D97-AF65-F5344CB8AC3E}">
        <p14:creationId xmlns:p14="http://schemas.microsoft.com/office/powerpoint/2010/main" val="18751117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Task 3</a:t>
            </a:r>
            <a:endParaRPr lang="en-US" b="1" dirty="0"/>
          </a:p>
        </p:txBody>
      </p:sp>
      <p:sp>
        <p:nvSpPr>
          <p:cNvPr id="4" name="Rectangle 3"/>
          <p:cNvSpPr/>
          <p:nvPr/>
        </p:nvSpPr>
        <p:spPr>
          <a:xfrm>
            <a:off x="293435" y="1443841"/>
            <a:ext cx="8557130" cy="1384995"/>
          </a:xfrm>
          <a:prstGeom prst="rect">
            <a:avLst/>
          </a:prstGeom>
        </p:spPr>
        <p:txBody>
          <a:bodyPr wrap="square">
            <a:spAutoFit/>
          </a:bodyPr>
          <a:lstStyle/>
          <a:p>
            <a:pPr algn="ctr"/>
            <a:r>
              <a:rPr lang="x-none" sz="2800" dirty="0" smtClean="0"/>
              <a:t>You should now be able to delete all products in your web application.</a:t>
            </a:r>
            <a:endParaRPr lang="x-none" sz="2800" dirty="0"/>
          </a:p>
          <a:p>
            <a:endParaRPr lang="x-none" sz="2800" dirty="0" smtClean="0"/>
          </a:p>
        </p:txBody>
      </p:sp>
      <p:pic>
        <p:nvPicPr>
          <p:cNvPr id="8" name="Picture 7" descr="Screenshot 2019-02-14 at 19.15.2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6963" y="3008680"/>
            <a:ext cx="3759200" cy="2825750"/>
          </a:xfrm>
          <a:prstGeom prst="rect">
            <a:avLst/>
          </a:prstGeom>
        </p:spPr>
      </p:pic>
      <p:sp>
        <p:nvSpPr>
          <p:cNvPr id="9" name="Rectangle 8"/>
          <p:cNvSpPr/>
          <p:nvPr/>
        </p:nvSpPr>
        <p:spPr>
          <a:xfrm>
            <a:off x="5840461" y="4976161"/>
            <a:ext cx="3185487" cy="369332"/>
          </a:xfrm>
          <a:prstGeom prst="rect">
            <a:avLst/>
          </a:prstGeom>
        </p:spPr>
        <p:txBody>
          <a:bodyPr wrap="none">
            <a:spAutoFit/>
          </a:bodyPr>
          <a:lstStyle/>
          <a:p>
            <a:r>
              <a:rPr lang="en-US" dirty="0"/>
              <a:t>Java Core'; drop table Product;#</a:t>
            </a:r>
          </a:p>
        </p:txBody>
      </p:sp>
    </p:spTree>
    <p:extLst>
      <p:ext uri="{BB962C8B-B14F-4D97-AF65-F5344CB8AC3E}">
        <p14:creationId xmlns:p14="http://schemas.microsoft.com/office/powerpoint/2010/main" val="154543910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Task 3</a:t>
            </a:r>
            <a:endParaRPr lang="en-US" b="1" dirty="0"/>
          </a:p>
        </p:txBody>
      </p:sp>
      <p:sp>
        <p:nvSpPr>
          <p:cNvPr id="4" name="Rectangle 3"/>
          <p:cNvSpPr/>
          <p:nvPr/>
        </p:nvSpPr>
        <p:spPr>
          <a:xfrm>
            <a:off x="293435" y="1443841"/>
            <a:ext cx="8557130" cy="1384995"/>
          </a:xfrm>
          <a:prstGeom prst="rect">
            <a:avLst/>
          </a:prstGeom>
        </p:spPr>
        <p:txBody>
          <a:bodyPr wrap="square">
            <a:spAutoFit/>
          </a:bodyPr>
          <a:lstStyle/>
          <a:p>
            <a:r>
              <a:rPr lang="x-none" sz="2800" dirty="0" smtClean="0"/>
              <a:t>Result: If you click Product List you can see that table Product was deleted</a:t>
            </a:r>
            <a:endParaRPr lang="x-none" sz="2800" dirty="0"/>
          </a:p>
          <a:p>
            <a:endParaRPr lang="x-none" sz="2800" dirty="0" smtClean="0"/>
          </a:p>
        </p:txBody>
      </p:sp>
      <p:pic>
        <p:nvPicPr>
          <p:cNvPr id="2" name="Picture 1" descr="Screenshot 2019-02-14 at 19.16.3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8040" y="2821892"/>
            <a:ext cx="3219450" cy="2832100"/>
          </a:xfrm>
          <a:prstGeom prst="rect">
            <a:avLst/>
          </a:prstGeom>
        </p:spPr>
      </p:pic>
      <p:sp>
        <p:nvSpPr>
          <p:cNvPr id="7" name="Rectangle 6"/>
          <p:cNvSpPr/>
          <p:nvPr/>
        </p:nvSpPr>
        <p:spPr>
          <a:xfrm>
            <a:off x="4734245" y="3228196"/>
            <a:ext cx="1343246" cy="627258"/>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13799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10493"/>
            <a:ext cx="9144000" cy="4341830"/>
          </a:xfrm>
        </p:spPr>
        <p:txBody>
          <a:bodyPr/>
          <a:lstStyle/>
          <a:p>
            <a:r>
              <a:rPr lang="en-US" b="1" dirty="0" smtClean="0"/>
              <a:t>Advanced MySQL Injection Techniques</a:t>
            </a:r>
            <a:endParaRPr lang="en-US" b="1" dirty="0"/>
          </a:p>
        </p:txBody>
      </p:sp>
    </p:spTree>
    <p:extLst>
      <p:ext uri="{BB962C8B-B14F-4D97-AF65-F5344CB8AC3E}">
        <p14:creationId xmlns:p14="http://schemas.microsoft.com/office/powerpoint/2010/main" val="3192085692"/>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08641"/>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Special Characters</a:t>
            </a:r>
            <a:endParaRPr lang="en-US" b="1" dirty="0"/>
          </a:p>
        </p:txBody>
      </p:sp>
      <p:pic>
        <p:nvPicPr>
          <p:cNvPr id="2" name="Picture 1" descr="Screenshot 2019-02-14 at 15.45.2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016" y="1529999"/>
            <a:ext cx="7124700" cy="3975100"/>
          </a:xfrm>
          <a:prstGeom prst="rect">
            <a:avLst/>
          </a:prstGeom>
        </p:spPr>
      </p:pic>
    </p:spTree>
    <p:extLst>
      <p:ext uri="{BB962C8B-B14F-4D97-AF65-F5344CB8AC3E}">
        <p14:creationId xmlns:p14="http://schemas.microsoft.com/office/powerpoint/2010/main" val="1385192247"/>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08641"/>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Special Statements</a:t>
            </a:r>
            <a:endParaRPr lang="en-US" b="1" dirty="0"/>
          </a:p>
        </p:txBody>
      </p:sp>
      <p:sp>
        <p:nvSpPr>
          <p:cNvPr id="4" name="Rectangle 3"/>
          <p:cNvSpPr/>
          <p:nvPr/>
        </p:nvSpPr>
        <p:spPr>
          <a:xfrm>
            <a:off x="457200" y="1443841"/>
            <a:ext cx="8557130" cy="1938992"/>
          </a:xfrm>
          <a:prstGeom prst="rect">
            <a:avLst/>
          </a:prstGeom>
        </p:spPr>
        <p:txBody>
          <a:bodyPr wrap="square">
            <a:spAutoFit/>
          </a:bodyPr>
          <a:lstStyle/>
          <a:p>
            <a:r>
              <a:rPr lang="x-none" sz="3200" dirty="0" smtClean="0"/>
              <a:t>UNION </a:t>
            </a:r>
          </a:p>
          <a:p>
            <a:r>
              <a:rPr lang="x-none" sz="3200" dirty="0" smtClean="0"/>
              <a:t>allows overlapping of database tables</a:t>
            </a:r>
          </a:p>
          <a:p>
            <a:endParaRPr lang="x-none" sz="2800" dirty="0">
              <a:latin typeface="Courier"/>
              <a:cs typeface="Courier"/>
            </a:endParaRPr>
          </a:p>
          <a:p>
            <a:endParaRPr lang="x-none" sz="2800" dirty="0" smtClean="0"/>
          </a:p>
        </p:txBody>
      </p:sp>
      <p:sp>
        <p:nvSpPr>
          <p:cNvPr id="3" name="Rectangle 2"/>
          <p:cNvSpPr/>
          <p:nvPr/>
        </p:nvSpPr>
        <p:spPr>
          <a:xfrm>
            <a:off x="457200" y="2828836"/>
            <a:ext cx="8557130" cy="1200328"/>
          </a:xfrm>
          <a:prstGeom prst="rect">
            <a:avLst/>
          </a:prstGeom>
        </p:spPr>
        <p:txBody>
          <a:bodyPr wrap="square">
            <a:spAutoFit/>
          </a:bodyPr>
          <a:lstStyle/>
          <a:p>
            <a:r>
              <a:rPr lang="en-US" sz="2400" dirty="0"/>
              <a:t>Select </a:t>
            </a:r>
            <a:r>
              <a:rPr lang="en-US" sz="2400" dirty="0" err="1"/>
              <a:t>a.CODE</a:t>
            </a:r>
            <a:r>
              <a:rPr lang="en-US" sz="2400" dirty="0"/>
              <a:t>, </a:t>
            </a:r>
            <a:r>
              <a:rPr lang="en-US" sz="2400" dirty="0" err="1"/>
              <a:t>a.NAME</a:t>
            </a:r>
            <a:r>
              <a:rPr lang="en-US" sz="2400" dirty="0"/>
              <a:t>, </a:t>
            </a:r>
            <a:r>
              <a:rPr lang="en-US" sz="2400" dirty="0" err="1"/>
              <a:t>a.PRICE</a:t>
            </a:r>
            <a:r>
              <a:rPr lang="en-US" sz="2400" dirty="0"/>
              <a:t> from PRODUCT a where </a:t>
            </a:r>
            <a:r>
              <a:rPr lang="en-US" sz="2400" dirty="0" err="1"/>
              <a:t>a.Name</a:t>
            </a:r>
            <a:r>
              <a:rPr lang="en-US" sz="2400" dirty="0"/>
              <a:t>='Java Core' UNION ALL SELECT USER_NAME,PASSWORD,1 FROM USER_ACCOUNT;</a:t>
            </a:r>
            <a:endParaRPr lang="en-US" sz="2400" dirty="0"/>
          </a:p>
        </p:txBody>
      </p:sp>
      <p:pic>
        <p:nvPicPr>
          <p:cNvPr id="6" name="Picture 5" descr="Screenshot 2019-02-14 at 15.49.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1913" y="4398023"/>
            <a:ext cx="4422076" cy="2050818"/>
          </a:xfrm>
          <a:prstGeom prst="rect">
            <a:avLst/>
          </a:prstGeom>
        </p:spPr>
      </p:pic>
    </p:spTree>
    <p:extLst>
      <p:ext uri="{BB962C8B-B14F-4D97-AF65-F5344CB8AC3E}">
        <p14:creationId xmlns:p14="http://schemas.microsoft.com/office/powerpoint/2010/main" val="303073129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Risk Rating System</a:t>
            </a:r>
            <a:endParaRPr lang="en-US" b="1" dirty="0"/>
          </a:p>
        </p:txBody>
      </p:sp>
      <p:sp>
        <p:nvSpPr>
          <p:cNvPr id="2" name="Rectangle 1"/>
          <p:cNvSpPr/>
          <p:nvPr/>
        </p:nvSpPr>
        <p:spPr>
          <a:xfrm>
            <a:off x="1570706" y="1662147"/>
            <a:ext cx="6002590" cy="523220"/>
          </a:xfrm>
          <a:prstGeom prst="rect">
            <a:avLst/>
          </a:prstGeom>
        </p:spPr>
        <p:txBody>
          <a:bodyPr wrap="none">
            <a:spAutoFit/>
          </a:bodyPr>
          <a:lstStyle/>
          <a:p>
            <a:pPr algn="ctr"/>
            <a:r>
              <a:rPr lang="en-US" sz="2800" b="1" dirty="0">
                <a:latin typeface="Courier"/>
                <a:cs typeface="Courier"/>
              </a:rPr>
              <a:t> Risk = Likelihood * Impact</a:t>
            </a:r>
          </a:p>
        </p:txBody>
      </p:sp>
      <p:sp>
        <p:nvSpPr>
          <p:cNvPr id="5" name="Rectangle 4"/>
          <p:cNvSpPr/>
          <p:nvPr/>
        </p:nvSpPr>
        <p:spPr>
          <a:xfrm>
            <a:off x="281626" y="6275933"/>
            <a:ext cx="8608002" cy="369332"/>
          </a:xfrm>
          <a:prstGeom prst="rect">
            <a:avLst/>
          </a:prstGeom>
        </p:spPr>
        <p:txBody>
          <a:bodyPr wrap="square">
            <a:spAutoFit/>
          </a:bodyPr>
          <a:lstStyle/>
          <a:p>
            <a:r>
              <a:rPr lang="en-US" dirty="0"/>
              <a:t>https://</a:t>
            </a:r>
            <a:r>
              <a:rPr lang="en-US" dirty="0" err="1"/>
              <a:t>www.owasp.org</a:t>
            </a:r>
            <a:r>
              <a:rPr lang="en-US" dirty="0"/>
              <a:t>/images/7/72/OWASP_Top_10-2017_%28en%29.pdf.pdf</a:t>
            </a:r>
          </a:p>
        </p:txBody>
      </p:sp>
    </p:spTree>
    <p:extLst>
      <p:ext uri="{BB962C8B-B14F-4D97-AF65-F5344CB8AC3E}">
        <p14:creationId xmlns:p14="http://schemas.microsoft.com/office/powerpoint/2010/main" val="51022125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08641"/>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Special Statements</a:t>
            </a:r>
            <a:endParaRPr lang="en-US" b="1" dirty="0"/>
          </a:p>
        </p:txBody>
      </p:sp>
      <p:sp>
        <p:nvSpPr>
          <p:cNvPr id="4" name="Rectangle 3"/>
          <p:cNvSpPr/>
          <p:nvPr/>
        </p:nvSpPr>
        <p:spPr>
          <a:xfrm>
            <a:off x="457200" y="1443841"/>
            <a:ext cx="8557130" cy="1938992"/>
          </a:xfrm>
          <a:prstGeom prst="rect">
            <a:avLst/>
          </a:prstGeom>
        </p:spPr>
        <p:txBody>
          <a:bodyPr wrap="square">
            <a:spAutoFit/>
          </a:bodyPr>
          <a:lstStyle/>
          <a:p>
            <a:r>
              <a:rPr lang="x-none" sz="3200" dirty="0" smtClean="0"/>
              <a:t>JOIN</a:t>
            </a:r>
          </a:p>
          <a:p>
            <a:r>
              <a:rPr lang="x-none" sz="3200" dirty="0" smtClean="0"/>
              <a:t>allows connecting results to those of other tables</a:t>
            </a:r>
          </a:p>
          <a:p>
            <a:endParaRPr lang="x-none" sz="2800" dirty="0">
              <a:latin typeface="Courier"/>
              <a:cs typeface="Courier"/>
            </a:endParaRPr>
          </a:p>
          <a:p>
            <a:endParaRPr lang="x-none" sz="2800" dirty="0" smtClean="0"/>
          </a:p>
        </p:txBody>
      </p:sp>
    </p:spTree>
    <p:extLst>
      <p:ext uri="{BB962C8B-B14F-4D97-AF65-F5344CB8AC3E}">
        <p14:creationId xmlns:p14="http://schemas.microsoft.com/office/powerpoint/2010/main" val="7175290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08641"/>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Task 4</a:t>
            </a:r>
            <a:endParaRPr lang="en-US" b="1" dirty="0"/>
          </a:p>
        </p:txBody>
      </p:sp>
      <p:sp>
        <p:nvSpPr>
          <p:cNvPr id="4" name="Rectangle 3"/>
          <p:cNvSpPr/>
          <p:nvPr/>
        </p:nvSpPr>
        <p:spPr>
          <a:xfrm>
            <a:off x="457200" y="1443841"/>
            <a:ext cx="8557130" cy="2431435"/>
          </a:xfrm>
          <a:prstGeom prst="rect">
            <a:avLst/>
          </a:prstGeom>
        </p:spPr>
        <p:txBody>
          <a:bodyPr wrap="square">
            <a:spAutoFit/>
          </a:bodyPr>
          <a:lstStyle/>
          <a:p>
            <a:pPr algn="ctr"/>
            <a:r>
              <a:rPr lang="x-none" sz="3200" dirty="0" smtClean="0"/>
              <a:t>Use the search product function in your web application to spoof the credentials of existing users. </a:t>
            </a:r>
          </a:p>
          <a:p>
            <a:endParaRPr lang="x-none" sz="2800" dirty="0">
              <a:latin typeface="Courier"/>
              <a:cs typeface="Courier"/>
            </a:endParaRPr>
          </a:p>
          <a:p>
            <a:endParaRPr lang="x-none" sz="2800" dirty="0" smtClean="0"/>
          </a:p>
        </p:txBody>
      </p:sp>
      <p:pic>
        <p:nvPicPr>
          <p:cNvPr id="2" name="Picture 1" descr="Screenshot 2019-02-14 at 19.20.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286" y="3614866"/>
            <a:ext cx="6737350" cy="2470150"/>
          </a:xfrm>
          <a:prstGeom prst="rect">
            <a:avLst/>
          </a:prstGeom>
        </p:spPr>
      </p:pic>
      <p:sp>
        <p:nvSpPr>
          <p:cNvPr id="6" name="Rectangle 5"/>
          <p:cNvSpPr/>
          <p:nvPr/>
        </p:nvSpPr>
        <p:spPr>
          <a:xfrm>
            <a:off x="4062621" y="4023768"/>
            <a:ext cx="1537385" cy="494046"/>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4442330" y="5161686"/>
            <a:ext cx="4572000" cy="923330"/>
          </a:xfrm>
          <a:prstGeom prst="rect">
            <a:avLst/>
          </a:prstGeom>
        </p:spPr>
        <p:txBody>
          <a:bodyPr>
            <a:spAutoFit/>
          </a:bodyPr>
          <a:lstStyle/>
          <a:p>
            <a:r>
              <a:rPr lang="en-US" dirty="0"/>
              <a:t>Java Core' UNION ALL SELECT USER_NAME,PASSWORD,1 FROM USER_ACCOUNT</a:t>
            </a:r>
            <a:r>
              <a:rPr lang="en-US" dirty="0" smtClean="0"/>
              <a:t>;#</a:t>
            </a:r>
            <a:endParaRPr lang="en-US" dirty="0"/>
          </a:p>
        </p:txBody>
      </p:sp>
    </p:spTree>
    <p:extLst>
      <p:ext uri="{BB962C8B-B14F-4D97-AF65-F5344CB8AC3E}">
        <p14:creationId xmlns:p14="http://schemas.microsoft.com/office/powerpoint/2010/main" val="7992125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08641"/>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Result</a:t>
            </a:r>
            <a:endParaRPr lang="en-US" b="1" dirty="0"/>
          </a:p>
        </p:txBody>
      </p:sp>
      <p:pic>
        <p:nvPicPr>
          <p:cNvPr id="7" name="Picture 6" descr="Screenshot 2019-02-14 at 19.20.1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8146" y="1508198"/>
            <a:ext cx="3905250" cy="3225800"/>
          </a:xfrm>
          <a:prstGeom prst="rect">
            <a:avLst/>
          </a:prstGeom>
        </p:spPr>
      </p:pic>
    </p:spTree>
    <p:extLst>
      <p:ext uri="{BB962C8B-B14F-4D97-AF65-F5344CB8AC3E}">
        <p14:creationId xmlns:p14="http://schemas.microsoft.com/office/powerpoint/2010/main" val="3085709036"/>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SQL Injection - Automation</a:t>
            </a:r>
            <a:endParaRPr lang="en-US" b="1" dirty="0"/>
          </a:p>
        </p:txBody>
      </p:sp>
      <p:sp>
        <p:nvSpPr>
          <p:cNvPr id="3" name="Rectangle 2"/>
          <p:cNvSpPr/>
          <p:nvPr/>
        </p:nvSpPr>
        <p:spPr>
          <a:xfrm>
            <a:off x="457200" y="1443841"/>
            <a:ext cx="8557130" cy="2923878"/>
          </a:xfrm>
          <a:prstGeom prst="rect">
            <a:avLst/>
          </a:prstGeom>
        </p:spPr>
        <p:txBody>
          <a:bodyPr wrap="square">
            <a:spAutoFit/>
          </a:bodyPr>
          <a:lstStyle/>
          <a:p>
            <a:pPr algn="ctr"/>
            <a:r>
              <a:rPr lang="x-none" sz="3200" dirty="0" smtClean="0"/>
              <a:t>Most of the situations and techniques presented here can be performed in an automated way.</a:t>
            </a:r>
          </a:p>
          <a:p>
            <a:pPr algn="ctr"/>
            <a:endParaRPr lang="x-none" sz="3200" dirty="0"/>
          </a:p>
          <a:p>
            <a:pPr marL="457200" indent="-457200">
              <a:buFont typeface="Arial"/>
              <a:buChar char="•"/>
            </a:pPr>
            <a:r>
              <a:rPr lang="x-none" sz="3200" dirty="0" smtClean="0"/>
              <a:t>An example of such tools is SQLMap</a:t>
            </a:r>
            <a:endParaRPr lang="x-none" sz="3200" dirty="0" smtClean="0"/>
          </a:p>
          <a:p>
            <a:endParaRPr lang="x-none" sz="2800" dirty="0">
              <a:latin typeface="Courier"/>
              <a:cs typeface="Courier"/>
            </a:endParaRPr>
          </a:p>
          <a:p>
            <a:endParaRPr lang="x-none" sz="2800" dirty="0" smtClean="0"/>
          </a:p>
        </p:txBody>
      </p:sp>
      <p:sp>
        <p:nvSpPr>
          <p:cNvPr id="2" name="Rectangle 1"/>
          <p:cNvSpPr/>
          <p:nvPr/>
        </p:nvSpPr>
        <p:spPr>
          <a:xfrm>
            <a:off x="854865" y="3527574"/>
            <a:ext cx="7522810" cy="400110"/>
          </a:xfrm>
          <a:prstGeom prst="rect">
            <a:avLst/>
          </a:prstGeom>
        </p:spPr>
        <p:txBody>
          <a:bodyPr wrap="square">
            <a:spAutoFit/>
          </a:bodyPr>
          <a:lstStyle/>
          <a:p>
            <a:r>
              <a:rPr lang="en-US" sz="2000" dirty="0"/>
              <a:t>https://</a:t>
            </a:r>
            <a:r>
              <a:rPr lang="en-US" sz="2000" dirty="0" err="1"/>
              <a:t>www.owasp.org</a:t>
            </a:r>
            <a:r>
              <a:rPr lang="en-US" sz="2000" dirty="0"/>
              <a:t>/</a:t>
            </a:r>
            <a:r>
              <a:rPr lang="en-US" sz="2000" dirty="0" err="1"/>
              <a:t>index.php</a:t>
            </a:r>
            <a:r>
              <a:rPr lang="en-US" sz="2000" dirty="0"/>
              <a:t>/</a:t>
            </a:r>
            <a:r>
              <a:rPr lang="en-US" sz="2000" dirty="0" err="1"/>
              <a:t>Automated_Audit_using_SQLMap</a:t>
            </a:r>
            <a:endParaRPr lang="en-US" sz="2000" dirty="0"/>
          </a:p>
        </p:txBody>
      </p:sp>
    </p:spTree>
    <p:extLst>
      <p:ext uri="{BB962C8B-B14F-4D97-AF65-F5344CB8AC3E}">
        <p14:creationId xmlns:p14="http://schemas.microsoft.com/office/powerpoint/2010/main" val="4150412050"/>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10493"/>
            <a:ext cx="9144000" cy="4341830"/>
          </a:xfrm>
        </p:spPr>
        <p:txBody>
          <a:bodyPr/>
          <a:lstStyle/>
          <a:p>
            <a:r>
              <a:rPr lang="en-US" b="1" dirty="0" smtClean="0"/>
              <a:t>Remediation Techniques</a:t>
            </a:r>
            <a:endParaRPr lang="en-US" b="1" dirty="0"/>
          </a:p>
        </p:txBody>
      </p:sp>
    </p:spTree>
    <p:extLst>
      <p:ext uri="{BB962C8B-B14F-4D97-AF65-F5344CB8AC3E}">
        <p14:creationId xmlns:p14="http://schemas.microsoft.com/office/powerpoint/2010/main" val="513313814"/>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Immutable Queries</a:t>
            </a:r>
            <a:endParaRPr lang="en-US" b="1" dirty="0"/>
          </a:p>
        </p:txBody>
      </p:sp>
      <p:sp>
        <p:nvSpPr>
          <p:cNvPr id="3" name="Rectangle 2"/>
          <p:cNvSpPr/>
          <p:nvPr/>
        </p:nvSpPr>
        <p:spPr>
          <a:xfrm>
            <a:off x="457200" y="1443841"/>
            <a:ext cx="8557130" cy="3231654"/>
          </a:xfrm>
          <a:prstGeom prst="rect">
            <a:avLst/>
          </a:prstGeom>
        </p:spPr>
        <p:txBody>
          <a:bodyPr wrap="square">
            <a:spAutoFit/>
          </a:bodyPr>
          <a:lstStyle/>
          <a:p>
            <a:pPr algn="ctr"/>
            <a:r>
              <a:rPr lang="x-none" sz="3200" dirty="0" smtClean="0"/>
              <a:t>Best defense against SQL Injection</a:t>
            </a:r>
          </a:p>
          <a:p>
            <a:pPr marL="457200" indent="-457200">
              <a:buFont typeface="Arial"/>
              <a:buChar char="•"/>
            </a:pPr>
            <a:endParaRPr lang="x-none" sz="2800" dirty="0" smtClean="0"/>
          </a:p>
          <a:p>
            <a:pPr marL="342900" indent="-342900">
              <a:buFont typeface="Arial"/>
              <a:buChar char="•"/>
            </a:pPr>
            <a:r>
              <a:rPr lang="x-none" sz="2400" dirty="0" smtClean="0"/>
              <a:t>They either do not have data that could be interpreted </a:t>
            </a:r>
          </a:p>
          <a:p>
            <a:pPr marL="342900" indent="-342900">
              <a:buFont typeface="Arial"/>
              <a:buChar char="•"/>
            </a:pPr>
            <a:endParaRPr lang="x-none" sz="2400" dirty="0"/>
          </a:p>
          <a:p>
            <a:pPr marL="342900" indent="-342900">
              <a:buFont typeface="Arial"/>
              <a:buChar char="•"/>
            </a:pPr>
            <a:endParaRPr lang="x-none" sz="2400" dirty="0" smtClean="0"/>
          </a:p>
          <a:p>
            <a:pPr marL="342900" indent="-342900">
              <a:buFont typeface="Arial"/>
              <a:buChar char="•"/>
            </a:pPr>
            <a:endParaRPr lang="x-none" sz="2400" dirty="0" smtClean="0"/>
          </a:p>
          <a:p>
            <a:pPr marL="342900" indent="-342900">
              <a:buFont typeface="Arial"/>
              <a:buChar char="•"/>
            </a:pPr>
            <a:r>
              <a:rPr lang="x-none" sz="2400" dirty="0" smtClean="0"/>
              <a:t>They treat data as asingle entity that is bound to a column without interpretation</a:t>
            </a:r>
            <a:endParaRPr lang="x-none" sz="2400" dirty="0"/>
          </a:p>
        </p:txBody>
      </p:sp>
      <p:pic>
        <p:nvPicPr>
          <p:cNvPr id="2" name="Picture 1" descr="Screenshot 2019-02-14 at 16.28.2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664" y="2896166"/>
            <a:ext cx="4178300" cy="558800"/>
          </a:xfrm>
          <a:prstGeom prst="rect">
            <a:avLst/>
          </a:prstGeom>
        </p:spPr>
      </p:pic>
      <p:pic>
        <p:nvPicPr>
          <p:cNvPr id="4" name="Picture 3" descr="Screenshot 2019-02-14 at 16.29.3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100" y="4675495"/>
            <a:ext cx="7886700" cy="609600"/>
          </a:xfrm>
          <a:prstGeom prst="rect">
            <a:avLst/>
          </a:prstGeom>
        </p:spPr>
      </p:pic>
    </p:spTree>
    <p:extLst>
      <p:ext uri="{BB962C8B-B14F-4D97-AF65-F5344CB8AC3E}">
        <p14:creationId xmlns:p14="http://schemas.microsoft.com/office/powerpoint/2010/main" val="2195272688"/>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Parameterized Queries</a:t>
            </a:r>
            <a:endParaRPr lang="en-US" b="1" dirty="0"/>
          </a:p>
        </p:txBody>
      </p:sp>
      <p:sp>
        <p:nvSpPr>
          <p:cNvPr id="6" name="Rectangle 5"/>
          <p:cNvSpPr/>
          <p:nvPr/>
        </p:nvSpPr>
        <p:spPr>
          <a:xfrm>
            <a:off x="457200" y="1123833"/>
            <a:ext cx="8229600" cy="4401205"/>
          </a:xfrm>
          <a:prstGeom prst="rect">
            <a:avLst/>
          </a:prstGeom>
        </p:spPr>
        <p:txBody>
          <a:bodyPr wrap="square">
            <a:spAutoFit/>
          </a:bodyPr>
          <a:lstStyle/>
          <a:p>
            <a:pPr marL="457200" indent="-457200">
              <a:buFont typeface="Arial"/>
              <a:buChar char="•"/>
            </a:pPr>
            <a:r>
              <a:rPr lang="x-none" sz="2800" dirty="0"/>
              <a:t>Prepared statements ensure that an attacker is not able to change the intent of a query even if SQL commands are inserted by an attacker. In the safe example </a:t>
            </a:r>
            <a:r>
              <a:rPr lang="x-none" sz="2800" dirty="0" smtClean="0"/>
              <a:t>below</a:t>
            </a:r>
          </a:p>
          <a:p>
            <a:pPr marL="457200" indent="-457200">
              <a:buFont typeface="Arial"/>
              <a:buChar char="•"/>
            </a:pPr>
            <a:endParaRPr lang="x-none" sz="2800" dirty="0"/>
          </a:p>
          <a:p>
            <a:pPr marL="457200" indent="-457200">
              <a:buFont typeface="Arial"/>
              <a:buChar char="•"/>
            </a:pPr>
            <a:r>
              <a:rPr lang="x-none" sz="2800" dirty="0"/>
              <a:t>The parameterized query would not be vulnerable and would instead look for a username which literally matched the entire string </a:t>
            </a:r>
            <a:endParaRPr lang="x-none" sz="2800" dirty="0" smtClean="0"/>
          </a:p>
          <a:p>
            <a:pPr lvl="4"/>
            <a:r>
              <a:rPr lang="x-none" sz="2800" i="1" dirty="0" smtClean="0"/>
              <a:t>tom</a:t>
            </a:r>
            <a:r>
              <a:rPr lang="x-none" sz="2800" i="1" dirty="0"/>
              <a:t>’ or ‘1’=‘</a:t>
            </a:r>
            <a:r>
              <a:rPr lang="x-none" sz="2800" i="1" dirty="0" smtClean="0"/>
              <a:t>1</a:t>
            </a:r>
            <a:endParaRPr lang="x-none" sz="2800" i="1" dirty="0"/>
          </a:p>
          <a:p>
            <a:pPr marL="457200" indent="-457200">
              <a:buFont typeface="Arial"/>
              <a:buChar char="•"/>
            </a:pPr>
            <a:endParaRPr lang="en-US" sz="2800" dirty="0"/>
          </a:p>
        </p:txBody>
      </p:sp>
    </p:spTree>
    <p:extLst>
      <p:ext uri="{BB962C8B-B14F-4D97-AF65-F5344CB8AC3E}">
        <p14:creationId xmlns:p14="http://schemas.microsoft.com/office/powerpoint/2010/main" val="2163951550"/>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Parameterized Queries - Example</a:t>
            </a:r>
            <a:endParaRPr lang="en-US" b="1" dirty="0"/>
          </a:p>
        </p:txBody>
      </p:sp>
      <p:pic>
        <p:nvPicPr>
          <p:cNvPr id="2" name="Picture 1" descr="Screenshot 2019-02-14 at 16.33.4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163" y="1121196"/>
            <a:ext cx="7226300" cy="5232400"/>
          </a:xfrm>
          <a:prstGeom prst="rect">
            <a:avLst/>
          </a:prstGeom>
        </p:spPr>
      </p:pic>
    </p:spTree>
    <p:extLst>
      <p:ext uri="{BB962C8B-B14F-4D97-AF65-F5344CB8AC3E}">
        <p14:creationId xmlns:p14="http://schemas.microsoft.com/office/powerpoint/2010/main" val="3280639744"/>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Parameterized Queries - Example</a:t>
            </a:r>
            <a:endParaRPr lang="en-US" b="1" dirty="0"/>
          </a:p>
        </p:txBody>
      </p:sp>
      <p:pic>
        <p:nvPicPr>
          <p:cNvPr id="3" name="Picture 2" descr="Screenshot 2019-02-14 at 16.34.4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229506"/>
            <a:ext cx="8515827" cy="4938748"/>
          </a:xfrm>
          <a:prstGeom prst="rect">
            <a:avLst/>
          </a:prstGeom>
        </p:spPr>
      </p:pic>
    </p:spTree>
    <p:extLst>
      <p:ext uri="{BB962C8B-B14F-4D97-AF65-F5344CB8AC3E}">
        <p14:creationId xmlns:p14="http://schemas.microsoft.com/office/powerpoint/2010/main" val="2100153216"/>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Stored Procedures</a:t>
            </a:r>
            <a:endParaRPr lang="en-US" b="1" dirty="0"/>
          </a:p>
        </p:txBody>
      </p:sp>
      <p:sp>
        <p:nvSpPr>
          <p:cNvPr id="3" name="Rectangle 2"/>
          <p:cNvSpPr/>
          <p:nvPr/>
        </p:nvSpPr>
        <p:spPr>
          <a:xfrm>
            <a:off x="457200" y="1443841"/>
            <a:ext cx="8557130" cy="1815882"/>
          </a:xfrm>
          <a:prstGeom prst="rect">
            <a:avLst/>
          </a:prstGeom>
        </p:spPr>
        <p:txBody>
          <a:bodyPr wrap="square">
            <a:spAutoFit/>
          </a:bodyPr>
          <a:lstStyle/>
          <a:p>
            <a:r>
              <a:rPr lang="x-none" sz="2800" dirty="0" smtClean="0"/>
              <a:t>The difference between prepared statements and stored procedures is that the SQL code for a stored procedure is defined and stored in the database itself, and then called from the application.</a:t>
            </a:r>
            <a:endParaRPr lang="x-none" sz="2800" dirty="0"/>
          </a:p>
        </p:txBody>
      </p:sp>
      <p:sp>
        <p:nvSpPr>
          <p:cNvPr id="2" name="Rectangle 1"/>
          <p:cNvSpPr/>
          <p:nvPr/>
        </p:nvSpPr>
        <p:spPr>
          <a:xfrm>
            <a:off x="635042" y="3520636"/>
            <a:ext cx="8051758" cy="3046988"/>
          </a:xfrm>
          <a:prstGeom prst="rect">
            <a:avLst/>
          </a:prstGeom>
        </p:spPr>
        <p:txBody>
          <a:bodyPr wrap="square">
            <a:spAutoFit/>
          </a:bodyPr>
          <a:lstStyle/>
          <a:p>
            <a:r>
              <a:rPr lang="en-US" sz="2400" dirty="0"/>
              <a:t>DELIMITER /</a:t>
            </a:r>
            <a:r>
              <a:rPr lang="en-US" sz="2400" dirty="0" smtClean="0"/>
              <a:t>/</a:t>
            </a:r>
          </a:p>
          <a:p>
            <a:r>
              <a:rPr lang="en-US" sz="2400" dirty="0" smtClean="0"/>
              <a:t>CREATE </a:t>
            </a:r>
            <a:r>
              <a:rPr lang="en-US" sz="2400" dirty="0"/>
              <a:t>PROCEDURE query(IN </a:t>
            </a:r>
            <a:r>
              <a:rPr lang="en-US" sz="2400" dirty="0" err="1"/>
              <a:t>uName</a:t>
            </a:r>
            <a:r>
              <a:rPr lang="en-US" sz="2400" dirty="0"/>
              <a:t> VARCHAR(20), IN </a:t>
            </a:r>
            <a:r>
              <a:rPr lang="en-US" sz="2400" dirty="0" err="1"/>
              <a:t>pwd</a:t>
            </a:r>
            <a:r>
              <a:rPr lang="en-US" sz="2400" dirty="0"/>
              <a:t> VARCHAR(20)</a:t>
            </a:r>
            <a:r>
              <a:rPr lang="en-US" sz="2400" dirty="0" smtClean="0"/>
              <a:t>)</a:t>
            </a:r>
          </a:p>
          <a:p>
            <a:r>
              <a:rPr lang="en-US" sz="2400" dirty="0" smtClean="0"/>
              <a:t>BEGIN</a:t>
            </a:r>
          </a:p>
          <a:p>
            <a:r>
              <a:rPr lang="en-US" sz="2400" dirty="0" smtClean="0"/>
              <a:t>SELECT </a:t>
            </a:r>
            <a:r>
              <a:rPr lang="en-US" sz="2400" dirty="0"/>
              <a:t>USER_NAME, PASSWORD FROM USER_ACCOUNT </a:t>
            </a:r>
            <a:endParaRPr lang="en-US" sz="2400" dirty="0" smtClean="0"/>
          </a:p>
          <a:p>
            <a:r>
              <a:rPr lang="en-US" sz="2400" dirty="0"/>
              <a:t>	</a:t>
            </a:r>
            <a:r>
              <a:rPr lang="en-US" sz="2400" dirty="0" smtClean="0"/>
              <a:t>WHERE </a:t>
            </a:r>
            <a:r>
              <a:rPr lang="en-US" sz="2400" dirty="0"/>
              <a:t>USER_NAME = </a:t>
            </a:r>
            <a:r>
              <a:rPr lang="en-US" sz="2400" dirty="0" err="1"/>
              <a:t>uNAME</a:t>
            </a:r>
            <a:r>
              <a:rPr lang="en-US" sz="2400" dirty="0"/>
              <a:t> AND </a:t>
            </a:r>
            <a:endParaRPr lang="en-US" sz="2400" dirty="0" smtClean="0"/>
          </a:p>
          <a:p>
            <a:r>
              <a:rPr lang="en-US" sz="2400" dirty="0"/>
              <a:t>	</a:t>
            </a:r>
            <a:r>
              <a:rPr lang="en-US" sz="2400" dirty="0" smtClean="0"/>
              <a:t>PASSWORD </a:t>
            </a:r>
            <a:r>
              <a:rPr lang="en-US" sz="2400" dirty="0"/>
              <a:t>= </a:t>
            </a:r>
            <a:r>
              <a:rPr lang="en-US" sz="2400" dirty="0" err="1"/>
              <a:t>pwd</a:t>
            </a:r>
            <a:r>
              <a:rPr lang="en-US" sz="2400" dirty="0" smtClean="0"/>
              <a:t>;</a:t>
            </a:r>
          </a:p>
          <a:p>
            <a:r>
              <a:rPr lang="en-US" sz="2400" dirty="0" smtClean="0"/>
              <a:t>END //</a:t>
            </a:r>
            <a:endParaRPr lang="en-US" sz="2400" dirty="0"/>
          </a:p>
        </p:txBody>
      </p:sp>
    </p:spTree>
    <p:extLst>
      <p:ext uri="{BB962C8B-B14F-4D97-AF65-F5344CB8AC3E}">
        <p14:creationId xmlns:p14="http://schemas.microsoft.com/office/powerpoint/2010/main" val="84972266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Risk Rating System</a:t>
            </a:r>
            <a:endParaRPr lang="en-US" b="1" dirty="0"/>
          </a:p>
        </p:txBody>
      </p:sp>
      <p:sp>
        <p:nvSpPr>
          <p:cNvPr id="2" name="Rectangle 1"/>
          <p:cNvSpPr/>
          <p:nvPr/>
        </p:nvSpPr>
        <p:spPr>
          <a:xfrm>
            <a:off x="1570706" y="1662147"/>
            <a:ext cx="6002590" cy="523220"/>
          </a:xfrm>
          <a:prstGeom prst="rect">
            <a:avLst/>
          </a:prstGeom>
        </p:spPr>
        <p:txBody>
          <a:bodyPr wrap="none">
            <a:spAutoFit/>
          </a:bodyPr>
          <a:lstStyle/>
          <a:p>
            <a:pPr algn="ctr"/>
            <a:r>
              <a:rPr lang="en-US" sz="2800" b="1" dirty="0">
                <a:latin typeface="Courier"/>
                <a:cs typeface="Courier"/>
              </a:rPr>
              <a:t> Risk = Likelihood * Impact</a:t>
            </a:r>
          </a:p>
        </p:txBody>
      </p:sp>
      <p:sp>
        <p:nvSpPr>
          <p:cNvPr id="3" name="Left Brace 2"/>
          <p:cNvSpPr/>
          <p:nvPr/>
        </p:nvSpPr>
        <p:spPr>
          <a:xfrm rot="16200000">
            <a:off x="3938351" y="1232786"/>
            <a:ext cx="1080688" cy="2361901"/>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Rectangle 7"/>
          <p:cNvSpPr/>
          <p:nvPr/>
        </p:nvSpPr>
        <p:spPr>
          <a:xfrm>
            <a:off x="2796819" y="3186417"/>
            <a:ext cx="2974237" cy="1384995"/>
          </a:xfrm>
          <a:prstGeom prst="rect">
            <a:avLst/>
          </a:prstGeom>
        </p:spPr>
        <p:txBody>
          <a:bodyPr wrap="square">
            <a:spAutoFit/>
          </a:bodyPr>
          <a:lstStyle/>
          <a:p>
            <a:pPr marL="457200" indent="-457200">
              <a:buFont typeface="Arial"/>
              <a:buChar char="•"/>
            </a:pPr>
            <a:r>
              <a:rPr lang="x-none" sz="2800" dirty="0" smtClean="0"/>
              <a:t>Exploitability</a:t>
            </a:r>
          </a:p>
          <a:p>
            <a:pPr marL="457200" indent="-457200">
              <a:buFont typeface="Arial"/>
              <a:buChar char="•"/>
            </a:pPr>
            <a:r>
              <a:rPr lang="x-none" sz="2800" dirty="0" smtClean="0"/>
              <a:t>Detectability</a:t>
            </a:r>
          </a:p>
          <a:p>
            <a:pPr marL="457200" indent="-457200">
              <a:buFont typeface="Arial"/>
              <a:buChar char="•"/>
            </a:pPr>
            <a:r>
              <a:rPr lang="x-none" sz="2800" dirty="0" smtClean="0"/>
              <a:t>Prevalence</a:t>
            </a:r>
          </a:p>
        </p:txBody>
      </p:sp>
      <p:sp>
        <p:nvSpPr>
          <p:cNvPr id="6" name="Rectangle 5"/>
          <p:cNvSpPr/>
          <p:nvPr/>
        </p:nvSpPr>
        <p:spPr>
          <a:xfrm>
            <a:off x="281626" y="6275933"/>
            <a:ext cx="8608002" cy="369332"/>
          </a:xfrm>
          <a:prstGeom prst="rect">
            <a:avLst/>
          </a:prstGeom>
        </p:spPr>
        <p:txBody>
          <a:bodyPr wrap="square">
            <a:spAutoFit/>
          </a:bodyPr>
          <a:lstStyle/>
          <a:p>
            <a:r>
              <a:rPr lang="en-US" dirty="0"/>
              <a:t>https://</a:t>
            </a:r>
            <a:r>
              <a:rPr lang="en-US" dirty="0" err="1"/>
              <a:t>www.owasp.org</a:t>
            </a:r>
            <a:r>
              <a:rPr lang="en-US" dirty="0"/>
              <a:t>/images/7/72/OWASP_Top_10-2017_%28en%29.pdf.pdf</a:t>
            </a:r>
          </a:p>
        </p:txBody>
      </p:sp>
    </p:spTree>
    <p:extLst>
      <p:ext uri="{BB962C8B-B14F-4D97-AF65-F5344CB8AC3E}">
        <p14:creationId xmlns:p14="http://schemas.microsoft.com/office/powerpoint/2010/main" val="2608361281"/>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Validate Your Input/Output</a:t>
            </a:r>
            <a:endParaRPr lang="en-US" b="1" dirty="0"/>
          </a:p>
        </p:txBody>
      </p:sp>
      <p:sp>
        <p:nvSpPr>
          <p:cNvPr id="6" name="Rectangle 5"/>
          <p:cNvSpPr/>
          <p:nvPr/>
        </p:nvSpPr>
        <p:spPr>
          <a:xfrm>
            <a:off x="457200" y="1443841"/>
            <a:ext cx="8557130" cy="1384995"/>
          </a:xfrm>
          <a:prstGeom prst="rect">
            <a:avLst/>
          </a:prstGeom>
        </p:spPr>
        <p:txBody>
          <a:bodyPr wrap="square">
            <a:spAutoFit/>
          </a:bodyPr>
          <a:lstStyle/>
          <a:p>
            <a:pPr marL="457200" indent="-457200">
              <a:buFont typeface="Arial"/>
              <a:buChar char="•"/>
            </a:pPr>
            <a:r>
              <a:rPr lang="x-none" sz="2800" dirty="0" smtClean="0"/>
              <a:t>Does your input contain characters and words that are often used in SQLInjection inputs?</a:t>
            </a:r>
          </a:p>
          <a:p>
            <a:pPr marL="914400" lvl="1" indent="-457200">
              <a:buFont typeface="Arial"/>
              <a:buChar char="•"/>
            </a:pPr>
            <a:r>
              <a:rPr lang="x-none" sz="2800" dirty="0" smtClean="0"/>
              <a:t>’, +, #, --, JOIN, UNION,;</a:t>
            </a:r>
            <a:endParaRPr lang="x-none" sz="2800" dirty="0"/>
          </a:p>
        </p:txBody>
      </p:sp>
      <p:sp>
        <p:nvSpPr>
          <p:cNvPr id="7" name="Rectangle 6"/>
          <p:cNvSpPr/>
          <p:nvPr/>
        </p:nvSpPr>
        <p:spPr>
          <a:xfrm>
            <a:off x="457200" y="3330588"/>
            <a:ext cx="8557130" cy="954107"/>
          </a:xfrm>
          <a:prstGeom prst="rect">
            <a:avLst/>
          </a:prstGeom>
        </p:spPr>
        <p:txBody>
          <a:bodyPr wrap="square">
            <a:spAutoFit/>
          </a:bodyPr>
          <a:lstStyle/>
          <a:p>
            <a:pPr marL="457200" indent="-457200">
              <a:buFont typeface="Arial"/>
              <a:buChar char="•"/>
            </a:pPr>
            <a:r>
              <a:rPr lang="x-none" sz="2800" dirty="0" smtClean="0"/>
              <a:t>Check whether the number of outputs returned by a database query is not bigger or smaller than expected. </a:t>
            </a:r>
            <a:endParaRPr lang="x-none" sz="2800" dirty="0"/>
          </a:p>
        </p:txBody>
      </p:sp>
    </p:spTree>
    <p:extLst>
      <p:ext uri="{BB962C8B-B14F-4D97-AF65-F5344CB8AC3E}">
        <p14:creationId xmlns:p14="http://schemas.microsoft.com/office/powerpoint/2010/main" val="228801899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Risk Rating System</a:t>
            </a:r>
            <a:endParaRPr lang="en-US" b="1" dirty="0"/>
          </a:p>
        </p:txBody>
      </p:sp>
      <p:sp>
        <p:nvSpPr>
          <p:cNvPr id="2" name="Rectangle 1"/>
          <p:cNvSpPr/>
          <p:nvPr/>
        </p:nvSpPr>
        <p:spPr>
          <a:xfrm>
            <a:off x="1570706" y="1662147"/>
            <a:ext cx="6002590" cy="523220"/>
          </a:xfrm>
          <a:prstGeom prst="rect">
            <a:avLst/>
          </a:prstGeom>
        </p:spPr>
        <p:txBody>
          <a:bodyPr wrap="none">
            <a:spAutoFit/>
          </a:bodyPr>
          <a:lstStyle/>
          <a:p>
            <a:pPr algn="ctr"/>
            <a:r>
              <a:rPr lang="en-US" sz="2800" b="1" dirty="0">
                <a:latin typeface="Courier"/>
                <a:cs typeface="Courier"/>
              </a:rPr>
              <a:t> Risk = Likelihood * Impact</a:t>
            </a:r>
          </a:p>
        </p:txBody>
      </p:sp>
      <p:sp>
        <p:nvSpPr>
          <p:cNvPr id="3" name="Left Brace 2"/>
          <p:cNvSpPr/>
          <p:nvPr/>
        </p:nvSpPr>
        <p:spPr>
          <a:xfrm rot="16200000">
            <a:off x="3938351" y="1232786"/>
            <a:ext cx="1080688" cy="2361901"/>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Rectangle 4"/>
          <p:cNvSpPr/>
          <p:nvPr/>
        </p:nvSpPr>
        <p:spPr>
          <a:xfrm>
            <a:off x="2796819" y="3186417"/>
            <a:ext cx="2974237" cy="1384995"/>
          </a:xfrm>
          <a:prstGeom prst="rect">
            <a:avLst/>
          </a:prstGeom>
        </p:spPr>
        <p:txBody>
          <a:bodyPr wrap="square">
            <a:spAutoFit/>
          </a:bodyPr>
          <a:lstStyle/>
          <a:p>
            <a:pPr marL="457200" indent="-457200">
              <a:buFont typeface="Arial"/>
              <a:buChar char="•"/>
            </a:pPr>
            <a:r>
              <a:rPr lang="x-none" sz="2800" dirty="0" smtClean="0"/>
              <a:t>Exploitability</a:t>
            </a:r>
          </a:p>
          <a:p>
            <a:pPr marL="457200" indent="-457200">
              <a:buFont typeface="Arial"/>
              <a:buChar char="•"/>
            </a:pPr>
            <a:r>
              <a:rPr lang="x-none" sz="2800" dirty="0" smtClean="0"/>
              <a:t>Detectability</a:t>
            </a:r>
          </a:p>
          <a:p>
            <a:pPr marL="457200" indent="-457200">
              <a:buFont typeface="Arial"/>
              <a:buChar char="•"/>
            </a:pPr>
            <a:r>
              <a:rPr lang="x-none" sz="2800" dirty="0" smtClean="0"/>
              <a:t>Prevalence</a:t>
            </a:r>
          </a:p>
        </p:txBody>
      </p:sp>
      <p:sp>
        <p:nvSpPr>
          <p:cNvPr id="6" name="Left Brace 5"/>
          <p:cNvSpPr/>
          <p:nvPr/>
        </p:nvSpPr>
        <p:spPr>
          <a:xfrm rot="16200000">
            <a:off x="6287806" y="1624025"/>
            <a:ext cx="1080688" cy="1579420"/>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Rectangle 6"/>
          <p:cNvSpPr/>
          <p:nvPr/>
        </p:nvSpPr>
        <p:spPr>
          <a:xfrm>
            <a:off x="5923456" y="3186417"/>
            <a:ext cx="3220544" cy="954107"/>
          </a:xfrm>
          <a:prstGeom prst="rect">
            <a:avLst/>
          </a:prstGeom>
        </p:spPr>
        <p:txBody>
          <a:bodyPr wrap="square">
            <a:spAutoFit/>
          </a:bodyPr>
          <a:lstStyle/>
          <a:p>
            <a:pPr marL="457200" indent="-457200">
              <a:buFont typeface="Arial"/>
              <a:buChar char="•"/>
            </a:pPr>
            <a:r>
              <a:rPr lang="x-none" sz="2800" dirty="0" smtClean="0"/>
              <a:t>Technical Impact</a:t>
            </a:r>
          </a:p>
          <a:p>
            <a:pPr marL="457200" indent="-457200">
              <a:buFont typeface="Arial"/>
              <a:buChar char="•"/>
            </a:pPr>
            <a:r>
              <a:rPr lang="x-none" sz="2800" dirty="0" smtClean="0"/>
              <a:t>Business Impact</a:t>
            </a:r>
          </a:p>
        </p:txBody>
      </p:sp>
      <p:sp>
        <p:nvSpPr>
          <p:cNvPr id="8" name="Rectangle 7"/>
          <p:cNvSpPr/>
          <p:nvPr/>
        </p:nvSpPr>
        <p:spPr>
          <a:xfrm>
            <a:off x="592681" y="5130213"/>
            <a:ext cx="7958638" cy="954107"/>
          </a:xfrm>
          <a:prstGeom prst="rect">
            <a:avLst/>
          </a:prstGeom>
        </p:spPr>
        <p:txBody>
          <a:bodyPr wrap="square">
            <a:spAutoFit/>
          </a:bodyPr>
          <a:lstStyle/>
          <a:p>
            <a:r>
              <a:rPr lang="x-none" sz="2800" b="1" dirty="0" smtClean="0"/>
              <a:t>Technical Impact</a:t>
            </a:r>
            <a:r>
              <a:rPr lang="x-none" sz="2800" dirty="0" smtClean="0"/>
              <a:t>: Loss of confidentiality, integrity, availability and accountability.</a:t>
            </a:r>
          </a:p>
        </p:txBody>
      </p:sp>
      <p:sp>
        <p:nvSpPr>
          <p:cNvPr id="9" name="Rectangle 8"/>
          <p:cNvSpPr/>
          <p:nvPr/>
        </p:nvSpPr>
        <p:spPr>
          <a:xfrm>
            <a:off x="281626" y="6275933"/>
            <a:ext cx="8608002" cy="369332"/>
          </a:xfrm>
          <a:prstGeom prst="rect">
            <a:avLst/>
          </a:prstGeom>
        </p:spPr>
        <p:txBody>
          <a:bodyPr wrap="square">
            <a:spAutoFit/>
          </a:bodyPr>
          <a:lstStyle/>
          <a:p>
            <a:r>
              <a:rPr lang="en-US" dirty="0"/>
              <a:t>https://</a:t>
            </a:r>
            <a:r>
              <a:rPr lang="en-US" dirty="0" err="1"/>
              <a:t>www.owasp.org</a:t>
            </a:r>
            <a:r>
              <a:rPr lang="en-US" dirty="0"/>
              <a:t>/images/7/72/OWASP_Top_10-2017_%28en%29.pdf.pdf</a:t>
            </a:r>
          </a:p>
        </p:txBody>
      </p:sp>
    </p:spTree>
    <p:extLst>
      <p:ext uri="{BB962C8B-B14F-4D97-AF65-F5344CB8AC3E}">
        <p14:creationId xmlns:p14="http://schemas.microsoft.com/office/powerpoint/2010/main" val="58812044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Risk Rating System</a:t>
            </a:r>
            <a:endParaRPr lang="en-US" b="1" dirty="0"/>
          </a:p>
        </p:txBody>
      </p:sp>
      <p:sp>
        <p:nvSpPr>
          <p:cNvPr id="8" name="Rectangle 7"/>
          <p:cNvSpPr/>
          <p:nvPr/>
        </p:nvSpPr>
        <p:spPr>
          <a:xfrm>
            <a:off x="457200" y="4816250"/>
            <a:ext cx="2974237" cy="523220"/>
          </a:xfrm>
          <a:prstGeom prst="rect">
            <a:avLst/>
          </a:prstGeom>
        </p:spPr>
        <p:txBody>
          <a:bodyPr wrap="square">
            <a:spAutoFit/>
          </a:bodyPr>
          <a:lstStyle/>
          <a:p>
            <a:pPr marL="457200" indent="-457200">
              <a:buFont typeface="Arial"/>
              <a:buChar char="•"/>
            </a:pPr>
            <a:r>
              <a:rPr lang="x-none" sz="2800" dirty="0" smtClean="0"/>
              <a:t>Exploitability</a:t>
            </a:r>
            <a:endParaRPr lang="x-none" sz="2800" dirty="0" smtClean="0"/>
          </a:p>
        </p:txBody>
      </p:sp>
      <p:pic>
        <p:nvPicPr>
          <p:cNvPr id="5" name="Picture 4" descr="Screenshot 2019-02-14 at 09.26.1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1422409"/>
            <a:ext cx="8305800" cy="3124200"/>
          </a:xfrm>
          <a:prstGeom prst="rect">
            <a:avLst/>
          </a:prstGeom>
        </p:spPr>
      </p:pic>
      <p:sp>
        <p:nvSpPr>
          <p:cNvPr id="7" name="Left Brace 6"/>
          <p:cNvSpPr/>
          <p:nvPr/>
        </p:nvSpPr>
        <p:spPr>
          <a:xfrm rot="16200000">
            <a:off x="1559228" y="3255834"/>
            <a:ext cx="1080689" cy="2040144"/>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Rectangle 8"/>
          <p:cNvSpPr/>
          <p:nvPr/>
        </p:nvSpPr>
        <p:spPr>
          <a:xfrm>
            <a:off x="3225481" y="5376002"/>
            <a:ext cx="2974237" cy="954107"/>
          </a:xfrm>
          <a:prstGeom prst="rect">
            <a:avLst/>
          </a:prstGeom>
        </p:spPr>
        <p:txBody>
          <a:bodyPr wrap="square">
            <a:spAutoFit/>
          </a:bodyPr>
          <a:lstStyle/>
          <a:p>
            <a:pPr marL="457200" indent="-457200">
              <a:buFont typeface="Arial"/>
              <a:buChar char="•"/>
            </a:pPr>
            <a:r>
              <a:rPr lang="x-none" sz="2800" dirty="0" smtClean="0"/>
              <a:t>Prevalence</a:t>
            </a:r>
          </a:p>
          <a:p>
            <a:pPr marL="457200" indent="-457200">
              <a:buFont typeface="Arial"/>
              <a:buChar char="•"/>
            </a:pPr>
            <a:r>
              <a:rPr lang="x-none" sz="2800" dirty="0" smtClean="0"/>
              <a:t>Detectability</a:t>
            </a:r>
            <a:endParaRPr lang="x-none" sz="2800" dirty="0"/>
          </a:p>
        </p:txBody>
      </p:sp>
      <p:sp>
        <p:nvSpPr>
          <p:cNvPr id="10" name="Left Brace 9"/>
          <p:cNvSpPr/>
          <p:nvPr/>
        </p:nvSpPr>
        <p:spPr>
          <a:xfrm rot="16200000">
            <a:off x="4122513" y="3425439"/>
            <a:ext cx="1080689" cy="2781623"/>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Rectangle 10"/>
          <p:cNvSpPr/>
          <p:nvPr/>
        </p:nvSpPr>
        <p:spPr>
          <a:xfrm>
            <a:off x="281626" y="6275933"/>
            <a:ext cx="8608002" cy="369332"/>
          </a:xfrm>
          <a:prstGeom prst="rect">
            <a:avLst/>
          </a:prstGeom>
        </p:spPr>
        <p:txBody>
          <a:bodyPr wrap="square">
            <a:spAutoFit/>
          </a:bodyPr>
          <a:lstStyle/>
          <a:p>
            <a:r>
              <a:rPr lang="en-US" dirty="0"/>
              <a:t>https://</a:t>
            </a:r>
            <a:r>
              <a:rPr lang="en-US" dirty="0" err="1"/>
              <a:t>www.owasp.org</a:t>
            </a:r>
            <a:r>
              <a:rPr lang="en-US" dirty="0"/>
              <a:t>/images/7/72/OWASP_Top_10-2017_%28en%29.pdf.pdf</a:t>
            </a:r>
          </a:p>
        </p:txBody>
      </p:sp>
    </p:spTree>
    <p:extLst>
      <p:ext uri="{BB962C8B-B14F-4D97-AF65-F5344CB8AC3E}">
        <p14:creationId xmlns:p14="http://schemas.microsoft.com/office/powerpoint/2010/main" val="332319388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Risk Rating System</a:t>
            </a:r>
            <a:endParaRPr lang="en-US" b="1" dirty="0"/>
          </a:p>
        </p:txBody>
      </p:sp>
      <p:sp>
        <p:nvSpPr>
          <p:cNvPr id="5" name="Rectangle 4"/>
          <p:cNvSpPr/>
          <p:nvPr/>
        </p:nvSpPr>
        <p:spPr>
          <a:xfrm>
            <a:off x="338667" y="4517179"/>
            <a:ext cx="8678334" cy="1231106"/>
          </a:xfrm>
          <a:prstGeom prst="rect">
            <a:avLst/>
          </a:prstGeom>
        </p:spPr>
        <p:txBody>
          <a:bodyPr wrap="square">
            <a:spAutoFit/>
          </a:bodyPr>
          <a:lstStyle/>
          <a:p>
            <a:pPr marL="285750" indent="-285750">
              <a:buFont typeface="Arial"/>
              <a:buChar char="•"/>
            </a:pPr>
            <a:r>
              <a:rPr lang="en-US" sz="2000" dirty="0" smtClean="0"/>
              <a:t>A Top </a:t>
            </a:r>
            <a:r>
              <a:rPr lang="en-US" sz="2000" dirty="0"/>
              <a:t>10 likelihood of existence list by </a:t>
            </a:r>
            <a:r>
              <a:rPr lang="en-US" sz="2000" dirty="0" smtClean="0"/>
              <a:t>prevalence is created </a:t>
            </a:r>
          </a:p>
          <a:p>
            <a:pPr marL="285750" indent="-285750">
              <a:buFont typeface="Arial"/>
              <a:buChar char="•"/>
            </a:pPr>
            <a:endParaRPr lang="en-US" sz="600" dirty="0" smtClean="0"/>
          </a:p>
          <a:p>
            <a:endParaRPr lang="en-US" sz="2400" dirty="0" smtClean="0"/>
          </a:p>
          <a:p>
            <a:pPr marL="285750" indent="-285750">
              <a:buFont typeface="Arial"/>
              <a:buChar char="•"/>
            </a:pPr>
            <a:endParaRPr lang="en-US" sz="2400" dirty="0" smtClean="0"/>
          </a:p>
        </p:txBody>
      </p:sp>
      <p:sp>
        <p:nvSpPr>
          <p:cNvPr id="6" name="Rectangle 5"/>
          <p:cNvSpPr/>
          <p:nvPr/>
        </p:nvSpPr>
        <p:spPr>
          <a:xfrm>
            <a:off x="1570706" y="1662147"/>
            <a:ext cx="6002590" cy="523220"/>
          </a:xfrm>
          <a:prstGeom prst="rect">
            <a:avLst/>
          </a:prstGeom>
        </p:spPr>
        <p:txBody>
          <a:bodyPr wrap="none">
            <a:spAutoFit/>
          </a:bodyPr>
          <a:lstStyle/>
          <a:p>
            <a:pPr algn="ctr"/>
            <a:r>
              <a:rPr lang="en-US" sz="2800" b="1" dirty="0">
                <a:latin typeface="Courier"/>
                <a:cs typeface="Courier"/>
              </a:rPr>
              <a:t> Risk = Likelihood * Impact</a:t>
            </a:r>
          </a:p>
        </p:txBody>
      </p:sp>
      <p:sp>
        <p:nvSpPr>
          <p:cNvPr id="7" name="Left Brace 6"/>
          <p:cNvSpPr/>
          <p:nvPr/>
        </p:nvSpPr>
        <p:spPr>
          <a:xfrm rot="16200000">
            <a:off x="3938351" y="1232786"/>
            <a:ext cx="1080688" cy="2361901"/>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Rectangle 7"/>
          <p:cNvSpPr/>
          <p:nvPr/>
        </p:nvSpPr>
        <p:spPr>
          <a:xfrm>
            <a:off x="2796819" y="3186417"/>
            <a:ext cx="2974237" cy="1015663"/>
          </a:xfrm>
          <a:prstGeom prst="rect">
            <a:avLst/>
          </a:prstGeom>
        </p:spPr>
        <p:txBody>
          <a:bodyPr wrap="square">
            <a:spAutoFit/>
          </a:bodyPr>
          <a:lstStyle/>
          <a:p>
            <a:pPr marL="457200" indent="-457200">
              <a:buFont typeface="Arial"/>
              <a:buChar char="•"/>
            </a:pPr>
            <a:r>
              <a:rPr lang="x-none" sz="2000" dirty="0" smtClean="0"/>
              <a:t>Exploitability</a:t>
            </a:r>
          </a:p>
          <a:p>
            <a:pPr marL="457200" indent="-457200">
              <a:buFont typeface="Arial"/>
              <a:buChar char="•"/>
            </a:pPr>
            <a:r>
              <a:rPr lang="x-none" sz="2000" dirty="0" smtClean="0"/>
              <a:t>Detectability</a:t>
            </a:r>
          </a:p>
          <a:p>
            <a:pPr marL="457200" indent="-457200">
              <a:buFont typeface="Arial"/>
              <a:buChar char="•"/>
            </a:pPr>
            <a:r>
              <a:rPr lang="x-none" sz="2000" dirty="0" smtClean="0"/>
              <a:t>Prevalence</a:t>
            </a:r>
            <a:endParaRPr lang="x-none" sz="2000" dirty="0" smtClean="0"/>
          </a:p>
        </p:txBody>
      </p:sp>
      <p:sp>
        <p:nvSpPr>
          <p:cNvPr id="10" name="Left Brace 9"/>
          <p:cNvSpPr/>
          <p:nvPr/>
        </p:nvSpPr>
        <p:spPr>
          <a:xfrm rot="16200000">
            <a:off x="6287806" y="1624025"/>
            <a:ext cx="1080688" cy="1579420"/>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Rectangle 10"/>
          <p:cNvSpPr/>
          <p:nvPr/>
        </p:nvSpPr>
        <p:spPr>
          <a:xfrm>
            <a:off x="5923456" y="3186417"/>
            <a:ext cx="3220544" cy="707886"/>
          </a:xfrm>
          <a:prstGeom prst="rect">
            <a:avLst/>
          </a:prstGeom>
        </p:spPr>
        <p:txBody>
          <a:bodyPr wrap="square">
            <a:spAutoFit/>
          </a:bodyPr>
          <a:lstStyle/>
          <a:p>
            <a:pPr marL="457200" indent="-457200">
              <a:buFont typeface="Arial"/>
              <a:buChar char="•"/>
            </a:pPr>
            <a:r>
              <a:rPr lang="x-none" sz="2000" dirty="0" smtClean="0"/>
              <a:t>Technical Impact</a:t>
            </a:r>
          </a:p>
          <a:p>
            <a:pPr marL="457200" indent="-457200">
              <a:buFont typeface="Arial"/>
              <a:buChar char="•"/>
            </a:pPr>
            <a:r>
              <a:rPr lang="x-none" sz="2000" dirty="0" smtClean="0"/>
              <a:t>Business Impact</a:t>
            </a:r>
          </a:p>
        </p:txBody>
      </p:sp>
      <p:sp>
        <p:nvSpPr>
          <p:cNvPr id="2" name="Rectangle 1"/>
          <p:cNvSpPr/>
          <p:nvPr/>
        </p:nvSpPr>
        <p:spPr>
          <a:xfrm>
            <a:off x="2796819" y="3894303"/>
            <a:ext cx="2123719" cy="307776"/>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281626" y="6275933"/>
            <a:ext cx="8608002" cy="369332"/>
          </a:xfrm>
          <a:prstGeom prst="rect">
            <a:avLst/>
          </a:prstGeom>
        </p:spPr>
        <p:txBody>
          <a:bodyPr wrap="square">
            <a:spAutoFit/>
          </a:bodyPr>
          <a:lstStyle/>
          <a:p>
            <a:r>
              <a:rPr lang="en-US" dirty="0"/>
              <a:t>https://</a:t>
            </a:r>
            <a:r>
              <a:rPr lang="en-US" dirty="0" err="1"/>
              <a:t>www.owasp.org</a:t>
            </a:r>
            <a:r>
              <a:rPr lang="en-US" dirty="0"/>
              <a:t>/images/7/72/OWASP_Top_10-2017_%28en%29.pdf.pdf</a:t>
            </a:r>
          </a:p>
        </p:txBody>
      </p:sp>
    </p:spTree>
    <p:extLst>
      <p:ext uri="{BB962C8B-B14F-4D97-AF65-F5344CB8AC3E}">
        <p14:creationId xmlns:p14="http://schemas.microsoft.com/office/powerpoint/2010/main" val="55060094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3807</TotalTime>
  <Words>3645</Words>
  <Application>Microsoft Macintosh PowerPoint</Application>
  <PresentationFormat>On-screen Show (4:3)</PresentationFormat>
  <Paragraphs>407</Paragraphs>
  <Slides>60</Slides>
  <Notes>53</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Injection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SQL Injection Attack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Advanced MySQL Injection Techniques</vt:lpstr>
      <vt:lpstr>PowerPoint Presentation</vt:lpstr>
      <vt:lpstr>PowerPoint Presentation</vt:lpstr>
      <vt:lpstr>PowerPoint Presentation</vt:lpstr>
      <vt:lpstr>PowerPoint Presentation</vt:lpstr>
      <vt:lpstr>PowerPoint Presentation</vt:lpstr>
      <vt:lpstr>PowerPoint Presentation</vt:lpstr>
      <vt:lpstr>Remediation Techniques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Software Engineering COMP47660</dc:title>
  <dc:creator>Liliana Pasquale</dc:creator>
  <cp:lastModifiedBy>Liliana Pasquale</cp:lastModifiedBy>
  <cp:revision>202</cp:revision>
  <dcterms:created xsi:type="dcterms:W3CDTF">2019-01-24T13:29:53Z</dcterms:created>
  <dcterms:modified xsi:type="dcterms:W3CDTF">2019-02-14T19:22:46Z</dcterms:modified>
</cp:coreProperties>
</file>