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7" r:id="rId2"/>
    <p:sldId id="322" r:id="rId3"/>
    <p:sldId id="417" r:id="rId4"/>
    <p:sldId id="415" r:id="rId5"/>
    <p:sldId id="473" r:id="rId6"/>
    <p:sldId id="477" r:id="rId7"/>
    <p:sldId id="481" r:id="rId8"/>
    <p:sldId id="484" r:id="rId9"/>
    <p:sldId id="478" r:id="rId10"/>
    <p:sldId id="485" r:id="rId11"/>
    <p:sldId id="486" r:id="rId12"/>
    <p:sldId id="487" r:id="rId13"/>
    <p:sldId id="479" r:id="rId14"/>
    <p:sldId id="480" r:id="rId15"/>
    <p:sldId id="476" r:id="rId16"/>
    <p:sldId id="488" r:id="rId17"/>
    <p:sldId id="489" r:id="rId18"/>
    <p:sldId id="490" r:id="rId19"/>
    <p:sldId id="491" r:id="rId20"/>
    <p:sldId id="492" r:id="rId21"/>
    <p:sldId id="474" r:id="rId22"/>
    <p:sldId id="475" r:id="rId23"/>
    <p:sldId id="472" r:id="rId24"/>
    <p:sldId id="471" r:id="rId25"/>
    <p:sldId id="419" r:id="rId26"/>
    <p:sldId id="420" r:id="rId27"/>
    <p:sldId id="421" r:id="rId28"/>
    <p:sldId id="465" r:id="rId29"/>
    <p:sldId id="422" r:id="rId30"/>
    <p:sldId id="423" r:id="rId31"/>
    <p:sldId id="439" r:id="rId32"/>
    <p:sldId id="344" r:id="rId33"/>
    <p:sldId id="440" r:id="rId34"/>
    <p:sldId id="441" r:id="rId35"/>
    <p:sldId id="443" r:id="rId36"/>
    <p:sldId id="442" r:id="rId37"/>
    <p:sldId id="444" r:id="rId38"/>
    <p:sldId id="445" r:id="rId39"/>
    <p:sldId id="446" r:id="rId40"/>
    <p:sldId id="447" r:id="rId41"/>
    <p:sldId id="448" r:id="rId42"/>
    <p:sldId id="424" r:id="rId43"/>
    <p:sldId id="466" r:id="rId44"/>
    <p:sldId id="467" r:id="rId45"/>
    <p:sldId id="468" r:id="rId46"/>
    <p:sldId id="449" r:id="rId47"/>
    <p:sldId id="450" r:id="rId48"/>
    <p:sldId id="451" r:id="rId49"/>
    <p:sldId id="454" r:id="rId50"/>
    <p:sldId id="452" r:id="rId51"/>
    <p:sldId id="453" r:id="rId52"/>
    <p:sldId id="469" r:id="rId53"/>
    <p:sldId id="455" r:id="rId54"/>
    <p:sldId id="425" r:id="rId55"/>
    <p:sldId id="456" r:id="rId56"/>
    <p:sldId id="457" r:id="rId57"/>
    <p:sldId id="458" r:id="rId58"/>
    <p:sldId id="470" r:id="rId59"/>
    <p:sldId id="426" r:id="rId60"/>
    <p:sldId id="459" r:id="rId61"/>
    <p:sldId id="460" r:id="rId62"/>
    <p:sldId id="461" r:id="rId63"/>
    <p:sldId id="462" r:id="rId64"/>
    <p:sldId id="463" r:id="rId65"/>
    <p:sldId id="429" r:id="rId66"/>
    <p:sldId id="428"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67" autoAdjust="0"/>
  </p:normalViewPr>
  <p:slideViewPr>
    <p:cSldViewPr snapToGrid="0" snapToObjects="1">
      <p:cViewPr varScale="1">
        <p:scale>
          <a:sx n="87" d="100"/>
          <a:sy n="87" d="100"/>
        </p:scale>
        <p:origin x="-104" y="-1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AAC35-B9EF-C846-98B4-63503093AC60}" type="datetimeFigureOut">
              <a:rPr lang="en-US" smtClean="0"/>
              <a:t>27/02/19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0EF0F-C99A-AA4E-889C-CEF3D4388521}" type="slidenum">
              <a:rPr lang="en-US" smtClean="0"/>
              <a:t>‹#›</a:t>
            </a:fld>
            <a:endParaRPr lang="en-US"/>
          </a:p>
        </p:txBody>
      </p:sp>
    </p:spTree>
    <p:extLst>
      <p:ext uri="{BB962C8B-B14F-4D97-AF65-F5344CB8AC3E}">
        <p14:creationId xmlns:p14="http://schemas.microsoft.com/office/powerpoint/2010/main" val="2789793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Whatever command is injected it</a:t>
            </a:r>
            <a:r>
              <a:rPr lang="en-US" baseline="0" dirty="0" smtClean="0"/>
              <a:t> will run with the user privilege as well</a:t>
            </a:r>
          </a:p>
          <a:p>
            <a:r>
              <a:rPr lang="en-US" baseline="0" dirty="0" err="1" smtClean="0"/>
              <a:t>Rman</a:t>
            </a:r>
            <a:r>
              <a:rPr lang="en-US" baseline="0" dirty="0" smtClean="0"/>
              <a:t> can backup, recover and restore existing Oracle database instances.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13</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prints username and group information for a specified user or for the current user if the user is omitted.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JavaImporter</a:t>
            </a:r>
            <a:r>
              <a:rPr lang="en-US" dirty="0" smtClean="0"/>
              <a:t> allows multiple Java packages to be imported in the Script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JavaImporter</a:t>
            </a:r>
            <a:r>
              <a:rPr lang="en-US" dirty="0" smtClean="0"/>
              <a:t> allows multiple Java packages to be imported in </a:t>
            </a:r>
            <a:r>
              <a:rPr lang="en-US" smtClean="0"/>
              <a:t>the Script</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21</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22</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23</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Fuzz testing (fuzzing) is a quality assurance technique used to discover coding errors and security loopholes in software, operating systems or networks. It involves inputting massive amounts of random data, called fuzz, to the test subject in an attempt to make it crash.</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26</a:t>
            </a:fld>
            <a:endParaRPr lang="en-US"/>
          </a:p>
        </p:txBody>
      </p:sp>
    </p:spTree>
    <p:extLst>
      <p:ext uri="{BB962C8B-B14F-4D97-AF65-F5344CB8AC3E}">
        <p14:creationId xmlns:p14="http://schemas.microsoft.com/office/powerpoint/2010/main" val="906244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28</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29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53</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7</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60</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61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62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63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64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65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66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9</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10</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11</a:t>
            </a:fld>
            <a:endParaRPr lang="en-US"/>
          </a:p>
        </p:txBody>
      </p:sp>
    </p:spTree>
    <p:extLst>
      <p:ext uri="{BB962C8B-B14F-4D97-AF65-F5344CB8AC3E}">
        <p14:creationId xmlns:p14="http://schemas.microsoft.com/office/powerpoint/2010/main" val="413552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3912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22529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0159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4066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5A4175F-39A9-994F-AEF5-8EBA8423B573}"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3412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5A4175F-39A9-994F-AEF5-8EBA8423B573}"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380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5A4175F-39A9-994F-AEF5-8EBA8423B573}" type="datetimeFigureOut">
              <a:rPr lang="en-US" smtClean="0"/>
              <a:t>27/02/19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5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5A4175F-39A9-994F-AEF5-8EBA8423B573}" type="datetimeFigureOut">
              <a:rPr lang="en-US" smtClean="0"/>
              <a:t>27/02/19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4720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4175F-39A9-994F-AEF5-8EBA8423B573}" type="datetimeFigureOut">
              <a:rPr lang="en-US" smtClean="0"/>
              <a:t>27/02/19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6928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3903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1173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175F-39A9-994F-AEF5-8EBA8423B573}" type="datetimeFigureOut">
              <a:rPr lang="en-US" smtClean="0"/>
              <a:t>27/02/19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B6F4-192A-BE4A-A8F3-8CB85A20582D}" type="slidenum">
              <a:rPr lang="en-US" smtClean="0"/>
              <a:t>‹#›</a:t>
            </a:fld>
            <a:endParaRPr lang="en-US"/>
          </a:p>
        </p:txBody>
      </p:sp>
    </p:spTree>
    <p:extLst>
      <p:ext uri="{BB962C8B-B14F-4D97-AF65-F5344CB8AC3E}">
        <p14:creationId xmlns:p14="http://schemas.microsoft.com/office/powerpoint/2010/main" val="66816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Command </a:t>
            </a:r>
            <a:r>
              <a:rPr lang="en-US" b="1" dirty="0" smtClean="0"/>
              <a:t>&amp; Code </a:t>
            </a:r>
            <a:r>
              <a:rPr lang="en-US" b="1" dirty="0" smtClean="0"/>
              <a:t>Injection</a:t>
            </a:r>
            <a:endParaRPr lang="en-US" b="1" dirty="0"/>
          </a:p>
        </p:txBody>
      </p:sp>
    </p:spTree>
    <p:extLst>
      <p:ext uri="{BB962C8B-B14F-4D97-AF65-F5344CB8AC3E}">
        <p14:creationId xmlns:p14="http://schemas.microsoft.com/office/powerpoint/2010/main" val="4257251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0399" y="1229506"/>
            <a:ext cx="8229600" cy="3785652"/>
          </a:xfrm>
          <a:prstGeom prst="rect">
            <a:avLst/>
          </a:prstGeom>
        </p:spPr>
        <p:txBody>
          <a:bodyPr wrap="square">
            <a:spAutoFit/>
          </a:bodyPr>
          <a:lstStyle/>
          <a:p>
            <a:pPr marL="342900" indent="-342900">
              <a:buFont typeface="Arial"/>
              <a:buChar char="•"/>
            </a:pPr>
            <a:r>
              <a:rPr lang="en-US" sz="2000" dirty="0" smtClean="0"/>
              <a:t>This code is from an administrative web application designed to allow users to kick off a backup of an Oracle database using a batch-file wrapper around the </a:t>
            </a:r>
            <a:r>
              <a:rPr lang="en-US" sz="2000" dirty="0" err="1" smtClean="0"/>
              <a:t>rman</a:t>
            </a:r>
            <a:r>
              <a:rPr lang="en-US" sz="2000" dirty="0" smtClean="0"/>
              <a:t> utility and the run a </a:t>
            </a:r>
            <a:r>
              <a:rPr lang="en-US" sz="2000" dirty="0" err="1" smtClean="0"/>
              <a:t>cleanup.bat</a:t>
            </a:r>
            <a:r>
              <a:rPr lang="en-US" sz="2000" dirty="0" smtClean="0"/>
              <a:t> script to delete some temporary files.</a:t>
            </a:r>
          </a:p>
          <a:p>
            <a:pPr marL="342900" indent="-342900">
              <a:buFont typeface="Arial"/>
              <a:buChar char="•"/>
            </a:pPr>
            <a:endParaRPr lang="en-US" sz="600" dirty="0"/>
          </a:p>
          <a:p>
            <a:pPr marL="342900" indent="-342900">
              <a:buFont typeface="Arial"/>
              <a:buChar char="•"/>
            </a:pPr>
            <a:r>
              <a:rPr lang="en-US" sz="2000" dirty="0" smtClean="0"/>
              <a:t>The script </a:t>
            </a:r>
            <a:r>
              <a:rPr lang="en-US" sz="2000" dirty="0" err="1" smtClean="0"/>
              <a:t>rmanDB.bat</a:t>
            </a:r>
            <a:r>
              <a:rPr lang="en-US" sz="2000" dirty="0" smtClean="0"/>
              <a:t> accepts a single command line parameter, which specifies what type of backup to perform. </a:t>
            </a:r>
          </a:p>
          <a:p>
            <a:pPr marL="342900" indent="-342900">
              <a:buFont typeface="Arial"/>
              <a:buChar char="•"/>
            </a:pPr>
            <a:endParaRPr lang="en-US" sz="600" dirty="0"/>
          </a:p>
          <a:p>
            <a:pPr marL="342900" indent="-342900">
              <a:buFont typeface="Arial"/>
              <a:buChar char="•"/>
            </a:pPr>
            <a:r>
              <a:rPr lang="en-US" sz="2000" dirty="0" smtClean="0"/>
              <a:t>Because access to the database is restricted, the application runs the backup as a privileged user.</a:t>
            </a:r>
            <a:endParaRPr lang="en-US" sz="1200" dirty="0"/>
          </a:p>
          <a:p>
            <a:endParaRPr lang="en-US" sz="2800" dirty="0"/>
          </a:p>
          <a:p>
            <a:endParaRPr lang="en-US" sz="2800" dirty="0" smtClean="0"/>
          </a:p>
          <a:p>
            <a:endParaRPr lang="en-US" sz="1200" dirty="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 Example 2</a:t>
            </a:r>
            <a:endParaRPr lang="en-US" b="1"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a:t>
            </a:r>
            <a:r>
              <a:rPr lang="en-US" sz="2000" dirty="0" err="1"/>
              <a:t>cwe.mitre.org</a:t>
            </a:r>
            <a:r>
              <a:rPr lang="en-US" sz="2000" dirty="0"/>
              <a:t>/data/definitions/77.html</a:t>
            </a:r>
          </a:p>
        </p:txBody>
      </p:sp>
      <p:pic>
        <p:nvPicPr>
          <p:cNvPr id="2" name="Picture 1" descr="Screenshot 2019-02-28 at 00.21.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80" y="4155642"/>
            <a:ext cx="3946943" cy="1963702"/>
          </a:xfrm>
          <a:prstGeom prst="rect">
            <a:avLst/>
          </a:prstGeom>
        </p:spPr>
      </p:pic>
      <p:sp>
        <p:nvSpPr>
          <p:cNvPr id="7" name="Rectangular Callout 6"/>
          <p:cNvSpPr/>
          <p:nvPr/>
        </p:nvSpPr>
        <p:spPr>
          <a:xfrm>
            <a:off x="5474487" y="4254058"/>
            <a:ext cx="3393728" cy="1522199"/>
          </a:xfrm>
          <a:prstGeom prst="wedgeRectCallout">
            <a:avLst>
              <a:gd name="adj1" fmla="val -75274"/>
              <a:gd name="adj2" fmla="val -13300"/>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 validation is performed on the backup type parameter</a:t>
            </a:r>
            <a:endParaRPr lang="en-US" dirty="0">
              <a:solidFill>
                <a:srgbClr val="000000"/>
              </a:solidFill>
            </a:endParaRPr>
          </a:p>
        </p:txBody>
      </p:sp>
    </p:spTree>
    <p:extLst>
      <p:ext uri="{BB962C8B-B14F-4D97-AF65-F5344CB8AC3E}">
        <p14:creationId xmlns:p14="http://schemas.microsoft.com/office/powerpoint/2010/main" val="14408035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0399" y="1229506"/>
            <a:ext cx="8229600" cy="3785652"/>
          </a:xfrm>
          <a:prstGeom prst="rect">
            <a:avLst/>
          </a:prstGeom>
        </p:spPr>
        <p:txBody>
          <a:bodyPr wrap="square">
            <a:spAutoFit/>
          </a:bodyPr>
          <a:lstStyle/>
          <a:p>
            <a:pPr marL="342900" indent="-342900">
              <a:buFont typeface="Arial"/>
              <a:buChar char="•"/>
            </a:pPr>
            <a:r>
              <a:rPr lang="en-US" sz="2000" dirty="0" smtClean="0"/>
              <a:t>This code is from an administrative web application designed to allow users to kick off a backup of an Oracle database using a batch-file wrapper around the </a:t>
            </a:r>
            <a:r>
              <a:rPr lang="en-US" sz="2000" dirty="0" err="1" smtClean="0"/>
              <a:t>rman</a:t>
            </a:r>
            <a:r>
              <a:rPr lang="en-US" sz="2000" dirty="0" smtClean="0"/>
              <a:t> utility and the run a </a:t>
            </a:r>
            <a:r>
              <a:rPr lang="en-US" sz="2000" dirty="0" err="1" smtClean="0"/>
              <a:t>cleanup.bat</a:t>
            </a:r>
            <a:r>
              <a:rPr lang="en-US" sz="2000" dirty="0" smtClean="0"/>
              <a:t> script to delete some temporary files.</a:t>
            </a:r>
          </a:p>
          <a:p>
            <a:pPr marL="342900" indent="-342900">
              <a:buFont typeface="Arial"/>
              <a:buChar char="•"/>
            </a:pPr>
            <a:endParaRPr lang="en-US" sz="600" dirty="0"/>
          </a:p>
          <a:p>
            <a:pPr marL="342900" indent="-342900">
              <a:buFont typeface="Arial"/>
              <a:buChar char="•"/>
            </a:pPr>
            <a:r>
              <a:rPr lang="en-US" sz="2000" dirty="0" smtClean="0"/>
              <a:t>The script </a:t>
            </a:r>
            <a:r>
              <a:rPr lang="en-US" sz="2000" dirty="0" err="1" smtClean="0"/>
              <a:t>rmanDB.bat</a:t>
            </a:r>
            <a:r>
              <a:rPr lang="en-US" sz="2000" dirty="0" smtClean="0"/>
              <a:t> accepts a single command line parameter, which specifies what type of backup to perform. </a:t>
            </a:r>
          </a:p>
          <a:p>
            <a:pPr marL="342900" indent="-342900">
              <a:buFont typeface="Arial"/>
              <a:buChar char="•"/>
            </a:pPr>
            <a:endParaRPr lang="en-US" sz="600" dirty="0"/>
          </a:p>
          <a:p>
            <a:pPr marL="342900" indent="-342900">
              <a:buFont typeface="Arial"/>
              <a:buChar char="•"/>
            </a:pPr>
            <a:r>
              <a:rPr lang="en-US" sz="2000" dirty="0" smtClean="0"/>
              <a:t>Because access to the database is restricted, the application runs the backup as a privileged user.</a:t>
            </a:r>
            <a:endParaRPr lang="en-US" sz="1200" dirty="0"/>
          </a:p>
          <a:p>
            <a:endParaRPr lang="en-US" sz="2800" dirty="0"/>
          </a:p>
          <a:p>
            <a:endParaRPr lang="en-US" sz="2800" dirty="0" smtClean="0"/>
          </a:p>
          <a:p>
            <a:endParaRPr lang="en-US" sz="1200" dirty="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 Example 2</a:t>
            </a:r>
            <a:endParaRPr lang="en-US" b="1"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a:t>
            </a:r>
            <a:r>
              <a:rPr lang="en-US" sz="2000" dirty="0" err="1"/>
              <a:t>cwe.mitre.org</a:t>
            </a:r>
            <a:r>
              <a:rPr lang="en-US" sz="2000" dirty="0"/>
              <a:t>/data/definitions/77.html</a:t>
            </a:r>
          </a:p>
        </p:txBody>
      </p:sp>
      <p:pic>
        <p:nvPicPr>
          <p:cNvPr id="2" name="Picture 1" descr="Screenshot 2019-02-28 at 00.21.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80" y="4155642"/>
            <a:ext cx="3946943" cy="1963702"/>
          </a:xfrm>
          <a:prstGeom prst="rect">
            <a:avLst/>
          </a:prstGeom>
        </p:spPr>
      </p:pic>
      <p:sp>
        <p:nvSpPr>
          <p:cNvPr id="7" name="Rectangular Callout 6"/>
          <p:cNvSpPr/>
          <p:nvPr/>
        </p:nvSpPr>
        <p:spPr>
          <a:xfrm>
            <a:off x="5037747" y="4254058"/>
            <a:ext cx="3830468" cy="1522199"/>
          </a:xfrm>
          <a:prstGeom prst="wedgeRectCallout">
            <a:avLst>
              <a:gd name="adj1" fmla="val -80544"/>
              <a:gd name="adj2" fmla="val 49048"/>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dirty="0" err="1" smtClean="0">
                <a:solidFill>
                  <a:srgbClr val="000000"/>
                </a:solidFill>
              </a:rPr>
              <a:t>Runtime.exec</a:t>
            </a:r>
            <a:r>
              <a:rPr lang="en-US" dirty="0" smtClean="0">
                <a:solidFill>
                  <a:srgbClr val="000000"/>
                </a:solidFill>
              </a:rPr>
              <a:t>() does not allow execution of multiple commands</a:t>
            </a:r>
            <a:endParaRPr lang="en-US" dirty="0">
              <a:solidFill>
                <a:srgbClr val="000000"/>
              </a:solidFill>
            </a:endParaRPr>
          </a:p>
        </p:txBody>
      </p:sp>
    </p:spTree>
    <p:extLst>
      <p:ext uri="{BB962C8B-B14F-4D97-AF65-F5344CB8AC3E}">
        <p14:creationId xmlns:p14="http://schemas.microsoft.com/office/powerpoint/2010/main" val="29841178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0399" y="1229506"/>
            <a:ext cx="8229600" cy="3785652"/>
          </a:xfrm>
          <a:prstGeom prst="rect">
            <a:avLst/>
          </a:prstGeom>
        </p:spPr>
        <p:txBody>
          <a:bodyPr wrap="square">
            <a:spAutoFit/>
          </a:bodyPr>
          <a:lstStyle/>
          <a:p>
            <a:pPr marL="342900" indent="-342900">
              <a:buFont typeface="Arial"/>
              <a:buChar char="•"/>
            </a:pPr>
            <a:r>
              <a:rPr lang="en-US" sz="2000" dirty="0" smtClean="0"/>
              <a:t>This code is from an administrative web application designed to allow users to kick off a backup of an Oracle database using a batch-file wrapper around the </a:t>
            </a:r>
            <a:r>
              <a:rPr lang="en-US" sz="2000" dirty="0" err="1" smtClean="0"/>
              <a:t>rman</a:t>
            </a:r>
            <a:r>
              <a:rPr lang="en-US" sz="2000" dirty="0" smtClean="0"/>
              <a:t> utility and the run a </a:t>
            </a:r>
            <a:r>
              <a:rPr lang="en-US" sz="2000" dirty="0" err="1" smtClean="0"/>
              <a:t>cleanup.bat</a:t>
            </a:r>
            <a:r>
              <a:rPr lang="en-US" sz="2000" dirty="0" smtClean="0"/>
              <a:t> script to delete some temporary files.</a:t>
            </a:r>
          </a:p>
          <a:p>
            <a:pPr marL="342900" indent="-342900">
              <a:buFont typeface="Arial"/>
              <a:buChar char="•"/>
            </a:pPr>
            <a:endParaRPr lang="en-US" sz="600" dirty="0"/>
          </a:p>
          <a:p>
            <a:pPr marL="342900" indent="-342900">
              <a:buFont typeface="Arial"/>
              <a:buChar char="•"/>
            </a:pPr>
            <a:r>
              <a:rPr lang="en-US" sz="2000" dirty="0" smtClean="0"/>
              <a:t>The script </a:t>
            </a:r>
            <a:r>
              <a:rPr lang="en-US" sz="2000" dirty="0" err="1" smtClean="0"/>
              <a:t>rmanDB.bat</a:t>
            </a:r>
            <a:r>
              <a:rPr lang="en-US" sz="2000" dirty="0" smtClean="0"/>
              <a:t> accepts a single command line parameter, which specifies what type of backup to perform. </a:t>
            </a:r>
          </a:p>
          <a:p>
            <a:pPr marL="342900" indent="-342900">
              <a:buFont typeface="Arial"/>
              <a:buChar char="•"/>
            </a:pPr>
            <a:endParaRPr lang="en-US" sz="600" dirty="0"/>
          </a:p>
          <a:p>
            <a:pPr marL="342900" indent="-342900">
              <a:buFont typeface="Arial"/>
              <a:buChar char="•"/>
            </a:pPr>
            <a:r>
              <a:rPr lang="en-US" sz="2000" dirty="0" smtClean="0"/>
              <a:t>Because access to the database is restricted, the application runs the backup as a privileged user.</a:t>
            </a:r>
            <a:endParaRPr lang="en-US" sz="1200" dirty="0"/>
          </a:p>
          <a:p>
            <a:endParaRPr lang="en-US" sz="2800" dirty="0"/>
          </a:p>
          <a:p>
            <a:endParaRPr lang="en-US" sz="2800" dirty="0" smtClean="0"/>
          </a:p>
          <a:p>
            <a:endParaRPr lang="en-US" sz="1200" dirty="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 Example 2</a:t>
            </a:r>
            <a:endParaRPr lang="en-US" b="1"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a:t>
            </a:r>
            <a:r>
              <a:rPr lang="en-US" sz="2000" dirty="0" err="1"/>
              <a:t>cwe.mitre.org</a:t>
            </a:r>
            <a:r>
              <a:rPr lang="en-US" sz="2000" dirty="0"/>
              <a:t>/data/definitions/77.html</a:t>
            </a:r>
          </a:p>
        </p:txBody>
      </p:sp>
      <p:pic>
        <p:nvPicPr>
          <p:cNvPr id="2" name="Picture 1" descr="Screenshot 2019-02-28 at 00.21.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80" y="4155642"/>
            <a:ext cx="3946943" cy="1963702"/>
          </a:xfrm>
          <a:prstGeom prst="rect">
            <a:avLst/>
          </a:prstGeom>
        </p:spPr>
      </p:pic>
      <p:sp>
        <p:nvSpPr>
          <p:cNvPr id="7" name="Rectangular Callout 6"/>
          <p:cNvSpPr/>
          <p:nvPr/>
        </p:nvSpPr>
        <p:spPr>
          <a:xfrm>
            <a:off x="5037747" y="4254058"/>
            <a:ext cx="3830468" cy="1522199"/>
          </a:xfrm>
          <a:prstGeom prst="wedgeRectCallout">
            <a:avLst>
              <a:gd name="adj1" fmla="val -83459"/>
              <a:gd name="adj2" fmla="val 6871"/>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000000"/>
                </a:solidFill>
              </a:rPr>
              <a:t>In this case the application runs </a:t>
            </a:r>
            <a:r>
              <a:rPr lang="en-US" dirty="0" err="1" smtClean="0">
                <a:solidFill>
                  <a:srgbClr val="000000"/>
                </a:solidFill>
              </a:rPr>
              <a:t>cmd.exe</a:t>
            </a:r>
            <a:r>
              <a:rPr lang="en-US" dirty="0" smtClean="0">
                <a:solidFill>
                  <a:srgbClr val="000000"/>
                </a:solidFill>
              </a:rPr>
              <a:t> to support the execution of multiple commands</a:t>
            </a:r>
            <a:endParaRPr lang="en-US" dirty="0">
              <a:solidFill>
                <a:srgbClr val="000000"/>
              </a:solidFill>
            </a:endParaRPr>
          </a:p>
        </p:txBody>
      </p:sp>
    </p:spTree>
    <p:extLst>
      <p:ext uri="{BB962C8B-B14F-4D97-AF65-F5344CB8AC3E}">
        <p14:creationId xmlns:p14="http://schemas.microsoft.com/office/powerpoint/2010/main" val="32903661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 Example 3</a:t>
            </a:r>
            <a:endParaRPr lang="en-US" b="1"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a:t>
            </a:r>
            <a:r>
              <a:rPr lang="en-US" sz="2000" dirty="0" err="1"/>
              <a:t>cwe.mitre.org</a:t>
            </a:r>
            <a:r>
              <a:rPr lang="en-US" sz="2000" dirty="0"/>
              <a:t>/data/definitions/77.html</a:t>
            </a:r>
          </a:p>
        </p:txBody>
      </p:sp>
      <p:pic>
        <p:nvPicPr>
          <p:cNvPr id="2" name="Picture 1" descr="Screenshot 2019-02-28 at 00.23.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55" y="3085575"/>
            <a:ext cx="4762500" cy="1644650"/>
          </a:xfrm>
          <a:prstGeom prst="rect">
            <a:avLst/>
          </a:prstGeom>
        </p:spPr>
      </p:pic>
      <p:sp>
        <p:nvSpPr>
          <p:cNvPr id="6" name="Rectangle 5"/>
          <p:cNvSpPr/>
          <p:nvPr/>
        </p:nvSpPr>
        <p:spPr>
          <a:xfrm>
            <a:off x="496104" y="1229506"/>
            <a:ext cx="8229600" cy="1754327"/>
          </a:xfrm>
          <a:prstGeom prst="rect">
            <a:avLst/>
          </a:prstGeom>
        </p:spPr>
        <p:txBody>
          <a:bodyPr wrap="square">
            <a:spAutoFit/>
          </a:bodyPr>
          <a:lstStyle/>
          <a:p>
            <a:pPr marL="342900" indent="-342900">
              <a:buFont typeface="Arial"/>
              <a:buChar char="•"/>
            </a:pPr>
            <a:r>
              <a:rPr lang="en-US" sz="2400" dirty="0" smtClean="0"/>
              <a:t>A system utility uses property APPHOME to determine the directory in which it is installed. </a:t>
            </a:r>
          </a:p>
          <a:p>
            <a:pPr marL="342900" indent="-342900">
              <a:buFont typeface="Arial"/>
              <a:buChar char="•"/>
            </a:pPr>
            <a:endParaRPr lang="en-US" sz="1200" dirty="0"/>
          </a:p>
          <a:p>
            <a:pPr marL="342900" indent="-342900">
              <a:buFont typeface="Arial"/>
              <a:buChar char="•"/>
            </a:pPr>
            <a:r>
              <a:rPr lang="en-US" sz="2400" dirty="0" smtClean="0"/>
              <a:t>Then it executes an initialization script based on a relative path from the specified directory.</a:t>
            </a:r>
            <a:endParaRPr lang="en-US" sz="2400" dirty="0"/>
          </a:p>
        </p:txBody>
      </p:sp>
      <p:sp>
        <p:nvSpPr>
          <p:cNvPr id="7" name="Rectangular Callout 6"/>
          <p:cNvSpPr/>
          <p:nvPr/>
        </p:nvSpPr>
        <p:spPr>
          <a:xfrm>
            <a:off x="5205206" y="4526670"/>
            <a:ext cx="3830468" cy="1522199"/>
          </a:xfrm>
          <a:prstGeom prst="wedgeRectCallout">
            <a:avLst>
              <a:gd name="adj1" fmla="val -52127"/>
              <a:gd name="adj2" fmla="val -84817"/>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000000"/>
                </a:solidFill>
              </a:rPr>
              <a:t>If an attacker has the possibility to change the value of the environment variable APPHOME, it can execute arbitrary commands.</a:t>
            </a:r>
            <a:endParaRPr lang="en-US" dirty="0">
              <a:solidFill>
                <a:srgbClr val="000000"/>
              </a:solidFill>
            </a:endParaRPr>
          </a:p>
        </p:txBody>
      </p:sp>
    </p:spTree>
    <p:extLst>
      <p:ext uri="{BB962C8B-B14F-4D97-AF65-F5344CB8AC3E}">
        <p14:creationId xmlns:p14="http://schemas.microsoft.com/office/powerpoint/2010/main" val="19545895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Example 4</a:t>
            </a:r>
            <a:endParaRPr lang="en-US" b="1" dirty="0"/>
          </a:p>
        </p:txBody>
      </p:sp>
      <p:sp>
        <p:nvSpPr>
          <p:cNvPr id="2" name="Rectangle 1"/>
          <p:cNvSpPr/>
          <p:nvPr/>
        </p:nvSpPr>
        <p:spPr>
          <a:xfrm>
            <a:off x="251190" y="6301931"/>
            <a:ext cx="8582312" cy="369332"/>
          </a:xfrm>
          <a:prstGeom prst="rect">
            <a:avLst/>
          </a:prstGeom>
        </p:spPr>
        <p:txBody>
          <a:bodyPr wrap="square">
            <a:spAutoFit/>
          </a:bodyPr>
          <a:lstStyle/>
          <a:p>
            <a:r>
              <a:rPr lang="en-US" dirty="0"/>
              <a:t>https://</a:t>
            </a:r>
            <a:r>
              <a:rPr lang="en-US" dirty="0" err="1"/>
              <a:t>www.netsparker.com</a:t>
            </a:r>
            <a:r>
              <a:rPr lang="en-US" dirty="0"/>
              <a:t>/blog/web-security/command-injection-vulnerability/</a:t>
            </a:r>
          </a:p>
        </p:txBody>
      </p:sp>
      <p:sp>
        <p:nvSpPr>
          <p:cNvPr id="6" name="Rectangle 5"/>
          <p:cNvSpPr/>
          <p:nvPr/>
        </p:nvSpPr>
        <p:spPr>
          <a:xfrm>
            <a:off x="450399" y="1229506"/>
            <a:ext cx="8229600" cy="1569660"/>
          </a:xfrm>
          <a:prstGeom prst="rect">
            <a:avLst/>
          </a:prstGeom>
        </p:spPr>
        <p:txBody>
          <a:bodyPr wrap="square">
            <a:spAutoFit/>
          </a:bodyPr>
          <a:lstStyle/>
          <a:p>
            <a:pPr marL="457200" indent="-457200">
              <a:buFont typeface="Arial"/>
              <a:buChar char="•"/>
            </a:pPr>
            <a:r>
              <a:rPr lang="en-US" sz="2800" dirty="0" smtClean="0"/>
              <a:t>The ping functionality is notoriously insecure. A command function exists that passes an IP address the user specifies to the system’s ping command. </a:t>
            </a:r>
            <a:endParaRPr lang="en-US" sz="2800" dirty="0" smtClean="0"/>
          </a:p>
          <a:p>
            <a:endParaRPr lang="en-US" sz="1200" dirty="0"/>
          </a:p>
        </p:txBody>
      </p:sp>
      <p:sp>
        <p:nvSpPr>
          <p:cNvPr id="3" name="Rectangle 2"/>
          <p:cNvSpPr/>
          <p:nvPr/>
        </p:nvSpPr>
        <p:spPr>
          <a:xfrm>
            <a:off x="1018714" y="2799166"/>
            <a:ext cx="3293376" cy="52254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rgbClr val="000000"/>
                </a:solidFill>
                <a:latin typeface="Courier"/>
                <a:cs typeface="Courier"/>
              </a:rPr>
              <a:t>ping </a:t>
            </a:r>
            <a:r>
              <a:rPr lang="mr-IN" sz="2000" dirty="0" smtClean="0">
                <a:solidFill>
                  <a:srgbClr val="000000"/>
                </a:solidFill>
                <a:latin typeface="Courier"/>
                <a:cs typeface="Courier"/>
              </a:rPr>
              <a:t>–</a:t>
            </a:r>
            <a:r>
              <a:rPr lang="en-US" sz="2000" dirty="0" smtClean="0">
                <a:solidFill>
                  <a:srgbClr val="000000"/>
                </a:solidFill>
                <a:latin typeface="Courier"/>
                <a:cs typeface="Courier"/>
              </a:rPr>
              <a:t>c 5 127.0.0.1</a:t>
            </a:r>
            <a:endParaRPr lang="en-US" sz="2000" dirty="0">
              <a:solidFill>
                <a:srgbClr val="000000"/>
              </a:solidFill>
              <a:latin typeface="Courier"/>
              <a:cs typeface="Courier"/>
            </a:endParaRPr>
          </a:p>
        </p:txBody>
      </p:sp>
      <p:sp>
        <p:nvSpPr>
          <p:cNvPr id="7" name="Rectangle 6"/>
          <p:cNvSpPr/>
          <p:nvPr/>
        </p:nvSpPr>
        <p:spPr>
          <a:xfrm>
            <a:off x="450399" y="3642901"/>
            <a:ext cx="8229600" cy="1138773"/>
          </a:xfrm>
          <a:prstGeom prst="rect">
            <a:avLst/>
          </a:prstGeom>
        </p:spPr>
        <p:txBody>
          <a:bodyPr wrap="square">
            <a:spAutoFit/>
          </a:bodyPr>
          <a:lstStyle/>
          <a:p>
            <a:pPr marL="457200" indent="-457200">
              <a:buFont typeface="Arial"/>
              <a:buChar char="•"/>
            </a:pPr>
            <a:r>
              <a:rPr lang="en-US" sz="2800" dirty="0" smtClean="0"/>
              <a:t>An attacker can use this functionality to execute his/her own commands</a:t>
            </a:r>
            <a:endParaRPr lang="en-US" sz="2800" dirty="0" smtClean="0"/>
          </a:p>
          <a:p>
            <a:endParaRPr lang="en-US" sz="1200" dirty="0"/>
          </a:p>
        </p:txBody>
      </p:sp>
      <p:sp>
        <p:nvSpPr>
          <p:cNvPr id="8" name="Rectangle 7"/>
          <p:cNvSpPr/>
          <p:nvPr/>
        </p:nvSpPr>
        <p:spPr>
          <a:xfrm>
            <a:off x="1018714" y="4760451"/>
            <a:ext cx="4144628" cy="52254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rgbClr val="000000"/>
                </a:solidFill>
                <a:latin typeface="Courier"/>
                <a:cs typeface="Courier"/>
              </a:rPr>
              <a:t>ping </a:t>
            </a:r>
            <a:r>
              <a:rPr lang="mr-IN" sz="2000" dirty="0" smtClean="0">
                <a:solidFill>
                  <a:srgbClr val="000000"/>
                </a:solidFill>
                <a:latin typeface="Courier"/>
                <a:cs typeface="Courier"/>
              </a:rPr>
              <a:t>–</a:t>
            </a:r>
            <a:r>
              <a:rPr lang="en-US" sz="2000" dirty="0" smtClean="0">
                <a:solidFill>
                  <a:srgbClr val="000000"/>
                </a:solidFill>
                <a:latin typeface="Courier"/>
                <a:cs typeface="Courier"/>
              </a:rPr>
              <a:t>c 5 127.0.0.1; id</a:t>
            </a:r>
            <a:endParaRPr lang="en-US" sz="2000" dirty="0">
              <a:solidFill>
                <a:srgbClr val="000000"/>
              </a:solidFill>
              <a:latin typeface="Courier"/>
              <a:cs typeface="Courier"/>
            </a:endParaRPr>
          </a:p>
        </p:txBody>
      </p:sp>
      <p:sp>
        <p:nvSpPr>
          <p:cNvPr id="9" name="Rectangular Callout 8"/>
          <p:cNvSpPr/>
          <p:nvPr/>
        </p:nvSpPr>
        <p:spPr>
          <a:xfrm>
            <a:off x="6237876" y="4781674"/>
            <a:ext cx="2330481" cy="1080163"/>
          </a:xfrm>
          <a:prstGeom prst="wedgeRectCallout">
            <a:avLst>
              <a:gd name="adj1" fmla="val -89097"/>
              <a:gd name="adj2" fmla="val -24071"/>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The id command is executed immediately after the ping</a:t>
            </a:r>
            <a:endParaRPr lang="en-US" dirty="0">
              <a:solidFill>
                <a:srgbClr val="000000"/>
              </a:solidFill>
            </a:endParaRPr>
          </a:p>
        </p:txBody>
      </p:sp>
    </p:spTree>
    <p:extLst>
      <p:ext uri="{BB962C8B-B14F-4D97-AF65-F5344CB8AC3E}">
        <p14:creationId xmlns:p14="http://schemas.microsoft.com/office/powerpoint/2010/main" val="38226914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 in the News</a:t>
            </a:r>
            <a:endParaRPr lang="en-US" b="1" dirty="0"/>
          </a:p>
        </p:txBody>
      </p:sp>
      <p:sp>
        <p:nvSpPr>
          <p:cNvPr id="4" name="Rectangle 3"/>
          <p:cNvSpPr/>
          <p:nvPr/>
        </p:nvSpPr>
        <p:spPr>
          <a:xfrm>
            <a:off x="738909" y="6328377"/>
            <a:ext cx="7111999" cy="369332"/>
          </a:xfrm>
          <a:prstGeom prst="rect">
            <a:avLst/>
          </a:prstGeom>
        </p:spPr>
        <p:txBody>
          <a:bodyPr wrap="square">
            <a:spAutoFit/>
          </a:bodyPr>
          <a:lstStyle/>
          <a:p>
            <a:r>
              <a:rPr lang="en-US" dirty="0"/>
              <a:t>https://</a:t>
            </a:r>
            <a:r>
              <a:rPr lang="en-US" dirty="0" err="1"/>
              <a:t>thehackernews.com</a:t>
            </a:r>
            <a:r>
              <a:rPr lang="en-US" dirty="0"/>
              <a:t>/2018/05/</a:t>
            </a:r>
            <a:r>
              <a:rPr lang="en-US" dirty="0" err="1"/>
              <a:t>linux-dhcp-hacking.html</a:t>
            </a:r>
            <a:endParaRPr lang="en-US" dirty="0"/>
          </a:p>
        </p:txBody>
      </p:sp>
      <p:sp>
        <p:nvSpPr>
          <p:cNvPr id="6" name="Rectangle 5"/>
          <p:cNvSpPr/>
          <p:nvPr/>
        </p:nvSpPr>
        <p:spPr>
          <a:xfrm>
            <a:off x="450399" y="1229506"/>
            <a:ext cx="8229600" cy="1138773"/>
          </a:xfrm>
          <a:prstGeom prst="rect">
            <a:avLst/>
          </a:prstGeom>
        </p:spPr>
        <p:txBody>
          <a:bodyPr wrap="square">
            <a:spAutoFit/>
          </a:bodyPr>
          <a:lstStyle/>
          <a:p>
            <a:pPr algn="ctr"/>
            <a:r>
              <a:rPr lang="en-US" sz="2800" b="1" dirty="0" smtClean="0"/>
              <a:t>Red Hat Linux DHCP client found vulnerable to Command Injection attacks</a:t>
            </a:r>
            <a:endParaRPr lang="en-US" sz="2800" b="1" dirty="0" smtClean="0"/>
          </a:p>
          <a:p>
            <a:endParaRPr lang="en-US" sz="1200" dirty="0"/>
          </a:p>
        </p:txBody>
      </p:sp>
      <p:sp>
        <p:nvSpPr>
          <p:cNvPr id="7" name="Rectangle 6"/>
          <p:cNvSpPr/>
          <p:nvPr/>
        </p:nvSpPr>
        <p:spPr>
          <a:xfrm>
            <a:off x="948939" y="3126313"/>
            <a:ext cx="1409452" cy="1242151"/>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DHCP Client</a:t>
            </a:r>
            <a:endParaRPr lang="en-US" dirty="0">
              <a:solidFill>
                <a:srgbClr val="000000"/>
              </a:solidFill>
            </a:endParaRPr>
          </a:p>
        </p:txBody>
      </p:sp>
      <p:sp>
        <p:nvSpPr>
          <p:cNvPr id="8" name="Rectangle 7"/>
          <p:cNvSpPr/>
          <p:nvPr/>
        </p:nvSpPr>
        <p:spPr>
          <a:xfrm>
            <a:off x="6627510" y="3096263"/>
            <a:ext cx="1409452" cy="1242151"/>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DHCP Server</a:t>
            </a:r>
            <a:endParaRPr lang="en-US" dirty="0">
              <a:solidFill>
                <a:srgbClr val="000000"/>
              </a:solidFill>
            </a:endParaRPr>
          </a:p>
        </p:txBody>
      </p:sp>
      <p:sp>
        <p:nvSpPr>
          <p:cNvPr id="9" name="TextBox 8"/>
          <p:cNvSpPr txBox="1"/>
          <p:nvPr/>
        </p:nvSpPr>
        <p:spPr>
          <a:xfrm>
            <a:off x="893119" y="4438248"/>
            <a:ext cx="1628721" cy="369332"/>
          </a:xfrm>
          <a:prstGeom prst="rect">
            <a:avLst/>
          </a:prstGeom>
          <a:noFill/>
        </p:spPr>
        <p:txBody>
          <a:bodyPr wrap="none" rtlCol="0">
            <a:spAutoFit/>
          </a:bodyPr>
          <a:lstStyle/>
          <a:p>
            <a:r>
              <a:rPr lang="en-US" b="1" dirty="0" smtClean="0"/>
              <a:t>CVE-2018-1111</a:t>
            </a:r>
            <a:endParaRPr lang="en-US" b="1" dirty="0"/>
          </a:p>
        </p:txBody>
      </p:sp>
      <p:cxnSp>
        <p:nvCxnSpPr>
          <p:cNvPr id="11" name="Straight Arrow Connector 10"/>
          <p:cNvCxnSpPr/>
          <p:nvPr/>
        </p:nvCxnSpPr>
        <p:spPr>
          <a:xfrm flipH="1">
            <a:off x="2521840" y="3489189"/>
            <a:ext cx="3967225" cy="0"/>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773031" y="3694268"/>
            <a:ext cx="3227610" cy="923330"/>
          </a:xfrm>
          <a:prstGeom prst="rect">
            <a:avLst/>
          </a:prstGeom>
        </p:spPr>
        <p:txBody>
          <a:bodyPr wrap="square">
            <a:spAutoFit/>
          </a:bodyPr>
          <a:lstStyle/>
          <a:p>
            <a:r>
              <a:rPr lang="en-US" dirty="0" smtClean="0"/>
              <a:t>Network configuration parameters (e.g., IP address and DNS server)</a:t>
            </a:r>
            <a:endParaRPr lang="en-US" dirty="0"/>
          </a:p>
        </p:txBody>
      </p:sp>
    </p:spTree>
    <p:extLst>
      <p:ext uri="{BB962C8B-B14F-4D97-AF65-F5344CB8AC3E}">
        <p14:creationId xmlns:p14="http://schemas.microsoft.com/office/powerpoint/2010/main" val="2317545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Code Injection</a:t>
            </a:r>
            <a:endParaRPr lang="en-US" b="1" dirty="0"/>
          </a:p>
        </p:txBody>
      </p:sp>
      <p:sp>
        <p:nvSpPr>
          <p:cNvPr id="2" name="Rectangle 1"/>
          <p:cNvSpPr/>
          <p:nvPr/>
        </p:nvSpPr>
        <p:spPr>
          <a:xfrm>
            <a:off x="450399" y="1229506"/>
            <a:ext cx="8229600" cy="276999"/>
          </a:xfrm>
          <a:prstGeom prst="rect">
            <a:avLst/>
          </a:prstGeom>
        </p:spPr>
        <p:txBody>
          <a:bodyPr wrap="square">
            <a:spAutoFit/>
          </a:bodyPr>
          <a:lstStyle/>
          <a:p>
            <a:endParaRPr lang="en-US" sz="1200" dirty="0"/>
          </a:p>
        </p:txBody>
      </p:sp>
      <p:sp>
        <p:nvSpPr>
          <p:cNvPr id="4" name="Rectangle 3"/>
          <p:cNvSpPr/>
          <p:nvPr/>
        </p:nvSpPr>
        <p:spPr>
          <a:xfrm>
            <a:off x="450399" y="1229506"/>
            <a:ext cx="8229600" cy="4031873"/>
          </a:xfrm>
          <a:prstGeom prst="rect">
            <a:avLst/>
          </a:prstGeom>
        </p:spPr>
        <p:txBody>
          <a:bodyPr wrap="square">
            <a:spAutoFit/>
          </a:bodyPr>
          <a:lstStyle/>
          <a:p>
            <a:pPr marL="457200" indent="-457200">
              <a:buFont typeface="Arial"/>
              <a:buChar char="•"/>
            </a:pPr>
            <a:r>
              <a:rPr lang="en-US" sz="2400" dirty="0" smtClean="0"/>
              <a:t>An attack which consist of injecting code that is then interpreted/executed by the application</a:t>
            </a:r>
          </a:p>
          <a:p>
            <a:pPr marL="457200" indent="-457200">
              <a:buFont typeface="Arial"/>
              <a:buChar char="•"/>
            </a:pPr>
            <a:endParaRPr lang="en-US" sz="2400" dirty="0"/>
          </a:p>
          <a:p>
            <a:pPr marL="457200" indent="-457200">
              <a:buFont typeface="Arial"/>
              <a:buChar char="•"/>
            </a:pPr>
            <a:r>
              <a:rPr lang="en-US" sz="2400" dirty="0" smtClean="0"/>
              <a:t>There are couple of ways in which Java code could be injected into an application, such as using the scripting API or dynamic JSP includes.</a:t>
            </a:r>
          </a:p>
          <a:p>
            <a:pPr marL="457200" indent="-457200">
              <a:buFont typeface="Arial"/>
              <a:buChar char="•"/>
            </a:pPr>
            <a:endParaRPr lang="en-US" sz="2400" dirty="0"/>
          </a:p>
          <a:p>
            <a:pPr marL="457200" indent="-457200">
              <a:buFont typeface="Arial"/>
              <a:buChar char="•"/>
            </a:pPr>
            <a:r>
              <a:rPr lang="en-US" sz="2400" dirty="0" smtClean="0"/>
              <a:t>Java provides a scripting API that allows code written in scripting languages to access and control Java objects.</a:t>
            </a:r>
          </a:p>
          <a:p>
            <a:pPr marL="457200" indent="-457200">
              <a:buFont typeface="Arial"/>
              <a:buChar char="•"/>
            </a:pPr>
            <a:endParaRPr lang="en-US" sz="2800" dirty="0" smtClean="0"/>
          </a:p>
          <a:p>
            <a:endParaRPr lang="en-US" sz="1200" dirty="0"/>
          </a:p>
        </p:txBody>
      </p:sp>
      <p:sp>
        <p:nvSpPr>
          <p:cNvPr id="6" name="Rectangle 5"/>
          <p:cNvSpPr/>
          <p:nvPr/>
        </p:nvSpPr>
        <p:spPr>
          <a:xfrm>
            <a:off x="207819" y="6396335"/>
            <a:ext cx="7088909"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a:t>
            </a:r>
            <a:r>
              <a:rPr lang="en-US" dirty="0" err="1"/>
              <a:t>Code_injection_in_Java</a:t>
            </a:r>
            <a:endParaRPr lang="en-US" dirty="0"/>
          </a:p>
        </p:txBody>
      </p:sp>
    </p:spTree>
    <p:extLst>
      <p:ext uri="{BB962C8B-B14F-4D97-AF65-F5344CB8AC3E}">
        <p14:creationId xmlns:p14="http://schemas.microsoft.com/office/powerpoint/2010/main" val="11235060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Code Injection </a:t>
            </a:r>
            <a:r>
              <a:rPr lang="mr-IN" b="1" dirty="0" smtClean="0"/>
              <a:t>–</a:t>
            </a:r>
            <a:r>
              <a:rPr lang="x-none" b="1" dirty="0" smtClean="0"/>
              <a:t> Example 1</a:t>
            </a:r>
            <a:endParaRPr lang="en-US" b="1" dirty="0"/>
          </a:p>
        </p:txBody>
      </p:sp>
      <p:sp>
        <p:nvSpPr>
          <p:cNvPr id="2" name="Rectangle 1"/>
          <p:cNvSpPr/>
          <p:nvPr/>
        </p:nvSpPr>
        <p:spPr>
          <a:xfrm>
            <a:off x="450399" y="1229506"/>
            <a:ext cx="8229600" cy="276999"/>
          </a:xfrm>
          <a:prstGeom prst="rect">
            <a:avLst/>
          </a:prstGeom>
        </p:spPr>
        <p:txBody>
          <a:bodyPr wrap="square">
            <a:spAutoFit/>
          </a:bodyPr>
          <a:lstStyle/>
          <a:p>
            <a:endParaRPr lang="en-US" sz="1200" dirty="0"/>
          </a:p>
        </p:txBody>
      </p:sp>
      <p:pic>
        <p:nvPicPr>
          <p:cNvPr id="3" name="Picture 2" descr="Screenshot 2019-02-28 at 09.20.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13" y="1783596"/>
            <a:ext cx="8578174" cy="3031837"/>
          </a:xfrm>
          <a:prstGeom prst="rect">
            <a:avLst/>
          </a:prstGeom>
        </p:spPr>
      </p:pic>
      <p:sp>
        <p:nvSpPr>
          <p:cNvPr id="6" name="Rectangular Callout 5"/>
          <p:cNvSpPr/>
          <p:nvPr/>
        </p:nvSpPr>
        <p:spPr>
          <a:xfrm>
            <a:off x="4849531" y="5015157"/>
            <a:ext cx="3830468" cy="1173207"/>
          </a:xfrm>
          <a:prstGeom prst="wedgeRectCallout">
            <a:avLst>
              <a:gd name="adj1" fmla="val -29205"/>
              <a:gd name="adj2" fmla="val -140849"/>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000000"/>
                </a:solidFill>
              </a:rPr>
              <a:t>Executes arbitrary code using the JavaScript Engine</a:t>
            </a:r>
            <a:endParaRPr lang="en-US" dirty="0">
              <a:solidFill>
                <a:srgbClr val="000000"/>
              </a:solidFill>
            </a:endParaRPr>
          </a:p>
        </p:txBody>
      </p:sp>
      <p:sp>
        <p:nvSpPr>
          <p:cNvPr id="7" name="Rectangle 6"/>
          <p:cNvSpPr/>
          <p:nvPr/>
        </p:nvSpPr>
        <p:spPr>
          <a:xfrm>
            <a:off x="207819" y="6396335"/>
            <a:ext cx="7088909"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a:t>
            </a:r>
            <a:r>
              <a:rPr lang="en-US" dirty="0" err="1"/>
              <a:t>Code_injection_in_Java</a:t>
            </a:r>
            <a:endParaRPr lang="en-US" dirty="0"/>
          </a:p>
        </p:txBody>
      </p:sp>
    </p:spTree>
    <p:extLst>
      <p:ext uri="{BB962C8B-B14F-4D97-AF65-F5344CB8AC3E}">
        <p14:creationId xmlns:p14="http://schemas.microsoft.com/office/powerpoint/2010/main" val="26270984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Code Injection </a:t>
            </a:r>
            <a:r>
              <a:rPr lang="mr-IN" b="1" dirty="0" smtClean="0"/>
              <a:t>–</a:t>
            </a:r>
            <a:r>
              <a:rPr lang="x-none" b="1" dirty="0" smtClean="0"/>
              <a:t> Example 1</a:t>
            </a:r>
            <a:endParaRPr lang="en-US" b="1" dirty="0"/>
          </a:p>
        </p:txBody>
      </p:sp>
      <p:sp>
        <p:nvSpPr>
          <p:cNvPr id="2" name="Rectangle 1"/>
          <p:cNvSpPr/>
          <p:nvPr/>
        </p:nvSpPr>
        <p:spPr>
          <a:xfrm>
            <a:off x="450399" y="1229506"/>
            <a:ext cx="8229600" cy="276999"/>
          </a:xfrm>
          <a:prstGeom prst="rect">
            <a:avLst/>
          </a:prstGeom>
        </p:spPr>
        <p:txBody>
          <a:bodyPr wrap="square">
            <a:spAutoFit/>
          </a:bodyPr>
          <a:lstStyle/>
          <a:p>
            <a:endParaRPr lang="en-US" sz="1200" dirty="0"/>
          </a:p>
        </p:txBody>
      </p:sp>
      <p:pic>
        <p:nvPicPr>
          <p:cNvPr id="3" name="Picture 2" descr="Screenshot 2019-02-28 at 09.20.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13" y="2222323"/>
            <a:ext cx="8578174" cy="3031837"/>
          </a:xfrm>
          <a:prstGeom prst="rect">
            <a:avLst/>
          </a:prstGeom>
        </p:spPr>
      </p:pic>
      <p:sp>
        <p:nvSpPr>
          <p:cNvPr id="6" name="Rectangular Callout 5"/>
          <p:cNvSpPr/>
          <p:nvPr/>
        </p:nvSpPr>
        <p:spPr>
          <a:xfrm>
            <a:off x="2309091" y="1229506"/>
            <a:ext cx="6370907" cy="1173207"/>
          </a:xfrm>
          <a:prstGeom prst="wedgeRectCallout">
            <a:avLst>
              <a:gd name="adj1" fmla="val -25729"/>
              <a:gd name="adj2" fmla="val 91397"/>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rgbClr val="000000"/>
              </a:solidFill>
            </a:endParaRPr>
          </a:p>
        </p:txBody>
      </p:sp>
      <p:sp>
        <p:nvSpPr>
          <p:cNvPr id="7" name="Rectangle 6"/>
          <p:cNvSpPr/>
          <p:nvPr/>
        </p:nvSpPr>
        <p:spPr>
          <a:xfrm>
            <a:off x="2399565" y="1304466"/>
            <a:ext cx="6461522" cy="646331"/>
          </a:xfrm>
          <a:prstGeom prst="rect">
            <a:avLst/>
          </a:prstGeom>
        </p:spPr>
        <p:txBody>
          <a:bodyPr wrap="square">
            <a:spAutoFit/>
          </a:bodyPr>
          <a:lstStyle/>
          <a:p>
            <a:r>
              <a:rPr lang="en-US" dirty="0"/>
              <a:t>hallo'); </a:t>
            </a:r>
            <a:r>
              <a:rPr lang="en-US" dirty="0" err="1"/>
              <a:t>var</a:t>
            </a:r>
            <a:r>
              <a:rPr lang="en-US" dirty="0"/>
              <a:t> </a:t>
            </a:r>
            <a:r>
              <a:rPr lang="en-US" dirty="0" err="1"/>
              <a:t>fImport</a:t>
            </a:r>
            <a:r>
              <a:rPr lang="en-US" dirty="0"/>
              <a:t> = new </a:t>
            </a:r>
            <a:r>
              <a:rPr lang="en-US" dirty="0" err="1"/>
              <a:t>JavaImporter</a:t>
            </a:r>
            <a:r>
              <a:rPr lang="en-US" dirty="0"/>
              <a:t>(</a:t>
            </a:r>
            <a:r>
              <a:rPr lang="en-US" dirty="0" err="1"/>
              <a:t>java.io.File</a:t>
            </a:r>
            <a:r>
              <a:rPr lang="en-US" dirty="0"/>
              <a:t>); with(</a:t>
            </a:r>
            <a:r>
              <a:rPr lang="en-US" dirty="0" err="1"/>
              <a:t>fImport</a:t>
            </a:r>
            <a:r>
              <a:rPr lang="en-US" dirty="0"/>
              <a:t>) { </a:t>
            </a:r>
            <a:r>
              <a:rPr lang="en-US" dirty="0" err="1"/>
              <a:t>var</a:t>
            </a:r>
            <a:r>
              <a:rPr lang="en-US" dirty="0"/>
              <a:t> f = new File('new'); </a:t>
            </a:r>
            <a:r>
              <a:rPr lang="en-US" dirty="0" err="1"/>
              <a:t>f.createNewFile</a:t>
            </a:r>
            <a:r>
              <a:rPr lang="en-US" dirty="0"/>
              <a:t>(); } //</a:t>
            </a:r>
            <a:endParaRPr lang="en-US" dirty="0"/>
          </a:p>
        </p:txBody>
      </p:sp>
      <p:sp>
        <p:nvSpPr>
          <p:cNvPr id="8" name="Rectangle 7"/>
          <p:cNvSpPr/>
          <p:nvPr/>
        </p:nvSpPr>
        <p:spPr>
          <a:xfrm>
            <a:off x="1997496" y="5068606"/>
            <a:ext cx="8485778" cy="1200329"/>
          </a:xfrm>
          <a:prstGeom prst="rect">
            <a:avLst/>
          </a:prstGeom>
        </p:spPr>
        <p:txBody>
          <a:bodyPr wrap="square">
            <a:spAutoFit/>
          </a:bodyPr>
          <a:lstStyle/>
          <a:p>
            <a:r>
              <a:rPr lang="en-US" dirty="0">
                <a:latin typeface="Courier"/>
                <a:cs typeface="Courier"/>
              </a:rPr>
              <a:t>p</a:t>
            </a:r>
            <a:r>
              <a:rPr lang="en-US" dirty="0" smtClean="0">
                <a:latin typeface="Courier"/>
                <a:cs typeface="Courier"/>
              </a:rPr>
              <a:t>rint(‘hallo</a:t>
            </a:r>
            <a:r>
              <a:rPr lang="en-US" dirty="0">
                <a:latin typeface="Courier"/>
                <a:cs typeface="Courier"/>
              </a:rPr>
              <a:t>')</a:t>
            </a:r>
            <a:r>
              <a:rPr lang="en-US" dirty="0" smtClean="0">
                <a:latin typeface="Courier"/>
                <a:cs typeface="Courier"/>
              </a:rPr>
              <a:t>;</a:t>
            </a:r>
          </a:p>
          <a:p>
            <a:r>
              <a:rPr lang="en-US" dirty="0" smtClean="0">
                <a:latin typeface="Courier"/>
                <a:cs typeface="Courier"/>
              </a:rPr>
              <a:t> </a:t>
            </a:r>
            <a:r>
              <a:rPr lang="en-US" dirty="0" err="1">
                <a:latin typeface="Courier"/>
                <a:cs typeface="Courier"/>
              </a:rPr>
              <a:t>var</a:t>
            </a:r>
            <a:r>
              <a:rPr lang="en-US" dirty="0">
                <a:latin typeface="Courier"/>
                <a:cs typeface="Courier"/>
              </a:rPr>
              <a:t> </a:t>
            </a:r>
            <a:r>
              <a:rPr lang="en-US" dirty="0" err="1">
                <a:latin typeface="Courier"/>
                <a:cs typeface="Courier"/>
              </a:rPr>
              <a:t>fImport</a:t>
            </a:r>
            <a:r>
              <a:rPr lang="en-US" dirty="0">
                <a:latin typeface="Courier"/>
                <a:cs typeface="Courier"/>
              </a:rPr>
              <a:t> = new </a:t>
            </a:r>
            <a:r>
              <a:rPr lang="en-US" dirty="0" err="1">
                <a:latin typeface="Courier"/>
                <a:cs typeface="Courier"/>
              </a:rPr>
              <a:t>JavaImporter</a:t>
            </a:r>
            <a:r>
              <a:rPr lang="en-US" dirty="0">
                <a:latin typeface="Courier"/>
                <a:cs typeface="Courier"/>
              </a:rPr>
              <a:t>(</a:t>
            </a:r>
            <a:r>
              <a:rPr lang="en-US" dirty="0" err="1">
                <a:latin typeface="Courier"/>
                <a:cs typeface="Courier"/>
              </a:rPr>
              <a:t>java.io.File</a:t>
            </a:r>
            <a:r>
              <a:rPr lang="en-US" dirty="0">
                <a:latin typeface="Courier"/>
                <a:cs typeface="Courier"/>
              </a:rPr>
              <a:t>); </a:t>
            </a:r>
            <a:endParaRPr lang="en-US" dirty="0" smtClean="0">
              <a:latin typeface="Courier"/>
              <a:cs typeface="Courier"/>
            </a:endParaRPr>
          </a:p>
          <a:p>
            <a:r>
              <a:rPr lang="en-US" dirty="0" smtClean="0">
                <a:latin typeface="Courier"/>
                <a:cs typeface="Courier"/>
              </a:rPr>
              <a:t>with</a:t>
            </a:r>
            <a:r>
              <a:rPr lang="en-US" dirty="0">
                <a:latin typeface="Courier"/>
                <a:cs typeface="Courier"/>
              </a:rPr>
              <a:t>(</a:t>
            </a:r>
            <a:r>
              <a:rPr lang="en-US" dirty="0" err="1">
                <a:latin typeface="Courier"/>
                <a:cs typeface="Courier"/>
              </a:rPr>
              <a:t>fImport</a:t>
            </a:r>
            <a:r>
              <a:rPr lang="en-US" dirty="0">
                <a:latin typeface="Courier"/>
                <a:cs typeface="Courier"/>
              </a:rPr>
              <a:t>) { </a:t>
            </a:r>
            <a:r>
              <a:rPr lang="en-US" dirty="0" err="1">
                <a:latin typeface="Courier"/>
                <a:cs typeface="Courier"/>
              </a:rPr>
              <a:t>var</a:t>
            </a:r>
            <a:r>
              <a:rPr lang="en-US" dirty="0">
                <a:latin typeface="Courier"/>
                <a:cs typeface="Courier"/>
              </a:rPr>
              <a:t> f = new File('new'); </a:t>
            </a:r>
            <a:r>
              <a:rPr lang="en-US" dirty="0" err="1">
                <a:latin typeface="Courier"/>
                <a:cs typeface="Courier"/>
              </a:rPr>
              <a:t>f.createNewFile</a:t>
            </a:r>
            <a:r>
              <a:rPr lang="en-US" dirty="0">
                <a:latin typeface="Courier"/>
                <a:cs typeface="Courier"/>
              </a:rPr>
              <a:t>(); } //</a:t>
            </a:r>
            <a:endParaRPr lang="en-US" dirty="0">
              <a:latin typeface="Courier"/>
              <a:cs typeface="Courier"/>
            </a:endParaRPr>
          </a:p>
        </p:txBody>
      </p:sp>
      <p:sp>
        <p:nvSpPr>
          <p:cNvPr id="9" name="Rectangle 8"/>
          <p:cNvSpPr/>
          <p:nvPr/>
        </p:nvSpPr>
        <p:spPr>
          <a:xfrm>
            <a:off x="207819" y="6396335"/>
            <a:ext cx="7088909"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a:t>
            </a:r>
            <a:r>
              <a:rPr lang="en-US" dirty="0" err="1"/>
              <a:t>Code_injection_in_Java</a:t>
            </a:r>
            <a:endParaRPr lang="en-US" dirty="0"/>
          </a:p>
        </p:txBody>
      </p:sp>
    </p:spTree>
    <p:extLst>
      <p:ext uri="{BB962C8B-B14F-4D97-AF65-F5344CB8AC3E}">
        <p14:creationId xmlns:p14="http://schemas.microsoft.com/office/powerpoint/2010/main" val="16450396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Code Injection </a:t>
            </a:r>
            <a:r>
              <a:rPr lang="mr-IN" b="1" dirty="0" smtClean="0"/>
              <a:t>–</a:t>
            </a:r>
            <a:r>
              <a:rPr lang="x-none" b="1" dirty="0" smtClean="0"/>
              <a:t> Example 2</a:t>
            </a:r>
            <a:endParaRPr lang="en-US" b="1" dirty="0"/>
          </a:p>
        </p:txBody>
      </p:sp>
      <p:sp>
        <p:nvSpPr>
          <p:cNvPr id="2" name="Rectangle 1"/>
          <p:cNvSpPr/>
          <p:nvPr/>
        </p:nvSpPr>
        <p:spPr>
          <a:xfrm>
            <a:off x="450399" y="1229506"/>
            <a:ext cx="8229600" cy="276999"/>
          </a:xfrm>
          <a:prstGeom prst="rect">
            <a:avLst/>
          </a:prstGeom>
        </p:spPr>
        <p:txBody>
          <a:bodyPr wrap="square">
            <a:spAutoFit/>
          </a:bodyPr>
          <a:lstStyle/>
          <a:p>
            <a:endParaRPr lang="en-US" sz="1200" dirty="0"/>
          </a:p>
        </p:txBody>
      </p:sp>
      <p:sp>
        <p:nvSpPr>
          <p:cNvPr id="8" name="Rectangle 7"/>
          <p:cNvSpPr/>
          <p:nvPr/>
        </p:nvSpPr>
        <p:spPr>
          <a:xfrm>
            <a:off x="450399" y="5253334"/>
            <a:ext cx="8229600" cy="830997"/>
          </a:xfrm>
          <a:prstGeom prst="rect">
            <a:avLst/>
          </a:prstGeom>
        </p:spPr>
        <p:txBody>
          <a:bodyPr wrap="square">
            <a:spAutoFit/>
          </a:bodyPr>
          <a:lstStyle/>
          <a:p>
            <a:r>
              <a:rPr lang="en-US" sz="2400" dirty="0"/>
              <a:t>The code below allows a user to control which file is loaded into Java's script </a:t>
            </a:r>
            <a:r>
              <a:rPr lang="en-US" sz="2400" dirty="0" smtClean="0"/>
              <a:t>engine.</a:t>
            </a:r>
            <a:endParaRPr lang="en-US" sz="2400" dirty="0"/>
          </a:p>
        </p:txBody>
      </p:sp>
      <p:pic>
        <p:nvPicPr>
          <p:cNvPr id="4" name="Picture 3" descr="Screenshot 2019-02-28 at 09.26.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14" y="1921835"/>
            <a:ext cx="8627373" cy="2996530"/>
          </a:xfrm>
          <a:prstGeom prst="rect">
            <a:avLst/>
          </a:prstGeom>
        </p:spPr>
      </p:pic>
      <p:sp>
        <p:nvSpPr>
          <p:cNvPr id="6" name="Rectangular Callout 5"/>
          <p:cNvSpPr/>
          <p:nvPr/>
        </p:nvSpPr>
        <p:spPr>
          <a:xfrm>
            <a:off x="3625273" y="1691171"/>
            <a:ext cx="2355272" cy="711542"/>
          </a:xfrm>
          <a:prstGeom prst="wedgeRectCallout">
            <a:avLst>
              <a:gd name="adj1" fmla="val 4359"/>
              <a:gd name="adj2" fmla="val 104378"/>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t>uploads/evil)</a:t>
            </a:r>
            <a:endParaRPr lang="en-US" dirty="0"/>
          </a:p>
        </p:txBody>
      </p:sp>
      <p:sp>
        <p:nvSpPr>
          <p:cNvPr id="9" name="Rectangle 8"/>
          <p:cNvSpPr/>
          <p:nvPr/>
        </p:nvSpPr>
        <p:spPr>
          <a:xfrm>
            <a:off x="3711934" y="1812067"/>
            <a:ext cx="2614975" cy="461665"/>
          </a:xfrm>
          <a:prstGeom prst="rect">
            <a:avLst/>
          </a:prstGeom>
        </p:spPr>
        <p:txBody>
          <a:bodyPr wrap="square">
            <a:spAutoFit/>
          </a:bodyPr>
          <a:lstStyle/>
          <a:p>
            <a:r>
              <a:rPr lang="en-US" sz="2400" dirty="0" smtClean="0"/>
              <a:t>../uploads</a:t>
            </a:r>
            <a:r>
              <a:rPr lang="en-US" sz="2400" dirty="0"/>
              <a:t>/</a:t>
            </a:r>
            <a:r>
              <a:rPr lang="en-US" sz="2400" dirty="0" smtClean="0"/>
              <a:t>evil</a:t>
            </a:r>
            <a:endParaRPr lang="en-US" sz="2400" dirty="0"/>
          </a:p>
        </p:txBody>
      </p:sp>
      <p:sp>
        <p:nvSpPr>
          <p:cNvPr id="10" name="Rectangle 9"/>
          <p:cNvSpPr/>
          <p:nvPr/>
        </p:nvSpPr>
        <p:spPr>
          <a:xfrm>
            <a:off x="207819" y="6396335"/>
            <a:ext cx="7088909" cy="369332"/>
          </a:xfrm>
          <a:prstGeom prst="rect">
            <a:avLst/>
          </a:prstGeom>
        </p:spPr>
        <p:txBody>
          <a:bodyPr wrap="square">
            <a:spAutoFit/>
          </a:bodyPr>
          <a:lstStyle/>
          <a:p>
            <a:r>
              <a:rPr lang="en-US" dirty="0"/>
              <a:t>https://</a:t>
            </a:r>
            <a:r>
              <a:rPr lang="en-US" dirty="0" err="1"/>
              <a:t>www.owasp.org</a:t>
            </a:r>
            <a:r>
              <a:rPr lang="en-US" dirty="0"/>
              <a:t>/</a:t>
            </a:r>
            <a:r>
              <a:rPr lang="en-US" dirty="0" err="1"/>
              <a:t>index.php</a:t>
            </a:r>
            <a:r>
              <a:rPr lang="en-US" dirty="0"/>
              <a:t>/</a:t>
            </a:r>
            <a:r>
              <a:rPr lang="en-US" dirty="0" err="1"/>
              <a:t>Code_injection_in_Java</a:t>
            </a:r>
            <a:endParaRPr lang="en-US" dirty="0"/>
          </a:p>
        </p:txBody>
      </p:sp>
    </p:spTree>
    <p:extLst>
      <p:ext uri="{BB962C8B-B14F-4D97-AF65-F5344CB8AC3E}">
        <p14:creationId xmlns:p14="http://schemas.microsoft.com/office/powerpoint/2010/main" val="2422821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506"/>
            <a:ext cx="8229600" cy="5318679"/>
          </a:xfrm>
        </p:spPr>
        <p:txBody>
          <a:bodyPr>
            <a:normAutofit/>
          </a:bodyPr>
          <a:lstStyle/>
          <a:p>
            <a:r>
              <a:rPr lang="x-none" sz="2800" dirty="0" smtClean="0"/>
              <a:t>Command Injection</a:t>
            </a:r>
          </a:p>
          <a:p>
            <a:pPr lvl="1"/>
            <a:r>
              <a:rPr lang="x-none" sz="2400" dirty="0" smtClean="0"/>
              <a:t>Description</a:t>
            </a:r>
          </a:p>
          <a:p>
            <a:pPr lvl="1"/>
            <a:r>
              <a:rPr lang="x-none" sz="2400" dirty="0" smtClean="0"/>
              <a:t>Examples</a:t>
            </a:r>
            <a:endParaRPr lang="en-US" sz="2400" dirty="0"/>
          </a:p>
          <a:p>
            <a:endParaRPr lang="en-US" sz="1200" dirty="0" smtClean="0"/>
          </a:p>
          <a:p>
            <a:r>
              <a:rPr lang="x-none" sz="2800" dirty="0" smtClean="0"/>
              <a:t>Code Injection</a:t>
            </a:r>
            <a:endParaRPr lang="x-none" sz="2800" dirty="0"/>
          </a:p>
          <a:p>
            <a:pPr lvl="1"/>
            <a:r>
              <a:rPr lang="x-none" sz="2400" dirty="0"/>
              <a:t>Description</a:t>
            </a:r>
          </a:p>
          <a:p>
            <a:pPr lvl="1"/>
            <a:r>
              <a:rPr lang="x-none" sz="2400" dirty="0" smtClean="0"/>
              <a:t>Examples</a:t>
            </a:r>
          </a:p>
          <a:p>
            <a:endParaRPr lang="x-none" sz="1300" dirty="0" smtClean="0"/>
          </a:p>
          <a:p>
            <a:r>
              <a:rPr lang="x-none" sz="2800" dirty="0" smtClean="0"/>
              <a:t>Command/Code Injection Remedies</a:t>
            </a:r>
          </a:p>
          <a:p>
            <a:endParaRPr lang="x-none" sz="1200" dirty="0" smtClean="0"/>
          </a:p>
          <a:p>
            <a:r>
              <a:rPr lang="x-none" sz="2800" dirty="0" smtClean="0"/>
              <a:t>Code VS Command Injection</a:t>
            </a:r>
          </a:p>
          <a:p>
            <a:endParaRPr lang="x-none" sz="1200" dirty="0" smtClean="0"/>
          </a:p>
          <a:p>
            <a:r>
              <a:rPr lang="x-none" sz="2800" dirty="0" smtClean="0"/>
              <a:t>Hands-on Exercise</a:t>
            </a:r>
            <a:endParaRPr lang="en-US" sz="2800" dirty="0"/>
          </a:p>
          <a:p>
            <a:pPr marL="0" indent="0">
              <a:buNone/>
            </a:pPr>
            <a:endParaRPr lang="en-US" sz="2800" dirty="0" smtClean="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Objectives</a:t>
            </a:r>
            <a:endParaRPr lang="en-US" b="1" dirty="0"/>
          </a:p>
        </p:txBody>
      </p:sp>
    </p:spTree>
    <p:extLst>
      <p:ext uri="{BB962C8B-B14F-4D97-AF65-F5344CB8AC3E}">
        <p14:creationId xmlns:p14="http://schemas.microsoft.com/office/powerpoint/2010/main" val="7811922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Remedies</a:t>
            </a:r>
            <a:endParaRPr lang="en-US" b="1" dirty="0"/>
          </a:p>
        </p:txBody>
      </p:sp>
      <p:sp>
        <p:nvSpPr>
          <p:cNvPr id="2" name="Rectangle 1"/>
          <p:cNvSpPr/>
          <p:nvPr/>
        </p:nvSpPr>
        <p:spPr>
          <a:xfrm>
            <a:off x="450399" y="1229506"/>
            <a:ext cx="8229600" cy="5601534"/>
          </a:xfrm>
          <a:prstGeom prst="rect">
            <a:avLst/>
          </a:prstGeom>
        </p:spPr>
        <p:txBody>
          <a:bodyPr wrap="square">
            <a:spAutoFit/>
          </a:bodyPr>
          <a:lstStyle/>
          <a:p>
            <a:pPr marL="457200" indent="-457200">
              <a:buFont typeface="Arial"/>
              <a:buChar char="•"/>
            </a:pPr>
            <a:r>
              <a:rPr lang="en-US" sz="2800" b="1" dirty="0" smtClean="0"/>
              <a:t>Command inj</a:t>
            </a:r>
            <a:r>
              <a:rPr lang="en-US" sz="2800" dirty="0" smtClean="0"/>
              <a:t>ection: the attacker extends the default functionality of the application which executes system commands, without the necessity of injecting code.</a:t>
            </a:r>
          </a:p>
          <a:p>
            <a:pPr marL="457200" indent="-457200">
              <a:buFont typeface="Arial"/>
              <a:buChar char="•"/>
            </a:pPr>
            <a:endParaRPr lang="en-US" sz="2800" dirty="0" smtClean="0"/>
          </a:p>
          <a:p>
            <a:pPr marL="457200" indent="-457200">
              <a:buFont typeface="Arial"/>
              <a:buChar char="•"/>
            </a:pPr>
            <a:r>
              <a:rPr lang="en-US" sz="2800" b="1" dirty="0" smtClean="0"/>
              <a:t>Code injection: </a:t>
            </a:r>
            <a:r>
              <a:rPr lang="en-US" sz="2800" dirty="0" smtClean="0"/>
              <a:t>the attacker adds his/her own code that is then executed by the application.</a:t>
            </a:r>
          </a:p>
          <a:p>
            <a:pPr marL="914400" lvl="1" indent="-457200">
              <a:buFont typeface="Lucida Grande"/>
              <a:buChar char="-"/>
            </a:pPr>
            <a:r>
              <a:rPr lang="en-US" sz="2800" dirty="0" smtClean="0"/>
              <a:t>An attacker is only limited by the functionality of the injected language itself (e.g., JavaScript or PHP).</a:t>
            </a:r>
          </a:p>
          <a:p>
            <a:pPr marL="457200" indent="-457200">
              <a:buFont typeface="Arial"/>
              <a:buChar char="•"/>
            </a:pPr>
            <a:endParaRPr lang="en-US" sz="1000" dirty="0"/>
          </a:p>
          <a:p>
            <a:endParaRPr lang="en-US" sz="2800" dirty="0"/>
          </a:p>
          <a:p>
            <a:endParaRPr lang="en-US" sz="2800" dirty="0" smtClean="0"/>
          </a:p>
          <a:p>
            <a:endParaRPr lang="en-US" sz="1200"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https://</a:t>
            </a:r>
            <a:r>
              <a:rPr lang="en-US" sz="2000" dirty="0" err="1"/>
              <a:t>www.owasp.org</a:t>
            </a:r>
            <a:r>
              <a:rPr lang="en-US" sz="2000" dirty="0"/>
              <a:t>/</a:t>
            </a:r>
            <a:r>
              <a:rPr lang="en-US" sz="2000" dirty="0" err="1"/>
              <a:t>index.php</a:t>
            </a:r>
            <a:r>
              <a:rPr lang="en-US" sz="2000" dirty="0"/>
              <a:t>/</a:t>
            </a:r>
            <a:r>
              <a:rPr lang="en-US" sz="2000" dirty="0" err="1"/>
              <a:t>Command_Injection</a:t>
            </a:r>
            <a:endParaRPr lang="en-US" sz="2000" dirty="0"/>
          </a:p>
        </p:txBody>
      </p:sp>
    </p:spTree>
    <p:extLst>
      <p:ext uri="{BB962C8B-B14F-4D97-AF65-F5344CB8AC3E}">
        <p14:creationId xmlns:p14="http://schemas.microsoft.com/office/powerpoint/2010/main" val="30290391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Command/Code Injection - Remedies</a:t>
            </a:r>
            <a:endParaRPr lang="en-US" b="1" dirty="0"/>
          </a:p>
        </p:txBody>
      </p:sp>
      <p:sp>
        <p:nvSpPr>
          <p:cNvPr id="2" name="Rectangle 1"/>
          <p:cNvSpPr/>
          <p:nvPr/>
        </p:nvSpPr>
        <p:spPr>
          <a:xfrm>
            <a:off x="450399" y="1229506"/>
            <a:ext cx="8229600" cy="276999"/>
          </a:xfrm>
          <a:prstGeom prst="rect">
            <a:avLst/>
          </a:prstGeom>
        </p:spPr>
        <p:txBody>
          <a:bodyPr wrap="square">
            <a:spAutoFit/>
          </a:bodyPr>
          <a:lstStyle/>
          <a:p>
            <a:endParaRPr lang="en-US" sz="1200" dirty="0"/>
          </a:p>
        </p:txBody>
      </p:sp>
      <p:sp>
        <p:nvSpPr>
          <p:cNvPr id="6" name="Rectangle 5"/>
          <p:cNvSpPr/>
          <p:nvPr/>
        </p:nvSpPr>
        <p:spPr>
          <a:xfrm>
            <a:off x="450399" y="1229506"/>
            <a:ext cx="8229600" cy="5201424"/>
          </a:xfrm>
          <a:prstGeom prst="rect">
            <a:avLst/>
          </a:prstGeom>
        </p:spPr>
        <p:txBody>
          <a:bodyPr wrap="square">
            <a:spAutoFit/>
          </a:bodyPr>
          <a:lstStyle/>
          <a:p>
            <a:pPr marL="457200" indent="-457200">
              <a:buFont typeface="Arial"/>
              <a:buChar char="•"/>
            </a:pPr>
            <a:r>
              <a:rPr lang="en-US" sz="2800" dirty="0" smtClean="0"/>
              <a:t>If possible use library calls rather than external processes</a:t>
            </a:r>
          </a:p>
          <a:p>
            <a:pPr marL="457200" indent="-457200">
              <a:buFont typeface="Arial"/>
              <a:buChar char="•"/>
            </a:pPr>
            <a:endParaRPr lang="en-US" sz="1200" dirty="0" smtClean="0"/>
          </a:p>
          <a:p>
            <a:pPr marL="457200" indent="-457200">
              <a:buFont typeface="Arial"/>
              <a:buChar char="•"/>
            </a:pPr>
            <a:r>
              <a:rPr lang="en-US" sz="2800" dirty="0" smtClean="0"/>
              <a:t>Ensure that all external commands called from the program are statically created</a:t>
            </a:r>
          </a:p>
          <a:p>
            <a:pPr marL="457200" indent="-457200">
              <a:buFont typeface="Arial"/>
              <a:buChar char="•"/>
            </a:pPr>
            <a:endParaRPr lang="en-US" sz="1200" dirty="0" smtClean="0"/>
          </a:p>
          <a:p>
            <a:pPr marL="457200" indent="-457200">
              <a:buFont typeface="Arial"/>
              <a:buChar char="•"/>
            </a:pPr>
            <a:r>
              <a:rPr lang="en-US" sz="2800" dirty="0" smtClean="0"/>
              <a:t>Perform input validation</a:t>
            </a:r>
          </a:p>
          <a:p>
            <a:pPr marL="914400" lvl="1" indent="-457200">
              <a:buFont typeface="Lucida Grande"/>
              <a:buChar char="-"/>
            </a:pPr>
            <a:r>
              <a:rPr lang="en-US" sz="2400" dirty="0" smtClean="0"/>
              <a:t>Use a whitelist of acceptable inputs</a:t>
            </a:r>
          </a:p>
          <a:p>
            <a:pPr marL="914400" lvl="1" indent="-457200">
              <a:buFont typeface="Lucida Grande"/>
              <a:buChar char="-"/>
            </a:pPr>
            <a:r>
              <a:rPr lang="en-US" sz="2400" dirty="0" smtClean="0"/>
              <a:t>Consider all relevant properties, including length, type of input , range of acceptable values</a:t>
            </a:r>
          </a:p>
          <a:p>
            <a:pPr marL="457200" indent="-457200">
              <a:buFont typeface="Arial"/>
              <a:buChar char="•"/>
            </a:pPr>
            <a:endParaRPr lang="en-US" sz="1200" dirty="0" smtClean="0"/>
          </a:p>
          <a:p>
            <a:pPr marL="457200" indent="-457200">
              <a:buFont typeface="Arial"/>
              <a:buChar char="•"/>
            </a:pPr>
            <a:r>
              <a:rPr lang="en-US" sz="2800" dirty="0" smtClean="0"/>
              <a:t>Assign permissions to the software systems that prevent the user from accessing/opening privileged files</a:t>
            </a:r>
            <a:endParaRPr lang="en-US" sz="2800" dirty="0"/>
          </a:p>
        </p:txBody>
      </p:sp>
    </p:spTree>
    <p:extLst>
      <p:ext uri="{BB962C8B-B14F-4D97-AF65-F5344CB8AC3E}">
        <p14:creationId xmlns:p14="http://schemas.microsoft.com/office/powerpoint/2010/main" val="17271509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VS Code Injection</a:t>
            </a:r>
            <a:endParaRPr lang="en-US" b="1" dirty="0"/>
          </a:p>
        </p:txBody>
      </p:sp>
      <p:sp>
        <p:nvSpPr>
          <p:cNvPr id="2" name="Rectangle 1"/>
          <p:cNvSpPr/>
          <p:nvPr/>
        </p:nvSpPr>
        <p:spPr>
          <a:xfrm>
            <a:off x="450399" y="1229506"/>
            <a:ext cx="8229600" cy="5601534"/>
          </a:xfrm>
          <a:prstGeom prst="rect">
            <a:avLst/>
          </a:prstGeom>
        </p:spPr>
        <p:txBody>
          <a:bodyPr wrap="square">
            <a:spAutoFit/>
          </a:bodyPr>
          <a:lstStyle/>
          <a:p>
            <a:pPr marL="457200" indent="-457200">
              <a:buFont typeface="Arial"/>
              <a:buChar char="•"/>
            </a:pPr>
            <a:r>
              <a:rPr lang="en-US" sz="2800" b="1" dirty="0" smtClean="0"/>
              <a:t>Command inj</a:t>
            </a:r>
            <a:r>
              <a:rPr lang="en-US" sz="2800" dirty="0" smtClean="0"/>
              <a:t>ection: the attacker extends the default functionality of the application which executes system commands, without the necessity of injecting code.</a:t>
            </a:r>
          </a:p>
          <a:p>
            <a:pPr marL="457200" indent="-457200">
              <a:buFont typeface="Arial"/>
              <a:buChar char="•"/>
            </a:pPr>
            <a:endParaRPr lang="en-US" sz="2800" dirty="0" smtClean="0"/>
          </a:p>
          <a:p>
            <a:pPr marL="457200" indent="-457200">
              <a:buFont typeface="Arial"/>
              <a:buChar char="•"/>
            </a:pPr>
            <a:r>
              <a:rPr lang="en-US" sz="2800" b="1" dirty="0" smtClean="0"/>
              <a:t>Code injection: </a:t>
            </a:r>
            <a:r>
              <a:rPr lang="en-US" sz="2800" dirty="0" smtClean="0"/>
              <a:t>the attacker adds his/her own code that is then executed by the application.</a:t>
            </a:r>
          </a:p>
          <a:p>
            <a:pPr marL="914400" lvl="1" indent="-457200">
              <a:buFont typeface="Lucida Grande"/>
              <a:buChar char="-"/>
            </a:pPr>
            <a:r>
              <a:rPr lang="en-US" sz="2800" dirty="0" smtClean="0"/>
              <a:t>An attacker is only limited by the functionality of the injected language itself (e.g., JavaScript or PHP).</a:t>
            </a:r>
          </a:p>
          <a:p>
            <a:pPr marL="457200" indent="-457200">
              <a:buFont typeface="Arial"/>
              <a:buChar char="•"/>
            </a:pPr>
            <a:endParaRPr lang="en-US" sz="1000" dirty="0"/>
          </a:p>
          <a:p>
            <a:endParaRPr lang="en-US" sz="2800" dirty="0"/>
          </a:p>
          <a:p>
            <a:endParaRPr lang="en-US" sz="2800" dirty="0" smtClean="0"/>
          </a:p>
          <a:p>
            <a:endParaRPr lang="en-US" sz="1200"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https://</a:t>
            </a:r>
            <a:r>
              <a:rPr lang="en-US" sz="2000" dirty="0" err="1"/>
              <a:t>www.owasp.org</a:t>
            </a:r>
            <a:r>
              <a:rPr lang="en-US" sz="2000" dirty="0"/>
              <a:t>/</a:t>
            </a:r>
            <a:r>
              <a:rPr lang="en-US" sz="2000" dirty="0" err="1"/>
              <a:t>index.php</a:t>
            </a:r>
            <a:r>
              <a:rPr lang="en-US" sz="2000" dirty="0"/>
              <a:t>/</a:t>
            </a:r>
            <a:r>
              <a:rPr lang="en-US" sz="2000" dirty="0" err="1"/>
              <a:t>Command_Injection</a:t>
            </a:r>
            <a:endParaRPr lang="en-US" sz="2000" dirty="0"/>
          </a:p>
        </p:txBody>
      </p:sp>
    </p:spTree>
    <p:extLst>
      <p:ext uri="{BB962C8B-B14F-4D97-AF65-F5344CB8AC3E}">
        <p14:creationId xmlns:p14="http://schemas.microsoft.com/office/powerpoint/2010/main" val="2021273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Hands-On Exercise</a:t>
            </a:r>
            <a:endParaRPr lang="en-US" b="1" dirty="0"/>
          </a:p>
        </p:txBody>
      </p:sp>
    </p:spTree>
    <p:extLst>
      <p:ext uri="{BB962C8B-B14F-4D97-AF65-F5344CB8AC3E}">
        <p14:creationId xmlns:p14="http://schemas.microsoft.com/office/powerpoint/2010/main" val="29607553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828836"/>
            <a:ext cx="4572000" cy="1200329"/>
          </a:xfrm>
          <a:prstGeom prst="rect">
            <a:avLst/>
          </a:prstGeom>
        </p:spPr>
        <p:txBody>
          <a:bodyPr>
            <a:spAutoFit/>
          </a:bodyPr>
          <a:lstStyle/>
          <a:p>
            <a:r>
              <a:rPr lang="en-US" dirty="0"/>
              <a:t>Developers should avoid using raw input data to construct code. If code generation depends on external input predefined choices should be used.</a:t>
            </a:r>
          </a:p>
        </p:txBody>
      </p:sp>
    </p:spTree>
    <p:extLst>
      <p:ext uri="{BB962C8B-B14F-4D97-AF65-F5344CB8AC3E}">
        <p14:creationId xmlns:p14="http://schemas.microsoft.com/office/powerpoint/2010/main" val="27948381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Exploitability</a:t>
            </a:r>
            <a:endParaRPr lang="en-US" b="1" dirty="0"/>
          </a:p>
        </p:txBody>
      </p:sp>
      <p:pic>
        <p:nvPicPr>
          <p:cNvPr id="2" name="Picture 1" descr="Screen Shot 2019-02-13 at 12.44.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6972"/>
            <a:ext cx="9144000" cy="1213302"/>
          </a:xfrm>
          <a:prstGeom prst="rect">
            <a:avLst/>
          </a:prstGeom>
        </p:spPr>
      </p:pic>
      <p:sp>
        <p:nvSpPr>
          <p:cNvPr id="3" name="Rectangle 2"/>
          <p:cNvSpPr/>
          <p:nvPr/>
        </p:nvSpPr>
        <p:spPr>
          <a:xfrm>
            <a:off x="310803" y="3429000"/>
            <a:ext cx="8247555" cy="2000548"/>
          </a:xfrm>
          <a:prstGeom prst="rect">
            <a:avLst/>
          </a:prstGeom>
        </p:spPr>
        <p:txBody>
          <a:bodyPr wrap="square">
            <a:spAutoFit/>
          </a:bodyPr>
          <a:lstStyle/>
          <a:p>
            <a:r>
              <a:rPr lang="en-US" sz="2800" dirty="0"/>
              <a:t>Almost any source of data can be </a:t>
            </a:r>
            <a:r>
              <a:rPr lang="en-US" sz="2800" dirty="0" smtClean="0"/>
              <a:t>an injection vector:</a:t>
            </a:r>
          </a:p>
          <a:p>
            <a:pPr marL="342900" indent="-342900">
              <a:buFont typeface="Lucida Grande"/>
              <a:buChar char="-"/>
            </a:pPr>
            <a:r>
              <a:rPr lang="en-US" sz="2400" dirty="0" smtClean="0"/>
              <a:t>Environment variables </a:t>
            </a:r>
          </a:p>
          <a:p>
            <a:pPr marL="342900" indent="-342900">
              <a:buFont typeface="Lucida Grande"/>
              <a:buChar char="-"/>
            </a:pPr>
            <a:r>
              <a:rPr lang="en-US" sz="2400" dirty="0" smtClean="0"/>
              <a:t>Parameters</a:t>
            </a:r>
            <a:endParaRPr lang="en-US" sz="2400" dirty="0"/>
          </a:p>
          <a:p>
            <a:pPr marL="342900" indent="-342900">
              <a:buFont typeface="Lucida Grande"/>
              <a:buChar char="-"/>
            </a:pPr>
            <a:r>
              <a:rPr lang="en-US" sz="2400" dirty="0" smtClean="0"/>
              <a:t>External and internal </a:t>
            </a:r>
            <a:r>
              <a:rPr lang="en-US" sz="2400" dirty="0"/>
              <a:t>web </a:t>
            </a:r>
            <a:r>
              <a:rPr lang="en-US" sz="2400" dirty="0" smtClean="0"/>
              <a:t>services</a:t>
            </a:r>
            <a:endParaRPr lang="en-US" sz="2400" dirty="0"/>
          </a:p>
          <a:p>
            <a:pPr marL="342900" indent="-342900">
              <a:buFont typeface="Lucida Grande"/>
              <a:buChar char="-"/>
            </a:pPr>
            <a:r>
              <a:rPr lang="en-US" sz="2400" dirty="0" smtClean="0"/>
              <a:t>All </a:t>
            </a:r>
            <a:r>
              <a:rPr lang="en-US" sz="2400" dirty="0"/>
              <a:t>types </a:t>
            </a:r>
            <a:r>
              <a:rPr lang="en-US" sz="2400" dirty="0" smtClean="0"/>
              <a:t>of users</a:t>
            </a:r>
            <a:r>
              <a:rPr lang="en-US" sz="2400" dirty="0"/>
              <a:t>. </a:t>
            </a:r>
            <a:endParaRPr lang="en-US" dirty="0"/>
          </a:p>
        </p:txBody>
      </p:sp>
      <p:sp>
        <p:nvSpPr>
          <p:cNvPr id="6" name="Rectangle 5"/>
          <p:cNvSpPr/>
          <p:nvPr/>
        </p:nvSpPr>
        <p:spPr>
          <a:xfrm>
            <a:off x="0" y="1714499"/>
            <a:ext cx="2836333" cy="135466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3386031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Prevalence &amp; Detectability</a:t>
            </a:r>
            <a:endParaRPr lang="en-US" b="1" dirty="0"/>
          </a:p>
        </p:txBody>
      </p:sp>
      <p:pic>
        <p:nvPicPr>
          <p:cNvPr id="2" name="Picture 1" descr="Screen Shot 2019-02-13 at 12.44.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6972"/>
            <a:ext cx="9144000" cy="1213302"/>
          </a:xfrm>
          <a:prstGeom prst="rect">
            <a:avLst/>
          </a:prstGeom>
        </p:spPr>
      </p:pic>
      <p:sp>
        <p:nvSpPr>
          <p:cNvPr id="4" name="Rectangle 3"/>
          <p:cNvSpPr/>
          <p:nvPr/>
        </p:nvSpPr>
        <p:spPr>
          <a:xfrm>
            <a:off x="309032" y="3282434"/>
            <a:ext cx="8538634" cy="3170098"/>
          </a:xfrm>
          <a:prstGeom prst="rect">
            <a:avLst/>
          </a:prstGeom>
        </p:spPr>
        <p:txBody>
          <a:bodyPr wrap="square">
            <a:spAutoFit/>
          </a:bodyPr>
          <a:lstStyle/>
          <a:p>
            <a:pPr marL="285750" indent="-285750">
              <a:buFont typeface="Arial"/>
              <a:buChar char="•"/>
            </a:pPr>
            <a:r>
              <a:rPr lang="en-US" sz="2800" dirty="0" smtClean="0"/>
              <a:t>Often found</a:t>
            </a:r>
            <a:r>
              <a:rPr lang="en-US" sz="2800" dirty="0"/>
              <a:t> </a:t>
            </a:r>
            <a:r>
              <a:rPr lang="en-US" sz="2800" dirty="0" smtClean="0"/>
              <a:t>in </a:t>
            </a:r>
            <a:r>
              <a:rPr lang="en-US" sz="2800" dirty="0"/>
              <a:t>SQL, LDAP, </a:t>
            </a:r>
            <a:r>
              <a:rPr lang="en-US" sz="2800" dirty="0" err="1"/>
              <a:t>XPath</a:t>
            </a:r>
            <a:r>
              <a:rPr lang="en-US" sz="2800" dirty="0"/>
              <a:t>, or </a:t>
            </a:r>
            <a:r>
              <a:rPr lang="en-US" sz="2800" dirty="0" err="1"/>
              <a:t>NoSQL</a:t>
            </a:r>
            <a:r>
              <a:rPr lang="en-US" sz="2800" dirty="0"/>
              <a:t> queries, </a:t>
            </a:r>
            <a:r>
              <a:rPr lang="en-US" sz="2800" dirty="0" smtClean="0"/>
              <a:t>OS commands</a:t>
            </a:r>
            <a:r>
              <a:rPr lang="en-US" sz="2800" dirty="0"/>
              <a:t>, XML parsers, SMTP headers</a:t>
            </a:r>
            <a:r>
              <a:rPr lang="en-US" sz="2800" dirty="0" smtClean="0"/>
              <a:t>, expression </a:t>
            </a:r>
            <a:r>
              <a:rPr lang="en-US" sz="2800" dirty="0"/>
              <a:t>languages, and ORM </a:t>
            </a:r>
            <a:r>
              <a:rPr lang="en-US" sz="2800" dirty="0" smtClean="0"/>
              <a:t>queries.</a:t>
            </a:r>
          </a:p>
          <a:p>
            <a:pPr marL="914400" lvl="1" indent="-457200">
              <a:buFont typeface="Lucida Grande"/>
              <a:buChar char="-"/>
            </a:pPr>
            <a:r>
              <a:rPr lang="en-US" sz="2400" dirty="0" smtClean="0"/>
              <a:t>Prevalent also in legacy code</a:t>
            </a:r>
            <a:endParaRPr lang="en-US" sz="2400" dirty="0"/>
          </a:p>
          <a:p>
            <a:pPr marL="457200" indent="-457200">
              <a:buFont typeface="Arial"/>
              <a:buChar char="•"/>
            </a:pPr>
            <a:endParaRPr lang="en-US" sz="1200" dirty="0" smtClean="0"/>
          </a:p>
          <a:p>
            <a:pPr marL="457200" indent="-457200">
              <a:buFont typeface="Arial"/>
              <a:buChar char="•"/>
            </a:pPr>
            <a:r>
              <a:rPr lang="en-US" sz="2800" dirty="0" smtClean="0"/>
              <a:t>Injection </a:t>
            </a:r>
            <a:r>
              <a:rPr lang="en-US" sz="2800" dirty="0"/>
              <a:t>flaws are easy to discover when </a:t>
            </a:r>
            <a:r>
              <a:rPr lang="en-US" sz="2800" dirty="0" smtClean="0"/>
              <a:t>examining code.</a:t>
            </a:r>
          </a:p>
          <a:p>
            <a:pPr marL="914400" lvl="1" indent="-457200">
              <a:buFont typeface="Lucida Grande"/>
              <a:buChar char="-"/>
            </a:pPr>
            <a:r>
              <a:rPr lang="en-US" sz="2400" dirty="0" smtClean="0"/>
              <a:t>Scanners </a:t>
            </a:r>
            <a:r>
              <a:rPr lang="en-US" sz="2400" dirty="0"/>
              <a:t>and </a:t>
            </a:r>
            <a:r>
              <a:rPr lang="en-US" sz="2400" dirty="0" err="1"/>
              <a:t>fuzzers</a:t>
            </a:r>
            <a:r>
              <a:rPr lang="en-US" sz="2400" dirty="0"/>
              <a:t> can help attackers </a:t>
            </a:r>
            <a:r>
              <a:rPr lang="en-US" sz="2400" dirty="0" smtClean="0"/>
              <a:t>find injection </a:t>
            </a:r>
            <a:r>
              <a:rPr lang="en-US" sz="2400" dirty="0"/>
              <a:t>flaws.</a:t>
            </a:r>
          </a:p>
        </p:txBody>
      </p:sp>
      <p:sp>
        <p:nvSpPr>
          <p:cNvPr id="6" name="Rectangle 5"/>
          <p:cNvSpPr/>
          <p:nvPr/>
        </p:nvSpPr>
        <p:spPr>
          <a:xfrm>
            <a:off x="2603500" y="1766970"/>
            <a:ext cx="3979333" cy="135466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7601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Technical Impact</a:t>
            </a:r>
            <a:endParaRPr lang="en-US" b="1" dirty="0"/>
          </a:p>
        </p:txBody>
      </p:sp>
      <p:pic>
        <p:nvPicPr>
          <p:cNvPr id="2" name="Picture 1" descr="Screen Shot 2019-02-13 at 12.44.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6972"/>
            <a:ext cx="9144000" cy="1213302"/>
          </a:xfrm>
          <a:prstGeom prst="rect">
            <a:avLst/>
          </a:prstGeom>
        </p:spPr>
      </p:pic>
      <p:sp>
        <p:nvSpPr>
          <p:cNvPr id="3" name="Rectangle 2"/>
          <p:cNvSpPr/>
          <p:nvPr/>
        </p:nvSpPr>
        <p:spPr>
          <a:xfrm>
            <a:off x="457200" y="3441680"/>
            <a:ext cx="8229600" cy="3354765"/>
          </a:xfrm>
          <a:prstGeom prst="rect">
            <a:avLst/>
          </a:prstGeom>
        </p:spPr>
        <p:txBody>
          <a:bodyPr wrap="square">
            <a:spAutoFit/>
          </a:bodyPr>
          <a:lstStyle/>
          <a:p>
            <a:pPr marL="342900" indent="-342900">
              <a:buFont typeface="Arial"/>
              <a:buChar char="•"/>
            </a:pPr>
            <a:r>
              <a:rPr lang="en-US" sz="2400" b="1" dirty="0" smtClean="0"/>
              <a:t>Loss of Integrity</a:t>
            </a:r>
            <a:r>
              <a:rPr lang="en-US" sz="2400" dirty="0" smtClean="0"/>
              <a:t>: data loss</a:t>
            </a:r>
            <a:r>
              <a:rPr lang="en-US" sz="2400" dirty="0"/>
              <a:t> </a:t>
            </a:r>
            <a:r>
              <a:rPr lang="en-US" sz="2400" dirty="0" smtClean="0"/>
              <a:t>and/or corruption</a:t>
            </a:r>
            <a:endParaRPr lang="en-US" sz="2400" dirty="0"/>
          </a:p>
          <a:p>
            <a:pPr marL="342900" indent="-342900">
              <a:buFont typeface="Arial"/>
              <a:buChar char="•"/>
            </a:pPr>
            <a:r>
              <a:rPr lang="en-US" sz="2400" b="1" dirty="0" smtClean="0"/>
              <a:t>Loss of Confidentiality</a:t>
            </a:r>
            <a:r>
              <a:rPr lang="en-US" sz="2400" dirty="0" smtClean="0"/>
              <a:t>: disclosure of data to</a:t>
            </a:r>
            <a:r>
              <a:rPr lang="en-US" sz="2400" dirty="0"/>
              <a:t> </a:t>
            </a:r>
            <a:r>
              <a:rPr lang="en-US" sz="2400" dirty="0" smtClean="0"/>
              <a:t>unauthorized parties</a:t>
            </a:r>
          </a:p>
          <a:p>
            <a:pPr marL="342900" indent="-342900">
              <a:buFont typeface="Arial"/>
              <a:buChar char="•"/>
            </a:pPr>
            <a:r>
              <a:rPr lang="en-US" sz="2400" b="1" dirty="0"/>
              <a:t>Loss of availability</a:t>
            </a:r>
            <a:r>
              <a:rPr lang="en-US" sz="2400" dirty="0"/>
              <a:t>: denial of access; Injection can sometimes lead to complete host takeover</a:t>
            </a:r>
            <a:r>
              <a:rPr lang="en-US" sz="2400" dirty="0" smtClean="0"/>
              <a:t>.</a:t>
            </a:r>
          </a:p>
          <a:p>
            <a:pPr marL="342900" indent="-342900">
              <a:buFont typeface="Arial"/>
              <a:buChar char="•"/>
            </a:pPr>
            <a:r>
              <a:rPr lang="en-US" sz="2400" b="1" dirty="0" smtClean="0"/>
              <a:t>Loss of accountability</a:t>
            </a:r>
            <a:r>
              <a:rPr lang="en-US" sz="2400" dirty="0" smtClean="0"/>
              <a:t>:</a:t>
            </a:r>
          </a:p>
          <a:p>
            <a:pPr marL="342900" indent="-342900">
              <a:buFont typeface="Arial"/>
              <a:buChar char="•"/>
            </a:pPr>
            <a:endParaRPr lang="en-US" sz="1200" dirty="0"/>
          </a:p>
          <a:p>
            <a:pPr marL="342900" indent="-342900">
              <a:buFont typeface="Arial"/>
              <a:buChar char="•"/>
            </a:pPr>
            <a:r>
              <a:rPr lang="en-US" sz="2400" dirty="0" smtClean="0"/>
              <a:t>The </a:t>
            </a:r>
            <a:r>
              <a:rPr lang="en-US" sz="2400" dirty="0"/>
              <a:t>business impact depends on </a:t>
            </a:r>
            <a:r>
              <a:rPr lang="en-US" sz="2400" dirty="0" smtClean="0"/>
              <a:t>the needs </a:t>
            </a:r>
            <a:r>
              <a:rPr lang="en-US" sz="2400" dirty="0"/>
              <a:t>of the application and data.</a:t>
            </a:r>
          </a:p>
        </p:txBody>
      </p:sp>
      <p:sp>
        <p:nvSpPr>
          <p:cNvPr id="6" name="Rectangle 5"/>
          <p:cNvSpPr/>
          <p:nvPr/>
        </p:nvSpPr>
        <p:spPr>
          <a:xfrm>
            <a:off x="6328833" y="1766970"/>
            <a:ext cx="2815167" cy="135466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740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SQL Injection Attack</a:t>
            </a:r>
            <a:endParaRPr lang="en-US" b="1" dirty="0"/>
          </a:p>
        </p:txBody>
      </p:sp>
    </p:spTree>
    <p:extLst>
      <p:ext uri="{BB962C8B-B14F-4D97-AF65-F5344CB8AC3E}">
        <p14:creationId xmlns:p14="http://schemas.microsoft.com/office/powerpoint/2010/main" val="35025546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SQLInjection Attack</a:t>
            </a:r>
            <a:endParaRPr lang="en-US" b="1" dirty="0"/>
          </a:p>
        </p:txBody>
      </p:sp>
      <p:sp>
        <p:nvSpPr>
          <p:cNvPr id="7" name="Rectangle 6"/>
          <p:cNvSpPr/>
          <p:nvPr/>
        </p:nvSpPr>
        <p:spPr>
          <a:xfrm>
            <a:off x="457200" y="1443841"/>
            <a:ext cx="8557130" cy="4985980"/>
          </a:xfrm>
          <a:prstGeom prst="rect">
            <a:avLst/>
          </a:prstGeom>
        </p:spPr>
        <p:txBody>
          <a:bodyPr wrap="square">
            <a:spAutoFit/>
          </a:bodyPr>
          <a:lstStyle/>
          <a:p>
            <a:r>
              <a:rPr lang="x-none" sz="2800" dirty="0" smtClean="0"/>
              <a:t>Insertion or “injection” of </a:t>
            </a:r>
            <a:r>
              <a:rPr lang="x-none" sz="2800" dirty="0"/>
              <a:t> </a:t>
            </a:r>
            <a:r>
              <a:rPr lang="x-none" sz="2800" dirty="0" smtClean="0"/>
              <a:t>malicious data via the SQL query input from the client to the application. </a:t>
            </a:r>
          </a:p>
          <a:p>
            <a:endParaRPr lang="x-none" sz="600" dirty="0"/>
          </a:p>
          <a:p>
            <a:r>
              <a:rPr lang="x-none" sz="2800" dirty="0" smtClean="0"/>
              <a:t>A successful SQL injection exploit can:</a:t>
            </a:r>
          </a:p>
          <a:p>
            <a:pPr marL="457200" indent="-457200">
              <a:buFont typeface="Arial"/>
              <a:buChar char="•"/>
            </a:pPr>
            <a:r>
              <a:rPr lang="x-none" sz="2400" dirty="0" smtClean="0"/>
              <a:t>read and modify sensitive data from the database;</a:t>
            </a:r>
          </a:p>
          <a:p>
            <a:pPr marL="457200" indent="-457200">
              <a:buFont typeface="Arial"/>
              <a:buChar char="•"/>
            </a:pPr>
            <a:r>
              <a:rPr lang="x-none" sz="2400" dirty="0" smtClean="0"/>
              <a:t>execute administration operations on the database:</a:t>
            </a:r>
          </a:p>
          <a:p>
            <a:pPr marL="914400" lvl="1" indent="-457200">
              <a:buFont typeface="Lucida Grande"/>
              <a:buChar char="-"/>
            </a:pPr>
            <a:r>
              <a:rPr lang="en-US" sz="2000" dirty="0" smtClean="0"/>
              <a:t>S</a:t>
            </a:r>
            <a:r>
              <a:rPr lang="x-none" sz="2000" dirty="0" smtClean="0"/>
              <a:t>hutdown auditing or the DBMS itself;</a:t>
            </a:r>
          </a:p>
          <a:p>
            <a:pPr marL="914400" lvl="1" indent="-457200">
              <a:buFont typeface="Lucida Grande"/>
              <a:buChar char="-"/>
            </a:pPr>
            <a:r>
              <a:rPr lang="x-none" sz="2000" dirty="0" smtClean="0"/>
              <a:t>Truncate tables and logs</a:t>
            </a:r>
          </a:p>
          <a:p>
            <a:pPr marL="914400" lvl="1" indent="-457200">
              <a:buFont typeface="Lucida Grande"/>
              <a:buChar char="-"/>
            </a:pPr>
            <a:r>
              <a:rPr lang="x-none" sz="2000" dirty="0" smtClean="0"/>
              <a:t>Add users</a:t>
            </a:r>
          </a:p>
          <a:p>
            <a:pPr marL="914400" lvl="1" indent="-457200">
              <a:buFont typeface="Arial"/>
              <a:buChar char="•"/>
            </a:pPr>
            <a:endParaRPr lang="x-none" sz="600" dirty="0" smtClean="0"/>
          </a:p>
          <a:p>
            <a:r>
              <a:rPr lang="x-none" sz="2800" dirty="0"/>
              <a:t>R</a:t>
            </a:r>
            <a:r>
              <a:rPr lang="x-none" sz="2800" dirty="0" smtClean="0"/>
              <a:t>ecover the content of a given file present on the DBMS file system</a:t>
            </a:r>
          </a:p>
          <a:p>
            <a:pPr marL="457200" indent="-457200">
              <a:buFont typeface="Arial"/>
              <a:buChar char="•"/>
            </a:pPr>
            <a:endParaRPr lang="x-none" sz="600" dirty="0" smtClean="0"/>
          </a:p>
          <a:p>
            <a:r>
              <a:rPr lang="x-none" sz="2800" dirty="0"/>
              <a:t>I</a:t>
            </a:r>
            <a:r>
              <a:rPr lang="x-none" sz="2800" dirty="0" smtClean="0"/>
              <a:t>ssue commands to the operating system</a:t>
            </a:r>
          </a:p>
          <a:p>
            <a:pPr marL="457200" indent="-457200">
              <a:buFont typeface="Arial"/>
              <a:buChar char="•"/>
            </a:pPr>
            <a:endParaRPr lang="x-none" sz="2400" dirty="0"/>
          </a:p>
        </p:txBody>
      </p:sp>
    </p:spTree>
    <p:extLst>
      <p:ext uri="{BB962C8B-B14F-4D97-AF65-F5344CB8AC3E}">
        <p14:creationId xmlns:p14="http://schemas.microsoft.com/office/powerpoint/2010/main" val="29892242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82700"/>
            <a:ext cx="9144000" cy="4290060"/>
          </a:xfrm>
          <a:prstGeom prst="rect">
            <a:avLst/>
          </a:prstGeom>
        </p:spPr>
      </p:pic>
      <p:sp>
        <p:nvSpPr>
          <p:cNvPr id="7" name="Rectangle 6"/>
          <p:cNvSpPr/>
          <p:nvPr/>
        </p:nvSpPr>
        <p:spPr>
          <a:xfrm>
            <a:off x="0" y="1799167"/>
            <a:ext cx="9144000" cy="348288"/>
          </a:xfrm>
          <a:prstGeom prst="rect">
            <a:avLst/>
          </a:prstGeom>
          <a:solidFill>
            <a:srgbClr val="FF0000">
              <a:alpha val="23000"/>
            </a:srgbClr>
          </a:solid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279312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Consequences of SQL Injection</a:t>
            </a:r>
            <a:endParaRPr lang="en-US" b="1" dirty="0"/>
          </a:p>
        </p:txBody>
      </p:sp>
      <p:sp>
        <p:nvSpPr>
          <p:cNvPr id="7" name="Rectangle 6"/>
          <p:cNvSpPr/>
          <p:nvPr/>
        </p:nvSpPr>
        <p:spPr>
          <a:xfrm>
            <a:off x="457200" y="1255180"/>
            <a:ext cx="8557130" cy="5509200"/>
          </a:xfrm>
          <a:prstGeom prst="rect">
            <a:avLst/>
          </a:prstGeom>
        </p:spPr>
        <p:txBody>
          <a:bodyPr wrap="square">
            <a:spAutoFit/>
          </a:bodyPr>
          <a:lstStyle/>
          <a:p>
            <a:r>
              <a:rPr lang="x-none" sz="2800" dirty="0" smtClean="0"/>
              <a:t>SQL injection attacks allow attackers to:</a:t>
            </a:r>
          </a:p>
          <a:p>
            <a:pPr marL="457200" indent="-457200">
              <a:buFont typeface="Arial"/>
              <a:buChar char="•"/>
            </a:pPr>
            <a:r>
              <a:rPr lang="x-none" sz="2400" dirty="0"/>
              <a:t>S</a:t>
            </a:r>
            <a:r>
              <a:rPr lang="x-none" sz="2400" dirty="0" smtClean="0"/>
              <a:t>poof identity, </a:t>
            </a:r>
          </a:p>
          <a:p>
            <a:pPr marL="457200" indent="-457200">
              <a:buFont typeface="Arial"/>
              <a:buChar char="•"/>
            </a:pPr>
            <a:r>
              <a:rPr lang="x-none" sz="2400" dirty="0"/>
              <a:t>T</a:t>
            </a:r>
            <a:r>
              <a:rPr lang="x-none" sz="2400" dirty="0" smtClean="0"/>
              <a:t>amper with existing data</a:t>
            </a:r>
          </a:p>
          <a:p>
            <a:pPr marL="457200" indent="-457200">
              <a:buFont typeface="Arial"/>
              <a:buChar char="•"/>
            </a:pPr>
            <a:r>
              <a:rPr lang="x-none" sz="2400" dirty="0" smtClean="0"/>
              <a:t>cause repudiation issues such as voiding transactions or changing balances</a:t>
            </a:r>
          </a:p>
          <a:p>
            <a:pPr marL="457200" indent="-457200">
              <a:buFont typeface="Arial"/>
              <a:buChar char="•"/>
            </a:pPr>
            <a:r>
              <a:rPr lang="x-none" sz="2400" dirty="0" smtClean="0"/>
              <a:t>allow the complete disclosure of all data on the system</a:t>
            </a:r>
          </a:p>
          <a:p>
            <a:pPr marL="457200" indent="-457200">
              <a:buFont typeface="Arial"/>
              <a:buChar char="•"/>
            </a:pPr>
            <a:r>
              <a:rPr lang="x-none" sz="2400" dirty="0" smtClean="0"/>
              <a:t>destroy the data or make it otherwise unavailabale, and become administrators of the database server</a:t>
            </a:r>
          </a:p>
          <a:p>
            <a:endParaRPr lang="x-none" sz="2800" dirty="0" smtClean="0"/>
          </a:p>
          <a:p>
            <a:r>
              <a:rPr lang="x-none" sz="2800" dirty="0" smtClean="0"/>
              <a:t>SQL Injection is more common in PHP, classic ASP, Cold Fusion and older languages:</a:t>
            </a:r>
          </a:p>
          <a:p>
            <a:pPr marL="457200" indent="-457200">
              <a:buFont typeface="Arial"/>
              <a:buChar char="•"/>
            </a:pPr>
            <a:r>
              <a:rPr lang="x-none" sz="2400" dirty="0" smtClean="0"/>
              <a:t>Languages that do not provide parameterized query support</a:t>
            </a:r>
          </a:p>
          <a:p>
            <a:pPr marL="457200" indent="-457200">
              <a:buFont typeface="Arial"/>
              <a:buChar char="•"/>
            </a:pPr>
            <a:r>
              <a:rPr lang="x-none" sz="2400" dirty="0" smtClean="0"/>
              <a:t>Parameterized queries have been added to newer versions</a:t>
            </a:r>
          </a:p>
          <a:p>
            <a:pPr marL="457200" indent="-457200">
              <a:buFont typeface="Arial"/>
              <a:buChar char="•"/>
            </a:pPr>
            <a:r>
              <a:rPr lang="x-none" sz="2400" dirty="0" smtClean="0"/>
              <a:t>Early adopters of web technology (i.e. Old Code)</a:t>
            </a:r>
            <a:endParaRPr lang="x-none" sz="2400" dirty="0"/>
          </a:p>
        </p:txBody>
      </p:sp>
    </p:spTree>
    <p:extLst>
      <p:ext uri="{BB962C8B-B14F-4D97-AF65-F5344CB8AC3E}">
        <p14:creationId xmlns:p14="http://schemas.microsoft.com/office/powerpoint/2010/main" val="2129207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Severity of SQL Injection</a:t>
            </a:r>
            <a:endParaRPr lang="en-US" b="1" dirty="0"/>
          </a:p>
        </p:txBody>
      </p:sp>
      <p:sp>
        <p:nvSpPr>
          <p:cNvPr id="7" name="Rectangle 6"/>
          <p:cNvSpPr/>
          <p:nvPr/>
        </p:nvSpPr>
        <p:spPr>
          <a:xfrm>
            <a:off x="457200" y="1255180"/>
            <a:ext cx="8557130" cy="4339650"/>
          </a:xfrm>
          <a:prstGeom prst="rect">
            <a:avLst/>
          </a:prstGeom>
        </p:spPr>
        <p:txBody>
          <a:bodyPr wrap="square">
            <a:spAutoFit/>
          </a:bodyPr>
          <a:lstStyle/>
          <a:p>
            <a:r>
              <a:rPr lang="x-none" sz="2800" dirty="0" smtClean="0"/>
              <a:t>The severity of SQL Injection attacks is limited by</a:t>
            </a:r>
          </a:p>
          <a:p>
            <a:pPr marL="457200" indent="-457200">
              <a:buFont typeface="Arial"/>
              <a:buChar char="•"/>
            </a:pPr>
            <a:r>
              <a:rPr lang="x-none" sz="2400" dirty="0" smtClean="0"/>
              <a:t>Attacker’s skill and imagination</a:t>
            </a:r>
          </a:p>
          <a:p>
            <a:pPr marL="457200" indent="-457200">
              <a:buFont typeface="Arial"/>
              <a:buChar char="•"/>
            </a:pPr>
            <a:r>
              <a:rPr lang="x-none" sz="2400" dirty="0" smtClean="0"/>
              <a:t>Defense in depth countermeasures:</a:t>
            </a:r>
          </a:p>
          <a:p>
            <a:pPr marL="914400" lvl="1" indent="-457200">
              <a:buFont typeface="Lucida Grande"/>
              <a:buChar char="-"/>
            </a:pPr>
            <a:r>
              <a:rPr lang="x-none" sz="2000" dirty="0" smtClean="0"/>
              <a:t>Input validation</a:t>
            </a:r>
          </a:p>
          <a:p>
            <a:pPr marL="914400" lvl="1" indent="-457200">
              <a:buFont typeface="Lucida Grande"/>
              <a:buChar char="-"/>
            </a:pPr>
            <a:r>
              <a:rPr lang="x-none" sz="2000" dirty="0" smtClean="0"/>
              <a:t>Least privilege</a:t>
            </a:r>
          </a:p>
          <a:p>
            <a:pPr marL="457200" indent="-457200">
              <a:buFont typeface="Arial"/>
              <a:buChar char="•"/>
            </a:pPr>
            <a:r>
              <a:rPr lang="x-none" sz="2400" dirty="0" smtClean="0"/>
              <a:t>D</a:t>
            </a:r>
            <a:r>
              <a:rPr lang="en-US" sz="2400" dirty="0" smtClean="0"/>
              <a:t>a</a:t>
            </a:r>
            <a:r>
              <a:rPr lang="x-none" sz="2400" dirty="0" smtClean="0"/>
              <a:t>tabase technology</a:t>
            </a:r>
          </a:p>
          <a:p>
            <a:endParaRPr lang="x-none" sz="2800" dirty="0" smtClean="0"/>
          </a:p>
          <a:p>
            <a:r>
              <a:rPr lang="x-none" sz="2800" dirty="0" smtClean="0"/>
              <a:t>Not all databases support command chaining</a:t>
            </a:r>
          </a:p>
          <a:p>
            <a:pPr marL="457200" indent="-457200">
              <a:buFont typeface="Arial"/>
              <a:buChar char="•"/>
            </a:pPr>
            <a:r>
              <a:rPr lang="x-none" sz="2400" dirty="0" smtClean="0"/>
              <a:t>Microsoft Access</a:t>
            </a:r>
          </a:p>
          <a:p>
            <a:pPr marL="457200" indent="-457200">
              <a:buFont typeface="Arial"/>
              <a:buChar char="•"/>
            </a:pPr>
            <a:r>
              <a:rPr lang="x-none" sz="2400" dirty="0" smtClean="0"/>
              <a:t>MySQL Connector/J and C</a:t>
            </a:r>
          </a:p>
          <a:p>
            <a:pPr marL="457200" indent="-457200">
              <a:buFont typeface="Arial"/>
              <a:buChar char="•"/>
            </a:pPr>
            <a:r>
              <a:rPr lang="x-none" sz="2400" dirty="0" smtClean="0"/>
              <a:t>Oracle</a:t>
            </a:r>
            <a:endParaRPr lang="x-none" sz="2400" dirty="0"/>
          </a:p>
        </p:txBody>
      </p:sp>
    </p:spTree>
    <p:extLst>
      <p:ext uri="{BB962C8B-B14F-4D97-AF65-F5344CB8AC3E}">
        <p14:creationId xmlns:p14="http://schemas.microsoft.com/office/powerpoint/2010/main" val="3539488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Example of SQL Injection</a:t>
            </a:r>
            <a:endParaRPr lang="en-US" b="1" dirty="0"/>
          </a:p>
        </p:txBody>
      </p:sp>
      <p:sp>
        <p:nvSpPr>
          <p:cNvPr id="7" name="Rectangle 6"/>
          <p:cNvSpPr/>
          <p:nvPr/>
        </p:nvSpPr>
        <p:spPr>
          <a:xfrm>
            <a:off x="457200" y="1443841"/>
            <a:ext cx="8557130" cy="954107"/>
          </a:xfrm>
          <a:prstGeom prst="rect">
            <a:avLst/>
          </a:prstGeom>
        </p:spPr>
        <p:txBody>
          <a:bodyPr wrap="square">
            <a:spAutoFit/>
          </a:bodyPr>
          <a:lstStyle/>
          <a:p>
            <a:r>
              <a:rPr lang="x-none" sz="3200" dirty="0" smtClean="0"/>
              <a:t>Dynamic query in application</a:t>
            </a:r>
          </a:p>
          <a:p>
            <a:pPr marL="457200" indent="-457200">
              <a:buFont typeface="Arial"/>
              <a:buChar char="•"/>
            </a:pPr>
            <a:endParaRPr lang="x-none" sz="2400" dirty="0"/>
          </a:p>
        </p:txBody>
      </p:sp>
      <p:sp>
        <p:nvSpPr>
          <p:cNvPr id="4" name="Rectangle 3"/>
          <p:cNvSpPr/>
          <p:nvPr/>
        </p:nvSpPr>
        <p:spPr>
          <a:xfrm>
            <a:off x="532441" y="2112014"/>
            <a:ext cx="8557130" cy="892552"/>
          </a:xfrm>
          <a:prstGeom prst="rect">
            <a:avLst/>
          </a:prstGeom>
        </p:spPr>
        <p:txBody>
          <a:bodyPr wrap="square">
            <a:spAutoFit/>
          </a:bodyPr>
          <a:lstStyle/>
          <a:p>
            <a:r>
              <a:rPr lang="x-none" sz="2800" dirty="0" smtClean="0"/>
              <a:t>Potential String Injection</a:t>
            </a:r>
          </a:p>
          <a:p>
            <a:pPr marL="457200" indent="-457200">
              <a:buFont typeface="Arial"/>
              <a:buChar char="•"/>
            </a:pPr>
            <a:endParaRPr lang="x-none" sz="2400" dirty="0"/>
          </a:p>
        </p:txBody>
      </p:sp>
      <p:sp>
        <p:nvSpPr>
          <p:cNvPr id="6" name="Rectangle 5"/>
          <p:cNvSpPr/>
          <p:nvPr/>
        </p:nvSpPr>
        <p:spPr>
          <a:xfrm>
            <a:off x="532441" y="3398189"/>
            <a:ext cx="8557130" cy="892552"/>
          </a:xfrm>
          <a:prstGeom prst="rect">
            <a:avLst/>
          </a:prstGeom>
        </p:spPr>
        <p:txBody>
          <a:bodyPr wrap="square">
            <a:spAutoFit/>
          </a:bodyPr>
          <a:lstStyle/>
          <a:p>
            <a:r>
              <a:rPr lang="x-none" sz="2800" dirty="0" smtClean="0"/>
              <a:t>Potential Numeric Injection</a:t>
            </a:r>
          </a:p>
          <a:p>
            <a:pPr marL="457200" indent="-457200">
              <a:buFont typeface="Arial"/>
              <a:buChar char="•"/>
            </a:pPr>
            <a:endParaRPr lang="x-none" sz="2400"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41" y="2637080"/>
            <a:ext cx="5727700" cy="533400"/>
          </a:xfrm>
          <a:prstGeom prst="rect">
            <a:avLst/>
          </a:prstGeom>
        </p:spPr>
      </p:pic>
      <p:pic>
        <p:nvPicPr>
          <p:cNvPr id="8" name="Picture 7" descr="Screenshot 2019-02-14 at 10.54.4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41" y="3856219"/>
            <a:ext cx="5689600" cy="495300"/>
          </a:xfrm>
          <a:prstGeom prst="rect">
            <a:avLst/>
          </a:prstGeom>
        </p:spPr>
      </p:pic>
    </p:spTree>
    <p:extLst>
      <p:ext uri="{BB962C8B-B14F-4D97-AF65-F5344CB8AC3E}">
        <p14:creationId xmlns:p14="http://schemas.microsoft.com/office/powerpoint/2010/main" val="128136314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String Injection</a:t>
            </a:r>
            <a:endParaRPr lang="en-US" b="1"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48797"/>
            <a:ext cx="5727700" cy="533400"/>
          </a:xfrm>
          <a:prstGeom prst="rect">
            <a:avLst/>
          </a:prstGeom>
        </p:spPr>
      </p:pic>
      <p:pic>
        <p:nvPicPr>
          <p:cNvPr id="2" name="Picture 1" descr="Screenshot 2019-02-14 at 10.5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86344"/>
            <a:ext cx="6298241" cy="4312031"/>
          </a:xfrm>
          <a:prstGeom prst="rect">
            <a:avLst/>
          </a:prstGeom>
        </p:spPr>
      </p:pic>
      <p:sp>
        <p:nvSpPr>
          <p:cNvPr id="11" name="Rectangle 10"/>
          <p:cNvSpPr/>
          <p:nvPr/>
        </p:nvSpPr>
        <p:spPr>
          <a:xfrm>
            <a:off x="457200" y="6186119"/>
            <a:ext cx="8686800" cy="769441"/>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name = ‘Smit’ or ‘1’ = ‘1’</a:t>
            </a:r>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p>
          <a:p>
            <a:pPr marL="457200" indent="-457200">
              <a:buFont typeface="Arial"/>
              <a:buChar char="•"/>
            </a:pPr>
            <a:endParaRPr lang="x-none" sz="2400" dirty="0"/>
          </a:p>
        </p:txBody>
      </p:sp>
    </p:spTree>
    <p:extLst>
      <p:ext uri="{BB962C8B-B14F-4D97-AF65-F5344CB8AC3E}">
        <p14:creationId xmlns:p14="http://schemas.microsoft.com/office/powerpoint/2010/main" val="315041259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String Injection</a:t>
            </a:r>
            <a:endParaRPr lang="en-US" b="1"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48797"/>
            <a:ext cx="5727700" cy="533400"/>
          </a:xfrm>
          <a:prstGeom prst="rect">
            <a:avLst/>
          </a:prstGeom>
        </p:spPr>
      </p:pic>
      <p:sp>
        <p:nvSpPr>
          <p:cNvPr id="11" name="Rectangle 10"/>
          <p:cNvSpPr/>
          <p:nvPr/>
        </p:nvSpPr>
        <p:spPr>
          <a:xfrm>
            <a:off x="457200" y="6186119"/>
            <a:ext cx="8686800" cy="769441"/>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name = ‘’ or 1 = 1</a:t>
            </a:r>
            <a:r>
              <a:rPr lang="en-US" sz="2000" dirty="0" smtClean="0">
                <a:latin typeface="Courier"/>
                <a:cs typeface="Courier"/>
              </a:rPr>
              <a:t>--</a:t>
            </a:r>
            <a:r>
              <a:rPr lang="x-none" sz="2000" dirty="0" smtClean="0">
                <a:latin typeface="Courier"/>
                <a:cs typeface="Courier"/>
              </a:rPr>
              <a:t>’;</a:t>
            </a:r>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p>
          <a:p>
            <a:pPr marL="457200" indent="-457200">
              <a:buFont typeface="Arial"/>
              <a:buChar char="•"/>
            </a:pPr>
            <a:endParaRPr lang="x-none" sz="2400" dirty="0"/>
          </a:p>
        </p:txBody>
      </p:sp>
      <p:pic>
        <p:nvPicPr>
          <p:cNvPr id="4" name="Picture 3" descr="Screenshot 2019-02-14 at 11.03.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943" y="1488867"/>
            <a:ext cx="5840058" cy="4017490"/>
          </a:xfrm>
          <a:prstGeom prst="rect">
            <a:avLst/>
          </a:prstGeom>
        </p:spPr>
      </p:pic>
    </p:spTree>
    <p:extLst>
      <p:ext uri="{BB962C8B-B14F-4D97-AF65-F5344CB8AC3E}">
        <p14:creationId xmlns:p14="http://schemas.microsoft.com/office/powerpoint/2010/main" val="2032158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String Injection</a:t>
            </a:r>
            <a:endParaRPr lang="en-US" b="1"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48797"/>
            <a:ext cx="5727700" cy="533400"/>
          </a:xfrm>
          <a:prstGeom prst="rect">
            <a:avLst/>
          </a:prstGeom>
        </p:spPr>
      </p:pic>
      <p:sp>
        <p:nvSpPr>
          <p:cNvPr id="11" name="Rectangle 10"/>
          <p:cNvSpPr/>
          <p:nvPr/>
        </p:nvSpPr>
        <p:spPr>
          <a:xfrm>
            <a:off x="457200" y="6186119"/>
            <a:ext cx="8686800" cy="769441"/>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name = ‘’ or 1 = 1</a:t>
            </a:r>
            <a:r>
              <a:rPr lang="en-US" sz="2000" dirty="0" smtClean="0">
                <a:latin typeface="Courier"/>
                <a:cs typeface="Courier"/>
              </a:rPr>
              <a:t>--</a:t>
            </a:r>
            <a:r>
              <a:rPr lang="x-none" sz="2000" dirty="0" smtClean="0">
                <a:latin typeface="Courier"/>
                <a:cs typeface="Courier"/>
              </a:rPr>
              <a:t>’;</a:t>
            </a:r>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p>
          <a:p>
            <a:pPr marL="457200" indent="-457200">
              <a:buFont typeface="Arial"/>
              <a:buChar char="•"/>
            </a:pPr>
            <a:endParaRPr lang="x-none" sz="2400" dirty="0"/>
          </a:p>
        </p:txBody>
      </p:sp>
      <p:pic>
        <p:nvPicPr>
          <p:cNvPr id="4" name="Picture 3" descr="Screenshot 2019-02-14 at 11.03.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943" y="1488867"/>
            <a:ext cx="5840058" cy="4017490"/>
          </a:xfrm>
          <a:prstGeom prst="rect">
            <a:avLst/>
          </a:prstGeom>
        </p:spPr>
      </p:pic>
    </p:spTree>
    <p:extLst>
      <p:ext uri="{BB962C8B-B14F-4D97-AF65-F5344CB8AC3E}">
        <p14:creationId xmlns:p14="http://schemas.microsoft.com/office/powerpoint/2010/main" val="4290980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Numeric Injection</a:t>
            </a:r>
            <a:endParaRPr lang="en-US" b="1" dirty="0"/>
          </a:p>
        </p:txBody>
      </p:sp>
      <p:sp>
        <p:nvSpPr>
          <p:cNvPr id="11" name="Rectangle 10"/>
          <p:cNvSpPr/>
          <p:nvPr/>
        </p:nvSpPr>
        <p:spPr>
          <a:xfrm>
            <a:off x="457200" y="6186119"/>
            <a:ext cx="8686800" cy="769441"/>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employee_id = 1234567 or 1=1;</a:t>
            </a:r>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p>
          <a:p>
            <a:pPr marL="457200" indent="-457200">
              <a:buFont typeface="Arial"/>
              <a:buChar char="•"/>
            </a:pPr>
            <a:endParaRPr lang="x-none" sz="2400" dirty="0"/>
          </a:p>
        </p:txBody>
      </p:sp>
      <p:pic>
        <p:nvPicPr>
          <p:cNvPr id="2" name="Picture 1" descr="Screenshot 2019-02-14 at 11.06.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942" y="1519824"/>
            <a:ext cx="5930772" cy="4065687"/>
          </a:xfrm>
          <a:prstGeom prst="rect">
            <a:avLst/>
          </a:prstGeom>
        </p:spPr>
      </p:pic>
      <p:pic>
        <p:nvPicPr>
          <p:cNvPr id="8" name="Picture 7" descr="Screenshot 2019-02-14 at 10.54.4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41" y="5732859"/>
            <a:ext cx="5689600" cy="495300"/>
          </a:xfrm>
          <a:prstGeom prst="rect">
            <a:avLst/>
          </a:prstGeom>
        </p:spPr>
      </p:pic>
    </p:spTree>
    <p:extLst>
      <p:ext uri="{BB962C8B-B14F-4D97-AF65-F5344CB8AC3E}">
        <p14:creationId xmlns:p14="http://schemas.microsoft.com/office/powerpoint/2010/main" val="92023455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String Injection</a:t>
            </a:r>
            <a:endParaRPr lang="en-US" b="1"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4551367"/>
            <a:ext cx="5727700" cy="533400"/>
          </a:xfrm>
          <a:prstGeom prst="rect">
            <a:avLst/>
          </a:prstGeom>
        </p:spPr>
      </p:pic>
      <p:sp>
        <p:nvSpPr>
          <p:cNvPr id="11" name="Rectangle 10"/>
          <p:cNvSpPr/>
          <p:nvPr/>
        </p:nvSpPr>
        <p:spPr>
          <a:xfrm>
            <a:off x="660400" y="5297119"/>
            <a:ext cx="8686800" cy="1077218"/>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name = ‘</a:t>
            </a:r>
            <a:r>
              <a:rPr lang="en-US" sz="2000" dirty="0" smtClean="0"/>
              <a:t>Smith</a:t>
            </a:r>
            <a:r>
              <a:rPr lang="en-US" sz="2000" dirty="0"/>
              <a:t>’; drop table users; truncate </a:t>
            </a:r>
            <a:r>
              <a:rPr lang="en-US" sz="2000" dirty="0" err="1"/>
              <a:t>audit_log</a:t>
            </a:r>
            <a:r>
              <a:rPr lang="en-US" sz="2000" dirty="0"/>
              <a:t>;-</a:t>
            </a:r>
            <a:r>
              <a:rPr lang="en-US" sz="2000" dirty="0" smtClean="0"/>
              <a:t>-’;</a:t>
            </a:r>
            <a:endParaRPr lang="en-US" sz="2000" dirty="0"/>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p>
          <a:p>
            <a:pPr marL="457200" indent="-457200">
              <a:buFont typeface="Arial"/>
              <a:buChar char="•"/>
            </a:pPr>
            <a:endParaRPr lang="x-none" sz="2400" dirty="0"/>
          </a:p>
        </p:txBody>
      </p:sp>
      <p:sp>
        <p:nvSpPr>
          <p:cNvPr id="6" name="Rectangle 5"/>
          <p:cNvSpPr/>
          <p:nvPr/>
        </p:nvSpPr>
        <p:spPr>
          <a:xfrm>
            <a:off x="1156109" y="2714954"/>
            <a:ext cx="4473212" cy="369332"/>
          </a:xfrm>
          <a:prstGeom prst="rect">
            <a:avLst/>
          </a:prstGeom>
        </p:spPr>
        <p:txBody>
          <a:bodyPr wrap="none">
            <a:spAutoFit/>
          </a:bodyPr>
          <a:lstStyle/>
          <a:p>
            <a:r>
              <a:rPr lang="en-US" dirty="0"/>
              <a:t>Smith’; drop table users; truncate </a:t>
            </a:r>
            <a:r>
              <a:rPr lang="en-US" dirty="0" err="1"/>
              <a:t>audit_log</a:t>
            </a:r>
            <a:r>
              <a:rPr lang="en-US" dirty="0"/>
              <a:t>;--</a:t>
            </a:r>
          </a:p>
        </p:txBody>
      </p:sp>
      <p:pic>
        <p:nvPicPr>
          <p:cNvPr id="7" name="Picture 6" descr="Screenshot 2019-02-14 at 11.12.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0" y="3014952"/>
            <a:ext cx="5791200" cy="965200"/>
          </a:xfrm>
          <a:prstGeom prst="rect">
            <a:avLst/>
          </a:prstGeom>
        </p:spPr>
      </p:pic>
    </p:spTree>
    <p:extLst>
      <p:ext uri="{BB962C8B-B14F-4D97-AF65-F5344CB8AC3E}">
        <p14:creationId xmlns:p14="http://schemas.microsoft.com/office/powerpoint/2010/main" val="262963071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3" name="Rectangle 2"/>
          <p:cNvSpPr/>
          <p:nvPr/>
        </p:nvSpPr>
        <p:spPr>
          <a:xfrm>
            <a:off x="457200" y="1443841"/>
            <a:ext cx="8557130" cy="830997"/>
          </a:xfrm>
          <a:prstGeom prst="rect">
            <a:avLst/>
          </a:prstGeom>
        </p:spPr>
        <p:txBody>
          <a:bodyPr wrap="square">
            <a:spAutoFit/>
          </a:bodyPr>
          <a:lstStyle/>
          <a:p>
            <a:r>
              <a:rPr lang="x-none" sz="2400" dirty="0" smtClean="0"/>
              <a:t>Download Webgoat</a:t>
            </a:r>
          </a:p>
          <a:p>
            <a:r>
              <a:rPr lang="en-US" sz="2400" dirty="0"/>
              <a:t>https://</a:t>
            </a:r>
            <a:r>
              <a:rPr lang="en-US" sz="2400" dirty="0" err="1"/>
              <a:t>github.com</a:t>
            </a:r>
            <a:r>
              <a:rPr lang="en-US" sz="2400" dirty="0"/>
              <a:t>/</a:t>
            </a:r>
            <a:r>
              <a:rPr lang="en-US" sz="2400" dirty="0" err="1"/>
              <a:t>WebGoat</a:t>
            </a:r>
            <a:r>
              <a:rPr lang="en-US" sz="2400" dirty="0"/>
              <a:t>/</a:t>
            </a:r>
            <a:r>
              <a:rPr lang="en-US" sz="2400" dirty="0" err="1"/>
              <a:t>WebGoat</a:t>
            </a:r>
            <a:r>
              <a:rPr lang="en-US" sz="2400" dirty="0"/>
              <a:t>/releases</a:t>
            </a:r>
            <a:endParaRPr lang="x-none" sz="2400" dirty="0"/>
          </a:p>
        </p:txBody>
      </p:sp>
      <p:sp>
        <p:nvSpPr>
          <p:cNvPr id="4" name="Rectangle 3"/>
          <p:cNvSpPr/>
          <p:nvPr/>
        </p:nvSpPr>
        <p:spPr>
          <a:xfrm>
            <a:off x="275771" y="3011384"/>
            <a:ext cx="8557130" cy="830997"/>
          </a:xfrm>
          <a:prstGeom prst="rect">
            <a:avLst/>
          </a:prstGeom>
        </p:spPr>
        <p:txBody>
          <a:bodyPr wrap="square">
            <a:spAutoFit/>
          </a:bodyPr>
          <a:lstStyle/>
          <a:p>
            <a:r>
              <a:rPr lang="x-none" sz="2400" dirty="0" smtClean="0"/>
              <a:t>Execute it</a:t>
            </a:r>
          </a:p>
          <a:p>
            <a:endParaRPr lang="x-none" sz="2400" dirty="0" smtClean="0"/>
          </a:p>
        </p:txBody>
      </p:sp>
      <p:sp>
        <p:nvSpPr>
          <p:cNvPr id="6" name="Rectangle 5"/>
          <p:cNvSpPr/>
          <p:nvPr/>
        </p:nvSpPr>
        <p:spPr>
          <a:xfrm>
            <a:off x="275771" y="3518716"/>
            <a:ext cx="8868229" cy="369332"/>
          </a:xfrm>
          <a:prstGeom prst="rect">
            <a:avLst/>
          </a:prstGeom>
        </p:spPr>
        <p:txBody>
          <a:bodyPr wrap="square">
            <a:spAutoFit/>
          </a:bodyPr>
          <a:lstStyle/>
          <a:p>
            <a:r>
              <a:rPr lang="en-US" dirty="0"/>
              <a:t>java -jar webgoat-server-8.0.0.VERSION.jar [--</a:t>
            </a:r>
            <a:r>
              <a:rPr lang="en-US" dirty="0" err="1"/>
              <a:t>server.port</a:t>
            </a:r>
            <a:r>
              <a:rPr lang="en-US" dirty="0"/>
              <a:t>=8080] [</a:t>
            </a:r>
            <a:r>
              <a:rPr lang="en-US" dirty="0" smtClean="0"/>
              <a:t>--</a:t>
            </a:r>
            <a:r>
              <a:rPr lang="en-US" dirty="0" err="1" smtClean="0"/>
              <a:t>server.address</a:t>
            </a:r>
            <a:r>
              <a:rPr lang="en-US" dirty="0"/>
              <a:t>=</a:t>
            </a:r>
            <a:r>
              <a:rPr lang="en-US" dirty="0" err="1"/>
              <a:t>localhost</a:t>
            </a:r>
            <a:r>
              <a:rPr lang="en-US" dirty="0"/>
              <a:t>]</a:t>
            </a:r>
          </a:p>
        </p:txBody>
      </p:sp>
      <p:sp>
        <p:nvSpPr>
          <p:cNvPr id="7" name="Rectangle 6"/>
          <p:cNvSpPr/>
          <p:nvPr/>
        </p:nvSpPr>
        <p:spPr>
          <a:xfrm>
            <a:off x="428171" y="4379355"/>
            <a:ext cx="8557130" cy="1508105"/>
          </a:xfrm>
          <a:prstGeom prst="rect">
            <a:avLst/>
          </a:prstGeom>
        </p:spPr>
        <p:txBody>
          <a:bodyPr wrap="square">
            <a:spAutoFit/>
          </a:bodyPr>
          <a:lstStyle/>
          <a:p>
            <a:r>
              <a:rPr lang="x-none" sz="2400" dirty="0" smtClean="0"/>
              <a:t>Using your Browser go to:</a:t>
            </a:r>
          </a:p>
          <a:p>
            <a:r>
              <a:rPr lang="en-US" sz="2000" dirty="0"/>
              <a:t>http://localhost:8080/</a:t>
            </a:r>
            <a:r>
              <a:rPr lang="en-US" sz="2000" dirty="0" err="1"/>
              <a:t>WebGoat</a:t>
            </a:r>
            <a:r>
              <a:rPr lang="en-US" sz="2000" dirty="0"/>
              <a:t>/</a:t>
            </a:r>
            <a:r>
              <a:rPr lang="en-US" sz="2000" dirty="0" err="1"/>
              <a:t>start.mvc#lesson</a:t>
            </a:r>
            <a:r>
              <a:rPr lang="en-US" sz="2000" dirty="0"/>
              <a:t>/</a:t>
            </a:r>
            <a:r>
              <a:rPr lang="en-US" sz="2000" dirty="0" err="1"/>
              <a:t>SqlInjection.lesson</a:t>
            </a:r>
            <a:r>
              <a:rPr lang="en-US" sz="2000" dirty="0"/>
              <a:t>/6</a:t>
            </a:r>
            <a:endParaRPr lang="x-none" sz="2000" dirty="0" smtClean="0"/>
          </a:p>
          <a:p>
            <a:endParaRPr lang="x-none" sz="2400" dirty="0" smtClean="0"/>
          </a:p>
          <a:p>
            <a:endParaRPr lang="x-none" sz="2400" dirty="0" smtClean="0"/>
          </a:p>
        </p:txBody>
      </p:sp>
    </p:spTree>
    <p:extLst>
      <p:ext uri="{BB962C8B-B14F-4D97-AF65-F5344CB8AC3E}">
        <p14:creationId xmlns:p14="http://schemas.microsoft.com/office/powerpoint/2010/main" val="154071869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Test For SQLInjection</a:t>
            </a:r>
            <a:endParaRPr lang="en-US" b="1" dirty="0"/>
          </a:p>
        </p:txBody>
      </p:sp>
      <p:sp>
        <p:nvSpPr>
          <p:cNvPr id="3" name="Rectangle 2"/>
          <p:cNvSpPr/>
          <p:nvPr/>
        </p:nvSpPr>
        <p:spPr>
          <a:xfrm>
            <a:off x="457200" y="1443841"/>
            <a:ext cx="8557130" cy="4708980"/>
          </a:xfrm>
          <a:prstGeom prst="rect">
            <a:avLst/>
          </a:prstGeom>
        </p:spPr>
        <p:txBody>
          <a:bodyPr wrap="square">
            <a:spAutoFit/>
          </a:bodyPr>
          <a:lstStyle/>
          <a:p>
            <a:r>
              <a:rPr lang="x-none" sz="2800" dirty="0" smtClean="0"/>
              <a:t>Understand when the application interacts with a DB Server in order to access some data.</a:t>
            </a:r>
          </a:p>
          <a:p>
            <a:endParaRPr lang="x-none" sz="2800" dirty="0" smtClean="0"/>
          </a:p>
          <a:p>
            <a:pPr marL="342900" indent="-342900">
              <a:buFont typeface="Arial"/>
              <a:buChar char="•"/>
            </a:pPr>
            <a:r>
              <a:rPr lang="x-none" sz="2400" b="1" dirty="0" smtClean="0"/>
              <a:t>Authentication forms: </a:t>
            </a:r>
            <a:r>
              <a:rPr lang="x-none" sz="2400" dirty="0" smtClean="0"/>
              <a:t>when authentication is performed using a web form, chances are that the user credentials are checked against a database that contains all usernames and password</a:t>
            </a:r>
          </a:p>
          <a:p>
            <a:pPr marL="342900" indent="-342900">
              <a:buFont typeface="Arial"/>
              <a:buChar char="•"/>
            </a:pPr>
            <a:endParaRPr lang="x-none" sz="1200" b="1" dirty="0" smtClean="0"/>
          </a:p>
          <a:p>
            <a:pPr marL="342900" indent="-342900">
              <a:buFont typeface="Arial"/>
              <a:buChar char="•"/>
            </a:pPr>
            <a:r>
              <a:rPr lang="x-none" sz="2400" b="1" dirty="0" smtClean="0"/>
              <a:t>Search engines</a:t>
            </a:r>
            <a:r>
              <a:rPr lang="x-none" sz="2400" dirty="0" smtClean="0"/>
              <a:t>: t</a:t>
            </a:r>
            <a:r>
              <a:rPr lang="en-US" sz="2400" dirty="0" smtClean="0"/>
              <a:t>h</a:t>
            </a:r>
            <a:r>
              <a:rPr lang="x-none" sz="2400" dirty="0" smtClean="0"/>
              <a:t>e string submitted by the user could be used in  a SQL query that extracts all relevant records from a database</a:t>
            </a:r>
          </a:p>
          <a:p>
            <a:pPr marL="342900" indent="-342900">
              <a:buFont typeface="Arial"/>
              <a:buChar char="•"/>
            </a:pPr>
            <a:endParaRPr lang="x-none" sz="1200" b="1" dirty="0" smtClean="0"/>
          </a:p>
          <a:p>
            <a:pPr marL="342900" indent="-342900">
              <a:buFont typeface="Arial"/>
              <a:buChar char="•"/>
            </a:pPr>
            <a:r>
              <a:rPr lang="x-none" sz="2400" b="1" dirty="0" smtClean="0"/>
              <a:t>E-Commerce sites: </a:t>
            </a:r>
            <a:r>
              <a:rPr lang="x-none" sz="2400" dirty="0" smtClean="0"/>
              <a:t>the products and their characteristics (price, description , availability, etc.) are very likely to be stored in a database</a:t>
            </a:r>
            <a:endParaRPr lang="x-none" sz="2400" dirty="0"/>
          </a:p>
        </p:txBody>
      </p:sp>
    </p:spTree>
    <p:extLst>
      <p:ext uri="{BB962C8B-B14F-4D97-AF65-F5344CB8AC3E}">
        <p14:creationId xmlns:p14="http://schemas.microsoft.com/office/powerpoint/2010/main" val="32539015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A1:2017 - Injection</a:t>
            </a:r>
            <a:endParaRPr lang="en-US" b="1" dirty="0"/>
          </a:p>
        </p:txBody>
      </p:sp>
      <p:pic>
        <p:nvPicPr>
          <p:cNvPr id="4" name="Picture 3" descr="Screen Shot 2019-02-13 at 12.21.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 y="1229506"/>
            <a:ext cx="8928100" cy="1098550"/>
          </a:xfrm>
          <a:prstGeom prst="rect">
            <a:avLst/>
          </a:prstGeom>
        </p:spPr>
      </p:pic>
      <p:sp>
        <p:nvSpPr>
          <p:cNvPr id="2" name="Rectangle 1"/>
          <p:cNvSpPr/>
          <p:nvPr/>
        </p:nvSpPr>
        <p:spPr>
          <a:xfrm>
            <a:off x="457200" y="2601506"/>
            <a:ext cx="8229600" cy="3539430"/>
          </a:xfrm>
          <a:prstGeom prst="rect">
            <a:avLst/>
          </a:prstGeom>
        </p:spPr>
        <p:txBody>
          <a:bodyPr wrap="square">
            <a:spAutoFit/>
          </a:bodyPr>
          <a:lstStyle/>
          <a:p>
            <a:r>
              <a:rPr lang="en-US" sz="2800" dirty="0" smtClean="0"/>
              <a:t>Injection </a:t>
            </a:r>
            <a:r>
              <a:rPr lang="en-US" sz="2800" dirty="0"/>
              <a:t>flaws allow attackers to relay malicious code through an application to another </a:t>
            </a:r>
            <a:r>
              <a:rPr lang="en-US" sz="2800" dirty="0" smtClean="0"/>
              <a:t>system:</a:t>
            </a:r>
          </a:p>
          <a:p>
            <a:endParaRPr lang="en-US" sz="1200" dirty="0"/>
          </a:p>
          <a:p>
            <a:pPr marL="342900" indent="-342900">
              <a:buFont typeface="Lucida Grande"/>
              <a:buChar char="-"/>
            </a:pPr>
            <a:r>
              <a:rPr lang="en-US" sz="2400" dirty="0"/>
              <a:t>calls to backend databases via SQL (i.e., SQL injection</a:t>
            </a:r>
            <a:r>
              <a:rPr lang="en-US" sz="2400" dirty="0" smtClean="0"/>
              <a:t>);</a:t>
            </a:r>
          </a:p>
          <a:p>
            <a:pPr marL="342900" indent="-342900">
              <a:buFont typeface="Lucida Grande"/>
              <a:buChar char="-"/>
            </a:pPr>
            <a:endParaRPr lang="en-US" sz="600" dirty="0"/>
          </a:p>
          <a:p>
            <a:pPr marL="342900" indent="-342900">
              <a:buFont typeface="Lucida Grande"/>
              <a:buChar char="-"/>
            </a:pPr>
            <a:r>
              <a:rPr lang="en-US" sz="2400" dirty="0" smtClean="0"/>
              <a:t>calls </a:t>
            </a:r>
            <a:r>
              <a:rPr lang="en-US" sz="2400" dirty="0"/>
              <a:t>to the operating system via system </a:t>
            </a:r>
            <a:r>
              <a:rPr lang="en-US" sz="2400" dirty="0" smtClean="0"/>
              <a:t>calls;</a:t>
            </a:r>
          </a:p>
          <a:p>
            <a:pPr marL="342900" indent="-342900">
              <a:buFont typeface="Lucida Grande"/>
              <a:buChar char="-"/>
            </a:pPr>
            <a:endParaRPr lang="en-US" sz="600" dirty="0" smtClean="0"/>
          </a:p>
          <a:p>
            <a:pPr marL="342900" indent="-342900">
              <a:buFont typeface="Lucida Grande"/>
              <a:buChar char="-"/>
            </a:pPr>
            <a:r>
              <a:rPr lang="en-US" sz="2400" dirty="0" smtClean="0"/>
              <a:t>use </a:t>
            </a:r>
            <a:r>
              <a:rPr lang="en-US" sz="2400" dirty="0"/>
              <a:t>of external programs via shell </a:t>
            </a:r>
            <a:r>
              <a:rPr lang="en-US" sz="2400" dirty="0" smtClean="0"/>
              <a:t>commands. </a:t>
            </a:r>
          </a:p>
          <a:p>
            <a:pPr marL="285750" indent="-285750">
              <a:buFont typeface="Arial"/>
              <a:buChar char="•"/>
            </a:pPr>
            <a:endParaRPr lang="en-US" sz="2400" dirty="0"/>
          </a:p>
          <a:p>
            <a:pPr algn="ctr"/>
            <a:r>
              <a:rPr lang="en-US" sz="2400" b="1" dirty="0" smtClean="0"/>
              <a:t>Any </a:t>
            </a:r>
            <a:r>
              <a:rPr lang="en-US" sz="2400" b="1" dirty="0"/>
              <a:t>time an application uses an interpreter of any type there is a danger of introducing an injection vulnerability.</a:t>
            </a:r>
          </a:p>
        </p:txBody>
      </p:sp>
      <p:sp>
        <p:nvSpPr>
          <p:cNvPr id="6" name="Rectangle 5"/>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15871178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Test For SQLInjection</a:t>
            </a:r>
            <a:endParaRPr lang="en-US" b="1" dirty="0"/>
          </a:p>
        </p:txBody>
      </p:sp>
      <p:sp>
        <p:nvSpPr>
          <p:cNvPr id="3" name="Rectangle 2"/>
          <p:cNvSpPr/>
          <p:nvPr/>
        </p:nvSpPr>
        <p:spPr>
          <a:xfrm>
            <a:off x="457200" y="1443841"/>
            <a:ext cx="8557130" cy="3539431"/>
          </a:xfrm>
          <a:prstGeom prst="rect">
            <a:avLst/>
          </a:prstGeom>
        </p:spPr>
        <p:txBody>
          <a:bodyPr wrap="square">
            <a:spAutoFit/>
          </a:bodyPr>
          <a:lstStyle/>
          <a:p>
            <a:r>
              <a:rPr lang="x-none" sz="2800" dirty="0" smtClean="0"/>
              <a:t>The first very test usually consists of adding a single quote or a smicolon to the filed or parameter under test.</a:t>
            </a:r>
          </a:p>
          <a:p>
            <a:endParaRPr lang="x-none" sz="2800" dirty="0"/>
          </a:p>
          <a:p>
            <a:r>
              <a:rPr lang="x-none" sz="2800" dirty="0" smtClean="0"/>
              <a:t>The first is used in SQL as a string terminator and, if note filtered by the application, would lead to an incorrect query. The second is used to end a SQL statement and, if it is not filtered, it is also likely to generate an error</a:t>
            </a:r>
          </a:p>
          <a:p>
            <a:endParaRPr lang="x-none" sz="2800" dirty="0" smtClean="0"/>
          </a:p>
        </p:txBody>
      </p:sp>
    </p:spTree>
    <p:extLst>
      <p:ext uri="{BB962C8B-B14F-4D97-AF65-F5344CB8AC3E}">
        <p14:creationId xmlns:p14="http://schemas.microsoft.com/office/powerpoint/2010/main" val="3012826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Test For SQLInjection</a:t>
            </a:r>
            <a:endParaRPr lang="en-US" b="1" dirty="0"/>
          </a:p>
        </p:txBody>
      </p:sp>
      <p:pic>
        <p:nvPicPr>
          <p:cNvPr id="2" name="Picture 1" descr="Screenshot 2019-02-14 at 11.26.39.png"/>
          <p:cNvPicPr>
            <a:picLocks noChangeAspect="1"/>
          </p:cNvPicPr>
          <p:nvPr/>
        </p:nvPicPr>
        <p:blipFill rotWithShape="1">
          <a:blip r:embed="rId3">
            <a:extLst>
              <a:ext uri="{28A0092B-C50C-407E-A947-70E740481C1C}">
                <a14:useLocalDpi xmlns:a14="http://schemas.microsoft.com/office/drawing/2010/main" val="0"/>
              </a:ext>
            </a:extLst>
          </a:blip>
          <a:srcRect b="7519"/>
          <a:stretch/>
        </p:blipFill>
        <p:spPr>
          <a:xfrm>
            <a:off x="457200" y="1229506"/>
            <a:ext cx="8623300" cy="4322208"/>
          </a:xfrm>
          <a:prstGeom prst="rect">
            <a:avLst/>
          </a:prstGeom>
        </p:spPr>
      </p:pic>
    </p:spTree>
    <p:extLst>
      <p:ext uri="{BB962C8B-B14F-4D97-AF65-F5344CB8AC3E}">
        <p14:creationId xmlns:p14="http://schemas.microsoft.com/office/powerpoint/2010/main" val="289875062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4" name="Rectangle 3"/>
          <p:cNvSpPr/>
          <p:nvPr/>
        </p:nvSpPr>
        <p:spPr>
          <a:xfrm>
            <a:off x="457200" y="1443841"/>
            <a:ext cx="8557130" cy="4462760"/>
          </a:xfrm>
          <a:prstGeom prst="rect">
            <a:avLst/>
          </a:prstGeom>
        </p:spPr>
        <p:txBody>
          <a:bodyPr wrap="square">
            <a:spAutoFit/>
          </a:bodyPr>
          <a:lstStyle/>
          <a:p>
            <a:r>
              <a:rPr lang="x-none" sz="3200" dirty="0" smtClean="0"/>
              <a:t>Download from Week 4 -&gt; Lab Material</a:t>
            </a:r>
          </a:p>
          <a:p>
            <a:pPr marL="457200" indent="-457200">
              <a:buFont typeface="Arial"/>
              <a:buChar char="•"/>
            </a:pPr>
            <a:endParaRPr lang="x-none" sz="2800" dirty="0" smtClean="0">
              <a:latin typeface="Courier"/>
              <a:cs typeface="Courier"/>
            </a:endParaRPr>
          </a:p>
          <a:p>
            <a:pPr marL="457200" indent="-457200">
              <a:buFont typeface="Arial"/>
              <a:buChar char="•"/>
            </a:pPr>
            <a:r>
              <a:rPr lang="x-none" sz="2800" dirty="0">
                <a:latin typeface="Courier"/>
                <a:cs typeface="Courier"/>
              </a:rPr>
              <a:t>_</a:t>
            </a:r>
            <a:r>
              <a:rPr lang="x-none" sz="2800" dirty="0" smtClean="0">
                <a:latin typeface="Courier"/>
                <a:cs typeface="Courier"/>
              </a:rPr>
              <a:t>menu.jsp</a:t>
            </a:r>
            <a:endParaRPr lang="x-none" sz="2800" dirty="0">
              <a:latin typeface="Courier"/>
              <a:cs typeface="Courier"/>
            </a:endParaRPr>
          </a:p>
          <a:p>
            <a:pPr marL="457200" indent="-457200">
              <a:buFont typeface="Arial"/>
              <a:buChar char="•"/>
            </a:pPr>
            <a:r>
              <a:rPr lang="x-none" sz="2800" dirty="0" smtClean="0">
                <a:latin typeface="Courier"/>
                <a:cs typeface="Courier"/>
              </a:rPr>
              <a:t>DBUtils.java</a:t>
            </a:r>
          </a:p>
          <a:p>
            <a:pPr marL="457200" indent="-457200">
              <a:buFont typeface="Arial"/>
              <a:buChar char="•"/>
            </a:pPr>
            <a:r>
              <a:rPr lang="x-none" sz="2800" dirty="0" smtClean="0">
                <a:latin typeface="Courier"/>
                <a:cs typeface="Courier"/>
              </a:rPr>
              <a:t>MySQLConnUtils.java</a:t>
            </a:r>
          </a:p>
          <a:p>
            <a:pPr marL="457200" indent="-457200">
              <a:buFont typeface="Arial"/>
              <a:buChar char="•"/>
            </a:pPr>
            <a:r>
              <a:rPr lang="x-none" sz="2800" dirty="0" smtClean="0">
                <a:latin typeface="Courier"/>
                <a:cs typeface="Courier"/>
              </a:rPr>
              <a:t>ProductSearchServlet.java</a:t>
            </a:r>
          </a:p>
          <a:p>
            <a:pPr marL="457200" indent="-457200">
              <a:buFont typeface="Arial"/>
              <a:buChar char="•"/>
            </a:pPr>
            <a:r>
              <a:rPr lang="x-none" sz="2800" dirty="0" smtClean="0">
                <a:latin typeface="Courier"/>
                <a:cs typeface="Courier"/>
              </a:rPr>
              <a:t>loginView.jsp</a:t>
            </a:r>
          </a:p>
          <a:p>
            <a:pPr marL="457200" indent="-457200">
              <a:buFont typeface="Arial"/>
              <a:buChar char="•"/>
            </a:pPr>
            <a:r>
              <a:rPr lang="x-none" sz="2800" dirty="0" smtClean="0">
                <a:latin typeface="Courier"/>
                <a:cs typeface="Courier"/>
              </a:rPr>
              <a:t>searchProductView.jsp</a:t>
            </a:r>
          </a:p>
          <a:p>
            <a:endParaRPr lang="x-none" sz="2800" dirty="0">
              <a:latin typeface="Courier"/>
              <a:cs typeface="Courier"/>
            </a:endParaRPr>
          </a:p>
          <a:p>
            <a:endParaRPr lang="x-none" sz="2800" dirty="0" smtClean="0"/>
          </a:p>
        </p:txBody>
      </p:sp>
    </p:spTree>
    <p:extLst>
      <p:ext uri="{BB962C8B-B14F-4D97-AF65-F5344CB8AC3E}">
        <p14:creationId xmlns:p14="http://schemas.microsoft.com/office/powerpoint/2010/main" val="173798426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4" name="Rectangle 3"/>
          <p:cNvSpPr/>
          <p:nvPr/>
        </p:nvSpPr>
        <p:spPr>
          <a:xfrm>
            <a:off x="457200" y="1443841"/>
            <a:ext cx="8557130" cy="4462760"/>
          </a:xfrm>
          <a:prstGeom prst="rect">
            <a:avLst/>
          </a:prstGeom>
        </p:spPr>
        <p:txBody>
          <a:bodyPr wrap="square">
            <a:spAutoFit/>
          </a:bodyPr>
          <a:lstStyle/>
          <a:p>
            <a:r>
              <a:rPr lang="x-none" sz="3200" dirty="0" smtClean="0"/>
              <a:t>Place .jsp files in folder </a:t>
            </a:r>
            <a:r>
              <a:rPr lang="x-none" sz="3200" i="1" dirty="0" smtClean="0"/>
              <a:t>views</a:t>
            </a:r>
          </a:p>
          <a:p>
            <a:pPr marL="457200" indent="-457200">
              <a:buFont typeface="Arial"/>
              <a:buChar char="•"/>
            </a:pPr>
            <a:endParaRPr lang="x-none" sz="2800" dirty="0" smtClean="0">
              <a:latin typeface="Courier"/>
              <a:cs typeface="Courier"/>
            </a:endParaRPr>
          </a:p>
          <a:p>
            <a:pPr marL="457200" indent="-457200">
              <a:buFont typeface="Arial"/>
              <a:buChar char="•"/>
            </a:pPr>
            <a:r>
              <a:rPr lang="x-none" sz="2800" dirty="0">
                <a:latin typeface="Courier"/>
                <a:cs typeface="Courier"/>
              </a:rPr>
              <a:t>_</a:t>
            </a:r>
            <a:r>
              <a:rPr lang="x-none" sz="2800" dirty="0" smtClean="0">
                <a:latin typeface="Courier"/>
                <a:cs typeface="Courier"/>
              </a:rPr>
              <a:t>menu.jsp</a:t>
            </a:r>
            <a:endParaRPr lang="x-none" sz="2800" dirty="0">
              <a:latin typeface="Courier"/>
              <a:cs typeface="Courier"/>
            </a:endParaRPr>
          </a:p>
          <a:p>
            <a:pPr marL="457200" indent="-457200">
              <a:buFont typeface="Arial"/>
              <a:buChar char="•"/>
            </a:pPr>
            <a:r>
              <a:rPr lang="x-none" sz="2800" dirty="0" smtClean="0">
                <a:latin typeface="Courier"/>
                <a:cs typeface="Courier"/>
              </a:rPr>
              <a:t>DBUtils.java</a:t>
            </a:r>
          </a:p>
          <a:p>
            <a:pPr marL="457200" indent="-457200">
              <a:buFont typeface="Arial"/>
              <a:buChar char="•"/>
            </a:pPr>
            <a:r>
              <a:rPr lang="x-none" sz="2800" dirty="0" smtClean="0">
                <a:latin typeface="Courier"/>
                <a:cs typeface="Courier"/>
              </a:rPr>
              <a:t>MySQLConnUtils.java</a:t>
            </a:r>
          </a:p>
          <a:p>
            <a:pPr marL="457200" indent="-457200">
              <a:buFont typeface="Arial"/>
              <a:buChar char="•"/>
            </a:pPr>
            <a:r>
              <a:rPr lang="x-none" sz="2800" dirty="0" smtClean="0">
                <a:latin typeface="Courier"/>
                <a:cs typeface="Courier"/>
              </a:rPr>
              <a:t>ProductSearchServlet.java</a:t>
            </a:r>
          </a:p>
          <a:p>
            <a:pPr marL="457200" indent="-457200">
              <a:buFont typeface="Arial"/>
              <a:buChar char="•"/>
            </a:pPr>
            <a:r>
              <a:rPr lang="x-none" sz="2800" dirty="0" smtClean="0">
                <a:latin typeface="Courier"/>
                <a:cs typeface="Courier"/>
              </a:rPr>
              <a:t>loginView.jsp</a:t>
            </a:r>
          </a:p>
          <a:p>
            <a:pPr marL="457200" indent="-457200">
              <a:buFont typeface="Arial"/>
              <a:buChar char="•"/>
            </a:pPr>
            <a:r>
              <a:rPr lang="x-none" sz="2800" dirty="0" smtClean="0">
                <a:latin typeface="Courier"/>
                <a:cs typeface="Courier"/>
              </a:rPr>
              <a:t>searchProductView.jsp</a:t>
            </a:r>
          </a:p>
          <a:p>
            <a:endParaRPr lang="x-none" sz="2800" dirty="0">
              <a:latin typeface="Courier"/>
              <a:cs typeface="Courier"/>
            </a:endParaRPr>
          </a:p>
          <a:p>
            <a:endParaRPr lang="x-none" sz="2800" dirty="0" smtClean="0"/>
          </a:p>
        </p:txBody>
      </p:sp>
      <p:sp>
        <p:nvSpPr>
          <p:cNvPr id="6" name="Rectangle 5"/>
          <p:cNvSpPr/>
          <p:nvPr/>
        </p:nvSpPr>
        <p:spPr>
          <a:xfrm>
            <a:off x="457200" y="2325523"/>
            <a:ext cx="2893624" cy="56312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199" y="4145568"/>
            <a:ext cx="5158107" cy="979764"/>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28067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4" name="Rectangle 3"/>
          <p:cNvSpPr/>
          <p:nvPr/>
        </p:nvSpPr>
        <p:spPr>
          <a:xfrm>
            <a:off x="457200" y="1443841"/>
            <a:ext cx="8557130" cy="4462760"/>
          </a:xfrm>
          <a:prstGeom prst="rect">
            <a:avLst/>
          </a:prstGeom>
        </p:spPr>
        <p:txBody>
          <a:bodyPr wrap="square">
            <a:spAutoFit/>
          </a:bodyPr>
          <a:lstStyle/>
          <a:p>
            <a:r>
              <a:rPr lang="x-none" sz="3200" dirty="0" smtClean="0"/>
              <a:t>Place the new servlet in the servlet package</a:t>
            </a:r>
            <a:endParaRPr lang="x-none" sz="3200" i="1" dirty="0" smtClean="0"/>
          </a:p>
          <a:p>
            <a:pPr marL="457200" indent="-457200">
              <a:buFont typeface="Arial"/>
              <a:buChar char="•"/>
            </a:pPr>
            <a:endParaRPr lang="x-none" sz="2800" dirty="0" smtClean="0">
              <a:latin typeface="Courier"/>
              <a:cs typeface="Courier"/>
            </a:endParaRPr>
          </a:p>
          <a:p>
            <a:pPr marL="457200" indent="-457200">
              <a:buFont typeface="Arial"/>
              <a:buChar char="•"/>
            </a:pPr>
            <a:r>
              <a:rPr lang="x-none" sz="2800" dirty="0">
                <a:latin typeface="Courier"/>
                <a:cs typeface="Courier"/>
              </a:rPr>
              <a:t>_</a:t>
            </a:r>
            <a:r>
              <a:rPr lang="x-none" sz="2800" dirty="0" smtClean="0">
                <a:latin typeface="Courier"/>
                <a:cs typeface="Courier"/>
              </a:rPr>
              <a:t>menu.jsp</a:t>
            </a:r>
            <a:endParaRPr lang="x-none" sz="2800" dirty="0">
              <a:latin typeface="Courier"/>
              <a:cs typeface="Courier"/>
            </a:endParaRPr>
          </a:p>
          <a:p>
            <a:pPr marL="457200" indent="-457200">
              <a:buFont typeface="Arial"/>
              <a:buChar char="•"/>
            </a:pPr>
            <a:r>
              <a:rPr lang="x-none" sz="2800" dirty="0" smtClean="0">
                <a:latin typeface="Courier"/>
                <a:cs typeface="Courier"/>
              </a:rPr>
              <a:t>DBUtils.java</a:t>
            </a:r>
          </a:p>
          <a:p>
            <a:pPr marL="457200" indent="-457200">
              <a:buFont typeface="Arial"/>
              <a:buChar char="•"/>
            </a:pPr>
            <a:r>
              <a:rPr lang="x-none" sz="2800" dirty="0" smtClean="0">
                <a:latin typeface="Courier"/>
                <a:cs typeface="Courier"/>
              </a:rPr>
              <a:t>MySQLConnUtils.java</a:t>
            </a:r>
          </a:p>
          <a:p>
            <a:pPr marL="457200" indent="-457200">
              <a:buFont typeface="Arial"/>
              <a:buChar char="•"/>
            </a:pPr>
            <a:r>
              <a:rPr lang="x-none" sz="2800" dirty="0" smtClean="0">
                <a:latin typeface="Courier"/>
                <a:cs typeface="Courier"/>
              </a:rPr>
              <a:t>ProductSearchServlet.java</a:t>
            </a:r>
          </a:p>
          <a:p>
            <a:pPr marL="457200" indent="-457200">
              <a:buFont typeface="Arial"/>
              <a:buChar char="•"/>
            </a:pPr>
            <a:r>
              <a:rPr lang="x-none" sz="2800" dirty="0" smtClean="0">
                <a:latin typeface="Courier"/>
                <a:cs typeface="Courier"/>
              </a:rPr>
              <a:t>loginView.jsp</a:t>
            </a:r>
          </a:p>
          <a:p>
            <a:pPr marL="457200" indent="-457200">
              <a:buFont typeface="Arial"/>
              <a:buChar char="•"/>
            </a:pPr>
            <a:r>
              <a:rPr lang="x-none" sz="2800" dirty="0" smtClean="0">
                <a:latin typeface="Courier"/>
                <a:cs typeface="Courier"/>
              </a:rPr>
              <a:t>searchProductView.jsp</a:t>
            </a:r>
          </a:p>
          <a:p>
            <a:endParaRPr lang="x-none" sz="2800" dirty="0">
              <a:latin typeface="Courier"/>
              <a:cs typeface="Courier"/>
            </a:endParaRPr>
          </a:p>
          <a:p>
            <a:endParaRPr lang="x-none" sz="2800" dirty="0" smtClean="0"/>
          </a:p>
        </p:txBody>
      </p:sp>
      <p:sp>
        <p:nvSpPr>
          <p:cNvPr id="7" name="Rectangle 6"/>
          <p:cNvSpPr/>
          <p:nvPr/>
        </p:nvSpPr>
        <p:spPr>
          <a:xfrm>
            <a:off x="457199" y="3655686"/>
            <a:ext cx="5999639" cy="52107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33852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4" name="Rectangle 3"/>
          <p:cNvSpPr/>
          <p:nvPr/>
        </p:nvSpPr>
        <p:spPr>
          <a:xfrm>
            <a:off x="457200" y="1443841"/>
            <a:ext cx="8557130" cy="4955203"/>
          </a:xfrm>
          <a:prstGeom prst="rect">
            <a:avLst/>
          </a:prstGeom>
        </p:spPr>
        <p:txBody>
          <a:bodyPr wrap="square">
            <a:spAutoFit/>
          </a:bodyPr>
          <a:lstStyle/>
          <a:p>
            <a:r>
              <a:rPr lang="x-none" sz="3200" dirty="0" smtClean="0"/>
              <a:t>Replace </a:t>
            </a:r>
            <a:r>
              <a:rPr lang="x-none" sz="3200" i="1" dirty="0" smtClean="0"/>
              <a:t>DBUtils.java</a:t>
            </a:r>
            <a:r>
              <a:rPr lang="x-none" sz="3200" dirty="0" smtClean="0"/>
              <a:t> and </a:t>
            </a:r>
            <a:r>
              <a:rPr lang="x-none" sz="3200" i="1" dirty="0" smtClean="0"/>
              <a:t>MySQLConnUtils.java</a:t>
            </a:r>
            <a:r>
              <a:rPr lang="x-none" sz="3200" dirty="0" smtClean="0"/>
              <a:t> in the web application</a:t>
            </a:r>
            <a:endParaRPr lang="x-none" sz="3200" i="1" dirty="0" smtClean="0"/>
          </a:p>
          <a:p>
            <a:pPr marL="457200" indent="-457200">
              <a:buFont typeface="Arial"/>
              <a:buChar char="•"/>
            </a:pPr>
            <a:endParaRPr lang="x-none" sz="2800" dirty="0" smtClean="0">
              <a:latin typeface="Courier"/>
              <a:cs typeface="Courier"/>
            </a:endParaRPr>
          </a:p>
          <a:p>
            <a:pPr marL="457200" indent="-457200">
              <a:buFont typeface="Arial"/>
              <a:buChar char="•"/>
            </a:pPr>
            <a:r>
              <a:rPr lang="x-none" sz="2800" dirty="0">
                <a:latin typeface="Courier"/>
                <a:cs typeface="Courier"/>
              </a:rPr>
              <a:t>_</a:t>
            </a:r>
            <a:r>
              <a:rPr lang="x-none" sz="2800" dirty="0" smtClean="0">
                <a:latin typeface="Courier"/>
                <a:cs typeface="Courier"/>
              </a:rPr>
              <a:t>menu.jsp</a:t>
            </a:r>
            <a:endParaRPr lang="x-none" sz="2800" dirty="0">
              <a:latin typeface="Courier"/>
              <a:cs typeface="Courier"/>
            </a:endParaRPr>
          </a:p>
          <a:p>
            <a:pPr marL="457200" indent="-457200">
              <a:buFont typeface="Arial"/>
              <a:buChar char="•"/>
            </a:pPr>
            <a:r>
              <a:rPr lang="x-none" sz="2800" dirty="0" smtClean="0">
                <a:latin typeface="Courier"/>
                <a:cs typeface="Courier"/>
              </a:rPr>
              <a:t>DBUtils.java</a:t>
            </a:r>
          </a:p>
          <a:p>
            <a:pPr marL="457200" indent="-457200">
              <a:buFont typeface="Arial"/>
              <a:buChar char="•"/>
            </a:pPr>
            <a:r>
              <a:rPr lang="x-none" sz="2800" dirty="0" smtClean="0">
                <a:latin typeface="Courier"/>
                <a:cs typeface="Courier"/>
              </a:rPr>
              <a:t>MySQLConnUtils.java</a:t>
            </a:r>
          </a:p>
          <a:p>
            <a:pPr marL="457200" indent="-457200">
              <a:buFont typeface="Arial"/>
              <a:buChar char="•"/>
            </a:pPr>
            <a:r>
              <a:rPr lang="x-none" sz="2800" dirty="0" smtClean="0">
                <a:latin typeface="Courier"/>
                <a:cs typeface="Courier"/>
              </a:rPr>
              <a:t>ProductSearchServlet.java</a:t>
            </a:r>
          </a:p>
          <a:p>
            <a:pPr marL="457200" indent="-457200">
              <a:buFont typeface="Arial"/>
              <a:buChar char="•"/>
            </a:pPr>
            <a:r>
              <a:rPr lang="x-none" sz="2800" dirty="0" smtClean="0">
                <a:latin typeface="Courier"/>
                <a:cs typeface="Courier"/>
              </a:rPr>
              <a:t>loginView.jsp</a:t>
            </a:r>
          </a:p>
          <a:p>
            <a:pPr marL="457200" indent="-457200">
              <a:buFont typeface="Arial"/>
              <a:buChar char="•"/>
            </a:pPr>
            <a:r>
              <a:rPr lang="x-none" sz="2800" dirty="0" smtClean="0">
                <a:latin typeface="Courier"/>
                <a:cs typeface="Courier"/>
              </a:rPr>
              <a:t>searchProductView.jsp</a:t>
            </a:r>
          </a:p>
          <a:p>
            <a:endParaRPr lang="x-none" sz="2800" dirty="0">
              <a:latin typeface="Courier"/>
              <a:cs typeface="Courier"/>
            </a:endParaRPr>
          </a:p>
          <a:p>
            <a:endParaRPr lang="x-none" sz="2800" dirty="0" smtClean="0"/>
          </a:p>
        </p:txBody>
      </p:sp>
      <p:sp>
        <p:nvSpPr>
          <p:cNvPr id="7" name="Rectangle 6"/>
          <p:cNvSpPr/>
          <p:nvPr/>
        </p:nvSpPr>
        <p:spPr>
          <a:xfrm>
            <a:off x="457200" y="3311894"/>
            <a:ext cx="5999639" cy="87296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15318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1</a:t>
            </a:r>
            <a:endParaRPr lang="en-US" b="1" dirty="0"/>
          </a:p>
        </p:txBody>
      </p:sp>
      <p:sp>
        <p:nvSpPr>
          <p:cNvPr id="4" name="Rectangle 3"/>
          <p:cNvSpPr/>
          <p:nvPr/>
        </p:nvSpPr>
        <p:spPr>
          <a:xfrm>
            <a:off x="293435" y="1443841"/>
            <a:ext cx="8557130" cy="1384995"/>
          </a:xfrm>
          <a:prstGeom prst="rect">
            <a:avLst/>
          </a:prstGeom>
        </p:spPr>
        <p:txBody>
          <a:bodyPr wrap="square">
            <a:spAutoFit/>
          </a:bodyPr>
          <a:lstStyle/>
          <a:p>
            <a:pPr algn="ctr"/>
            <a:r>
              <a:rPr lang="x-none" sz="2800" dirty="0" smtClean="0"/>
              <a:t>Perform the login in your webapp without knowing username and password.</a:t>
            </a:r>
            <a:endParaRPr lang="x-none" sz="2800" dirty="0"/>
          </a:p>
          <a:p>
            <a:endParaRPr lang="x-none" sz="2800" dirty="0" smtClean="0"/>
          </a:p>
        </p:txBody>
      </p:sp>
      <p:pic>
        <p:nvPicPr>
          <p:cNvPr id="2" name="Picture 1" descr="Screenshot 2019-02-14 at 19.11.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611" y="3089464"/>
            <a:ext cx="3594100" cy="2082800"/>
          </a:xfrm>
          <a:prstGeom prst="rect">
            <a:avLst/>
          </a:prstGeom>
        </p:spPr>
      </p:pic>
    </p:spTree>
    <p:extLst>
      <p:ext uri="{BB962C8B-B14F-4D97-AF65-F5344CB8AC3E}">
        <p14:creationId xmlns:p14="http://schemas.microsoft.com/office/powerpoint/2010/main" val="53058204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Solution</a:t>
            </a:r>
            <a:endParaRPr lang="en-US" b="1" dirty="0"/>
          </a:p>
        </p:txBody>
      </p:sp>
      <p:sp>
        <p:nvSpPr>
          <p:cNvPr id="4" name="Rectangle 3"/>
          <p:cNvSpPr/>
          <p:nvPr/>
        </p:nvSpPr>
        <p:spPr>
          <a:xfrm>
            <a:off x="293435" y="1443841"/>
            <a:ext cx="8557130" cy="1384995"/>
          </a:xfrm>
          <a:prstGeom prst="rect">
            <a:avLst/>
          </a:prstGeom>
        </p:spPr>
        <p:txBody>
          <a:bodyPr wrap="square">
            <a:spAutoFit/>
          </a:bodyPr>
          <a:lstStyle/>
          <a:p>
            <a:pPr algn="ctr"/>
            <a:r>
              <a:rPr lang="x-none" sz="2800" dirty="0" smtClean="0"/>
              <a:t>Perform the login without knowing username and password.</a:t>
            </a:r>
            <a:endParaRPr lang="x-none" sz="2800" dirty="0"/>
          </a:p>
          <a:p>
            <a:endParaRPr lang="x-none" sz="2800" dirty="0" smtClean="0"/>
          </a:p>
        </p:txBody>
      </p:sp>
      <p:pic>
        <p:nvPicPr>
          <p:cNvPr id="3" name="Picture 2" descr="Screenshot 2019-02-14 at 19.11.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010" y="3788857"/>
            <a:ext cx="2298700" cy="1143000"/>
          </a:xfrm>
          <a:prstGeom prst="rect">
            <a:avLst/>
          </a:prstGeom>
        </p:spPr>
      </p:pic>
    </p:spTree>
    <p:extLst>
      <p:ext uri="{BB962C8B-B14F-4D97-AF65-F5344CB8AC3E}">
        <p14:creationId xmlns:p14="http://schemas.microsoft.com/office/powerpoint/2010/main" val="141367236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2</a:t>
            </a:r>
            <a:endParaRPr lang="en-US" b="1" dirty="0"/>
          </a:p>
        </p:txBody>
      </p:sp>
      <p:sp>
        <p:nvSpPr>
          <p:cNvPr id="4" name="Rectangle 3"/>
          <p:cNvSpPr/>
          <p:nvPr/>
        </p:nvSpPr>
        <p:spPr>
          <a:xfrm>
            <a:off x="293435" y="1443841"/>
            <a:ext cx="8557130" cy="954107"/>
          </a:xfrm>
          <a:prstGeom prst="rect">
            <a:avLst/>
          </a:prstGeom>
        </p:spPr>
        <p:txBody>
          <a:bodyPr wrap="square">
            <a:spAutoFit/>
          </a:bodyPr>
          <a:lstStyle/>
          <a:p>
            <a:r>
              <a:rPr lang="x-none" sz="2800" dirty="0" smtClean="0"/>
              <a:t>Replace the SQL query creation with the following</a:t>
            </a:r>
            <a:endParaRPr lang="x-none" sz="2800" dirty="0"/>
          </a:p>
          <a:p>
            <a:endParaRPr lang="x-none" sz="2800" dirty="0" smtClean="0"/>
          </a:p>
        </p:txBody>
      </p:sp>
      <p:sp>
        <p:nvSpPr>
          <p:cNvPr id="2" name="Rectangle 1"/>
          <p:cNvSpPr/>
          <p:nvPr/>
        </p:nvSpPr>
        <p:spPr>
          <a:xfrm>
            <a:off x="457200" y="2090171"/>
            <a:ext cx="8088087" cy="1200329"/>
          </a:xfrm>
          <a:prstGeom prst="rect">
            <a:avLst/>
          </a:prstGeom>
        </p:spPr>
        <p:txBody>
          <a:bodyPr wrap="square">
            <a:spAutoFit/>
          </a:bodyPr>
          <a:lstStyle/>
          <a:p>
            <a:r>
              <a:rPr lang="en-US" dirty="0">
                <a:latin typeface="Courier"/>
                <a:cs typeface="Courier"/>
              </a:rPr>
              <a:t>String </a:t>
            </a:r>
            <a:r>
              <a:rPr lang="en-US" dirty="0" err="1">
                <a:latin typeface="Courier"/>
                <a:cs typeface="Courier"/>
              </a:rPr>
              <a:t>sql</a:t>
            </a:r>
            <a:r>
              <a:rPr lang="en-US" dirty="0">
                <a:latin typeface="Courier"/>
                <a:cs typeface="Courier"/>
              </a:rPr>
              <a:t> = "Select </a:t>
            </a:r>
            <a:r>
              <a:rPr lang="en-US" dirty="0" err="1">
                <a:latin typeface="Courier"/>
                <a:cs typeface="Courier"/>
              </a:rPr>
              <a:t>a.User_Name</a:t>
            </a:r>
            <a:r>
              <a:rPr lang="en-US" dirty="0">
                <a:latin typeface="Courier"/>
                <a:cs typeface="Courier"/>
              </a:rPr>
              <a:t>, </a:t>
            </a:r>
            <a:r>
              <a:rPr lang="en-US" dirty="0" err="1">
                <a:latin typeface="Courier"/>
                <a:cs typeface="Courier"/>
              </a:rPr>
              <a:t>a.Password</a:t>
            </a:r>
            <a:r>
              <a:rPr lang="en-US" dirty="0">
                <a:latin typeface="Courier"/>
                <a:cs typeface="Courier"/>
              </a:rPr>
              <a:t>, </a:t>
            </a:r>
            <a:r>
              <a:rPr lang="en-US" dirty="0" err="1">
                <a:latin typeface="Courier"/>
                <a:cs typeface="Courier"/>
              </a:rPr>
              <a:t>a.Gender</a:t>
            </a:r>
            <a:r>
              <a:rPr lang="en-US" dirty="0">
                <a:latin typeface="Courier"/>
                <a:cs typeface="Courier"/>
              </a:rPr>
              <a:t> from </a:t>
            </a:r>
            <a:r>
              <a:rPr lang="en-US" dirty="0" err="1">
                <a:latin typeface="Courier"/>
                <a:cs typeface="Courier"/>
              </a:rPr>
              <a:t>User_Account</a:t>
            </a:r>
            <a:r>
              <a:rPr lang="en-US" dirty="0">
                <a:latin typeface="Courier"/>
                <a:cs typeface="Courier"/>
              </a:rPr>
              <a:t> a </a:t>
            </a:r>
            <a:endParaRPr lang="en-US" dirty="0" smtClean="0">
              <a:latin typeface="Courier"/>
              <a:cs typeface="Courier"/>
            </a:endParaRPr>
          </a:p>
          <a:p>
            <a:r>
              <a:rPr lang="mr-IN" dirty="0" smtClean="0">
                <a:latin typeface="Courier"/>
                <a:cs typeface="Courier"/>
              </a:rPr>
              <a:t>where </a:t>
            </a:r>
            <a:r>
              <a:rPr lang="mr-IN" dirty="0">
                <a:latin typeface="Courier"/>
                <a:cs typeface="Courier"/>
              </a:rPr>
              <a:t>((a.User_Name = </a:t>
            </a:r>
            <a:r>
              <a:rPr lang="mr-IN" dirty="0" smtClean="0">
                <a:latin typeface="Courier"/>
                <a:cs typeface="Courier"/>
              </a:rPr>
              <a:t>‘"</a:t>
            </a:r>
            <a:r>
              <a:rPr lang="mr-IN" dirty="0">
                <a:latin typeface="Courier"/>
                <a:cs typeface="Courier"/>
              </a:rPr>
              <a:t>+userName</a:t>
            </a:r>
            <a:r>
              <a:rPr lang="mr-IN" dirty="0" smtClean="0">
                <a:latin typeface="Courier"/>
                <a:cs typeface="Courier"/>
              </a:rPr>
              <a:t>+”’) and 	(</a:t>
            </a:r>
            <a:r>
              <a:rPr lang="mr-IN" dirty="0">
                <a:latin typeface="Courier"/>
                <a:cs typeface="Courier"/>
              </a:rPr>
              <a:t>a.password=MD5</a:t>
            </a:r>
            <a:r>
              <a:rPr lang="mr-IN" dirty="0" smtClean="0">
                <a:latin typeface="Courier"/>
                <a:cs typeface="Courier"/>
              </a:rPr>
              <a:t>("</a:t>
            </a:r>
            <a:r>
              <a:rPr lang="mr-IN" dirty="0">
                <a:latin typeface="Courier"/>
                <a:cs typeface="Courier"/>
              </a:rPr>
              <a:t>+password</a:t>
            </a:r>
            <a:r>
              <a:rPr lang="mr-IN" dirty="0" smtClean="0">
                <a:latin typeface="Courier"/>
                <a:cs typeface="Courier"/>
              </a:rPr>
              <a:t>+”)</a:t>
            </a:r>
            <a:r>
              <a:rPr lang="mr-IN" dirty="0">
                <a:latin typeface="Courier"/>
                <a:cs typeface="Courier"/>
              </a:rPr>
              <a:t>))"</a:t>
            </a:r>
            <a:endParaRPr lang="en-US" dirty="0">
              <a:latin typeface="Courier"/>
              <a:cs typeface="Courier"/>
            </a:endParaRPr>
          </a:p>
        </p:txBody>
      </p:sp>
      <p:sp>
        <p:nvSpPr>
          <p:cNvPr id="7" name="TextBox 6"/>
          <p:cNvSpPr txBox="1"/>
          <p:nvPr/>
        </p:nvSpPr>
        <p:spPr>
          <a:xfrm>
            <a:off x="4646386" y="3910692"/>
            <a:ext cx="4564283" cy="369332"/>
          </a:xfrm>
          <a:prstGeom prst="rect">
            <a:avLst/>
          </a:prstGeom>
          <a:noFill/>
        </p:spPr>
        <p:txBody>
          <a:bodyPr wrap="none" rtlCol="0">
            <a:spAutoFit/>
          </a:bodyPr>
          <a:lstStyle/>
          <a:p>
            <a:r>
              <a:rPr lang="en-US" dirty="0" smtClean="0"/>
              <a:t>Which query will be executed in the database?</a:t>
            </a:r>
            <a:endParaRPr lang="en-US" dirty="0"/>
          </a:p>
        </p:txBody>
      </p:sp>
      <p:pic>
        <p:nvPicPr>
          <p:cNvPr id="8" name="Picture 7" descr="Screenshot 2019-02-14 at 15.34.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95" y="3910692"/>
            <a:ext cx="3568700" cy="2159000"/>
          </a:xfrm>
          <a:prstGeom prst="rect">
            <a:avLst/>
          </a:prstGeom>
        </p:spPr>
      </p:pic>
    </p:spTree>
    <p:extLst>
      <p:ext uri="{BB962C8B-B14F-4D97-AF65-F5344CB8AC3E}">
        <p14:creationId xmlns:p14="http://schemas.microsoft.com/office/powerpoint/2010/main" val="382521271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2</a:t>
            </a:r>
            <a:endParaRPr lang="en-US" b="1" dirty="0"/>
          </a:p>
        </p:txBody>
      </p:sp>
      <p:sp>
        <p:nvSpPr>
          <p:cNvPr id="4" name="Rectangle 3"/>
          <p:cNvSpPr/>
          <p:nvPr/>
        </p:nvSpPr>
        <p:spPr>
          <a:xfrm>
            <a:off x="293435" y="1443841"/>
            <a:ext cx="8557130" cy="954107"/>
          </a:xfrm>
          <a:prstGeom prst="rect">
            <a:avLst/>
          </a:prstGeom>
        </p:spPr>
        <p:txBody>
          <a:bodyPr wrap="square">
            <a:spAutoFit/>
          </a:bodyPr>
          <a:lstStyle/>
          <a:p>
            <a:r>
              <a:rPr lang="x-none" sz="2800" dirty="0" smtClean="0"/>
              <a:t>Replace the SQL query creation with the following</a:t>
            </a:r>
            <a:endParaRPr lang="x-none" sz="2800" dirty="0"/>
          </a:p>
          <a:p>
            <a:endParaRPr lang="x-none" sz="2800" dirty="0" smtClean="0"/>
          </a:p>
        </p:txBody>
      </p:sp>
      <p:sp>
        <p:nvSpPr>
          <p:cNvPr id="2" name="Rectangle 1"/>
          <p:cNvSpPr/>
          <p:nvPr/>
        </p:nvSpPr>
        <p:spPr>
          <a:xfrm>
            <a:off x="457200" y="2090171"/>
            <a:ext cx="8088087" cy="1200329"/>
          </a:xfrm>
          <a:prstGeom prst="rect">
            <a:avLst/>
          </a:prstGeom>
        </p:spPr>
        <p:txBody>
          <a:bodyPr wrap="square">
            <a:spAutoFit/>
          </a:bodyPr>
          <a:lstStyle/>
          <a:p>
            <a:r>
              <a:rPr lang="en-US" dirty="0" smtClean="0">
                <a:latin typeface="Courier"/>
                <a:cs typeface="Courier"/>
              </a:rPr>
              <a:t>Select </a:t>
            </a:r>
            <a:r>
              <a:rPr lang="en-US" dirty="0" err="1">
                <a:latin typeface="Courier"/>
                <a:cs typeface="Courier"/>
              </a:rPr>
              <a:t>a.User_Name</a:t>
            </a:r>
            <a:r>
              <a:rPr lang="en-US" dirty="0">
                <a:latin typeface="Courier"/>
                <a:cs typeface="Courier"/>
              </a:rPr>
              <a:t>, </a:t>
            </a:r>
            <a:r>
              <a:rPr lang="en-US" dirty="0" err="1">
                <a:latin typeface="Courier"/>
                <a:cs typeface="Courier"/>
              </a:rPr>
              <a:t>a.Password</a:t>
            </a:r>
            <a:r>
              <a:rPr lang="en-US" dirty="0">
                <a:latin typeface="Courier"/>
                <a:cs typeface="Courier"/>
              </a:rPr>
              <a:t>, </a:t>
            </a:r>
            <a:r>
              <a:rPr lang="en-US" dirty="0" err="1">
                <a:latin typeface="Courier"/>
                <a:cs typeface="Courier"/>
              </a:rPr>
              <a:t>a.Gender</a:t>
            </a:r>
            <a:r>
              <a:rPr lang="en-US" dirty="0">
                <a:latin typeface="Courier"/>
                <a:cs typeface="Courier"/>
              </a:rPr>
              <a:t> from </a:t>
            </a:r>
            <a:r>
              <a:rPr lang="en-US" dirty="0" err="1">
                <a:latin typeface="Courier"/>
                <a:cs typeface="Courier"/>
              </a:rPr>
              <a:t>User_Account</a:t>
            </a:r>
            <a:r>
              <a:rPr lang="en-US" dirty="0">
                <a:latin typeface="Courier"/>
                <a:cs typeface="Courier"/>
              </a:rPr>
              <a:t> a </a:t>
            </a:r>
            <a:endParaRPr lang="en-US" dirty="0" smtClean="0">
              <a:latin typeface="Courier"/>
              <a:cs typeface="Courier"/>
            </a:endParaRPr>
          </a:p>
          <a:p>
            <a:r>
              <a:rPr lang="mr-IN" dirty="0" smtClean="0">
                <a:latin typeface="Courier"/>
                <a:cs typeface="Courier"/>
              </a:rPr>
              <a:t>where </a:t>
            </a:r>
            <a:r>
              <a:rPr lang="mr-IN" dirty="0">
                <a:latin typeface="Courier"/>
                <a:cs typeface="Courier"/>
              </a:rPr>
              <a:t>((a.User_Name = </a:t>
            </a:r>
            <a:r>
              <a:rPr lang="mr-IN" dirty="0" smtClean="0">
                <a:latin typeface="Courier"/>
                <a:cs typeface="Courier"/>
              </a:rPr>
              <a:t>‘1‘ OR ‘1’=‘1’))#)AND 	(a.Password=MD5(foo)))</a:t>
            </a:r>
            <a:endParaRPr lang="en-US" dirty="0">
              <a:latin typeface="Courier"/>
              <a:cs typeface="Courier"/>
            </a:endParaRPr>
          </a:p>
        </p:txBody>
      </p:sp>
      <p:pic>
        <p:nvPicPr>
          <p:cNvPr id="8" name="Picture 7" descr="Screenshot 2019-02-14 at 15.34.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95" y="3910692"/>
            <a:ext cx="3568700" cy="2159000"/>
          </a:xfrm>
          <a:prstGeom prst="rect">
            <a:avLst/>
          </a:prstGeom>
        </p:spPr>
      </p:pic>
    </p:spTree>
    <p:extLst>
      <p:ext uri="{BB962C8B-B14F-4D97-AF65-F5344CB8AC3E}">
        <p14:creationId xmlns:p14="http://schemas.microsoft.com/office/powerpoint/2010/main" val="27358382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a:t>
            </a:r>
            <a:endParaRPr lang="en-US" b="1" dirty="0"/>
          </a:p>
        </p:txBody>
      </p:sp>
      <p:sp>
        <p:nvSpPr>
          <p:cNvPr id="2" name="Rectangle 1"/>
          <p:cNvSpPr/>
          <p:nvPr/>
        </p:nvSpPr>
        <p:spPr>
          <a:xfrm>
            <a:off x="450399" y="1229506"/>
            <a:ext cx="8229600" cy="5755421"/>
          </a:xfrm>
          <a:prstGeom prst="rect">
            <a:avLst/>
          </a:prstGeom>
        </p:spPr>
        <p:txBody>
          <a:bodyPr wrap="square">
            <a:spAutoFit/>
          </a:bodyPr>
          <a:lstStyle/>
          <a:p>
            <a:pPr marL="457200" indent="-457200">
              <a:buFont typeface="Arial"/>
              <a:buChar char="•"/>
            </a:pPr>
            <a:r>
              <a:rPr lang="en-US" sz="2400" dirty="0" smtClean="0"/>
              <a:t>An attack in which the goal is execution of arbitrary commands on the host operating system via a vulnerable application.</a:t>
            </a:r>
          </a:p>
          <a:p>
            <a:pPr marL="457200" indent="-457200">
              <a:buFont typeface="Arial"/>
              <a:buChar char="•"/>
            </a:pPr>
            <a:endParaRPr lang="en-US" sz="1200" dirty="0"/>
          </a:p>
          <a:p>
            <a:pPr marL="457200" indent="-457200">
              <a:buFont typeface="Arial"/>
              <a:buChar char="•"/>
            </a:pPr>
            <a:r>
              <a:rPr lang="en-US" sz="2400" dirty="0" smtClean="0"/>
              <a:t>It is possible when an application passes unsafe user supplied data (forms, cookies, HTTP headers, etc.) to a system shell.</a:t>
            </a:r>
          </a:p>
          <a:p>
            <a:pPr marL="457200" indent="-457200">
              <a:buFont typeface="Arial"/>
              <a:buChar char="•"/>
            </a:pPr>
            <a:endParaRPr lang="en-US" sz="1200" dirty="0"/>
          </a:p>
          <a:p>
            <a:pPr marL="457200" indent="-457200">
              <a:buFont typeface="Arial"/>
              <a:buChar char="•"/>
            </a:pPr>
            <a:r>
              <a:rPr lang="en-US" sz="2400" dirty="0" smtClean="0"/>
              <a:t>The attacker-supplied operating system commands are usually executed with the privileges of the vulnerable application. </a:t>
            </a:r>
          </a:p>
          <a:p>
            <a:pPr marL="457200" indent="-457200">
              <a:buFont typeface="Arial"/>
              <a:buChar char="•"/>
            </a:pPr>
            <a:endParaRPr lang="en-US" sz="1200" dirty="0"/>
          </a:p>
          <a:p>
            <a:pPr marL="457200" indent="-457200">
              <a:buFont typeface="Arial"/>
              <a:buChar char="•"/>
            </a:pPr>
            <a:r>
              <a:rPr lang="en-US" sz="2400" dirty="0" smtClean="0"/>
              <a:t>This attack is possible largely due to insufficient input validation.</a:t>
            </a:r>
          </a:p>
          <a:p>
            <a:endParaRPr lang="en-US" sz="2800" dirty="0"/>
          </a:p>
          <a:p>
            <a:endParaRPr lang="en-US" sz="2800" dirty="0" smtClean="0"/>
          </a:p>
          <a:p>
            <a:endParaRPr lang="en-US" sz="1200"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https://</a:t>
            </a:r>
            <a:r>
              <a:rPr lang="en-US" sz="2000" dirty="0" err="1"/>
              <a:t>www.owasp.org</a:t>
            </a:r>
            <a:r>
              <a:rPr lang="en-US" sz="2000" dirty="0"/>
              <a:t>/</a:t>
            </a:r>
            <a:r>
              <a:rPr lang="en-US" sz="2000" dirty="0" err="1"/>
              <a:t>index.php</a:t>
            </a:r>
            <a:r>
              <a:rPr lang="en-US" sz="2000" dirty="0"/>
              <a:t>/</a:t>
            </a:r>
            <a:r>
              <a:rPr lang="en-US" sz="2000" dirty="0" err="1"/>
              <a:t>Command_Injection</a:t>
            </a:r>
            <a:endParaRPr lang="en-US" sz="2000" dirty="0"/>
          </a:p>
        </p:txBody>
      </p:sp>
    </p:spTree>
    <p:extLst>
      <p:ext uri="{BB962C8B-B14F-4D97-AF65-F5344CB8AC3E}">
        <p14:creationId xmlns:p14="http://schemas.microsoft.com/office/powerpoint/2010/main" val="124057531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3 </a:t>
            </a:r>
            <a:r>
              <a:rPr lang="mr-IN" b="1" dirty="0" smtClean="0"/>
              <a:t>–</a:t>
            </a:r>
            <a:r>
              <a:rPr lang="x-none" b="1" dirty="0" smtClean="0"/>
              <a:t> Stacked Queries</a:t>
            </a:r>
            <a:endParaRPr lang="en-US" b="1" dirty="0"/>
          </a:p>
        </p:txBody>
      </p:sp>
      <p:sp>
        <p:nvSpPr>
          <p:cNvPr id="4" name="Rectangle 3"/>
          <p:cNvSpPr/>
          <p:nvPr/>
        </p:nvSpPr>
        <p:spPr>
          <a:xfrm>
            <a:off x="293435" y="1443841"/>
            <a:ext cx="8557130" cy="1815882"/>
          </a:xfrm>
          <a:prstGeom prst="rect">
            <a:avLst/>
          </a:prstGeom>
        </p:spPr>
        <p:txBody>
          <a:bodyPr wrap="square">
            <a:spAutoFit/>
          </a:bodyPr>
          <a:lstStyle/>
          <a:p>
            <a:pPr algn="ctr"/>
            <a:r>
              <a:rPr lang="x-none" sz="2800" dirty="0" smtClean="0"/>
              <a:t>Depending on the API that the web application is using and the DBMS it may be possible to execute multiple queries in one call.</a:t>
            </a:r>
            <a:endParaRPr lang="x-none" sz="2800" dirty="0"/>
          </a:p>
          <a:p>
            <a:endParaRPr lang="x-none" sz="2800" dirty="0" smtClean="0"/>
          </a:p>
        </p:txBody>
      </p:sp>
      <p:sp>
        <p:nvSpPr>
          <p:cNvPr id="6" name="Rectangle 5"/>
          <p:cNvSpPr/>
          <p:nvPr/>
        </p:nvSpPr>
        <p:spPr>
          <a:xfrm>
            <a:off x="445835" y="3331964"/>
            <a:ext cx="8557130" cy="954107"/>
          </a:xfrm>
          <a:prstGeom prst="rect">
            <a:avLst/>
          </a:prstGeom>
        </p:spPr>
        <p:txBody>
          <a:bodyPr wrap="square">
            <a:spAutoFit/>
          </a:bodyPr>
          <a:lstStyle/>
          <a:p>
            <a:pPr algn="ctr"/>
            <a:r>
              <a:rPr lang="x-none" sz="2800" dirty="0" smtClean="0"/>
              <a:t>Consider the following query:</a:t>
            </a:r>
            <a:endParaRPr lang="x-none" sz="2800" dirty="0"/>
          </a:p>
          <a:p>
            <a:endParaRPr lang="x-none" sz="2800" dirty="0" smtClean="0"/>
          </a:p>
        </p:txBody>
      </p:sp>
      <p:pic>
        <p:nvPicPr>
          <p:cNvPr id="2" name="Picture 1" descr="Screenshot 2019-02-14 at 11.47.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093" y="4100286"/>
            <a:ext cx="6388100" cy="762000"/>
          </a:xfrm>
          <a:prstGeom prst="rect">
            <a:avLst/>
          </a:prstGeom>
        </p:spPr>
      </p:pic>
      <p:sp>
        <p:nvSpPr>
          <p:cNvPr id="7" name="Rectangle 6"/>
          <p:cNvSpPr/>
          <p:nvPr/>
        </p:nvSpPr>
        <p:spPr>
          <a:xfrm>
            <a:off x="6187798" y="4100286"/>
            <a:ext cx="1631773" cy="76200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405263" y="4960279"/>
            <a:ext cx="8557130" cy="523220"/>
          </a:xfrm>
          <a:prstGeom prst="rect">
            <a:avLst/>
          </a:prstGeom>
        </p:spPr>
        <p:txBody>
          <a:bodyPr wrap="square">
            <a:spAutoFit/>
          </a:bodyPr>
          <a:lstStyle/>
          <a:p>
            <a:r>
              <a:rPr lang="x-none" sz="2800" dirty="0" smtClean="0">
                <a:latin typeface="Courier"/>
                <a:cs typeface="Courier"/>
              </a:rPr>
              <a:t>10; INSERT INTO USERS(</a:t>
            </a:r>
            <a:r>
              <a:rPr lang="mr-IN" sz="2800" dirty="0" smtClean="0">
                <a:latin typeface="Courier"/>
                <a:cs typeface="Courier"/>
              </a:rPr>
              <a:t>…</a:t>
            </a:r>
            <a:r>
              <a:rPr lang="x-none" sz="2800" dirty="0" smtClean="0">
                <a:latin typeface="Courier"/>
                <a:cs typeface="Courier"/>
              </a:rPr>
              <a:t>)</a:t>
            </a:r>
          </a:p>
        </p:txBody>
      </p:sp>
    </p:spTree>
    <p:extLst>
      <p:ext uri="{BB962C8B-B14F-4D97-AF65-F5344CB8AC3E}">
        <p14:creationId xmlns:p14="http://schemas.microsoft.com/office/powerpoint/2010/main" val="1875111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3</a:t>
            </a:r>
            <a:endParaRPr lang="en-US" b="1" dirty="0"/>
          </a:p>
        </p:txBody>
      </p:sp>
      <p:sp>
        <p:nvSpPr>
          <p:cNvPr id="4" name="Rectangle 3"/>
          <p:cNvSpPr/>
          <p:nvPr/>
        </p:nvSpPr>
        <p:spPr>
          <a:xfrm>
            <a:off x="293435" y="1443841"/>
            <a:ext cx="8557130" cy="1384995"/>
          </a:xfrm>
          <a:prstGeom prst="rect">
            <a:avLst/>
          </a:prstGeom>
        </p:spPr>
        <p:txBody>
          <a:bodyPr wrap="square">
            <a:spAutoFit/>
          </a:bodyPr>
          <a:lstStyle/>
          <a:p>
            <a:pPr algn="ctr"/>
            <a:r>
              <a:rPr lang="x-none" sz="2800" dirty="0" smtClean="0"/>
              <a:t>You should now be able to delete all products in your web application.</a:t>
            </a:r>
            <a:endParaRPr lang="x-none" sz="2800" dirty="0"/>
          </a:p>
          <a:p>
            <a:endParaRPr lang="x-none" sz="2800" dirty="0" smtClean="0"/>
          </a:p>
        </p:txBody>
      </p:sp>
      <p:pic>
        <p:nvPicPr>
          <p:cNvPr id="8" name="Picture 7" descr="Screenshot 2019-02-14 at 19.15.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963" y="3008680"/>
            <a:ext cx="3759200" cy="2825750"/>
          </a:xfrm>
          <a:prstGeom prst="rect">
            <a:avLst/>
          </a:prstGeom>
        </p:spPr>
      </p:pic>
      <p:sp>
        <p:nvSpPr>
          <p:cNvPr id="9" name="Rectangle 8"/>
          <p:cNvSpPr/>
          <p:nvPr/>
        </p:nvSpPr>
        <p:spPr>
          <a:xfrm>
            <a:off x="5840461" y="4976161"/>
            <a:ext cx="3185487" cy="369332"/>
          </a:xfrm>
          <a:prstGeom prst="rect">
            <a:avLst/>
          </a:prstGeom>
        </p:spPr>
        <p:txBody>
          <a:bodyPr wrap="none">
            <a:spAutoFit/>
          </a:bodyPr>
          <a:lstStyle/>
          <a:p>
            <a:r>
              <a:rPr lang="en-US" dirty="0"/>
              <a:t>Java Core'; drop table Product;#</a:t>
            </a:r>
          </a:p>
        </p:txBody>
      </p:sp>
    </p:spTree>
    <p:extLst>
      <p:ext uri="{BB962C8B-B14F-4D97-AF65-F5344CB8AC3E}">
        <p14:creationId xmlns:p14="http://schemas.microsoft.com/office/powerpoint/2010/main" val="154543910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3</a:t>
            </a:r>
            <a:endParaRPr lang="en-US" b="1" dirty="0"/>
          </a:p>
        </p:txBody>
      </p:sp>
      <p:sp>
        <p:nvSpPr>
          <p:cNvPr id="4" name="Rectangle 3"/>
          <p:cNvSpPr/>
          <p:nvPr/>
        </p:nvSpPr>
        <p:spPr>
          <a:xfrm>
            <a:off x="293435" y="1443841"/>
            <a:ext cx="8557130" cy="1384995"/>
          </a:xfrm>
          <a:prstGeom prst="rect">
            <a:avLst/>
          </a:prstGeom>
        </p:spPr>
        <p:txBody>
          <a:bodyPr wrap="square">
            <a:spAutoFit/>
          </a:bodyPr>
          <a:lstStyle/>
          <a:p>
            <a:r>
              <a:rPr lang="x-none" sz="2800" dirty="0" smtClean="0"/>
              <a:t>Result: If you click Product List you can see that table Product was deleted</a:t>
            </a:r>
            <a:endParaRPr lang="x-none" sz="2800" dirty="0"/>
          </a:p>
          <a:p>
            <a:endParaRPr lang="x-none" sz="2800" dirty="0" smtClean="0"/>
          </a:p>
        </p:txBody>
      </p:sp>
      <p:pic>
        <p:nvPicPr>
          <p:cNvPr id="2" name="Picture 1" descr="Screenshot 2019-02-14 at 19.16.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040" y="2821892"/>
            <a:ext cx="3219450" cy="2832100"/>
          </a:xfrm>
          <a:prstGeom prst="rect">
            <a:avLst/>
          </a:prstGeom>
        </p:spPr>
      </p:pic>
      <p:sp>
        <p:nvSpPr>
          <p:cNvPr id="7" name="Rectangle 6"/>
          <p:cNvSpPr/>
          <p:nvPr/>
        </p:nvSpPr>
        <p:spPr>
          <a:xfrm>
            <a:off x="4734245" y="3228196"/>
            <a:ext cx="1343246" cy="627258"/>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379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Advanced MySQL Injection Techniques</a:t>
            </a:r>
            <a:endParaRPr lang="en-US" b="1" dirty="0"/>
          </a:p>
        </p:txBody>
      </p:sp>
    </p:spTree>
    <p:extLst>
      <p:ext uri="{BB962C8B-B14F-4D97-AF65-F5344CB8AC3E}">
        <p14:creationId xmlns:p14="http://schemas.microsoft.com/office/powerpoint/2010/main" val="319208569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Special Characters</a:t>
            </a:r>
            <a:endParaRPr lang="en-US" b="1" dirty="0"/>
          </a:p>
        </p:txBody>
      </p:sp>
      <p:pic>
        <p:nvPicPr>
          <p:cNvPr id="2" name="Picture 1" descr="Screenshot 2019-02-14 at 15.45.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16" y="1529999"/>
            <a:ext cx="7124700" cy="3975100"/>
          </a:xfrm>
          <a:prstGeom prst="rect">
            <a:avLst/>
          </a:prstGeom>
        </p:spPr>
      </p:pic>
    </p:spTree>
    <p:extLst>
      <p:ext uri="{BB962C8B-B14F-4D97-AF65-F5344CB8AC3E}">
        <p14:creationId xmlns:p14="http://schemas.microsoft.com/office/powerpoint/2010/main" val="138519224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Special Statements</a:t>
            </a:r>
            <a:endParaRPr lang="en-US" b="1" dirty="0"/>
          </a:p>
        </p:txBody>
      </p:sp>
      <p:sp>
        <p:nvSpPr>
          <p:cNvPr id="4" name="Rectangle 3"/>
          <p:cNvSpPr/>
          <p:nvPr/>
        </p:nvSpPr>
        <p:spPr>
          <a:xfrm>
            <a:off x="457200" y="1443841"/>
            <a:ext cx="8557130" cy="1938992"/>
          </a:xfrm>
          <a:prstGeom prst="rect">
            <a:avLst/>
          </a:prstGeom>
        </p:spPr>
        <p:txBody>
          <a:bodyPr wrap="square">
            <a:spAutoFit/>
          </a:bodyPr>
          <a:lstStyle/>
          <a:p>
            <a:r>
              <a:rPr lang="x-none" sz="3200" dirty="0" smtClean="0"/>
              <a:t>UNION </a:t>
            </a:r>
          </a:p>
          <a:p>
            <a:r>
              <a:rPr lang="x-none" sz="3200" dirty="0" smtClean="0"/>
              <a:t>allows overlapping of database tables</a:t>
            </a:r>
          </a:p>
          <a:p>
            <a:endParaRPr lang="x-none" sz="2800" dirty="0">
              <a:latin typeface="Courier"/>
              <a:cs typeface="Courier"/>
            </a:endParaRPr>
          </a:p>
          <a:p>
            <a:endParaRPr lang="x-none" sz="2800" dirty="0" smtClean="0"/>
          </a:p>
        </p:txBody>
      </p:sp>
      <p:sp>
        <p:nvSpPr>
          <p:cNvPr id="3" name="Rectangle 2"/>
          <p:cNvSpPr/>
          <p:nvPr/>
        </p:nvSpPr>
        <p:spPr>
          <a:xfrm>
            <a:off x="457200" y="2828836"/>
            <a:ext cx="8557130" cy="1200328"/>
          </a:xfrm>
          <a:prstGeom prst="rect">
            <a:avLst/>
          </a:prstGeom>
        </p:spPr>
        <p:txBody>
          <a:bodyPr wrap="square">
            <a:spAutoFit/>
          </a:bodyPr>
          <a:lstStyle/>
          <a:p>
            <a:r>
              <a:rPr lang="en-US" sz="2400" dirty="0"/>
              <a:t>Select </a:t>
            </a:r>
            <a:r>
              <a:rPr lang="en-US" sz="2400" dirty="0" err="1"/>
              <a:t>a.CODE</a:t>
            </a:r>
            <a:r>
              <a:rPr lang="en-US" sz="2400" dirty="0"/>
              <a:t>, </a:t>
            </a:r>
            <a:r>
              <a:rPr lang="en-US" sz="2400" dirty="0" err="1"/>
              <a:t>a.NAME</a:t>
            </a:r>
            <a:r>
              <a:rPr lang="en-US" sz="2400" dirty="0"/>
              <a:t>, </a:t>
            </a:r>
            <a:r>
              <a:rPr lang="en-US" sz="2400" dirty="0" err="1"/>
              <a:t>a.PRICE</a:t>
            </a:r>
            <a:r>
              <a:rPr lang="en-US" sz="2400" dirty="0"/>
              <a:t> from PRODUCT a where </a:t>
            </a:r>
            <a:r>
              <a:rPr lang="en-US" sz="2400" dirty="0" err="1"/>
              <a:t>a.Name</a:t>
            </a:r>
            <a:r>
              <a:rPr lang="en-US" sz="2400" dirty="0"/>
              <a:t>='Java Core' UNION ALL SELECT USER_NAME,PASSWORD,1 FROM USER_ACCOUNT;</a:t>
            </a:r>
          </a:p>
        </p:txBody>
      </p:sp>
      <p:pic>
        <p:nvPicPr>
          <p:cNvPr id="6" name="Picture 5" descr="Screenshot 2019-02-14 at 15.49.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913" y="4398023"/>
            <a:ext cx="4422076" cy="2050818"/>
          </a:xfrm>
          <a:prstGeom prst="rect">
            <a:avLst/>
          </a:prstGeom>
        </p:spPr>
      </p:pic>
    </p:spTree>
    <p:extLst>
      <p:ext uri="{BB962C8B-B14F-4D97-AF65-F5344CB8AC3E}">
        <p14:creationId xmlns:p14="http://schemas.microsoft.com/office/powerpoint/2010/main" val="303073129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Special Statements</a:t>
            </a:r>
            <a:endParaRPr lang="en-US" b="1" dirty="0"/>
          </a:p>
        </p:txBody>
      </p:sp>
      <p:sp>
        <p:nvSpPr>
          <p:cNvPr id="4" name="Rectangle 3"/>
          <p:cNvSpPr/>
          <p:nvPr/>
        </p:nvSpPr>
        <p:spPr>
          <a:xfrm>
            <a:off x="457200" y="1443841"/>
            <a:ext cx="8557130" cy="1938992"/>
          </a:xfrm>
          <a:prstGeom prst="rect">
            <a:avLst/>
          </a:prstGeom>
        </p:spPr>
        <p:txBody>
          <a:bodyPr wrap="square">
            <a:spAutoFit/>
          </a:bodyPr>
          <a:lstStyle/>
          <a:p>
            <a:r>
              <a:rPr lang="x-none" sz="3200" dirty="0" smtClean="0"/>
              <a:t>JOIN</a:t>
            </a:r>
          </a:p>
          <a:p>
            <a:r>
              <a:rPr lang="x-none" sz="3200" dirty="0" smtClean="0"/>
              <a:t>allows connecting results to those of other tables</a:t>
            </a:r>
          </a:p>
          <a:p>
            <a:endParaRPr lang="x-none" sz="2800" dirty="0">
              <a:latin typeface="Courier"/>
              <a:cs typeface="Courier"/>
            </a:endParaRPr>
          </a:p>
          <a:p>
            <a:endParaRPr lang="x-none" sz="2800" dirty="0" smtClean="0"/>
          </a:p>
        </p:txBody>
      </p:sp>
    </p:spTree>
    <p:extLst>
      <p:ext uri="{BB962C8B-B14F-4D97-AF65-F5344CB8AC3E}">
        <p14:creationId xmlns:p14="http://schemas.microsoft.com/office/powerpoint/2010/main" val="7175290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4</a:t>
            </a:r>
            <a:endParaRPr lang="en-US" b="1" dirty="0"/>
          </a:p>
        </p:txBody>
      </p:sp>
      <p:sp>
        <p:nvSpPr>
          <p:cNvPr id="4" name="Rectangle 3"/>
          <p:cNvSpPr/>
          <p:nvPr/>
        </p:nvSpPr>
        <p:spPr>
          <a:xfrm>
            <a:off x="457200" y="1443841"/>
            <a:ext cx="8557130" cy="2431435"/>
          </a:xfrm>
          <a:prstGeom prst="rect">
            <a:avLst/>
          </a:prstGeom>
        </p:spPr>
        <p:txBody>
          <a:bodyPr wrap="square">
            <a:spAutoFit/>
          </a:bodyPr>
          <a:lstStyle/>
          <a:p>
            <a:pPr algn="ctr"/>
            <a:r>
              <a:rPr lang="x-none" sz="3200" dirty="0" smtClean="0"/>
              <a:t>Use the search product function in your web application to spoof the credentials of existing users. </a:t>
            </a:r>
          </a:p>
          <a:p>
            <a:endParaRPr lang="x-none" sz="2800" dirty="0">
              <a:latin typeface="Courier"/>
              <a:cs typeface="Courier"/>
            </a:endParaRPr>
          </a:p>
          <a:p>
            <a:endParaRPr lang="x-none" sz="2800" dirty="0" smtClean="0"/>
          </a:p>
        </p:txBody>
      </p:sp>
      <p:pic>
        <p:nvPicPr>
          <p:cNvPr id="2" name="Picture 1" descr="Screenshot 2019-02-14 at 19.20.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286" y="3614866"/>
            <a:ext cx="6737350" cy="2470150"/>
          </a:xfrm>
          <a:prstGeom prst="rect">
            <a:avLst/>
          </a:prstGeom>
        </p:spPr>
      </p:pic>
      <p:sp>
        <p:nvSpPr>
          <p:cNvPr id="6" name="Rectangle 5"/>
          <p:cNvSpPr/>
          <p:nvPr/>
        </p:nvSpPr>
        <p:spPr>
          <a:xfrm>
            <a:off x="4062621" y="4023768"/>
            <a:ext cx="1537385" cy="49404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4442330" y="5161686"/>
            <a:ext cx="4572000" cy="923330"/>
          </a:xfrm>
          <a:prstGeom prst="rect">
            <a:avLst/>
          </a:prstGeom>
        </p:spPr>
        <p:txBody>
          <a:bodyPr>
            <a:spAutoFit/>
          </a:bodyPr>
          <a:lstStyle/>
          <a:p>
            <a:r>
              <a:rPr lang="en-US" dirty="0"/>
              <a:t>Java Core' UNION ALL SELECT USER_NAME,PASSWORD,1 FROM USER_ACCOUNT</a:t>
            </a:r>
            <a:r>
              <a:rPr lang="en-US" dirty="0" smtClean="0"/>
              <a:t>;#</a:t>
            </a:r>
            <a:endParaRPr lang="en-US" dirty="0"/>
          </a:p>
        </p:txBody>
      </p:sp>
    </p:spTree>
    <p:extLst>
      <p:ext uri="{BB962C8B-B14F-4D97-AF65-F5344CB8AC3E}">
        <p14:creationId xmlns:p14="http://schemas.microsoft.com/office/powerpoint/2010/main" val="799212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Result</a:t>
            </a:r>
            <a:endParaRPr lang="en-US" b="1" dirty="0"/>
          </a:p>
        </p:txBody>
      </p:sp>
      <p:pic>
        <p:nvPicPr>
          <p:cNvPr id="7" name="Picture 6" descr="Screenshot 2019-02-14 at 19.20.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146" y="1508198"/>
            <a:ext cx="3905250" cy="3225800"/>
          </a:xfrm>
          <a:prstGeom prst="rect">
            <a:avLst/>
          </a:prstGeom>
        </p:spPr>
      </p:pic>
    </p:spTree>
    <p:extLst>
      <p:ext uri="{BB962C8B-B14F-4D97-AF65-F5344CB8AC3E}">
        <p14:creationId xmlns:p14="http://schemas.microsoft.com/office/powerpoint/2010/main" val="308570903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SQL Injection - Automation</a:t>
            </a:r>
            <a:endParaRPr lang="en-US" b="1" dirty="0"/>
          </a:p>
        </p:txBody>
      </p:sp>
      <p:sp>
        <p:nvSpPr>
          <p:cNvPr id="3" name="Rectangle 2"/>
          <p:cNvSpPr/>
          <p:nvPr/>
        </p:nvSpPr>
        <p:spPr>
          <a:xfrm>
            <a:off x="457200" y="1443841"/>
            <a:ext cx="8557130" cy="2923878"/>
          </a:xfrm>
          <a:prstGeom prst="rect">
            <a:avLst/>
          </a:prstGeom>
        </p:spPr>
        <p:txBody>
          <a:bodyPr wrap="square">
            <a:spAutoFit/>
          </a:bodyPr>
          <a:lstStyle/>
          <a:p>
            <a:pPr algn="ctr"/>
            <a:r>
              <a:rPr lang="x-none" sz="3200" dirty="0" smtClean="0"/>
              <a:t>Most of the situations and techniques presented here can be performed in an automated way.</a:t>
            </a:r>
          </a:p>
          <a:p>
            <a:pPr algn="ctr"/>
            <a:endParaRPr lang="x-none" sz="3200" dirty="0"/>
          </a:p>
          <a:p>
            <a:pPr marL="457200" indent="-457200">
              <a:buFont typeface="Arial"/>
              <a:buChar char="•"/>
            </a:pPr>
            <a:r>
              <a:rPr lang="x-none" sz="3200" dirty="0" smtClean="0"/>
              <a:t>An example of such tools is SQLMap</a:t>
            </a:r>
          </a:p>
          <a:p>
            <a:endParaRPr lang="x-none" sz="2800" dirty="0">
              <a:latin typeface="Courier"/>
              <a:cs typeface="Courier"/>
            </a:endParaRPr>
          </a:p>
          <a:p>
            <a:endParaRPr lang="x-none" sz="2800" dirty="0" smtClean="0"/>
          </a:p>
        </p:txBody>
      </p:sp>
      <p:sp>
        <p:nvSpPr>
          <p:cNvPr id="2" name="Rectangle 1"/>
          <p:cNvSpPr/>
          <p:nvPr/>
        </p:nvSpPr>
        <p:spPr>
          <a:xfrm>
            <a:off x="854865" y="3527574"/>
            <a:ext cx="7522810" cy="400110"/>
          </a:xfrm>
          <a:prstGeom prst="rect">
            <a:avLst/>
          </a:prstGeom>
        </p:spPr>
        <p:txBody>
          <a:bodyPr wrap="square">
            <a:spAutoFit/>
          </a:bodyPr>
          <a:lstStyle/>
          <a:p>
            <a:r>
              <a:rPr lang="en-US" sz="2000" dirty="0"/>
              <a:t>https://</a:t>
            </a:r>
            <a:r>
              <a:rPr lang="en-US" sz="2000" dirty="0" err="1"/>
              <a:t>www.owasp.org</a:t>
            </a:r>
            <a:r>
              <a:rPr lang="en-US" sz="2000" dirty="0"/>
              <a:t>/</a:t>
            </a:r>
            <a:r>
              <a:rPr lang="en-US" sz="2000" dirty="0" err="1"/>
              <a:t>index.php</a:t>
            </a:r>
            <a:r>
              <a:rPr lang="en-US" sz="2000" dirty="0"/>
              <a:t>/</a:t>
            </a:r>
            <a:r>
              <a:rPr lang="en-US" sz="2000" dirty="0" err="1"/>
              <a:t>Automated_Audit_using_SQLMap</a:t>
            </a:r>
            <a:endParaRPr lang="en-US" sz="2000" dirty="0"/>
          </a:p>
        </p:txBody>
      </p:sp>
    </p:spTree>
    <p:extLst>
      <p:ext uri="{BB962C8B-B14F-4D97-AF65-F5344CB8AC3E}">
        <p14:creationId xmlns:p14="http://schemas.microsoft.com/office/powerpoint/2010/main" val="41504120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 Example 1</a:t>
            </a:r>
            <a:endParaRPr lang="en-US" b="1"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a:t>
            </a:r>
            <a:r>
              <a:rPr lang="en-US" sz="2000" dirty="0" err="1"/>
              <a:t>cwe.mitre.org</a:t>
            </a:r>
            <a:r>
              <a:rPr lang="en-US" sz="2000" dirty="0"/>
              <a:t>/data/definitions/77.html</a:t>
            </a:r>
          </a:p>
        </p:txBody>
      </p:sp>
      <p:pic>
        <p:nvPicPr>
          <p:cNvPr id="4" name="Picture 3" descr="Screenshot 2019-02-28 at 00.18.02.png"/>
          <p:cNvPicPr>
            <a:picLocks noChangeAspect="1"/>
          </p:cNvPicPr>
          <p:nvPr/>
        </p:nvPicPr>
        <p:blipFill rotWithShape="1">
          <a:blip r:embed="rId3">
            <a:extLst>
              <a:ext uri="{28A0092B-C50C-407E-A947-70E740481C1C}">
                <a14:useLocalDpi xmlns:a14="http://schemas.microsoft.com/office/drawing/2010/main" val="0"/>
              </a:ext>
            </a:extLst>
          </a:blip>
          <a:srcRect l="10101" t="40034" r="66167" b="42727"/>
          <a:stretch/>
        </p:blipFill>
        <p:spPr>
          <a:xfrm>
            <a:off x="715543" y="3784234"/>
            <a:ext cx="5019953" cy="2279007"/>
          </a:xfrm>
          <a:prstGeom prst="rect">
            <a:avLst/>
          </a:prstGeom>
        </p:spPr>
      </p:pic>
      <p:sp>
        <p:nvSpPr>
          <p:cNvPr id="6" name="Rectangle 5"/>
          <p:cNvSpPr/>
          <p:nvPr/>
        </p:nvSpPr>
        <p:spPr>
          <a:xfrm>
            <a:off x="450399" y="1229506"/>
            <a:ext cx="8229600" cy="3539430"/>
          </a:xfrm>
          <a:prstGeom prst="rect">
            <a:avLst/>
          </a:prstGeom>
        </p:spPr>
        <p:txBody>
          <a:bodyPr wrap="square">
            <a:spAutoFit/>
          </a:bodyPr>
          <a:lstStyle/>
          <a:p>
            <a:pPr marL="342900" indent="-342900">
              <a:buFont typeface="Arial"/>
              <a:buChar char="•"/>
            </a:pPr>
            <a:r>
              <a:rPr lang="en-US" sz="2400" dirty="0"/>
              <a:t>A</a:t>
            </a:r>
            <a:r>
              <a:rPr lang="en-US" sz="2400" dirty="0" smtClean="0"/>
              <a:t>ccepts a filename as a command line argument and displays the contents of the file back to the user. </a:t>
            </a:r>
          </a:p>
          <a:p>
            <a:pPr marL="342900" indent="-342900">
              <a:buFont typeface="Arial"/>
              <a:buChar char="•"/>
            </a:pPr>
            <a:r>
              <a:rPr lang="en-US" sz="2400" dirty="0"/>
              <a:t>E</a:t>
            </a:r>
            <a:r>
              <a:rPr lang="en-US" sz="2400" dirty="0" smtClean="0"/>
              <a:t>xecuted with the root privileges to allow system administrators in-training to inspect privileged system files without giving them the ability to modify them or damage the system</a:t>
            </a:r>
          </a:p>
          <a:p>
            <a:pPr marL="457200" indent="-457200">
              <a:buFont typeface="Arial"/>
              <a:buChar char="•"/>
            </a:pPr>
            <a:endParaRPr lang="en-US" sz="1200" dirty="0"/>
          </a:p>
          <a:p>
            <a:endParaRPr lang="en-US" sz="2800" dirty="0"/>
          </a:p>
          <a:p>
            <a:endParaRPr lang="en-US" sz="2800" dirty="0" smtClean="0"/>
          </a:p>
          <a:p>
            <a:endParaRPr lang="en-US" sz="1200" dirty="0"/>
          </a:p>
        </p:txBody>
      </p:sp>
    </p:spTree>
    <p:extLst>
      <p:ext uri="{BB962C8B-B14F-4D97-AF65-F5344CB8AC3E}">
        <p14:creationId xmlns:p14="http://schemas.microsoft.com/office/powerpoint/2010/main" val="127653901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Remediation Techniques</a:t>
            </a:r>
            <a:endParaRPr lang="en-US" b="1" dirty="0"/>
          </a:p>
        </p:txBody>
      </p:sp>
    </p:spTree>
    <p:extLst>
      <p:ext uri="{BB962C8B-B14F-4D97-AF65-F5344CB8AC3E}">
        <p14:creationId xmlns:p14="http://schemas.microsoft.com/office/powerpoint/2010/main" val="51331381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Immutable Queries</a:t>
            </a:r>
            <a:endParaRPr lang="en-US" b="1" dirty="0"/>
          </a:p>
        </p:txBody>
      </p:sp>
      <p:sp>
        <p:nvSpPr>
          <p:cNvPr id="3" name="Rectangle 2"/>
          <p:cNvSpPr/>
          <p:nvPr/>
        </p:nvSpPr>
        <p:spPr>
          <a:xfrm>
            <a:off x="457200" y="1443841"/>
            <a:ext cx="8557130" cy="3231654"/>
          </a:xfrm>
          <a:prstGeom prst="rect">
            <a:avLst/>
          </a:prstGeom>
        </p:spPr>
        <p:txBody>
          <a:bodyPr wrap="square">
            <a:spAutoFit/>
          </a:bodyPr>
          <a:lstStyle/>
          <a:p>
            <a:pPr algn="ctr"/>
            <a:r>
              <a:rPr lang="x-none" sz="3200" dirty="0" smtClean="0"/>
              <a:t>Best defense against SQL Injection</a:t>
            </a:r>
          </a:p>
          <a:p>
            <a:pPr marL="457200" indent="-457200">
              <a:buFont typeface="Arial"/>
              <a:buChar char="•"/>
            </a:pPr>
            <a:endParaRPr lang="x-none" sz="2800" dirty="0" smtClean="0"/>
          </a:p>
          <a:p>
            <a:pPr marL="342900" indent="-342900">
              <a:buFont typeface="Arial"/>
              <a:buChar char="•"/>
            </a:pPr>
            <a:r>
              <a:rPr lang="x-none" sz="2400" dirty="0" smtClean="0"/>
              <a:t>They either do not have data that could be interpreted </a:t>
            </a:r>
          </a:p>
          <a:p>
            <a:pPr marL="342900" indent="-342900">
              <a:buFont typeface="Arial"/>
              <a:buChar char="•"/>
            </a:pPr>
            <a:endParaRPr lang="x-none" sz="2400" dirty="0"/>
          </a:p>
          <a:p>
            <a:pPr marL="342900" indent="-342900">
              <a:buFont typeface="Arial"/>
              <a:buChar char="•"/>
            </a:pPr>
            <a:endParaRPr lang="x-none" sz="2400" dirty="0" smtClean="0"/>
          </a:p>
          <a:p>
            <a:pPr marL="342900" indent="-342900">
              <a:buFont typeface="Arial"/>
              <a:buChar char="•"/>
            </a:pPr>
            <a:endParaRPr lang="x-none" sz="2400" dirty="0" smtClean="0"/>
          </a:p>
          <a:p>
            <a:pPr marL="342900" indent="-342900">
              <a:buFont typeface="Arial"/>
              <a:buChar char="•"/>
            </a:pPr>
            <a:r>
              <a:rPr lang="x-none" sz="2400" dirty="0" smtClean="0"/>
              <a:t>They treat data as asingle entity that is bound to a column without interpretation</a:t>
            </a:r>
            <a:endParaRPr lang="x-none" sz="2400" dirty="0"/>
          </a:p>
        </p:txBody>
      </p:sp>
      <p:pic>
        <p:nvPicPr>
          <p:cNvPr id="2" name="Picture 1" descr="Screenshot 2019-02-14 at 16.28.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664" y="2896166"/>
            <a:ext cx="4178300" cy="558800"/>
          </a:xfrm>
          <a:prstGeom prst="rect">
            <a:avLst/>
          </a:prstGeom>
        </p:spPr>
      </p:pic>
      <p:pic>
        <p:nvPicPr>
          <p:cNvPr id="4" name="Picture 3" descr="Screenshot 2019-02-14 at 16.29.3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4675495"/>
            <a:ext cx="7886700" cy="609600"/>
          </a:xfrm>
          <a:prstGeom prst="rect">
            <a:avLst/>
          </a:prstGeom>
        </p:spPr>
      </p:pic>
    </p:spTree>
    <p:extLst>
      <p:ext uri="{BB962C8B-B14F-4D97-AF65-F5344CB8AC3E}">
        <p14:creationId xmlns:p14="http://schemas.microsoft.com/office/powerpoint/2010/main" val="219527268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Parameterized Queries</a:t>
            </a:r>
            <a:endParaRPr lang="en-US" b="1" dirty="0"/>
          </a:p>
        </p:txBody>
      </p:sp>
      <p:sp>
        <p:nvSpPr>
          <p:cNvPr id="6" name="Rectangle 5"/>
          <p:cNvSpPr/>
          <p:nvPr/>
        </p:nvSpPr>
        <p:spPr>
          <a:xfrm>
            <a:off x="457200" y="1123833"/>
            <a:ext cx="8229600" cy="4401205"/>
          </a:xfrm>
          <a:prstGeom prst="rect">
            <a:avLst/>
          </a:prstGeom>
        </p:spPr>
        <p:txBody>
          <a:bodyPr wrap="square">
            <a:spAutoFit/>
          </a:bodyPr>
          <a:lstStyle/>
          <a:p>
            <a:pPr marL="457200" indent="-457200">
              <a:buFont typeface="Arial"/>
              <a:buChar char="•"/>
            </a:pPr>
            <a:r>
              <a:rPr lang="x-none" sz="2800" dirty="0"/>
              <a:t>Prepared statements ensure that an attacker is not able to change the intent of a query even if SQL commands are inserted by an attacker. In the safe example </a:t>
            </a:r>
            <a:r>
              <a:rPr lang="x-none" sz="2800" dirty="0" smtClean="0"/>
              <a:t>below</a:t>
            </a:r>
          </a:p>
          <a:p>
            <a:pPr marL="457200" indent="-457200">
              <a:buFont typeface="Arial"/>
              <a:buChar char="•"/>
            </a:pPr>
            <a:endParaRPr lang="x-none" sz="2800" dirty="0"/>
          </a:p>
          <a:p>
            <a:pPr marL="457200" indent="-457200">
              <a:buFont typeface="Arial"/>
              <a:buChar char="•"/>
            </a:pPr>
            <a:r>
              <a:rPr lang="x-none" sz="2800" dirty="0"/>
              <a:t>The parameterized query would not be vulnerable and would instead look for a username which literally matched the entire string </a:t>
            </a:r>
            <a:endParaRPr lang="x-none" sz="2800" dirty="0" smtClean="0"/>
          </a:p>
          <a:p>
            <a:pPr lvl="4"/>
            <a:r>
              <a:rPr lang="x-none" sz="2800" i="1" dirty="0" smtClean="0"/>
              <a:t>tom</a:t>
            </a:r>
            <a:r>
              <a:rPr lang="x-none" sz="2800" i="1" dirty="0"/>
              <a:t>’ or ‘1’=‘</a:t>
            </a:r>
            <a:r>
              <a:rPr lang="x-none" sz="2800" i="1" dirty="0" smtClean="0"/>
              <a:t>1</a:t>
            </a:r>
            <a:endParaRPr lang="x-none" sz="2800" i="1" dirty="0"/>
          </a:p>
          <a:p>
            <a:pPr marL="457200" indent="-457200">
              <a:buFont typeface="Arial"/>
              <a:buChar char="•"/>
            </a:pPr>
            <a:endParaRPr lang="en-US" sz="2800" dirty="0"/>
          </a:p>
        </p:txBody>
      </p:sp>
    </p:spTree>
    <p:extLst>
      <p:ext uri="{BB962C8B-B14F-4D97-AF65-F5344CB8AC3E}">
        <p14:creationId xmlns:p14="http://schemas.microsoft.com/office/powerpoint/2010/main" val="216395155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Parameterized Queries - Example</a:t>
            </a:r>
            <a:endParaRPr lang="en-US" b="1" dirty="0"/>
          </a:p>
        </p:txBody>
      </p:sp>
      <p:pic>
        <p:nvPicPr>
          <p:cNvPr id="2" name="Picture 1" descr="Screenshot 2019-02-14 at 16.33.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63" y="1121196"/>
            <a:ext cx="7226300" cy="5232400"/>
          </a:xfrm>
          <a:prstGeom prst="rect">
            <a:avLst/>
          </a:prstGeom>
        </p:spPr>
      </p:pic>
    </p:spTree>
    <p:extLst>
      <p:ext uri="{BB962C8B-B14F-4D97-AF65-F5344CB8AC3E}">
        <p14:creationId xmlns:p14="http://schemas.microsoft.com/office/powerpoint/2010/main" val="328063974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Parameterized Queries - Example</a:t>
            </a:r>
            <a:endParaRPr lang="en-US" b="1" dirty="0"/>
          </a:p>
        </p:txBody>
      </p:sp>
      <p:pic>
        <p:nvPicPr>
          <p:cNvPr id="3" name="Picture 2" descr="Screenshot 2019-02-14 at 16.34.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29506"/>
            <a:ext cx="8515827" cy="4938748"/>
          </a:xfrm>
          <a:prstGeom prst="rect">
            <a:avLst/>
          </a:prstGeom>
        </p:spPr>
      </p:pic>
    </p:spTree>
    <p:extLst>
      <p:ext uri="{BB962C8B-B14F-4D97-AF65-F5344CB8AC3E}">
        <p14:creationId xmlns:p14="http://schemas.microsoft.com/office/powerpoint/2010/main" val="210015321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Stored Procedures</a:t>
            </a:r>
            <a:endParaRPr lang="en-US" b="1" dirty="0"/>
          </a:p>
        </p:txBody>
      </p:sp>
      <p:sp>
        <p:nvSpPr>
          <p:cNvPr id="3" name="Rectangle 2"/>
          <p:cNvSpPr/>
          <p:nvPr/>
        </p:nvSpPr>
        <p:spPr>
          <a:xfrm>
            <a:off x="457200" y="1443841"/>
            <a:ext cx="8557130" cy="1815882"/>
          </a:xfrm>
          <a:prstGeom prst="rect">
            <a:avLst/>
          </a:prstGeom>
        </p:spPr>
        <p:txBody>
          <a:bodyPr wrap="square">
            <a:spAutoFit/>
          </a:bodyPr>
          <a:lstStyle/>
          <a:p>
            <a:r>
              <a:rPr lang="x-none" sz="2800" dirty="0" smtClean="0"/>
              <a:t>The difference between prepared statements and stored procedures is that the SQL code for a stored procedure is defined and stored in the database itself, and then called from the application.</a:t>
            </a:r>
            <a:endParaRPr lang="x-none" sz="2800" dirty="0"/>
          </a:p>
        </p:txBody>
      </p:sp>
      <p:sp>
        <p:nvSpPr>
          <p:cNvPr id="2" name="Rectangle 1"/>
          <p:cNvSpPr/>
          <p:nvPr/>
        </p:nvSpPr>
        <p:spPr>
          <a:xfrm>
            <a:off x="635042" y="3520636"/>
            <a:ext cx="8051758" cy="3046988"/>
          </a:xfrm>
          <a:prstGeom prst="rect">
            <a:avLst/>
          </a:prstGeom>
        </p:spPr>
        <p:txBody>
          <a:bodyPr wrap="square">
            <a:spAutoFit/>
          </a:bodyPr>
          <a:lstStyle/>
          <a:p>
            <a:r>
              <a:rPr lang="en-US" sz="2400" dirty="0"/>
              <a:t>DELIMITER /</a:t>
            </a:r>
            <a:r>
              <a:rPr lang="en-US" sz="2400" dirty="0" smtClean="0"/>
              <a:t>/</a:t>
            </a:r>
          </a:p>
          <a:p>
            <a:r>
              <a:rPr lang="en-US" sz="2400" dirty="0" smtClean="0"/>
              <a:t>CREATE </a:t>
            </a:r>
            <a:r>
              <a:rPr lang="en-US" sz="2400" dirty="0"/>
              <a:t>PROCEDURE query(IN </a:t>
            </a:r>
            <a:r>
              <a:rPr lang="en-US" sz="2400" dirty="0" err="1"/>
              <a:t>uName</a:t>
            </a:r>
            <a:r>
              <a:rPr lang="en-US" sz="2400" dirty="0"/>
              <a:t> VARCHAR(20), IN </a:t>
            </a:r>
            <a:r>
              <a:rPr lang="en-US" sz="2400" dirty="0" err="1"/>
              <a:t>pwd</a:t>
            </a:r>
            <a:r>
              <a:rPr lang="en-US" sz="2400" dirty="0"/>
              <a:t> VARCHAR(20)</a:t>
            </a:r>
            <a:r>
              <a:rPr lang="en-US" sz="2400" dirty="0" smtClean="0"/>
              <a:t>)</a:t>
            </a:r>
          </a:p>
          <a:p>
            <a:r>
              <a:rPr lang="en-US" sz="2400" dirty="0" smtClean="0"/>
              <a:t>BEGIN</a:t>
            </a:r>
          </a:p>
          <a:p>
            <a:r>
              <a:rPr lang="en-US" sz="2400" dirty="0" smtClean="0"/>
              <a:t>SELECT </a:t>
            </a:r>
            <a:r>
              <a:rPr lang="en-US" sz="2400" dirty="0"/>
              <a:t>USER_NAME, PASSWORD FROM USER_ACCOUNT </a:t>
            </a:r>
            <a:endParaRPr lang="en-US" sz="2400" dirty="0" smtClean="0"/>
          </a:p>
          <a:p>
            <a:r>
              <a:rPr lang="en-US" sz="2400" dirty="0"/>
              <a:t>	</a:t>
            </a:r>
            <a:r>
              <a:rPr lang="en-US" sz="2400" dirty="0" smtClean="0"/>
              <a:t>WHERE </a:t>
            </a:r>
            <a:r>
              <a:rPr lang="en-US" sz="2400" dirty="0"/>
              <a:t>USER_NAME = </a:t>
            </a:r>
            <a:r>
              <a:rPr lang="en-US" sz="2400" dirty="0" err="1"/>
              <a:t>uNAME</a:t>
            </a:r>
            <a:r>
              <a:rPr lang="en-US" sz="2400" dirty="0"/>
              <a:t> AND </a:t>
            </a:r>
            <a:endParaRPr lang="en-US" sz="2400" dirty="0" smtClean="0"/>
          </a:p>
          <a:p>
            <a:r>
              <a:rPr lang="en-US" sz="2400" dirty="0"/>
              <a:t>	</a:t>
            </a:r>
            <a:r>
              <a:rPr lang="en-US" sz="2400" dirty="0" smtClean="0"/>
              <a:t>PASSWORD </a:t>
            </a:r>
            <a:r>
              <a:rPr lang="en-US" sz="2400" dirty="0"/>
              <a:t>= </a:t>
            </a:r>
            <a:r>
              <a:rPr lang="en-US" sz="2400" dirty="0" err="1"/>
              <a:t>pwd</a:t>
            </a:r>
            <a:r>
              <a:rPr lang="en-US" sz="2400" dirty="0" smtClean="0"/>
              <a:t>;</a:t>
            </a:r>
          </a:p>
          <a:p>
            <a:r>
              <a:rPr lang="en-US" sz="2400" dirty="0" smtClean="0"/>
              <a:t>END //</a:t>
            </a:r>
            <a:endParaRPr lang="en-US" sz="2400" dirty="0"/>
          </a:p>
        </p:txBody>
      </p:sp>
    </p:spTree>
    <p:extLst>
      <p:ext uri="{BB962C8B-B14F-4D97-AF65-F5344CB8AC3E}">
        <p14:creationId xmlns:p14="http://schemas.microsoft.com/office/powerpoint/2010/main" val="84972266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Validate Your Input/Output</a:t>
            </a:r>
            <a:endParaRPr lang="en-US" b="1" dirty="0"/>
          </a:p>
        </p:txBody>
      </p:sp>
      <p:sp>
        <p:nvSpPr>
          <p:cNvPr id="6" name="Rectangle 5"/>
          <p:cNvSpPr/>
          <p:nvPr/>
        </p:nvSpPr>
        <p:spPr>
          <a:xfrm>
            <a:off x="457200" y="1443841"/>
            <a:ext cx="8557130" cy="1384995"/>
          </a:xfrm>
          <a:prstGeom prst="rect">
            <a:avLst/>
          </a:prstGeom>
        </p:spPr>
        <p:txBody>
          <a:bodyPr wrap="square">
            <a:spAutoFit/>
          </a:bodyPr>
          <a:lstStyle/>
          <a:p>
            <a:pPr marL="457200" indent="-457200">
              <a:buFont typeface="Arial"/>
              <a:buChar char="•"/>
            </a:pPr>
            <a:r>
              <a:rPr lang="x-none" sz="2800" dirty="0" smtClean="0"/>
              <a:t>Does your input contain characters and words that are often used in SQLInjection inputs?</a:t>
            </a:r>
          </a:p>
          <a:p>
            <a:pPr marL="914400" lvl="1" indent="-457200">
              <a:buFont typeface="Arial"/>
              <a:buChar char="•"/>
            </a:pPr>
            <a:r>
              <a:rPr lang="x-none" sz="2800" dirty="0" smtClean="0"/>
              <a:t>’, +, #, --, JOIN, UNION,;</a:t>
            </a:r>
            <a:endParaRPr lang="x-none" sz="2800" dirty="0"/>
          </a:p>
        </p:txBody>
      </p:sp>
      <p:sp>
        <p:nvSpPr>
          <p:cNvPr id="7" name="Rectangle 6"/>
          <p:cNvSpPr/>
          <p:nvPr/>
        </p:nvSpPr>
        <p:spPr>
          <a:xfrm>
            <a:off x="457200" y="3330588"/>
            <a:ext cx="8557130" cy="954107"/>
          </a:xfrm>
          <a:prstGeom prst="rect">
            <a:avLst/>
          </a:prstGeom>
        </p:spPr>
        <p:txBody>
          <a:bodyPr wrap="square">
            <a:spAutoFit/>
          </a:bodyPr>
          <a:lstStyle/>
          <a:p>
            <a:pPr marL="457200" indent="-457200">
              <a:buFont typeface="Arial"/>
              <a:buChar char="•"/>
            </a:pPr>
            <a:r>
              <a:rPr lang="x-none" sz="2800" dirty="0" smtClean="0"/>
              <a:t>Check whether the number of outputs returned by a database query is not bigger or smaller than expected. </a:t>
            </a:r>
            <a:endParaRPr lang="x-none" sz="2800" dirty="0"/>
          </a:p>
        </p:txBody>
      </p:sp>
    </p:spTree>
    <p:extLst>
      <p:ext uri="{BB962C8B-B14F-4D97-AF65-F5344CB8AC3E}">
        <p14:creationId xmlns:p14="http://schemas.microsoft.com/office/powerpoint/2010/main" val="22880189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 Example 1</a:t>
            </a:r>
            <a:endParaRPr lang="en-US" b="1"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a:t>
            </a:r>
            <a:r>
              <a:rPr lang="en-US" sz="2000" dirty="0" err="1"/>
              <a:t>cwe.mitre.org</a:t>
            </a:r>
            <a:r>
              <a:rPr lang="en-US" sz="2000" dirty="0"/>
              <a:t>/data/definitions/77.html</a:t>
            </a:r>
          </a:p>
        </p:txBody>
      </p:sp>
      <p:sp>
        <p:nvSpPr>
          <p:cNvPr id="6" name="Rectangle 5"/>
          <p:cNvSpPr/>
          <p:nvPr/>
        </p:nvSpPr>
        <p:spPr>
          <a:xfrm>
            <a:off x="450399" y="1229506"/>
            <a:ext cx="8229600" cy="3539430"/>
          </a:xfrm>
          <a:prstGeom prst="rect">
            <a:avLst/>
          </a:prstGeom>
        </p:spPr>
        <p:txBody>
          <a:bodyPr wrap="square">
            <a:spAutoFit/>
          </a:bodyPr>
          <a:lstStyle/>
          <a:p>
            <a:pPr marL="342900" indent="-342900">
              <a:buFont typeface="Arial"/>
              <a:buChar char="•"/>
            </a:pPr>
            <a:r>
              <a:rPr lang="en-US" sz="2400" dirty="0"/>
              <a:t>A</a:t>
            </a:r>
            <a:r>
              <a:rPr lang="en-US" sz="2400" dirty="0" smtClean="0"/>
              <a:t>ccepts a filename as a command line argument and displays the contents of the file back to the user. </a:t>
            </a:r>
          </a:p>
          <a:p>
            <a:pPr marL="342900" indent="-342900">
              <a:buFont typeface="Arial"/>
              <a:buChar char="•"/>
            </a:pPr>
            <a:r>
              <a:rPr lang="en-US" sz="2400" dirty="0"/>
              <a:t>E</a:t>
            </a:r>
            <a:r>
              <a:rPr lang="en-US" sz="2400" dirty="0" smtClean="0"/>
              <a:t>xecuted with the root privileges to allow system administrators in-training to inspect privileged system files without giving them the ability to modify them or damage the system</a:t>
            </a:r>
          </a:p>
          <a:p>
            <a:pPr marL="457200" indent="-457200">
              <a:buFont typeface="Arial"/>
              <a:buChar char="•"/>
            </a:pPr>
            <a:endParaRPr lang="en-US" sz="1200" dirty="0"/>
          </a:p>
          <a:p>
            <a:endParaRPr lang="en-US" sz="2800" dirty="0"/>
          </a:p>
          <a:p>
            <a:endParaRPr lang="en-US" sz="2800" dirty="0" smtClean="0"/>
          </a:p>
          <a:p>
            <a:endParaRPr lang="en-US" sz="1200" dirty="0"/>
          </a:p>
        </p:txBody>
      </p:sp>
      <p:pic>
        <p:nvPicPr>
          <p:cNvPr id="8" name="Picture 7" descr="Screenshot 2019-02-28 at 00.18.02.png"/>
          <p:cNvPicPr>
            <a:picLocks noChangeAspect="1"/>
          </p:cNvPicPr>
          <p:nvPr/>
        </p:nvPicPr>
        <p:blipFill rotWithShape="1">
          <a:blip r:embed="rId3">
            <a:extLst>
              <a:ext uri="{28A0092B-C50C-407E-A947-70E740481C1C}">
                <a14:useLocalDpi xmlns:a14="http://schemas.microsoft.com/office/drawing/2010/main" val="0"/>
              </a:ext>
            </a:extLst>
          </a:blip>
          <a:srcRect l="10101" t="40034" r="66167" b="42727"/>
          <a:stretch/>
        </p:blipFill>
        <p:spPr>
          <a:xfrm>
            <a:off x="715543" y="3784234"/>
            <a:ext cx="5019953" cy="2279007"/>
          </a:xfrm>
          <a:prstGeom prst="rect">
            <a:avLst/>
          </a:prstGeom>
        </p:spPr>
      </p:pic>
      <p:sp>
        <p:nvSpPr>
          <p:cNvPr id="7" name="Rectangular Callout 6"/>
          <p:cNvSpPr/>
          <p:nvPr/>
        </p:nvSpPr>
        <p:spPr>
          <a:xfrm>
            <a:off x="5293072" y="5173986"/>
            <a:ext cx="2330481" cy="711491"/>
          </a:xfrm>
          <a:prstGeom prst="wedgeRectCallout">
            <a:avLst>
              <a:gd name="adj1" fmla="val -158336"/>
              <a:gd name="adj2" fmla="val -34389"/>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Executed with the root privileges</a:t>
            </a:r>
            <a:endParaRPr lang="en-US" dirty="0">
              <a:solidFill>
                <a:srgbClr val="000000"/>
              </a:solidFill>
            </a:endParaRPr>
          </a:p>
        </p:txBody>
      </p:sp>
    </p:spTree>
    <p:extLst>
      <p:ext uri="{BB962C8B-B14F-4D97-AF65-F5344CB8AC3E}">
        <p14:creationId xmlns:p14="http://schemas.microsoft.com/office/powerpoint/2010/main" val="32114228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 Example 1</a:t>
            </a:r>
            <a:endParaRPr lang="en-US" b="1"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a:t>
            </a:r>
            <a:r>
              <a:rPr lang="en-US" sz="2000" dirty="0" err="1"/>
              <a:t>cwe.mitre.org</a:t>
            </a:r>
            <a:r>
              <a:rPr lang="en-US" sz="2000" dirty="0"/>
              <a:t>/data/definitions/77.html</a:t>
            </a:r>
          </a:p>
        </p:txBody>
      </p:sp>
      <p:sp>
        <p:nvSpPr>
          <p:cNvPr id="6" name="Rectangle 5"/>
          <p:cNvSpPr/>
          <p:nvPr/>
        </p:nvSpPr>
        <p:spPr>
          <a:xfrm>
            <a:off x="450399" y="1229506"/>
            <a:ext cx="8229600" cy="3724097"/>
          </a:xfrm>
          <a:prstGeom prst="rect">
            <a:avLst/>
          </a:prstGeom>
        </p:spPr>
        <p:txBody>
          <a:bodyPr wrap="square">
            <a:spAutoFit/>
          </a:bodyPr>
          <a:lstStyle/>
          <a:p>
            <a:pPr marL="342900" indent="-342900">
              <a:buFont typeface="Arial"/>
              <a:buChar char="•"/>
            </a:pPr>
            <a:r>
              <a:rPr lang="en-US" sz="2400" dirty="0"/>
              <a:t>A</a:t>
            </a:r>
            <a:r>
              <a:rPr lang="en-US" sz="2400" dirty="0" smtClean="0"/>
              <a:t>ccepts a filename as a command line argument and displays the contents of the file back to the user. </a:t>
            </a:r>
          </a:p>
          <a:p>
            <a:pPr marL="342900" indent="-342900">
              <a:buFont typeface="Arial"/>
              <a:buChar char="•"/>
            </a:pPr>
            <a:endParaRPr lang="en-US" sz="1200" dirty="0" smtClean="0"/>
          </a:p>
          <a:p>
            <a:pPr marL="342900" indent="-342900">
              <a:buFont typeface="Arial"/>
              <a:buChar char="•"/>
            </a:pPr>
            <a:r>
              <a:rPr lang="en-US" sz="2400" dirty="0"/>
              <a:t>E</a:t>
            </a:r>
            <a:r>
              <a:rPr lang="en-US" sz="2400" dirty="0" smtClean="0"/>
              <a:t>xecuted with the root privileges to allow system administrators in-training to inspect privileged system files without giving them the ability to modify them or damage the system</a:t>
            </a:r>
          </a:p>
          <a:p>
            <a:pPr marL="457200" indent="-457200">
              <a:buFont typeface="Arial"/>
              <a:buChar char="•"/>
            </a:pPr>
            <a:endParaRPr lang="en-US" sz="1200" dirty="0"/>
          </a:p>
          <a:p>
            <a:endParaRPr lang="en-US" sz="2800" dirty="0"/>
          </a:p>
          <a:p>
            <a:endParaRPr lang="en-US" sz="2800" dirty="0" smtClean="0"/>
          </a:p>
          <a:p>
            <a:endParaRPr lang="en-US" sz="1200" dirty="0"/>
          </a:p>
        </p:txBody>
      </p:sp>
      <p:pic>
        <p:nvPicPr>
          <p:cNvPr id="8" name="Picture 7" descr="Screenshot 2019-02-28 at 00.18.02.png"/>
          <p:cNvPicPr>
            <a:picLocks noChangeAspect="1"/>
          </p:cNvPicPr>
          <p:nvPr/>
        </p:nvPicPr>
        <p:blipFill rotWithShape="1">
          <a:blip r:embed="rId3">
            <a:extLst>
              <a:ext uri="{28A0092B-C50C-407E-A947-70E740481C1C}">
                <a14:useLocalDpi xmlns:a14="http://schemas.microsoft.com/office/drawing/2010/main" val="0"/>
              </a:ext>
            </a:extLst>
          </a:blip>
          <a:srcRect l="10101" t="40034" r="66167" b="42727"/>
          <a:stretch/>
        </p:blipFill>
        <p:spPr>
          <a:xfrm>
            <a:off x="715543" y="3784234"/>
            <a:ext cx="5019953" cy="2279007"/>
          </a:xfrm>
          <a:prstGeom prst="rect">
            <a:avLst/>
          </a:prstGeom>
        </p:spPr>
      </p:pic>
      <p:sp>
        <p:nvSpPr>
          <p:cNvPr id="7" name="Rectangular Callout 6"/>
          <p:cNvSpPr/>
          <p:nvPr/>
        </p:nvSpPr>
        <p:spPr>
          <a:xfrm>
            <a:off x="5293072" y="4768936"/>
            <a:ext cx="3393728" cy="1522199"/>
          </a:xfrm>
          <a:prstGeom prst="wedgeRectCallout">
            <a:avLst>
              <a:gd name="adj1" fmla="val -125440"/>
              <a:gd name="adj2" fmla="val -16051"/>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Fails to execute cat due to lack of arguments and then plows on to recursively delete the contents of the root partition </a:t>
            </a:r>
            <a:endParaRPr lang="en-US" dirty="0">
              <a:solidFill>
                <a:srgbClr val="000000"/>
              </a:solidFill>
            </a:endParaRPr>
          </a:p>
        </p:txBody>
      </p:sp>
      <p:sp>
        <p:nvSpPr>
          <p:cNvPr id="9" name="Rectangular Callout 8"/>
          <p:cNvSpPr/>
          <p:nvPr/>
        </p:nvSpPr>
        <p:spPr>
          <a:xfrm>
            <a:off x="3516654" y="3288921"/>
            <a:ext cx="1325723" cy="711491"/>
          </a:xfrm>
          <a:prstGeom prst="wedgeRectCallout">
            <a:avLst>
              <a:gd name="adj1" fmla="val -12228"/>
              <a:gd name="adj2" fmla="val 106848"/>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a:t>
            </a:r>
            <a:r>
              <a:rPr lang="en-US" dirty="0" err="1" smtClean="0">
                <a:solidFill>
                  <a:srgbClr val="000000"/>
                </a:solidFill>
              </a:rPr>
              <a:t>rm</a:t>
            </a:r>
            <a:r>
              <a:rPr lang="en-US" dirty="0" smtClean="0">
                <a:solidFill>
                  <a:srgbClr val="000000"/>
                </a:solidFill>
              </a:rPr>
              <a:t> </a:t>
            </a:r>
            <a:r>
              <a:rPr lang="mr-IN" dirty="0" smtClean="0">
                <a:solidFill>
                  <a:srgbClr val="000000"/>
                </a:solidFill>
              </a:rPr>
              <a:t>–</a:t>
            </a:r>
            <a:r>
              <a:rPr lang="en-US" dirty="0" err="1" smtClean="0">
                <a:solidFill>
                  <a:srgbClr val="000000"/>
                </a:solidFill>
              </a:rPr>
              <a:t>rf</a:t>
            </a:r>
            <a:r>
              <a:rPr lang="en-US" dirty="0" smtClean="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2119592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0399" y="1229506"/>
            <a:ext cx="8229600" cy="3785652"/>
          </a:xfrm>
          <a:prstGeom prst="rect">
            <a:avLst/>
          </a:prstGeom>
        </p:spPr>
        <p:txBody>
          <a:bodyPr wrap="square">
            <a:spAutoFit/>
          </a:bodyPr>
          <a:lstStyle/>
          <a:p>
            <a:pPr marL="342900" indent="-342900">
              <a:buFont typeface="Arial"/>
              <a:buChar char="•"/>
            </a:pPr>
            <a:r>
              <a:rPr lang="en-US" sz="2000" dirty="0" smtClean="0"/>
              <a:t>This code is from an administrative web application designed to allow users to kick off a backup of an Oracle database using a batch-file wrapper around the </a:t>
            </a:r>
            <a:r>
              <a:rPr lang="en-US" sz="2000" dirty="0" err="1" smtClean="0"/>
              <a:t>rman</a:t>
            </a:r>
            <a:r>
              <a:rPr lang="en-US" sz="2000" dirty="0" smtClean="0"/>
              <a:t> utility and the run a </a:t>
            </a:r>
            <a:r>
              <a:rPr lang="en-US" sz="2000" dirty="0" err="1" smtClean="0"/>
              <a:t>cleanup.bat</a:t>
            </a:r>
            <a:r>
              <a:rPr lang="en-US" sz="2000" dirty="0" smtClean="0"/>
              <a:t> script to delete some temporary files.</a:t>
            </a:r>
          </a:p>
          <a:p>
            <a:pPr marL="342900" indent="-342900">
              <a:buFont typeface="Arial"/>
              <a:buChar char="•"/>
            </a:pPr>
            <a:endParaRPr lang="en-US" sz="600" dirty="0"/>
          </a:p>
          <a:p>
            <a:pPr marL="342900" indent="-342900">
              <a:buFont typeface="Arial"/>
              <a:buChar char="•"/>
            </a:pPr>
            <a:r>
              <a:rPr lang="en-US" sz="2000" dirty="0" smtClean="0"/>
              <a:t>The script </a:t>
            </a:r>
            <a:r>
              <a:rPr lang="en-US" sz="2000" dirty="0" err="1" smtClean="0"/>
              <a:t>rmanDB.bat</a:t>
            </a:r>
            <a:r>
              <a:rPr lang="en-US" sz="2000" dirty="0" smtClean="0"/>
              <a:t> accepts a single command line parameter, which specifies what type of backup to perform. </a:t>
            </a:r>
          </a:p>
          <a:p>
            <a:pPr marL="342900" indent="-342900">
              <a:buFont typeface="Arial"/>
              <a:buChar char="•"/>
            </a:pPr>
            <a:endParaRPr lang="en-US" sz="600" dirty="0"/>
          </a:p>
          <a:p>
            <a:pPr marL="342900" indent="-342900">
              <a:buFont typeface="Arial"/>
              <a:buChar char="•"/>
            </a:pPr>
            <a:r>
              <a:rPr lang="en-US" sz="2000" dirty="0" smtClean="0"/>
              <a:t>Because access to the database is restricted, the application runs the backup as a privileged user.</a:t>
            </a:r>
            <a:endParaRPr lang="en-US" sz="1200" dirty="0"/>
          </a:p>
          <a:p>
            <a:endParaRPr lang="en-US" sz="2800" dirty="0"/>
          </a:p>
          <a:p>
            <a:endParaRPr lang="en-US" sz="2800" dirty="0" smtClean="0"/>
          </a:p>
          <a:p>
            <a:endParaRPr lang="en-US" sz="1200" dirty="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Command Injection Example 2</a:t>
            </a:r>
            <a:endParaRPr lang="en-US" b="1" dirty="0"/>
          </a:p>
        </p:txBody>
      </p:sp>
      <p:sp>
        <p:nvSpPr>
          <p:cNvPr id="3" name="Rectangle 2"/>
          <p:cNvSpPr/>
          <p:nvPr/>
        </p:nvSpPr>
        <p:spPr>
          <a:xfrm>
            <a:off x="450399" y="6291135"/>
            <a:ext cx="8928100" cy="400110"/>
          </a:xfrm>
          <a:prstGeom prst="rect">
            <a:avLst/>
          </a:prstGeom>
        </p:spPr>
        <p:txBody>
          <a:bodyPr wrap="square">
            <a:spAutoFit/>
          </a:bodyPr>
          <a:lstStyle/>
          <a:p>
            <a:r>
              <a:rPr lang="en-US" sz="2000" dirty="0"/>
              <a:t>http://</a:t>
            </a:r>
            <a:r>
              <a:rPr lang="en-US" sz="2000" dirty="0" err="1"/>
              <a:t>cwe.mitre.org</a:t>
            </a:r>
            <a:r>
              <a:rPr lang="en-US" sz="2000" dirty="0"/>
              <a:t>/data/definitions/77.html</a:t>
            </a:r>
          </a:p>
        </p:txBody>
      </p:sp>
      <p:pic>
        <p:nvPicPr>
          <p:cNvPr id="2" name="Picture 1" descr="Screenshot 2019-02-28 at 00.21.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80" y="4155642"/>
            <a:ext cx="3946943" cy="1963702"/>
          </a:xfrm>
          <a:prstGeom prst="rect">
            <a:avLst/>
          </a:prstGeom>
        </p:spPr>
      </p:pic>
    </p:spTree>
    <p:extLst>
      <p:ext uri="{BB962C8B-B14F-4D97-AF65-F5344CB8AC3E}">
        <p14:creationId xmlns:p14="http://schemas.microsoft.com/office/powerpoint/2010/main" val="19552396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4819</TotalTime>
  <Words>4487</Words>
  <Application>Microsoft Macintosh PowerPoint</Application>
  <PresentationFormat>On-screen Show (4:3)</PresentationFormat>
  <Paragraphs>482</Paragraphs>
  <Slides>66</Slides>
  <Notes>61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Command &amp; Code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Hands-On Exercise</vt:lpstr>
      <vt:lpstr>PowerPoint Presentation</vt:lpstr>
      <vt:lpstr>PowerPoint Presentation</vt:lpstr>
      <vt:lpstr>PowerPoint Presentation</vt:lpstr>
      <vt:lpstr>PowerPoint Presentation</vt:lpstr>
      <vt:lpstr>SQL Injection Attack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MySQL Injection Techniques</vt:lpstr>
      <vt:lpstr>PowerPoint Presentation</vt:lpstr>
      <vt:lpstr>PowerPoint Presentation</vt:lpstr>
      <vt:lpstr>PowerPoint Presentation</vt:lpstr>
      <vt:lpstr>PowerPoint Presentation</vt:lpstr>
      <vt:lpstr>PowerPoint Presentation</vt:lpstr>
      <vt:lpstr>PowerPoint Presentation</vt:lpstr>
      <vt:lpstr>Remediation Techniques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 COMP47660</dc:title>
  <dc:creator>Liliana Pasquale</dc:creator>
  <cp:lastModifiedBy>Liliana Pasquale</cp:lastModifiedBy>
  <cp:revision>231</cp:revision>
  <dcterms:created xsi:type="dcterms:W3CDTF">2019-01-24T13:29:53Z</dcterms:created>
  <dcterms:modified xsi:type="dcterms:W3CDTF">2019-02-28T16:10:52Z</dcterms:modified>
</cp:coreProperties>
</file>