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roxima Nova"/>
      <p:regular r:id="rId26"/>
      <p:bold r:id="rId27"/>
      <p:italic r:id="rId28"/>
      <p:boldItalic r:id="rId29"/>
    </p:embeddedFont>
    <p:embeddedFont>
      <p:font typeface="Roboto"/>
      <p:regular r:id="rId30"/>
      <p:bold r:id="rId31"/>
      <p:italic r:id="rId32"/>
      <p:boldItalic r:id="rId33"/>
    </p:embeddedFont>
    <p:embeddedFont>
      <p:font typeface="Source Code Pro"/>
      <p:regular r:id="rId34"/>
      <p:bold r:id="rId35"/>
    </p:embeddedFont>
    <p:embeddedFont>
      <p:font typeface="Oswald"/>
      <p:regular r:id="rId36"/>
      <p:bold r:id="rId37"/>
    </p:embeddedFont>
    <p:embeddedFont>
      <p:font typeface="Merriweather"/>
      <p:regular r:id="rId38"/>
      <p:bold r:id="rId39"/>
      <p:italic r:id="rId40"/>
      <p:boldItalic r:id="rId41"/>
    </p:embeddedFont>
    <p:embeddedFont>
      <p:font typeface="Ope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italic.fntdata"/><Relationship Id="rId20" Type="http://schemas.openxmlformats.org/officeDocument/2006/relationships/slide" Target="slides/slide15.xml"/><Relationship Id="rId42" Type="http://schemas.openxmlformats.org/officeDocument/2006/relationships/font" Target="fonts/OpenSans-regular.fntdata"/><Relationship Id="rId41" Type="http://schemas.openxmlformats.org/officeDocument/2006/relationships/font" Target="fonts/Merriweather-boldItalic.fntdata"/><Relationship Id="rId22" Type="http://schemas.openxmlformats.org/officeDocument/2006/relationships/slide" Target="slides/slide17.xml"/><Relationship Id="rId44" Type="http://schemas.openxmlformats.org/officeDocument/2006/relationships/font" Target="fonts/OpenSans-italic.fntdata"/><Relationship Id="rId21" Type="http://schemas.openxmlformats.org/officeDocument/2006/relationships/slide" Target="slides/slide16.xml"/><Relationship Id="rId43" Type="http://schemas.openxmlformats.org/officeDocument/2006/relationships/font" Target="fonts/OpenSans-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regular.fntdata"/><Relationship Id="rId25" Type="http://schemas.openxmlformats.org/officeDocument/2006/relationships/slide" Target="slides/slide20.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SourceCodePro-bold.fntdata"/><Relationship Id="rId12" Type="http://schemas.openxmlformats.org/officeDocument/2006/relationships/slide" Target="slides/slide7.xml"/><Relationship Id="rId34" Type="http://schemas.openxmlformats.org/officeDocument/2006/relationships/font" Target="fonts/SourceCodePro-regular.fntdata"/><Relationship Id="rId15" Type="http://schemas.openxmlformats.org/officeDocument/2006/relationships/slide" Target="slides/slide10.xml"/><Relationship Id="rId37" Type="http://schemas.openxmlformats.org/officeDocument/2006/relationships/font" Target="fonts/Oswald-bold.fntdata"/><Relationship Id="rId14" Type="http://schemas.openxmlformats.org/officeDocument/2006/relationships/slide" Target="slides/slide9.xml"/><Relationship Id="rId36" Type="http://schemas.openxmlformats.org/officeDocument/2006/relationships/font" Target="fonts/Oswald-regular.fntdata"/><Relationship Id="rId17" Type="http://schemas.openxmlformats.org/officeDocument/2006/relationships/slide" Target="slides/slide12.xml"/><Relationship Id="rId39" Type="http://schemas.openxmlformats.org/officeDocument/2006/relationships/font" Target="fonts/Merriweather-bold.fntdata"/><Relationship Id="rId16" Type="http://schemas.openxmlformats.org/officeDocument/2006/relationships/slide" Target="slides/slide11.xml"/><Relationship Id="rId38" Type="http://schemas.openxmlformats.org/officeDocument/2006/relationships/font" Target="fonts/Merriweather-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69feed21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69feed21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1301466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1301466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8d208280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8d208280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Because microservices are likely to have many more technologies and versions, it is a good idea to ensure everything is always up to date to try limit the number of technologies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Node package manager manages your node dependencies and when installing them tells you about known security vulnerabilities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6ab963f7c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6ab963f7c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Each of the popular cloud services provides an environment in which microservices can be developed. Using these allows all the security benefits of running an application through them. They provide monitoring for individual microservices and access logging. They also provide secure connections and communication between each microservice</a:t>
            </a:r>
            <a:br>
              <a:rPr lang="en-GB"/>
            </a:b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8d208280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8d208280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Istio is another service created by google and IBM. Among other things it provides easy to use security features specifically for microservices. Istio allows you to configure role based access control outside of the code of the microservices. Istio handles all authentication including key management and provides secure </a:t>
            </a:r>
            <a:r>
              <a:rPr lang="en-GB"/>
              <a:t>communication</a:t>
            </a:r>
            <a:r>
              <a:rPr lang="en-GB"/>
              <a:t> both between services and between users and a service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6ab963f7c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6ab963f7c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Spring has built in methods to provide authentication and authorisation services to web applications. Filter chains are used to check authorisation, either letting the user hit the intended servlet, redirecting them to authorisation entry point (eg a login page) or throw a security exception. Spring also allows you to secure individual methods in a service, placing authorisation requirements on the method. Thus a call to that method will cause </a:t>
            </a:r>
            <a:r>
              <a:rPr lang="en-GB"/>
              <a:t>authorisation</a:t>
            </a:r>
            <a:r>
              <a:rPr lang="en-GB"/>
              <a:t> to be checked, and may return an access denied exception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69feed21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69feed21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rgbClr val="4A4A4A"/>
                </a:solidFill>
                <a:highlight>
                  <a:srgbClr val="F9F9F9"/>
                </a:highlight>
                <a:latin typeface="Merriweather"/>
                <a:ea typeface="Merriweather"/>
                <a:cs typeface="Merriweather"/>
                <a:sym typeface="Merriweather"/>
              </a:rPr>
              <a:t>Authentication means verifying that someone is indeed who they claim to be. Authorization means deciding which resources a certain user should be able to access, and what they should be allowed to do with those resources</a:t>
            </a:r>
            <a:endParaRPr sz="1300">
              <a:solidFill>
                <a:srgbClr val="4A4A4A"/>
              </a:solidFill>
              <a:highlight>
                <a:srgbClr val="F9F9F9"/>
              </a:highlight>
              <a:latin typeface="Merriweather"/>
              <a:ea typeface="Merriweather"/>
              <a:cs typeface="Merriweather"/>
              <a:sym typeface="Merriweathe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6ab963f7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6ab963f7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6ab963f7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6ab963f7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128faee02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128faee02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69feed21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69feed21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a:t>
            </a:r>
            <a:endParaRPr/>
          </a:p>
          <a:p>
            <a:pPr indent="0" lvl="0" marL="0" rtl="0" algn="l">
              <a:spcBef>
                <a:spcPts val="0"/>
              </a:spcBef>
              <a:spcAft>
                <a:spcPts val="0"/>
              </a:spcAft>
              <a:buNone/>
            </a:pPr>
            <a:r>
              <a:rPr lang="en-GB"/>
              <a:t>Why</a:t>
            </a:r>
            <a:endParaRPr/>
          </a:p>
          <a:p>
            <a:pPr indent="0" lvl="0" marL="0" rtl="0" algn="l">
              <a:spcBef>
                <a:spcPts val="0"/>
              </a:spcBef>
              <a:spcAft>
                <a:spcPts val="0"/>
              </a:spcAft>
              <a:buNone/>
            </a:pPr>
            <a:r>
              <a:rPr lang="en-GB"/>
              <a:t>Security implications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6bcbc82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6bcbc82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6ab963f7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6ab963f7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E.g. amazon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6ab963f7c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6ab963f7c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Usually implemented with libraries such as spring, django, asp.net for communication over html orsockets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6bcbc826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6bcbc826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600">
                <a:highlight>
                  <a:srgbClr val="FFFFFF"/>
                </a:highlight>
                <a:latin typeface="Open Sans"/>
                <a:ea typeface="Open Sans"/>
                <a:cs typeface="Open Sans"/>
                <a:sym typeface="Open Sans"/>
              </a:rPr>
              <a:t>trusted zone</a:t>
            </a:r>
            <a:r>
              <a:rPr lang="en-GB" sz="1600">
                <a:highlight>
                  <a:srgbClr val="FFFFFF"/>
                </a:highlight>
                <a:latin typeface="Open Sans"/>
                <a:ea typeface="Open Sans"/>
                <a:cs typeface="Open Sans"/>
                <a:sym typeface="Open Sans"/>
              </a:rPr>
              <a:t>: where exchanges can be done easily with few restrictions. </a:t>
            </a:r>
            <a:endParaRPr sz="1600">
              <a:highlight>
                <a:srgbClr val="FFFFFF"/>
              </a:highlight>
              <a:latin typeface="Open Sans"/>
              <a:ea typeface="Open Sans"/>
              <a:cs typeface="Open Sans"/>
              <a:sym typeface="Open Sans"/>
            </a:endParaRPr>
          </a:p>
          <a:p>
            <a:pPr indent="0" lvl="0" marL="0" rtl="0" algn="l">
              <a:spcBef>
                <a:spcPts val="0"/>
              </a:spcBef>
              <a:spcAft>
                <a:spcPts val="0"/>
              </a:spcAft>
              <a:buNone/>
            </a:pPr>
            <a:r>
              <a:rPr b="1" lang="en-GB" sz="1600">
                <a:highlight>
                  <a:srgbClr val="FFFFFF"/>
                </a:highlight>
                <a:latin typeface="Open Sans"/>
                <a:ea typeface="Open Sans"/>
                <a:cs typeface="Open Sans"/>
                <a:sym typeface="Open Sans"/>
              </a:rPr>
              <a:t>jungle</a:t>
            </a:r>
            <a:r>
              <a:rPr lang="en-GB" sz="1600">
                <a:highlight>
                  <a:srgbClr val="FFFFFF"/>
                </a:highlight>
                <a:latin typeface="Open Sans"/>
                <a:ea typeface="Open Sans"/>
                <a:cs typeface="Open Sans"/>
                <a:sym typeface="Open Sans"/>
              </a:rPr>
              <a:t>: we don’t know what can happen and we have to do more efforts on security, particularly on exchanges between clients and gateways.</a:t>
            </a:r>
            <a:endParaRPr>
              <a:latin typeface="Open Sans"/>
              <a:ea typeface="Open Sans"/>
              <a:cs typeface="Open Sans"/>
              <a:sym typeface="Open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6ab963f7c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6ab963f7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6ab963f7c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6ab963f7c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a:t>Access through an api</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128faee0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128faee0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Microservices do present some of their own security challenges versus a monolithic program. Here are just a few</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Microservices are obviously comprised of many small services vs the single monolith program. This means that each individual service must be made secure rather than only requiring handling security of the overall program</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With microservices, each services exposes its own APIs to be used either by a user or by another service, compared to internal method calls in a monolith program. It must be ensured these APIs cannot be called by those who shouldn’t have access to them and can’t be called with malicious intent. For example, with internal methods, returning a long list of objects can be simply done by returning a pointer, with microservices, these objects must be serialised and sent over the network, opening the possibility of a denial of service type vulnerability.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Building an application with microservices means it will likely be composed of many different technologies, or even versions of the same technology. Compared to a monolith application which would probably comprised of a few different languages, a microservice allows every service to be made from a different language, and even if rules are imposed on the languages and technologies used, services will likely be written with different versions based on when they were built. This makes it much harder to keep track of all the known vulnerabilities of every bit of technology used by all the services making up an application.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13014668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13014668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gradFill>
            <a:gsLst>
              <a:gs pos="0">
                <a:srgbClr val="80C9AE"/>
              </a:gs>
              <a:gs pos="100000">
                <a:srgbClr val="5DDEF4"/>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0" y="0"/>
            <a:ext cx="9144000" cy="3144600"/>
          </a:xfrm>
          <a:prstGeom prst="rect">
            <a:avLst/>
          </a:prstGeom>
          <a:gradFill>
            <a:gsLst>
              <a:gs pos="0">
                <a:srgbClr val="80C9AE"/>
              </a:gs>
              <a:gs pos="100000">
                <a:srgbClr val="5DDEF4"/>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1">
  <p:cSld name="SECTION_TITLE_AND_DESCRIPTION_1">
    <p:bg>
      <p:bgPr>
        <a:gradFill>
          <a:gsLst>
            <a:gs pos="0">
              <a:srgbClr val="80C9AE"/>
            </a:gs>
            <a:gs pos="100000">
              <a:srgbClr val="5DDEF4"/>
            </a:gs>
          </a:gsLst>
          <a:path path="circle">
            <a:fillToRect b="100%" r="100%"/>
          </a:path>
          <a:tileRect l="-100%" t="-100%"/>
        </a:gradFill>
      </p:bgPr>
    </p:bg>
    <p:spTree>
      <p:nvGrpSpPr>
        <p:cNvPr id="49" name="Shape 49"/>
        <p:cNvGrpSpPr/>
        <p:nvPr/>
      </p:nvGrpSpPr>
      <p:grpSpPr>
        <a:xfrm>
          <a:off x="0" y="0"/>
          <a:ext cx="0" cy="0"/>
          <a:chOff x="0" y="0"/>
          <a:chExt cx="0" cy="0"/>
        </a:xfrm>
      </p:grpSpPr>
      <p:sp>
        <p:nvSpPr>
          <p:cNvPr id="50" name="Google Shape;50;p11"/>
          <p:cNvSpPr/>
          <p:nvPr/>
        </p:nvSpPr>
        <p:spPr>
          <a:xfrm>
            <a:off x="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1"/>
          <p:cNvSpPr txBox="1"/>
          <p:nvPr>
            <p:ph type="title"/>
          </p:nvPr>
        </p:nvSpPr>
        <p:spPr>
          <a:xfrm>
            <a:off x="4835400" y="1078750"/>
            <a:ext cx="4045200" cy="1789200"/>
          </a:xfrm>
          <a:prstGeom prst="rect">
            <a:avLst/>
          </a:prstGeom>
        </p:spPr>
        <p:txBody>
          <a:bodyPr anchorCtr="0" anchor="b" bIns="91425" lIns="91425" spcFirstLastPara="1" rIns="91425" wrap="square" tIns="91425"/>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52" name="Google Shape;52;p11"/>
          <p:cNvSpPr txBox="1"/>
          <p:nvPr>
            <p:ph idx="1" type="subTitle"/>
          </p:nvPr>
        </p:nvSpPr>
        <p:spPr>
          <a:xfrm>
            <a:off x="4835400" y="29214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53" name="Google Shape;53;p11"/>
          <p:cNvSpPr txBox="1"/>
          <p:nvPr>
            <p:ph idx="2" type="body"/>
          </p:nvPr>
        </p:nvSpPr>
        <p:spPr>
          <a:xfrm>
            <a:off x="367500" y="96812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4" name="Shape 54"/>
        <p:cNvGrpSpPr/>
        <p:nvPr/>
      </p:nvGrpSpPr>
      <p:grpSpPr>
        <a:xfrm>
          <a:off x="0" y="0"/>
          <a:ext cx="0" cy="0"/>
          <a:chOff x="0" y="0"/>
          <a:chExt cx="0" cy="0"/>
        </a:xfrm>
      </p:grpSpPr>
      <p:sp>
        <p:nvSpPr>
          <p:cNvPr id="55" name="Google Shape;55;p1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6" name="Google Shape;56;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7" name="Shape 57"/>
        <p:cNvGrpSpPr/>
        <p:nvPr/>
      </p:nvGrpSpPr>
      <p:grpSpPr>
        <a:xfrm>
          <a:off x="0" y="0"/>
          <a:ext cx="0" cy="0"/>
          <a:chOff x="0" y="0"/>
          <a:chExt cx="0" cy="0"/>
        </a:xfrm>
      </p:grpSpPr>
      <p:cxnSp>
        <p:nvCxnSpPr>
          <p:cNvPr id="58" name="Google Shape;58;p13"/>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9" name="Google Shape;59;p1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60" name="Google Shape;60;p13"/>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1" name="Google Shape;61;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0"/>
            <a:ext cx="9144000" cy="2008800"/>
          </a:xfrm>
          <a:prstGeom prst="rect">
            <a:avLst/>
          </a:prstGeom>
          <a:gradFill>
            <a:gsLst>
              <a:gs pos="0">
                <a:srgbClr val="80C9AE"/>
              </a:gs>
              <a:gs pos="100000">
                <a:srgbClr val="5DDEF4"/>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322350"/>
            <a:ext cx="8282400" cy="15165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CUSTOM">
    <p:spTree>
      <p:nvGrpSpPr>
        <p:cNvPr id="19" name="Shape 19"/>
        <p:cNvGrpSpPr/>
        <p:nvPr/>
      </p:nvGrpSpPr>
      <p:grpSpPr>
        <a:xfrm>
          <a:off x="0" y="0"/>
          <a:ext cx="0" cy="0"/>
          <a:chOff x="0" y="0"/>
          <a:chExt cx="0" cy="0"/>
        </a:xfrm>
      </p:grpSpPr>
      <p:sp>
        <p:nvSpPr>
          <p:cNvPr id="20" name="Google Shape;20;p4"/>
          <p:cNvSpPr txBox="1"/>
          <p:nvPr>
            <p:ph type="title"/>
          </p:nvPr>
        </p:nvSpPr>
        <p:spPr>
          <a:xfrm>
            <a:off x="311700" y="372500"/>
            <a:ext cx="8520600" cy="733500"/>
          </a:xfrm>
          <a:prstGeom prst="rect">
            <a:avLst/>
          </a:prstGeom>
        </p:spPr>
        <p:txBody>
          <a:bodyPr anchorCtr="0" anchor="t" bIns="91425" lIns="91425" spcFirstLastPara="1" rIns="91425" wrap="square" tIns="91425"/>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rgbClr val="FFFFFF"/>
        </a:solidFill>
      </p:bgPr>
    </p:bg>
    <p:spTree>
      <p:nvGrpSpPr>
        <p:cNvPr id="21" name="Shape 21"/>
        <p:cNvGrpSpPr/>
        <p:nvPr/>
      </p:nvGrpSpPr>
      <p:grpSpPr>
        <a:xfrm>
          <a:off x="0" y="0"/>
          <a:ext cx="0" cy="0"/>
          <a:chOff x="0" y="0"/>
          <a:chExt cx="0" cy="0"/>
        </a:xfrm>
      </p:grpSpPr>
      <p:sp>
        <p:nvSpPr>
          <p:cNvPr id="22" name="Google Shape;22;p5"/>
          <p:cNvSpPr/>
          <p:nvPr/>
        </p:nvSpPr>
        <p:spPr>
          <a:xfrm>
            <a:off x="0" y="0"/>
            <a:ext cx="9144000" cy="1275600"/>
          </a:xfrm>
          <a:prstGeom prst="rect">
            <a:avLst/>
          </a:prstGeom>
          <a:gradFill>
            <a:gsLst>
              <a:gs pos="0">
                <a:srgbClr val="80C9AE"/>
              </a:gs>
              <a:gs pos="100000">
                <a:srgbClr val="5DDEF4"/>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5"/>
          <p:cNvCxnSpPr/>
          <p:nvPr/>
        </p:nvCxnSpPr>
        <p:spPr>
          <a:xfrm>
            <a:off x="429200" y="1275577"/>
            <a:ext cx="614100" cy="0"/>
          </a:xfrm>
          <a:prstGeom prst="straightConnector1">
            <a:avLst/>
          </a:prstGeom>
          <a:noFill/>
          <a:ln cap="flat" cmpd="sng" w="19050">
            <a:solidFill>
              <a:srgbClr val="000000"/>
            </a:solidFill>
            <a:prstDash val="lgDash"/>
            <a:round/>
            <a:headEnd len="sm" w="sm" type="none"/>
            <a:tailEnd len="sm" w="sm" type="none"/>
          </a:ln>
        </p:spPr>
      </p:cxnSp>
      <p:sp>
        <p:nvSpPr>
          <p:cNvPr id="24" name="Google Shape;24;p5"/>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rtl="0">
              <a:spcBef>
                <a:spcPts val="0"/>
              </a:spcBef>
              <a:spcAft>
                <a:spcPts val="0"/>
              </a:spcAft>
              <a:buClr>
                <a:srgbClr val="FFFFFF"/>
              </a:buClr>
              <a:buSzPts val="3000"/>
              <a:buNone/>
              <a:defRPr>
                <a:solidFill>
                  <a:srgbClr val="FFFFFF"/>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 name="Google Shape;25;p5"/>
          <p:cNvSpPr txBox="1"/>
          <p:nvPr>
            <p:ph idx="1" type="body"/>
          </p:nvPr>
        </p:nvSpPr>
        <p:spPr>
          <a:xfrm>
            <a:off x="311700" y="1468825"/>
            <a:ext cx="8520600" cy="30999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mall Header and Text">
  <p:cSld name="TITLE_AND_BODY_1">
    <p:bg>
      <p:bgPr>
        <a:solidFill>
          <a:srgbClr val="FFFFFF"/>
        </a:solidFill>
      </p:bgPr>
    </p:bg>
    <p:spTree>
      <p:nvGrpSpPr>
        <p:cNvPr id="27" name="Shape 27"/>
        <p:cNvGrpSpPr/>
        <p:nvPr/>
      </p:nvGrpSpPr>
      <p:grpSpPr>
        <a:xfrm>
          <a:off x="0" y="0"/>
          <a:ext cx="0" cy="0"/>
          <a:chOff x="0" y="0"/>
          <a:chExt cx="0" cy="0"/>
        </a:xfrm>
      </p:grpSpPr>
      <p:sp>
        <p:nvSpPr>
          <p:cNvPr id="28" name="Google Shape;28;p6"/>
          <p:cNvSpPr/>
          <p:nvPr/>
        </p:nvSpPr>
        <p:spPr>
          <a:xfrm rot="-8100000">
            <a:off x="4297713" y="628799"/>
            <a:ext cx="548573" cy="548573"/>
          </a:xfrm>
          <a:prstGeom prst="rect">
            <a:avLst/>
          </a:prstGeom>
          <a:gradFill>
            <a:gsLst>
              <a:gs pos="0">
                <a:srgbClr val="80C9AE"/>
              </a:gs>
              <a:gs pos="100000">
                <a:srgbClr val="5DDEF4"/>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6"/>
          <p:cNvSpPr/>
          <p:nvPr/>
        </p:nvSpPr>
        <p:spPr>
          <a:xfrm>
            <a:off x="0" y="0"/>
            <a:ext cx="9144000" cy="919800"/>
          </a:xfrm>
          <a:prstGeom prst="rect">
            <a:avLst/>
          </a:prstGeom>
          <a:gradFill>
            <a:gsLst>
              <a:gs pos="0">
                <a:srgbClr val="80C9AE"/>
              </a:gs>
              <a:gs pos="100000">
                <a:srgbClr val="5DDEF4"/>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txBox="1"/>
          <p:nvPr>
            <p:ph type="title"/>
          </p:nvPr>
        </p:nvSpPr>
        <p:spPr>
          <a:xfrm>
            <a:off x="311700" y="93150"/>
            <a:ext cx="8520600" cy="733500"/>
          </a:xfrm>
          <a:prstGeom prst="rect">
            <a:avLst/>
          </a:prstGeom>
        </p:spPr>
        <p:txBody>
          <a:bodyPr anchorCtr="0" anchor="b" bIns="91425" lIns="91425" spcFirstLastPara="1" rIns="91425" wrap="square" tIns="91425"/>
          <a:lstStyle>
            <a:lvl1pPr lvl="0" rtl="0" algn="ctr">
              <a:spcBef>
                <a:spcPts val="0"/>
              </a:spcBef>
              <a:spcAft>
                <a:spcPts val="0"/>
              </a:spcAft>
              <a:buClr>
                <a:srgbClr val="FFFFFF"/>
              </a:buClr>
              <a:buSzPts val="3000"/>
              <a:buNone/>
              <a:defRPr>
                <a:solidFill>
                  <a:srgbClr val="FFFFFF"/>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6"/>
          <p:cNvSpPr txBox="1"/>
          <p:nvPr>
            <p:ph idx="1" type="body"/>
          </p:nvPr>
        </p:nvSpPr>
        <p:spPr>
          <a:xfrm>
            <a:off x="311700" y="1468825"/>
            <a:ext cx="8520600" cy="30999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rtl="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rtl="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rtl="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rtl="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rtl="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rtl="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rtl="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rtl="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3" name="Shape 33"/>
        <p:cNvGrpSpPr/>
        <p:nvPr/>
      </p:nvGrpSpPr>
      <p:grpSpPr>
        <a:xfrm>
          <a:off x="0" y="0"/>
          <a:ext cx="0" cy="0"/>
          <a:chOff x="0" y="0"/>
          <a:chExt cx="0" cy="0"/>
        </a:xfrm>
      </p:grpSpPr>
      <p:cxnSp>
        <p:nvCxnSpPr>
          <p:cNvPr id="34" name="Google Shape;34;p7"/>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7"/>
          <p:cNvSpPr txBox="1"/>
          <p:nvPr>
            <p:ph idx="1" type="body"/>
          </p:nvPr>
        </p:nvSpPr>
        <p:spPr>
          <a:xfrm>
            <a:off x="311700" y="1468825"/>
            <a:ext cx="4262100" cy="30999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atin typeface="Roboto"/>
                <a:ea typeface="Roboto"/>
                <a:cs typeface="Roboto"/>
                <a:sym typeface="Roboto"/>
              </a:defRPr>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7" name="Google Shape;37;p7"/>
          <p:cNvSpPr txBox="1"/>
          <p:nvPr>
            <p:ph idx="2" type="body"/>
          </p:nvPr>
        </p:nvSpPr>
        <p:spPr>
          <a:xfrm>
            <a:off x="4832400" y="1468825"/>
            <a:ext cx="3999900" cy="30999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9" name="Shape 39"/>
        <p:cNvGrpSpPr/>
        <p:nvPr/>
      </p:nvGrpSpPr>
      <p:grpSpPr>
        <a:xfrm>
          <a:off x="0" y="0"/>
          <a:ext cx="0" cy="0"/>
          <a:chOff x="0" y="0"/>
          <a:chExt cx="0" cy="0"/>
        </a:xfrm>
      </p:grpSpPr>
      <p:sp>
        <p:nvSpPr>
          <p:cNvPr id="40" name="Google Shape;40;p8"/>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gradFill>
          <a:gsLst>
            <a:gs pos="0">
              <a:srgbClr val="80C9AE"/>
            </a:gs>
            <a:gs pos="100000">
              <a:srgbClr val="5DDEF4"/>
            </a:gs>
          </a:gsLst>
          <a:path path="circle">
            <a:fillToRect b="100%" r="100%"/>
          </a:path>
          <a:tileRect l="-100%" t="-100%"/>
        </a:gradFill>
      </p:bgPr>
    </p:bg>
    <p:spTree>
      <p:nvGrpSpPr>
        <p:cNvPr id="42" name="Shape 42"/>
        <p:cNvGrpSpPr/>
        <p:nvPr/>
      </p:nvGrpSpPr>
      <p:grpSpPr>
        <a:xfrm>
          <a:off x="0" y="0"/>
          <a:ext cx="0" cy="0"/>
          <a:chOff x="0" y="0"/>
          <a:chExt cx="0" cy="0"/>
        </a:xfrm>
      </p:grpSpPr>
      <p:sp>
        <p:nvSpPr>
          <p:cNvPr id="43" name="Google Shape;43;p9"/>
          <p:cNvSpPr txBox="1"/>
          <p:nvPr>
            <p:ph type="title"/>
          </p:nvPr>
        </p:nvSpPr>
        <p:spPr>
          <a:xfrm>
            <a:off x="490250" y="528900"/>
            <a:ext cx="5678100" cy="40857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gradFill>
          <a:gsLst>
            <a:gs pos="0">
              <a:srgbClr val="80C9AE"/>
            </a:gs>
            <a:gs pos="100000">
              <a:srgbClr val="5DDEF4"/>
            </a:gs>
          </a:gsLst>
          <a:path path="circle">
            <a:fillToRect b="100%" r="100%"/>
          </a:path>
          <a:tileRect l="-100%" t="-100%"/>
        </a:gradFill>
      </p:bgPr>
    </p:bg>
    <p:spTree>
      <p:nvGrpSpPr>
        <p:cNvPr id="44" name="Shape 44"/>
        <p:cNvGrpSpPr/>
        <p:nvPr/>
      </p:nvGrpSpPr>
      <p:grpSpPr>
        <a:xfrm>
          <a:off x="0" y="0"/>
          <a:ext cx="0" cy="0"/>
          <a:chOff x="0" y="0"/>
          <a:chExt cx="0" cy="0"/>
        </a:xfrm>
      </p:grpSpPr>
      <p:sp>
        <p:nvSpPr>
          <p:cNvPr id="45" name="Google Shape;45;p10"/>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0"/>
          <p:cNvSpPr txBox="1"/>
          <p:nvPr>
            <p:ph type="title"/>
          </p:nvPr>
        </p:nvSpPr>
        <p:spPr>
          <a:xfrm>
            <a:off x="265500" y="1078750"/>
            <a:ext cx="4045200" cy="1789200"/>
          </a:xfrm>
          <a:prstGeom prst="rect">
            <a:avLst/>
          </a:prstGeom>
        </p:spPr>
        <p:txBody>
          <a:bodyPr anchorCtr="0" anchor="b" bIns="91425" lIns="91425" spcFirstLastPara="1" rIns="91425" wrap="square" tIns="91425"/>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47" name="Google Shape;47;p10"/>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48" name="Google Shape;48;p10"/>
          <p:cNvSpPr txBox="1"/>
          <p:nvPr>
            <p:ph idx="2" type="body"/>
          </p:nvPr>
        </p:nvSpPr>
        <p:spPr>
          <a:xfrm>
            <a:off x="4939500" y="96812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lstStyle>
            <a:lvl1pPr lvl="0" rtl="0">
              <a:spcBef>
                <a:spcPts val="0"/>
              </a:spcBef>
              <a:spcAft>
                <a:spcPts val="0"/>
              </a:spcAft>
              <a:buClr>
                <a:srgbClr val="FFFFFF"/>
              </a:buClr>
              <a:buSzPts val="3000"/>
              <a:buFont typeface="Oswald"/>
              <a:buNone/>
              <a:defRPr sz="3000">
                <a:solidFill>
                  <a:srgbClr val="FFFFFF"/>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push dir="r"/>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5.png"/><Relationship Id="rId5"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hyperlink" Target="https://container-solutions.com/security-challenges-in-microservice-implementations/" TargetMode="External"/><Relationship Id="rId4" Type="http://schemas.openxmlformats.org/officeDocument/2006/relationships/hyperlink" Target="https://cloud.google.com/istio/" TargetMode="External"/><Relationship Id="rId5" Type="http://schemas.openxmlformats.org/officeDocument/2006/relationships/hyperlink" Target="https://oauth.net/2/" TargetMode="External"/><Relationship Id="rId6" Type="http://schemas.openxmlformats.org/officeDocument/2006/relationships/hyperlink" Target="https://medium.com/@maximethomas_46287/secure-a-microservices-architecture-9f148c4f3b5e" TargetMode="External"/><Relationship Id="rId7" Type="http://schemas.openxmlformats.org/officeDocument/2006/relationships/hyperlink" Target="https://spring.io/guides/topicals/spring-security-architectu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blog.algorithmia.com/introduction-to-microservices/"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MICROSERVICE SECURITY</a:t>
            </a:r>
            <a:endParaRPr/>
          </a:p>
        </p:txBody>
      </p:sp>
      <p:sp>
        <p:nvSpPr>
          <p:cNvPr id="69" name="Google Shape;69;p15"/>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Cathal, Th</a:t>
            </a:r>
            <a:r>
              <a:rPr lang="en-GB"/>
              <a:t>o</a:t>
            </a:r>
            <a:r>
              <a:rPr lang="en-GB"/>
              <a:t>mas &amp; Tom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AUTHENTICATION &amp; AUTHORIZATION</a:t>
            </a:r>
            <a:endParaRPr/>
          </a:p>
        </p:txBody>
      </p:sp>
      <p:sp>
        <p:nvSpPr>
          <p:cNvPr id="125" name="Google Shape;125;p2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t>Authentication: </a:t>
            </a:r>
            <a:r>
              <a:rPr lang="en-GB"/>
              <a:t>Who you are</a:t>
            </a:r>
            <a:endParaRPr/>
          </a:p>
          <a:p>
            <a:pPr indent="0" lvl="0" marL="0" rtl="0" algn="ctr">
              <a:spcBef>
                <a:spcPts val="1600"/>
              </a:spcBef>
              <a:spcAft>
                <a:spcPts val="0"/>
              </a:spcAft>
              <a:buNone/>
            </a:pPr>
            <a:r>
              <a:rPr b="1" lang="en-GB"/>
              <a:t>Authorization: </a:t>
            </a:r>
            <a:r>
              <a:rPr lang="en-GB"/>
              <a:t>What you can do</a:t>
            </a:r>
            <a:endParaRPr/>
          </a:p>
          <a:p>
            <a:pPr indent="0" lvl="0" marL="0" rtl="0" algn="l">
              <a:spcBef>
                <a:spcPts val="1600"/>
              </a:spcBef>
              <a:spcAft>
                <a:spcPts val="0"/>
              </a:spcAft>
              <a:buNone/>
            </a:pPr>
            <a:r>
              <a:rPr b="1" lang="en-GB"/>
              <a:t>OAuth2</a:t>
            </a:r>
            <a:r>
              <a:rPr baseline="30000" lang="en-GB"/>
              <a:t>3</a:t>
            </a:r>
            <a:r>
              <a:rPr b="1" lang="en-GB"/>
              <a:t> </a:t>
            </a:r>
            <a:r>
              <a:rPr lang="en-GB"/>
              <a:t>is an industry-standard protocol for authentication and authorization</a:t>
            </a:r>
            <a:endParaRPr/>
          </a:p>
          <a:p>
            <a:pPr indent="0" lvl="0" marL="0" rtl="0" algn="l">
              <a:spcBef>
                <a:spcPts val="1600"/>
              </a:spcBef>
              <a:spcAft>
                <a:spcPts val="0"/>
              </a:spcAft>
              <a:buNone/>
            </a:pPr>
            <a:r>
              <a:rPr lang="en-GB"/>
              <a:t>A protocol such as </a:t>
            </a:r>
            <a:r>
              <a:rPr b="1" lang="en-GB"/>
              <a:t>OAuth2 </a:t>
            </a:r>
            <a:r>
              <a:rPr lang="en-GB"/>
              <a:t>or similar should be used to save on development time &amp; reinventing the wheel</a:t>
            </a:r>
            <a:endParaRPr/>
          </a:p>
          <a:p>
            <a:pPr indent="0" lvl="0" marL="0" rtl="0" algn="l">
              <a:spcBef>
                <a:spcPts val="1600"/>
              </a:spcBef>
              <a:spcAft>
                <a:spcPts val="0"/>
              </a:spcAft>
              <a:buNone/>
            </a:pPr>
            <a:r>
              <a:rPr lang="en-GB"/>
              <a:t>This is used to secure endpoints in the web app</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CERTIFICATES</a:t>
            </a:r>
            <a:endParaRPr/>
          </a:p>
        </p:txBody>
      </p:sp>
      <p:sp>
        <p:nvSpPr>
          <p:cNvPr id="131" name="Google Shape;131;p25"/>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Char char="●"/>
            </a:pPr>
            <a:r>
              <a:rPr lang="en-GB"/>
              <a:t>Certificates provide a guarantee of the authenticity of the server</a:t>
            </a:r>
            <a:endParaRPr/>
          </a:p>
          <a:p>
            <a:pPr indent="-342900" lvl="0" marL="457200" rtl="0" algn="l">
              <a:spcBef>
                <a:spcPts val="1000"/>
              </a:spcBef>
              <a:spcAft>
                <a:spcPts val="0"/>
              </a:spcAft>
              <a:buSzPts val="1800"/>
              <a:buChar char="●"/>
            </a:pPr>
            <a:r>
              <a:rPr lang="en-GB"/>
              <a:t>If an attacker were to compromise a certificate, the target website / server could be impersonated</a:t>
            </a:r>
            <a:endParaRPr/>
          </a:p>
          <a:p>
            <a:pPr indent="-342900" lvl="0" marL="457200" rtl="0" algn="l">
              <a:spcBef>
                <a:spcPts val="1000"/>
              </a:spcBef>
              <a:spcAft>
                <a:spcPts val="0"/>
              </a:spcAft>
              <a:buSzPts val="1800"/>
              <a:buChar char="●"/>
            </a:pPr>
            <a:r>
              <a:rPr lang="en-GB"/>
              <a:t>Could lead to the exposure of sensitive user data</a:t>
            </a:r>
            <a:endParaRPr/>
          </a:p>
          <a:p>
            <a:pPr indent="-342900" lvl="0" marL="457200" rtl="0" algn="l">
              <a:spcBef>
                <a:spcPts val="1000"/>
              </a:spcBef>
              <a:spcAft>
                <a:spcPts val="0"/>
              </a:spcAft>
              <a:buSzPts val="1800"/>
              <a:buChar char="●"/>
            </a:pPr>
            <a:r>
              <a:rPr lang="en-GB"/>
              <a:t>Rotation of certificates reduces the chances that the </a:t>
            </a:r>
            <a:r>
              <a:rPr lang="en-GB"/>
              <a:t>certificate</a:t>
            </a:r>
            <a:r>
              <a:rPr lang="en-GB"/>
              <a:t> which an attacker compromises is valid</a:t>
            </a:r>
            <a:endParaRPr/>
          </a:p>
          <a:p>
            <a:pPr indent="0" lvl="0" marL="0" rtl="0" algn="l">
              <a:spcBef>
                <a:spcPts val="10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Source Code Pro"/>
              <a:buChar char="●"/>
            </a:pPr>
            <a:r>
              <a:rPr lang="en-GB"/>
              <a:t>Microservices result in multiple technologies and versions</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GB"/>
              <a:t>Github security alerts</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GB"/>
              <a:t>Node Package Manager (NPM)</a:t>
            </a:r>
            <a:endParaRPr/>
          </a:p>
        </p:txBody>
      </p:sp>
      <p:sp>
        <p:nvSpPr>
          <p:cNvPr id="137" name="Google Shape;137;p2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KEEP PACKAGES &amp; LIBRARIES UP TO DATE</a:t>
            </a:r>
            <a:endParaRPr i="1"/>
          </a:p>
        </p:txBody>
      </p:sp>
      <p:pic>
        <p:nvPicPr>
          <p:cNvPr id="138" name="Google Shape;138;p26"/>
          <p:cNvPicPr preferRelativeResize="0"/>
          <p:nvPr/>
        </p:nvPicPr>
        <p:blipFill>
          <a:blip r:embed="rId3">
            <a:alphaModFix/>
          </a:blip>
          <a:stretch>
            <a:fillRect/>
          </a:stretch>
        </p:blipFill>
        <p:spPr>
          <a:xfrm>
            <a:off x="5560475" y="2094650"/>
            <a:ext cx="3235850" cy="29589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9315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THIRD PARTY HELP &amp; DEPLOYMENT</a:t>
            </a:r>
            <a:endParaRPr/>
          </a:p>
        </p:txBody>
      </p:sp>
      <p:pic>
        <p:nvPicPr>
          <p:cNvPr id="144" name="Google Shape;144;p27"/>
          <p:cNvPicPr preferRelativeResize="0"/>
          <p:nvPr/>
        </p:nvPicPr>
        <p:blipFill rotWithShape="1">
          <a:blip r:embed="rId3">
            <a:alphaModFix/>
          </a:blip>
          <a:srcRect b="12394" l="22983" r="23091" t="19804"/>
          <a:stretch/>
        </p:blipFill>
        <p:spPr>
          <a:xfrm>
            <a:off x="656500" y="1915275"/>
            <a:ext cx="2088624" cy="1312950"/>
          </a:xfrm>
          <a:prstGeom prst="rect">
            <a:avLst/>
          </a:prstGeom>
          <a:noFill/>
          <a:ln>
            <a:noFill/>
          </a:ln>
        </p:spPr>
      </p:pic>
      <p:pic>
        <p:nvPicPr>
          <p:cNvPr id="145" name="Google Shape;145;p27"/>
          <p:cNvPicPr preferRelativeResize="0"/>
          <p:nvPr/>
        </p:nvPicPr>
        <p:blipFill rotWithShape="1">
          <a:blip r:embed="rId4">
            <a:alphaModFix/>
          </a:blip>
          <a:srcRect b="14520" l="23037" r="23037" t="19599"/>
          <a:stretch/>
        </p:blipFill>
        <p:spPr>
          <a:xfrm>
            <a:off x="3485813" y="1953275"/>
            <a:ext cx="1928724" cy="1236950"/>
          </a:xfrm>
          <a:prstGeom prst="rect">
            <a:avLst/>
          </a:prstGeom>
          <a:noFill/>
          <a:ln>
            <a:noFill/>
          </a:ln>
        </p:spPr>
      </p:pic>
      <p:pic>
        <p:nvPicPr>
          <p:cNvPr id="146" name="Google Shape;146;p27"/>
          <p:cNvPicPr preferRelativeResize="0"/>
          <p:nvPr/>
        </p:nvPicPr>
        <p:blipFill>
          <a:blip r:embed="rId5">
            <a:alphaModFix/>
          </a:blip>
          <a:stretch>
            <a:fillRect/>
          </a:stretch>
        </p:blipFill>
        <p:spPr>
          <a:xfrm>
            <a:off x="5822700" y="2152898"/>
            <a:ext cx="2907775" cy="83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9315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THIRD PARTY HELP &amp; DEPLOYMENT</a:t>
            </a:r>
            <a:endParaRPr/>
          </a:p>
        </p:txBody>
      </p:sp>
      <p:sp>
        <p:nvSpPr>
          <p:cNvPr id="152" name="Google Shape;152;p28"/>
          <p:cNvSpPr txBox="1"/>
          <p:nvPr/>
        </p:nvSpPr>
        <p:spPr>
          <a:xfrm>
            <a:off x="8397975" y="4690700"/>
            <a:ext cx="530700" cy="36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Source Code Pro"/>
                <a:ea typeface="Source Code Pro"/>
                <a:cs typeface="Source Code Pro"/>
                <a:sym typeface="Source Code Pro"/>
              </a:rPr>
              <a:t>[2]</a:t>
            </a:r>
            <a:endParaRPr>
              <a:latin typeface="Source Code Pro"/>
              <a:ea typeface="Source Code Pro"/>
              <a:cs typeface="Source Code Pro"/>
              <a:sym typeface="Source Code Pro"/>
            </a:endParaRPr>
          </a:p>
        </p:txBody>
      </p:sp>
      <p:pic>
        <p:nvPicPr>
          <p:cNvPr id="153" name="Google Shape;153;p28"/>
          <p:cNvPicPr preferRelativeResize="0"/>
          <p:nvPr/>
        </p:nvPicPr>
        <p:blipFill rotWithShape="1">
          <a:blip r:embed="rId3">
            <a:alphaModFix/>
          </a:blip>
          <a:srcRect b="12394" l="22983" r="23091" t="19804"/>
          <a:stretch/>
        </p:blipFill>
        <p:spPr>
          <a:xfrm>
            <a:off x="930200" y="2191550"/>
            <a:ext cx="2088624" cy="1312950"/>
          </a:xfrm>
          <a:prstGeom prst="rect">
            <a:avLst/>
          </a:prstGeom>
          <a:noFill/>
          <a:ln>
            <a:noFill/>
          </a:ln>
        </p:spPr>
      </p:pic>
      <p:pic>
        <p:nvPicPr>
          <p:cNvPr id="154" name="Google Shape;154;p28"/>
          <p:cNvPicPr preferRelativeResize="0"/>
          <p:nvPr/>
        </p:nvPicPr>
        <p:blipFill>
          <a:blip r:embed="rId4">
            <a:alphaModFix/>
          </a:blip>
          <a:stretch>
            <a:fillRect/>
          </a:stretch>
        </p:blipFill>
        <p:spPr>
          <a:xfrm>
            <a:off x="4266750" y="2046087"/>
            <a:ext cx="4011700" cy="16038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9315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SPRING SECURITY &amp; OWASP JAVA ENCODER PROJECT</a:t>
            </a:r>
            <a:endParaRPr/>
          </a:p>
        </p:txBody>
      </p:sp>
      <p:sp>
        <p:nvSpPr>
          <p:cNvPr id="160" name="Google Shape;160;p29"/>
          <p:cNvSpPr txBox="1"/>
          <p:nvPr>
            <p:ph idx="1" type="body"/>
          </p:nvPr>
        </p:nvSpPr>
        <p:spPr>
          <a:xfrm>
            <a:off x="311700" y="1475900"/>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Authentication &amp; Authorisation</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GB"/>
              <a:t>Security Filters</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GB"/>
              <a:t>Secure Individual Methods</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GB"/>
              <a:t>Prevent Cross Site Scripting</a:t>
            </a:r>
            <a:endParaRPr/>
          </a:p>
          <a:p>
            <a:pPr indent="0" lvl="0" marL="0" rtl="0" algn="l">
              <a:spcBef>
                <a:spcPts val="1600"/>
              </a:spcBef>
              <a:spcAft>
                <a:spcPts val="1600"/>
              </a:spcAft>
              <a:buNone/>
            </a:pPr>
            <a:r>
              <a:t/>
            </a:r>
            <a:endParaRPr/>
          </a:p>
        </p:txBody>
      </p:sp>
      <p:pic>
        <p:nvPicPr>
          <p:cNvPr id="161" name="Google Shape;161;p29"/>
          <p:cNvPicPr preferRelativeResize="0"/>
          <p:nvPr/>
        </p:nvPicPr>
        <p:blipFill>
          <a:blip r:embed="rId3">
            <a:alphaModFix/>
          </a:blip>
          <a:stretch>
            <a:fillRect/>
          </a:stretch>
        </p:blipFill>
        <p:spPr>
          <a:xfrm>
            <a:off x="5108125" y="1520900"/>
            <a:ext cx="3238500" cy="3009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DEFENSE IN DEPTH</a:t>
            </a:r>
            <a:endParaRPr/>
          </a:p>
        </p:txBody>
      </p:sp>
      <p:sp>
        <p:nvSpPr>
          <p:cNvPr id="167" name="Google Shape;167;p30"/>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Services handling </a:t>
            </a:r>
            <a:r>
              <a:rPr i="1" lang="en-GB"/>
              <a:t>sensitive data</a:t>
            </a:r>
            <a:r>
              <a:rPr lang="en-GB"/>
              <a:t> should be secured with a </a:t>
            </a:r>
            <a:r>
              <a:rPr b="1" lang="en-GB"/>
              <a:t>combination </a:t>
            </a:r>
            <a:r>
              <a:rPr lang="en-GB"/>
              <a:t>of cryptographic and other security systems</a:t>
            </a:r>
            <a:endParaRPr/>
          </a:p>
          <a:p>
            <a:pPr indent="-342900" lvl="0" marL="457200" rtl="0" algn="l">
              <a:lnSpc>
                <a:spcPct val="150000"/>
              </a:lnSpc>
              <a:spcBef>
                <a:spcPts val="1000"/>
              </a:spcBef>
              <a:spcAft>
                <a:spcPts val="0"/>
              </a:spcAft>
              <a:buSzPts val="1800"/>
              <a:buChar char="●"/>
            </a:pPr>
            <a:r>
              <a:rPr lang="en-GB"/>
              <a:t>Ensures </a:t>
            </a:r>
            <a:r>
              <a:rPr b="1" i="1" lang="en-GB"/>
              <a:t>confidentiality </a:t>
            </a:r>
            <a:r>
              <a:rPr lang="en-GB"/>
              <a:t>and </a:t>
            </a:r>
            <a:r>
              <a:rPr b="1" i="1" lang="en-GB"/>
              <a:t>integrity </a:t>
            </a:r>
            <a:r>
              <a:rPr lang="en-GB"/>
              <a:t>of user data </a:t>
            </a:r>
            <a:endParaRPr/>
          </a:p>
          <a:p>
            <a:pPr indent="-342900" lvl="0" marL="457200" rtl="0" algn="l">
              <a:spcBef>
                <a:spcPts val="1000"/>
              </a:spcBef>
              <a:spcAft>
                <a:spcPts val="0"/>
              </a:spcAft>
              <a:buSzPts val="1800"/>
              <a:buChar char="●"/>
            </a:pPr>
            <a:r>
              <a:rPr lang="en-GB"/>
              <a:t>Examples of security components which can be layered</a:t>
            </a:r>
            <a:endParaRPr/>
          </a:p>
          <a:p>
            <a:pPr indent="-317500" lvl="1" marL="914400" rtl="0" algn="l">
              <a:spcBef>
                <a:spcPts val="0"/>
              </a:spcBef>
              <a:spcAft>
                <a:spcPts val="0"/>
              </a:spcAft>
              <a:buSzPts val="1400"/>
              <a:buChar char="○"/>
            </a:pPr>
            <a:r>
              <a:rPr lang="en-GB"/>
              <a:t>Firewalls</a:t>
            </a:r>
            <a:endParaRPr/>
          </a:p>
          <a:p>
            <a:pPr indent="-317500" lvl="1" marL="914400" rtl="0" algn="l">
              <a:spcBef>
                <a:spcPts val="0"/>
              </a:spcBef>
              <a:spcAft>
                <a:spcPts val="0"/>
              </a:spcAft>
              <a:buSzPts val="1400"/>
              <a:buChar char="○"/>
            </a:pPr>
            <a:r>
              <a:rPr lang="en-GB"/>
              <a:t>Intrusion Detection Systems</a:t>
            </a:r>
            <a:endParaRPr/>
          </a:p>
          <a:p>
            <a:pPr indent="-317500" lvl="1" marL="914400" rtl="0" algn="l">
              <a:spcBef>
                <a:spcPts val="0"/>
              </a:spcBef>
              <a:spcAft>
                <a:spcPts val="0"/>
              </a:spcAft>
              <a:buSzPts val="1400"/>
              <a:buChar char="○"/>
            </a:pPr>
            <a:r>
              <a:rPr lang="en-GB"/>
              <a:t>Physical Security</a:t>
            </a:r>
            <a:endParaRPr/>
          </a:p>
          <a:p>
            <a:pPr indent="-317500" lvl="1" marL="914400" rtl="0" algn="l">
              <a:spcBef>
                <a:spcPts val="0"/>
              </a:spcBef>
              <a:spcAft>
                <a:spcPts val="0"/>
              </a:spcAft>
              <a:buSzPts val="1400"/>
              <a:buChar char="○"/>
            </a:pPr>
            <a:r>
              <a:rPr lang="en-GB"/>
              <a:t>Ensure strong passwords</a:t>
            </a:r>
            <a:endParaRPr/>
          </a:p>
          <a:p>
            <a:pPr indent="-317500" lvl="1" marL="914400" rtl="0" algn="l">
              <a:spcBef>
                <a:spcPts val="0"/>
              </a:spcBef>
              <a:spcAft>
                <a:spcPts val="0"/>
              </a:spcAft>
              <a:buSzPts val="1400"/>
              <a:buChar char="○"/>
            </a:pPr>
            <a:r>
              <a:rPr lang="en-GB"/>
              <a:t>Use HTTPS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TESTING</a:t>
            </a:r>
            <a:endParaRPr/>
          </a:p>
        </p:txBody>
      </p:sp>
      <p:sp>
        <p:nvSpPr>
          <p:cNvPr id="173" name="Google Shape;173;p31"/>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 with any application </a:t>
            </a:r>
            <a:r>
              <a:rPr b="1" lang="en-GB"/>
              <a:t>testing </a:t>
            </a:r>
            <a:r>
              <a:rPr lang="en-GB"/>
              <a:t>is an important part of the development process.</a:t>
            </a:r>
            <a:endParaRPr/>
          </a:p>
          <a:p>
            <a:pPr indent="-342900" lvl="0" marL="457200" rtl="0" algn="l">
              <a:spcBef>
                <a:spcPts val="1600"/>
              </a:spcBef>
              <a:spcAft>
                <a:spcPts val="0"/>
              </a:spcAft>
              <a:buSzPts val="1800"/>
              <a:buChar char="●"/>
            </a:pPr>
            <a:r>
              <a:rPr lang="en-GB"/>
              <a:t>Unit Testing</a:t>
            </a:r>
            <a:endParaRPr/>
          </a:p>
          <a:p>
            <a:pPr indent="-342900" lvl="0" marL="457200" rtl="0" algn="l">
              <a:spcBef>
                <a:spcPts val="0"/>
              </a:spcBef>
              <a:spcAft>
                <a:spcPts val="0"/>
              </a:spcAft>
              <a:buSzPts val="1800"/>
              <a:buChar char="●"/>
            </a:pPr>
            <a:r>
              <a:rPr lang="en-GB"/>
              <a:t>Integration Testing</a:t>
            </a:r>
            <a:endParaRPr/>
          </a:p>
          <a:p>
            <a:pPr indent="-342900" lvl="0" marL="457200" rtl="0" algn="l">
              <a:spcBef>
                <a:spcPts val="0"/>
              </a:spcBef>
              <a:spcAft>
                <a:spcPts val="0"/>
              </a:spcAft>
              <a:buSzPts val="1800"/>
              <a:buChar char="●"/>
            </a:pPr>
            <a:r>
              <a:rPr lang="en-GB"/>
              <a:t>End to End Testing</a:t>
            </a:r>
            <a:endParaRPr/>
          </a:p>
          <a:p>
            <a:pPr indent="-342900" lvl="0" marL="457200" rtl="0" algn="l">
              <a:spcBef>
                <a:spcPts val="0"/>
              </a:spcBef>
              <a:spcAft>
                <a:spcPts val="0"/>
              </a:spcAft>
              <a:buSzPts val="1800"/>
              <a:buChar char="●"/>
            </a:pPr>
            <a:r>
              <a:rPr lang="en-GB"/>
              <a:t>Penetration Testing</a:t>
            </a:r>
            <a:endParaRPr/>
          </a:p>
          <a:p>
            <a:pPr indent="0" lvl="0" marL="0" rtl="0" algn="l">
              <a:spcBef>
                <a:spcPts val="1600"/>
              </a:spcBef>
              <a:spcAft>
                <a:spcPts val="0"/>
              </a:spcAft>
              <a:buNone/>
            </a:pPr>
            <a:r>
              <a:rPr lang="en-GB"/>
              <a:t>Test the application in </a:t>
            </a:r>
            <a:r>
              <a:rPr b="1" lang="en-GB"/>
              <a:t>many different scenarios</a:t>
            </a:r>
            <a:r>
              <a:rPr lang="en-GB"/>
              <a:t>.</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2"/>
          <p:cNvSpPr txBox="1"/>
          <p:nvPr>
            <p:ph idx="1" type="body"/>
          </p:nvPr>
        </p:nvSpPr>
        <p:spPr>
          <a:xfrm>
            <a:off x="311700" y="1921250"/>
            <a:ext cx="8520600" cy="2647500"/>
          </a:xfrm>
          <a:prstGeom prst="rect">
            <a:avLst/>
          </a:prstGeom>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b="1" lang="en-GB" sz="2400"/>
              <a:t>DON’T </a:t>
            </a:r>
            <a:r>
              <a:rPr lang="en-GB" sz="2400"/>
              <a:t>REINVENT THE WHEEL!</a:t>
            </a:r>
            <a:endParaRPr sz="2400"/>
          </a:p>
          <a:p>
            <a:pPr indent="0" lvl="0" marL="0" rtl="0" algn="ctr">
              <a:lnSpc>
                <a:spcPct val="200000"/>
              </a:lnSpc>
              <a:spcBef>
                <a:spcPts val="1600"/>
              </a:spcBef>
              <a:spcAft>
                <a:spcPts val="0"/>
              </a:spcAft>
              <a:buNone/>
            </a:pPr>
            <a:r>
              <a:rPr b="1" lang="en-GB" sz="2400"/>
              <a:t>DO </a:t>
            </a:r>
            <a:r>
              <a:rPr lang="en-GB" sz="2400"/>
              <a:t>SECURITY UPDATES</a:t>
            </a:r>
            <a:r>
              <a:rPr lang="en-GB" sz="2400"/>
              <a:t>!</a:t>
            </a:r>
            <a:endParaRPr sz="2400"/>
          </a:p>
          <a:p>
            <a:pPr indent="0" lvl="0" marL="0" rtl="0" algn="ctr">
              <a:lnSpc>
                <a:spcPct val="200000"/>
              </a:lnSpc>
              <a:spcBef>
                <a:spcPts val="1600"/>
              </a:spcBef>
              <a:spcAft>
                <a:spcPts val="1600"/>
              </a:spcAft>
              <a:buNone/>
            </a:pPr>
            <a:r>
              <a:rPr b="1" lang="en-GB" sz="2400"/>
              <a:t>DO </a:t>
            </a:r>
            <a:r>
              <a:rPr lang="en-GB" sz="2400"/>
              <a:t>TEST YOUR CODE!</a:t>
            </a:r>
            <a:endParaRPr sz="2400"/>
          </a:p>
        </p:txBody>
      </p:sp>
      <p:sp>
        <p:nvSpPr>
          <p:cNvPr id="179" name="Google Shape;179;p3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KEY TAKEAWAYS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3"/>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457200" rtl="0" algn="l">
              <a:lnSpc>
                <a:spcPct val="200000"/>
              </a:lnSpc>
              <a:spcBef>
                <a:spcPts val="0"/>
              </a:spcBef>
              <a:spcAft>
                <a:spcPts val="0"/>
              </a:spcAft>
              <a:buNone/>
            </a:pPr>
            <a:r>
              <a:rPr lang="en-GB" sz="1200"/>
              <a:t>[1] </a:t>
            </a:r>
            <a:r>
              <a:rPr lang="en-GB" sz="1100" u="sng">
                <a:solidFill>
                  <a:schemeClr val="hlink"/>
                </a:solidFill>
                <a:latin typeface="Arial"/>
                <a:ea typeface="Arial"/>
                <a:cs typeface="Arial"/>
                <a:sym typeface="Arial"/>
                <a:hlinkClick r:id="rId3"/>
              </a:rPr>
              <a:t>https://container-solutions.com/security-challenges-in-microservice-implementations/</a:t>
            </a:r>
            <a:br>
              <a:rPr lang="en-GB" sz="1200"/>
            </a:br>
            <a:r>
              <a:rPr lang="en-GB" sz="1200"/>
              <a:t>[2] </a:t>
            </a:r>
            <a:r>
              <a:rPr lang="en-GB" sz="1100" u="sng">
                <a:solidFill>
                  <a:schemeClr val="hlink"/>
                </a:solidFill>
                <a:latin typeface="Arial"/>
                <a:ea typeface="Arial"/>
                <a:cs typeface="Arial"/>
                <a:sym typeface="Arial"/>
                <a:hlinkClick r:id="rId4"/>
              </a:rPr>
              <a:t>https://cloud.google.com/istio/</a:t>
            </a:r>
            <a:endParaRPr sz="1200"/>
          </a:p>
          <a:p>
            <a:pPr indent="0" lvl="0" marL="457200" rtl="0" algn="l">
              <a:lnSpc>
                <a:spcPct val="200000"/>
              </a:lnSpc>
              <a:spcBef>
                <a:spcPts val="0"/>
              </a:spcBef>
              <a:spcAft>
                <a:spcPts val="0"/>
              </a:spcAft>
              <a:buNone/>
            </a:pPr>
            <a:r>
              <a:rPr lang="en-GB" sz="1200"/>
              <a:t>[3] </a:t>
            </a:r>
            <a:r>
              <a:rPr lang="en-GB" sz="1100" u="sng">
                <a:solidFill>
                  <a:schemeClr val="accent5"/>
                </a:solidFill>
                <a:latin typeface="Arial"/>
                <a:ea typeface="Arial"/>
                <a:cs typeface="Arial"/>
                <a:sym typeface="Arial"/>
                <a:hlinkClick r:id="rId5"/>
              </a:rPr>
              <a:t>https://oauth.net/2/</a:t>
            </a:r>
            <a:endParaRPr sz="1200"/>
          </a:p>
          <a:p>
            <a:pPr indent="0" lvl="0" marL="457200" rtl="0" algn="l">
              <a:lnSpc>
                <a:spcPct val="200000"/>
              </a:lnSpc>
              <a:spcBef>
                <a:spcPts val="0"/>
              </a:spcBef>
              <a:spcAft>
                <a:spcPts val="0"/>
              </a:spcAft>
              <a:buNone/>
            </a:pPr>
            <a:r>
              <a:rPr lang="en-GB" sz="1200"/>
              <a:t>[4] </a:t>
            </a:r>
            <a:r>
              <a:rPr lang="en-GB" sz="1100" u="sng">
                <a:solidFill>
                  <a:schemeClr val="hlink"/>
                </a:solidFill>
                <a:latin typeface="Arial"/>
                <a:ea typeface="Arial"/>
                <a:cs typeface="Arial"/>
                <a:sym typeface="Arial"/>
                <a:hlinkClick r:id="rId6"/>
              </a:rPr>
              <a:t>https://medium.com/@maximethomas_46287/secure-a-microservices-architecture-9f148c4f3b5e</a:t>
            </a:r>
            <a:br>
              <a:rPr lang="en-GB" sz="1200"/>
            </a:br>
            <a:r>
              <a:rPr lang="en-GB" sz="1200"/>
              <a:t>[5] </a:t>
            </a:r>
            <a:r>
              <a:rPr lang="en-GB" sz="1100" u="sng">
                <a:solidFill>
                  <a:schemeClr val="hlink"/>
                </a:solidFill>
                <a:latin typeface="Arial"/>
                <a:ea typeface="Arial"/>
                <a:cs typeface="Arial"/>
                <a:sym typeface="Arial"/>
                <a:hlinkClick r:id="rId7"/>
              </a:rPr>
              <a:t>https://spring.io/guides/topicals/spring-security-architecture</a:t>
            </a:r>
            <a:endParaRPr sz="1200"/>
          </a:p>
          <a:p>
            <a:pPr indent="0" lvl="0" marL="457200" rtl="0" algn="l">
              <a:lnSpc>
                <a:spcPct val="200000"/>
              </a:lnSpc>
              <a:spcBef>
                <a:spcPts val="1600"/>
              </a:spcBef>
              <a:spcAft>
                <a:spcPts val="1600"/>
              </a:spcAft>
              <a:buNone/>
            </a:pPr>
            <a:r>
              <a:t/>
            </a:r>
            <a:endParaRPr sz="1200"/>
          </a:p>
        </p:txBody>
      </p:sp>
      <p:sp>
        <p:nvSpPr>
          <p:cNvPr id="185" name="Google Shape;185;p3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References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430800" y="32235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6000"/>
              <a:t>OUTLINE</a:t>
            </a:r>
            <a:endParaRPr sz="6000"/>
          </a:p>
        </p:txBody>
      </p:sp>
      <p:sp>
        <p:nvSpPr>
          <p:cNvPr id="75" name="Google Shape;75;p16"/>
          <p:cNvSpPr txBox="1"/>
          <p:nvPr>
            <p:ph idx="4294967295" type="body"/>
          </p:nvPr>
        </p:nvSpPr>
        <p:spPr>
          <a:xfrm>
            <a:off x="311700" y="2472475"/>
            <a:ext cx="8520600" cy="209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What Are Microservices?</a:t>
            </a:r>
            <a:endParaRPr/>
          </a:p>
          <a:p>
            <a:pPr indent="-342900" lvl="0" marL="457200" rtl="0" algn="l">
              <a:spcBef>
                <a:spcPts val="0"/>
              </a:spcBef>
              <a:spcAft>
                <a:spcPts val="0"/>
              </a:spcAft>
              <a:buSzPts val="1800"/>
              <a:buChar char="●"/>
            </a:pPr>
            <a:r>
              <a:rPr lang="en-GB"/>
              <a:t>Why Use Microservices?</a:t>
            </a:r>
            <a:endParaRPr/>
          </a:p>
          <a:p>
            <a:pPr indent="-342900" lvl="0" marL="457200" marR="0" rtl="0" algn="l">
              <a:lnSpc>
                <a:spcPct val="115000"/>
              </a:lnSpc>
              <a:spcBef>
                <a:spcPts val="0"/>
              </a:spcBef>
              <a:spcAft>
                <a:spcPts val="0"/>
              </a:spcAft>
              <a:buClr>
                <a:schemeClr val="dk2"/>
              </a:buClr>
              <a:buSzPts val="1800"/>
              <a:buChar char="●"/>
            </a:pPr>
            <a:r>
              <a:rPr lang="en-GB"/>
              <a:t>Security Implications of Microservices Architecture</a:t>
            </a:r>
            <a:endParaRPr/>
          </a:p>
          <a:p>
            <a:pPr indent="-342900" lvl="0" marL="457200" marR="0" rtl="0" algn="l">
              <a:lnSpc>
                <a:spcPct val="115000"/>
              </a:lnSpc>
              <a:spcBef>
                <a:spcPts val="0"/>
              </a:spcBef>
              <a:spcAft>
                <a:spcPts val="0"/>
              </a:spcAft>
              <a:buSzPts val="1800"/>
              <a:buChar char="●"/>
            </a:pPr>
            <a:r>
              <a:rPr lang="en-GB"/>
              <a:t>Common Microservice Security Practices</a:t>
            </a:r>
            <a:endParaRPr/>
          </a:p>
          <a:p>
            <a:pPr indent="-342900" lvl="0" marL="457200" marR="0" rtl="0" algn="l">
              <a:lnSpc>
                <a:spcPct val="115000"/>
              </a:lnSpc>
              <a:spcBef>
                <a:spcPts val="0"/>
              </a:spcBef>
              <a:spcAft>
                <a:spcPts val="0"/>
              </a:spcAft>
              <a:buSzPts val="1800"/>
              <a:buChar char="●"/>
            </a:pPr>
            <a:r>
              <a:rPr lang="en-GB"/>
              <a:t>Key Takeaways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4"/>
          <p:cNvSpPr txBox="1"/>
          <p:nvPr>
            <p:ph type="title"/>
          </p:nvPr>
        </p:nvSpPr>
        <p:spPr>
          <a:xfrm>
            <a:off x="874650" y="528900"/>
            <a:ext cx="7394700" cy="408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ANY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WHAT IS A </a:t>
            </a:r>
            <a:endParaRPr/>
          </a:p>
          <a:p>
            <a:pPr indent="0" lvl="0" marL="0" rtl="0" algn="ctr">
              <a:spcBef>
                <a:spcPts val="0"/>
              </a:spcBef>
              <a:spcAft>
                <a:spcPts val="0"/>
              </a:spcAft>
              <a:buNone/>
            </a:pPr>
            <a:r>
              <a:rPr lang="en-GB"/>
              <a:t>MICROSERVICE?</a:t>
            </a:r>
            <a:endParaRPr/>
          </a:p>
        </p:txBody>
      </p:sp>
      <p:sp>
        <p:nvSpPr>
          <p:cNvPr id="81" name="Google Shape;81;p17"/>
          <p:cNvSpPr txBox="1"/>
          <p:nvPr>
            <p:ph idx="2" type="body"/>
          </p:nvPr>
        </p:nvSpPr>
        <p:spPr>
          <a:xfrm>
            <a:off x="4939500" y="968125"/>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GB"/>
              <a:t>A design architecture of an application made from </a:t>
            </a:r>
            <a:r>
              <a:rPr b="1" i="1" lang="en-GB"/>
              <a:t>many smaller applications</a:t>
            </a:r>
            <a:endParaRPr b="1" i="1"/>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GB"/>
              <a:t>Each application runs independently and provides a smaller set of functions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9315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MONOLITHIC VS MICROSERVICES</a:t>
            </a:r>
            <a:endParaRPr/>
          </a:p>
        </p:txBody>
      </p:sp>
      <p:sp>
        <p:nvSpPr>
          <p:cNvPr id="87" name="Google Shape;87;p18"/>
          <p:cNvSpPr txBox="1"/>
          <p:nvPr>
            <p:ph idx="1" type="body"/>
          </p:nvPr>
        </p:nvSpPr>
        <p:spPr>
          <a:xfrm>
            <a:off x="0" y="4590400"/>
            <a:ext cx="9144000" cy="366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sz="1200"/>
              <a:t>Source: </a:t>
            </a:r>
            <a:r>
              <a:rPr lang="en-GB" sz="1200" u="sng">
                <a:solidFill>
                  <a:schemeClr val="hlink"/>
                </a:solidFill>
                <a:latin typeface="Arial"/>
                <a:ea typeface="Arial"/>
                <a:cs typeface="Arial"/>
                <a:sym typeface="Arial"/>
                <a:hlinkClick r:id="rId3"/>
              </a:rPr>
              <a:t>https://blog.algorithmia.com/introduction-to-microservices/</a:t>
            </a:r>
            <a:endParaRPr sz="1200"/>
          </a:p>
        </p:txBody>
      </p:sp>
      <p:pic>
        <p:nvPicPr>
          <p:cNvPr id="88" name="Google Shape;88;p18"/>
          <p:cNvPicPr preferRelativeResize="0"/>
          <p:nvPr/>
        </p:nvPicPr>
        <p:blipFill>
          <a:blip r:embed="rId4">
            <a:alphaModFix/>
          </a:blip>
          <a:stretch>
            <a:fillRect/>
          </a:stretch>
        </p:blipFill>
        <p:spPr>
          <a:xfrm>
            <a:off x="1910689" y="1385175"/>
            <a:ext cx="5322625" cy="30996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430800" y="322350"/>
            <a:ext cx="8282400" cy="95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SEPARATION</a:t>
            </a:r>
            <a:r>
              <a:rPr lang="en-GB"/>
              <a:t> OF LAYERS </a:t>
            </a:r>
            <a:r>
              <a:rPr lang="en-GB" sz="1400">
                <a:latin typeface="Open Sans"/>
                <a:ea typeface="Open Sans"/>
                <a:cs typeface="Open Sans"/>
                <a:sym typeface="Open Sans"/>
              </a:rPr>
              <a:t>[4]</a:t>
            </a:r>
            <a:endParaRPr sz="1400">
              <a:latin typeface="Open Sans"/>
              <a:ea typeface="Open Sans"/>
              <a:cs typeface="Open Sans"/>
              <a:sym typeface="Open Sans"/>
            </a:endParaRPr>
          </a:p>
        </p:txBody>
      </p:sp>
      <p:pic>
        <p:nvPicPr>
          <p:cNvPr id="94" name="Google Shape;94;p19"/>
          <p:cNvPicPr preferRelativeResize="0"/>
          <p:nvPr/>
        </p:nvPicPr>
        <p:blipFill>
          <a:blip r:embed="rId3">
            <a:alphaModFix/>
          </a:blip>
          <a:stretch>
            <a:fillRect/>
          </a:stretch>
        </p:blipFill>
        <p:spPr>
          <a:xfrm>
            <a:off x="0" y="1173617"/>
            <a:ext cx="9144000" cy="396988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4835400" y="1078750"/>
            <a:ext cx="4045200" cy="17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WHY USE</a:t>
            </a:r>
            <a:endParaRPr/>
          </a:p>
          <a:p>
            <a:pPr indent="0" lvl="0" marL="0" rtl="0" algn="ctr">
              <a:spcBef>
                <a:spcPts val="0"/>
              </a:spcBef>
              <a:spcAft>
                <a:spcPts val="0"/>
              </a:spcAft>
              <a:buNone/>
            </a:pPr>
            <a:r>
              <a:rPr lang="en-GB"/>
              <a:t>MICROSERVICES?</a:t>
            </a:r>
            <a:endParaRPr/>
          </a:p>
        </p:txBody>
      </p:sp>
      <p:sp>
        <p:nvSpPr>
          <p:cNvPr id="100" name="Google Shape;100;p20"/>
          <p:cNvSpPr txBox="1"/>
          <p:nvPr>
            <p:ph idx="2" type="body"/>
          </p:nvPr>
        </p:nvSpPr>
        <p:spPr>
          <a:xfrm>
            <a:off x="367500" y="968125"/>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GB"/>
              <a:t>Improved scalability, cloud-ready</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GB"/>
              <a:t>Easier code </a:t>
            </a:r>
            <a:r>
              <a:rPr lang="en-GB"/>
              <a:t>maintenance</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GB"/>
              <a:t>Decoupled development</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GB"/>
              <a:t>Faster feature cycle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9315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MICROSERVICES INHERENT SECURITY BENEFITS </a:t>
            </a:r>
            <a:endParaRPr/>
          </a:p>
        </p:txBody>
      </p:sp>
      <p:sp>
        <p:nvSpPr>
          <p:cNvPr id="106" name="Google Shape;106;p21"/>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ctr">
              <a:spcBef>
                <a:spcPts val="1600"/>
              </a:spcBef>
              <a:spcAft>
                <a:spcPts val="0"/>
              </a:spcAft>
              <a:buNone/>
            </a:pPr>
            <a:r>
              <a:rPr lang="en-GB"/>
              <a:t>Backend data stores don’t have to be </a:t>
            </a:r>
            <a:r>
              <a:rPr b="1" i="1" lang="en-GB"/>
              <a:t>exposed to the internet</a:t>
            </a:r>
            <a:endParaRPr b="1"/>
          </a:p>
          <a:p>
            <a:pPr indent="0" lvl="0" marL="0" rtl="0" algn="ctr">
              <a:spcBef>
                <a:spcPts val="1600"/>
              </a:spcBef>
              <a:spcAft>
                <a:spcPts val="0"/>
              </a:spcAft>
              <a:buNone/>
            </a:pPr>
            <a:r>
              <a:rPr lang="en-GB"/>
              <a:t>Microservices only have access to the data and services they </a:t>
            </a:r>
            <a:r>
              <a:rPr b="1" i="1" lang="en-GB"/>
              <a:t>require</a:t>
            </a:r>
            <a:endParaRPr/>
          </a:p>
          <a:p>
            <a:pPr indent="0" lvl="0" marL="0" rtl="0" algn="ctr">
              <a:spcBef>
                <a:spcPts val="1600"/>
              </a:spcBef>
              <a:spcAft>
                <a:spcPts val="0"/>
              </a:spcAft>
              <a:buNone/>
            </a:pPr>
            <a:r>
              <a:rPr b="1" i="1" lang="en-GB"/>
              <a:t>Isolation of microservices </a:t>
            </a:r>
            <a:r>
              <a:rPr lang="en-GB"/>
              <a:t>without breaking functionality</a:t>
            </a:r>
            <a:endParaRPr/>
          </a:p>
          <a:p>
            <a:pPr indent="0" lvl="0" marL="0" rtl="0" algn="ctr">
              <a:spcBef>
                <a:spcPts val="1600"/>
              </a:spcBef>
              <a:spcAft>
                <a:spcPts val="0"/>
              </a:spcAft>
              <a:buNone/>
            </a:pPr>
            <a:r>
              <a:rPr lang="en-GB"/>
              <a:t>[4]</a:t>
            </a:r>
            <a:endParaRPr/>
          </a:p>
          <a:p>
            <a:pPr indent="0" lvl="0" marL="0" rtl="0" algn="ctr">
              <a:spcBef>
                <a:spcPts val="1600"/>
              </a:spcBef>
              <a:spcAft>
                <a:spcPts val="0"/>
              </a:spcAft>
              <a:buNone/>
            </a:pPr>
            <a:r>
              <a:t/>
            </a:r>
            <a:endParaRPr/>
          </a:p>
          <a:p>
            <a:pPr indent="0" lvl="0" marL="0" rtl="0" algn="ctr">
              <a:spcBef>
                <a:spcPts val="1600"/>
              </a:spcBef>
              <a:spcAft>
                <a:spcPts val="1600"/>
              </a:spcAft>
              <a:buNone/>
            </a:pPr>
            <a:r>
              <a:rPr lang="en-GB"/>
              <a:t>*</a:t>
            </a:r>
            <a:r>
              <a:rPr b="1" lang="en-GB"/>
              <a:t>ASSUMING A REASONABLY PLANNED MICROSERVICES ARCHITECTURE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9315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MICROSERVICES SECURITY CHALLENGES </a:t>
            </a:r>
            <a:endParaRPr/>
          </a:p>
        </p:txBody>
      </p:sp>
      <p:sp>
        <p:nvSpPr>
          <p:cNvPr id="112" name="Google Shape;112;p22"/>
          <p:cNvSpPr txBox="1"/>
          <p:nvPr>
            <p:ph idx="1" type="body"/>
          </p:nvPr>
        </p:nvSpPr>
        <p:spPr>
          <a:xfrm>
            <a:off x="311700" y="1468825"/>
            <a:ext cx="8520600" cy="3099900"/>
          </a:xfrm>
          <a:prstGeom prst="rect">
            <a:avLst/>
          </a:prstGeom>
        </p:spPr>
        <p:txBody>
          <a:bodyPr anchorCtr="0" anchor="t" bIns="91425" lIns="180000" spcFirstLastPara="1" rIns="91425" wrap="square" tIns="91425">
            <a:noAutofit/>
          </a:bodyPr>
          <a:lstStyle/>
          <a:p>
            <a:pPr indent="-342900" lvl="0" marL="457200" rtl="0" algn="l">
              <a:spcBef>
                <a:spcPts val="0"/>
              </a:spcBef>
              <a:spcAft>
                <a:spcPts val="0"/>
              </a:spcAft>
              <a:buSzPts val="1800"/>
              <a:buChar char="●"/>
            </a:pPr>
            <a:r>
              <a:rPr lang="en-GB"/>
              <a:t>Many Small Services 		vs 		Monolith</a:t>
            </a:r>
            <a:endParaRPr/>
          </a:p>
          <a:p>
            <a:pPr indent="-342900" lvl="0" marL="457200" rtl="0" algn="l">
              <a:spcBef>
                <a:spcPts val="0"/>
              </a:spcBef>
              <a:spcAft>
                <a:spcPts val="0"/>
              </a:spcAft>
              <a:buSzPts val="1800"/>
              <a:buChar char="●"/>
            </a:pPr>
            <a:r>
              <a:rPr lang="en-GB"/>
              <a:t>Exposed API’s 			vs 		Internal Method Calls</a:t>
            </a:r>
            <a:endParaRPr/>
          </a:p>
          <a:p>
            <a:pPr indent="-342900" lvl="0" marL="457200" rtl="0" algn="l">
              <a:spcBef>
                <a:spcPts val="0"/>
              </a:spcBef>
              <a:spcAft>
                <a:spcPts val="0"/>
              </a:spcAft>
              <a:buSzPts val="1800"/>
              <a:buChar char="●"/>
            </a:pPr>
            <a:r>
              <a:rPr lang="en-GB"/>
              <a:t>Multiple Technologies 		vs 		Single or Few Technologies</a:t>
            </a:r>
            <a:endParaRPr/>
          </a:p>
        </p:txBody>
      </p:sp>
      <p:pic>
        <p:nvPicPr>
          <p:cNvPr id="113" name="Google Shape;113;p22"/>
          <p:cNvPicPr preferRelativeResize="0"/>
          <p:nvPr/>
        </p:nvPicPr>
        <p:blipFill>
          <a:blip r:embed="rId3">
            <a:alphaModFix/>
          </a:blip>
          <a:stretch>
            <a:fillRect/>
          </a:stretch>
        </p:blipFill>
        <p:spPr>
          <a:xfrm>
            <a:off x="1657113" y="2699850"/>
            <a:ext cx="5829775" cy="1743075"/>
          </a:xfrm>
          <a:prstGeom prst="rect">
            <a:avLst/>
          </a:prstGeom>
          <a:noFill/>
          <a:ln>
            <a:noFill/>
          </a:ln>
        </p:spPr>
      </p:pic>
      <p:sp>
        <p:nvSpPr>
          <p:cNvPr id="114" name="Google Shape;114;p22"/>
          <p:cNvSpPr txBox="1"/>
          <p:nvPr/>
        </p:nvSpPr>
        <p:spPr>
          <a:xfrm>
            <a:off x="8298925" y="4517925"/>
            <a:ext cx="5334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Source Code Pro"/>
                <a:ea typeface="Source Code Pro"/>
                <a:cs typeface="Source Code Pro"/>
                <a:sym typeface="Source Code Pro"/>
              </a:rPr>
              <a:t>[1]</a:t>
            </a:r>
            <a:endParaRPr>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1732950" y="528900"/>
            <a:ext cx="56781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SECURITY PRACTICES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