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087FA5F-2AA7-4E57-8CA4-BEC8A656B7D9}">
  <a:tblStyle styleId="{F087FA5F-2AA7-4E57-8CA4-BEC8A656B7D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Good Afternoon,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My name is Abdul, this is Thomas and Theodore.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presentation is about spring </a:t>
            </a:r>
            <a:r>
              <a:rPr lang="en-GB"/>
              <a:t>Security</a:t>
            </a:r>
            <a:r>
              <a:rPr lang="en-GB"/>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124cbf29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124cbf29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Spring Boot is included because Spring Security is under Spring Boot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124cbf29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124cbf29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124cbf29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124cbf29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1241e0dd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1241e0dd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82f7924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82f7924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124cbf29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124cbf29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81b324a64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81b324a64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t>This is</a:t>
            </a:r>
            <a:r>
              <a:rPr b="1" lang="en-GB" sz="1500"/>
              <a:t> quick overview of what this presentation will be about.</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GB" sz="1500"/>
              <a:t>So today we are going to talk about :</a:t>
            </a:r>
            <a:endParaRPr b="1" sz="1500"/>
          </a:p>
          <a:p>
            <a:pPr indent="-342900" lvl="0" marL="457200" rtl="0" algn="l">
              <a:lnSpc>
                <a:spcPct val="115000"/>
              </a:lnSpc>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What is Spring Security?</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The Spring Security Architecture </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How to Configure Spring Security and the Conclusion</a:t>
            </a:r>
            <a:endParaRPr b="1" sz="1500"/>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81b324a6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81b324a6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highlight>
                  <a:srgbClr val="FFFFFF"/>
                </a:highlight>
              </a:rPr>
              <a:t>Spring Framework is a java platform that supports </a:t>
            </a:r>
            <a:r>
              <a:rPr b="1" lang="en-GB" sz="1700">
                <a:highlight>
                  <a:srgbClr val="FFFFFF"/>
                </a:highlight>
              </a:rPr>
              <a:t>infrastructure</a:t>
            </a:r>
            <a:r>
              <a:rPr b="1" lang="en-GB" sz="1700">
                <a:highlight>
                  <a:srgbClr val="FFFFFF"/>
                </a:highlight>
              </a:rPr>
              <a:t> for developing java application.</a:t>
            </a:r>
            <a:endParaRPr b="1" sz="1700">
              <a:highlight>
                <a:srgbClr val="FFFFFF"/>
              </a:highlight>
            </a:endParaRPr>
          </a:p>
          <a:p>
            <a:pPr indent="0" lvl="0" marL="0" rtl="0" algn="l">
              <a:spcBef>
                <a:spcPts val="0"/>
              </a:spcBef>
              <a:spcAft>
                <a:spcPts val="0"/>
              </a:spcAft>
              <a:buNone/>
            </a:pPr>
            <a:r>
              <a:t/>
            </a:r>
            <a:endParaRPr b="1" sz="1700">
              <a:highlight>
                <a:srgbClr val="FFFFFF"/>
              </a:highlight>
            </a:endParaRPr>
          </a:p>
          <a:p>
            <a:pPr indent="0" lvl="0" marL="0" rtl="0" algn="l">
              <a:lnSpc>
                <a:spcPct val="115000"/>
              </a:lnSpc>
              <a:spcBef>
                <a:spcPts val="0"/>
              </a:spcBef>
              <a:spcAft>
                <a:spcPts val="0"/>
              </a:spcAft>
              <a:buNone/>
            </a:pPr>
            <a:r>
              <a:rPr b="1" lang="en-GB" sz="1700"/>
              <a:t>Spring is a </a:t>
            </a:r>
            <a:r>
              <a:rPr b="1" i="1" lang="en-GB" sz="1700"/>
              <a:t>lightweight</a:t>
            </a:r>
            <a:r>
              <a:rPr b="1" lang="en-GB" sz="1700"/>
              <a:t> framework. It can be used as a </a:t>
            </a:r>
            <a:r>
              <a:rPr b="1" i="1" lang="en-GB" sz="1700"/>
              <a:t>framework of frameworks</a:t>
            </a:r>
            <a:r>
              <a:rPr b="1" lang="en-GB" sz="1700"/>
              <a:t> because it provides support to various frameworks such as Hibernate.</a:t>
            </a:r>
            <a:r>
              <a:rPr b="1" lang="en-GB" sz="1700">
                <a:highlight>
                  <a:srgbClr val="FFFFFF"/>
                </a:highlight>
              </a:rPr>
              <a:t> </a:t>
            </a:r>
            <a:endParaRPr b="1" sz="1700">
              <a:highlight>
                <a:srgbClr val="FFFFFF"/>
              </a:highlight>
            </a:endParaRPr>
          </a:p>
          <a:p>
            <a:pPr indent="0" lvl="0" marL="0" rtl="0" algn="l">
              <a:spcBef>
                <a:spcPts val="1600"/>
              </a:spcBef>
              <a:spcAft>
                <a:spcPts val="0"/>
              </a:spcAft>
              <a:buNone/>
            </a:pPr>
            <a:r>
              <a:t/>
            </a:r>
            <a:endParaRPr b="1" sz="1200">
              <a:highlight>
                <a:srgbClr val="FFFFFF"/>
              </a:highlight>
            </a:endParaRPr>
          </a:p>
          <a:p>
            <a:pPr indent="0" lvl="0" marL="0" rtl="0" algn="l">
              <a:spcBef>
                <a:spcPts val="0"/>
              </a:spcBef>
              <a:spcAft>
                <a:spcPts val="0"/>
              </a:spcAft>
              <a:buNone/>
            </a:pPr>
            <a:r>
              <a:t/>
            </a:r>
            <a:endParaRPr b="1" sz="1200">
              <a:highlight>
                <a:srgbClr val="FFFFFF"/>
              </a:highlight>
            </a:endParaRPr>
          </a:p>
          <a:p>
            <a:pPr indent="0" lvl="0" marL="0" rtl="0" algn="l">
              <a:spcBef>
                <a:spcPts val="0"/>
              </a:spcBef>
              <a:spcAft>
                <a:spcPts val="0"/>
              </a:spcAft>
              <a:buNone/>
            </a:pPr>
            <a:r>
              <a:rPr b="1" lang="en-GB" sz="1200">
                <a:highlight>
                  <a:srgbClr val="FFFFFF"/>
                </a:highlight>
              </a:rPr>
              <a:t>Hibernate</a:t>
            </a:r>
            <a:r>
              <a:rPr lang="en-GB" sz="1050">
                <a:solidFill>
                  <a:srgbClr val="222222"/>
                </a:solidFill>
                <a:highlight>
                  <a:srgbClr val="FFFFFF"/>
                </a:highlight>
              </a:rPr>
              <a:t> is an object-relational mapping tool for the Java programming language. </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b="1" lang="en-GB" sz="1200">
                <a:highlight>
                  <a:srgbClr val="FFFFFF"/>
                </a:highlight>
              </a:rPr>
              <a:t>Struts </a:t>
            </a:r>
            <a:r>
              <a:rPr lang="en-GB">
                <a:solidFill>
                  <a:srgbClr val="222222"/>
                </a:solidFill>
                <a:highlight>
                  <a:srgbClr val="FFFFFF"/>
                </a:highlight>
              </a:rPr>
              <a:t>open-source web application framework for developing Java EE web applications</a:t>
            </a:r>
            <a:endParaRPr>
              <a:solidFill>
                <a:srgbClr val="222222"/>
              </a:solidFill>
              <a:highlight>
                <a:srgbClr val="FFFFFF"/>
              </a:highlight>
            </a:endParaRPr>
          </a:p>
          <a:p>
            <a:pPr indent="0" lvl="0" marL="0" rtl="0" algn="l">
              <a:spcBef>
                <a:spcPts val="0"/>
              </a:spcBef>
              <a:spcAft>
                <a:spcPts val="0"/>
              </a:spcAft>
              <a:buNone/>
            </a:pPr>
            <a:r>
              <a:t/>
            </a:r>
            <a:endParaRPr>
              <a:solidFill>
                <a:srgbClr val="222222"/>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8c75ff4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8c75ff4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highlight>
                  <a:schemeClr val="lt1"/>
                </a:highlight>
              </a:rPr>
              <a:t>Spring security is a framework that focuses on providing security to java based enterprise software. </a:t>
            </a:r>
            <a:endParaRPr b="1" sz="1600">
              <a:highlight>
                <a:schemeClr val="lt1"/>
              </a:highlight>
            </a:endParaRPr>
          </a:p>
          <a:p>
            <a:pPr indent="0" lvl="0" marL="0" rtl="0" algn="l">
              <a:spcBef>
                <a:spcPts val="0"/>
              </a:spcBef>
              <a:spcAft>
                <a:spcPts val="0"/>
              </a:spcAft>
              <a:buNone/>
            </a:pPr>
            <a:r>
              <a:t/>
            </a:r>
            <a:endParaRPr b="1" sz="1600">
              <a:highlight>
                <a:schemeClr val="lt1"/>
              </a:highlight>
            </a:endParaRPr>
          </a:p>
          <a:p>
            <a:pPr indent="0" lvl="0" marL="0" rtl="0" algn="l">
              <a:spcBef>
                <a:spcPts val="0"/>
              </a:spcBef>
              <a:spcAft>
                <a:spcPts val="0"/>
              </a:spcAft>
              <a:buNone/>
            </a:pPr>
            <a:r>
              <a:rPr b="1" lang="en-GB" sz="1600">
                <a:highlight>
                  <a:schemeClr val="lt1"/>
                </a:highlight>
              </a:rPr>
              <a:t>It focuses on providing authorisation and authentication to applications.</a:t>
            </a:r>
            <a:endParaRPr b="1" sz="1600">
              <a:highlight>
                <a:schemeClr val="lt1"/>
              </a:highlight>
            </a:endParaRPr>
          </a:p>
          <a:p>
            <a:pPr indent="0" lvl="0" marL="0" rtl="0" algn="l">
              <a:spcBef>
                <a:spcPts val="0"/>
              </a:spcBef>
              <a:spcAft>
                <a:spcPts val="0"/>
              </a:spcAft>
              <a:buNone/>
            </a:pPr>
            <a:r>
              <a:t/>
            </a:r>
            <a:endParaRPr b="1" sz="1600">
              <a:highlight>
                <a:schemeClr val="lt1"/>
              </a:highlight>
            </a:endParaRPr>
          </a:p>
          <a:p>
            <a:pPr indent="0" lvl="0" marL="0" rtl="0" algn="l">
              <a:spcBef>
                <a:spcPts val="0"/>
              </a:spcBef>
              <a:spcAft>
                <a:spcPts val="0"/>
              </a:spcAft>
              <a:buNone/>
            </a:pPr>
            <a:r>
              <a:rPr b="1" lang="en-GB" sz="1600">
                <a:highlight>
                  <a:schemeClr val="lt1"/>
                </a:highlight>
              </a:rPr>
              <a:t>Some features include protection against: </a:t>
            </a:r>
            <a:endParaRPr b="1" sz="1600">
              <a:highlight>
                <a:schemeClr val="lt1"/>
              </a:highlight>
            </a:endParaRPr>
          </a:p>
          <a:p>
            <a:pPr indent="0" lvl="0" marL="0" rtl="0" algn="l">
              <a:spcBef>
                <a:spcPts val="0"/>
              </a:spcBef>
              <a:spcAft>
                <a:spcPts val="0"/>
              </a:spcAft>
              <a:buNone/>
            </a:pPr>
            <a:r>
              <a:rPr b="1" lang="en-GB" sz="1600">
                <a:highlight>
                  <a:schemeClr val="lt1"/>
                </a:highlight>
              </a:rPr>
              <a:t>XSS,</a:t>
            </a:r>
            <a:endParaRPr b="1" sz="1600">
              <a:highlight>
                <a:schemeClr val="lt1"/>
              </a:highlight>
            </a:endParaRPr>
          </a:p>
          <a:p>
            <a:pPr indent="0" lvl="0" marL="0" rtl="0" algn="l">
              <a:spcBef>
                <a:spcPts val="0"/>
              </a:spcBef>
              <a:spcAft>
                <a:spcPts val="0"/>
              </a:spcAft>
              <a:buNone/>
            </a:pPr>
            <a:r>
              <a:rPr b="1" lang="en-GB" sz="1600">
                <a:highlight>
                  <a:schemeClr val="lt1"/>
                </a:highlight>
              </a:rPr>
              <a:t>SQL Injection,</a:t>
            </a:r>
            <a:endParaRPr b="1" sz="1600">
              <a:highlight>
                <a:schemeClr val="lt1"/>
              </a:highlight>
            </a:endParaRPr>
          </a:p>
          <a:p>
            <a:pPr indent="0" lvl="0" marL="0" rtl="0" algn="l">
              <a:spcBef>
                <a:spcPts val="0"/>
              </a:spcBef>
              <a:spcAft>
                <a:spcPts val="0"/>
              </a:spcAft>
              <a:buNone/>
            </a:pPr>
            <a:r>
              <a:rPr b="1" lang="en-GB" sz="1500">
                <a:solidFill>
                  <a:srgbClr val="222222"/>
                </a:solidFill>
                <a:highlight>
                  <a:schemeClr val="lt1"/>
                </a:highlight>
              </a:rPr>
              <a:t>Sensitive Data Exposure</a:t>
            </a:r>
            <a:r>
              <a:rPr b="1" lang="en-GB" sz="1600">
                <a:highlight>
                  <a:schemeClr val="lt1"/>
                </a:highlight>
              </a:rPr>
              <a:t>.</a:t>
            </a:r>
            <a:endParaRPr b="1" sz="1600">
              <a:highlight>
                <a:schemeClr val="lt1"/>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124cbf29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124cbf29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t>As i mentioned </a:t>
            </a:r>
            <a:r>
              <a:rPr b="1" lang="en-GB" sz="1600"/>
              <a:t>previously, Spring security mainly support authentication and authorisation.</a:t>
            </a:r>
            <a:r>
              <a:rPr b="1" lang="en-GB" sz="1600"/>
              <a:t> </a:t>
            </a:r>
            <a:r>
              <a:rPr b="1" lang="en-GB" sz="1600"/>
              <a:t>This here is a list of Owasp top 10 </a:t>
            </a:r>
            <a:r>
              <a:rPr b="1" lang="en-GB" sz="1600"/>
              <a:t>vulnerabilities</a:t>
            </a:r>
            <a:r>
              <a:rPr b="1" lang="en-GB" sz="1600"/>
              <a:t> that spring </a:t>
            </a:r>
            <a:r>
              <a:rPr b="1" lang="en-GB" sz="1600"/>
              <a:t>security also</a:t>
            </a:r>
            <a:r>
              <a:rPr b="1" lang="en-GB" sz="1600"/>
              <a:t> tries to support.</a:t>
            </a:r>
            <a:endParaRPr b="1" sz="1600">
              <a:solidFill>
                <a:srgbClr val="222222"/>
              </a:solidFill>
              <a:highlight>
                <a:srgbClr val="FFFFFF"/>
              </a:highlight>
            </a:endParaRPr>
          </a:p>
          <a:p>
            <a:pPr indent="0" lvl="0" marL="0" rtl="0" algn="l">
              <a:spcBef>
                <a:spcPts val="0"/>
              </a:spcBef>
              <a:spcAft>
                <a:spcPts val="0"/>
              </a:spcAft>
              <a:buNone/>
            </a:pPr>
            <a:r>
              <a:t/>
            </a:r>
            <a:endParaRPr b="1" sz="1600">
              <a:solidFill>
                <a:srgbClr val="222222"/>
              </a:solidFill>
              <a:highlight>
                <a:srgbClr val="FFFFFF"/>
              </a:highlight>
            </a:endParaRPr>
          </a:p>
          <a:p>
            <a:pPr indent="0" lvl="0" marL="0" rtl="0" algn="l">
              <a:spcBef>
                <a:spcPts val="0"/>
              </a:spcBef>
              <a:spcAft>
                <a:spcPts val="0"/>
              </a:spcAft>
              <a:buNone/>
            </a:pPr>
            <a:r>
              <a:rPr b="1" lang="en-GB" sz="1600">
                <a:solidFill>
                  <a:srgbClr val="222222"/>
                </a:solidFill>
                <a:highlight>
                  <a:srgbClr val="FFFFFF"/>
                </a:highlight>
              </a:rPr>
              <a:t>For example,</a:t>
            </a:r>
            <a:endParaRPr b="1" sz="1600">
              <a:solidFill>
                <a:srgbClr val="222222"/>
              </a:solidFill>
              <a:highlight>
                <a:srgbClr val="FFFFFF"/>
              </a:highlight>
            </a:endParaRPr>
          </a:p>
          <a:p>
            <a:pPr indent="0" lvl="0" marL="0" rtl="0" algn="l">
              <a:spcBef>
                <a:spcPts val="0"/>
              </a:spcBef>
              <a:spcAft>
                <a:spcPts val="0"/>
              </a:spcAft>
              <a:buNone/>
            </a:pPr>
            <a:r>
              <a:rPr b="1" lang="en-GB" sz="1600">
                <a:solidFill>
                  <a:srgbClr val="222222"/>
                </a:solidFill>
                <a:highlight>
                  <a:srgbClr val="FFFFFF"/>
                </a:highlight>
              </a:rPr>
              <a:t>For broken authentication, the </a:t>
            </a:r>
            <a:r>
              <a:rPr lang="en-GB" sz="1600"/>
              <a:t>SS Authentication Manager (which is </a:t>
            </a:r>
            <a:r>
              <a:rPr lang="en-GB" sz="1500">
                <a:highlight>
                  <a:srgbClr val="FFFFFF"/>
                </a:highlight>
              </a:rPr>
              <a:t>a container for authentication providers</a:t>
            </a:r>
            <a:r>
              <a:rPr lang="en-GB" sz="1600"/>
              <a:t>) can be used to mitigate broken authentication in software applications.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GB"/>
              <a:t>JDBC -</a:t>
            </a:r>
            <a:r>
              <a:rPr b="1" lang="en-GB" sz="1200">
                <a:solidFill>
                  <a:srgbClr val="222222"/>
                </a:solidFill>
                <a:highlight>
                  <a:schemeClr val="lt1"/>
                </a:highlight>
              </a:rPr>
              <a:t> Java Database Connectivity.</a:t>
            </a:r>
            <a:endParaRPr b="1"/>
          </a:p>
          <a:p>
            <a:pPr indent="0" lvl="0" marL="0" rtl="0" algn="l">
              <a:spcBef>
                <a:spcPts val="0"/>
              </a:spcBef>
              <a:spcAft>
                <a:spcPts val="0"/>
              </a:spcAft>
              <a:buNone/>
            </a:pPr>
            <a:r>
              <a:rPr b="1" lang="en-GB">
                <a:solidFill>
                  <a:srgbClr val="222222"/>
                </a:solidFill>
                <a:highlight>
                  <a:schemeClr val="lt1"/>
                </a:highlight>
              </a:rPr>
              <a:t>JPA - Java Persistence API.</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124cbf2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124cbf2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124cbf29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124cbf29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457200" rtl="0" algn="just">
              <a:lnSpc>
                <a:spcPct val="115000"/>
              </a:lnSpc>
              <a:spcBef>
                <a:spcPts val="1200"/>
              </a:spcBef>
              <a:spcAft>
                <a:spcPts val="0"/>
              </a:spcAft>
              <a:buNone/>
            </a:pPr>
            <a:r>
              <a:rPr lang="en-GB" sz="1150">
                <a:solidFill>
                  <a:srgbClr val="34302D"/>
                </a:solidFill>
                <a:highlight>
                  <a:srgbClr val="F1F1F1"/>
                </a:highlight>
              </a:rPr>
              <a:t>Authentication Example:</a:t>
            </a:r>
            <a:endParaRPr sz="1150">
              <a:solidFill>
                <a:srgbClr val="34302D"/>
              </a:solidFill>
              <a:highlight>
                <a:srgbClr val="F1F1F1"/>
              </a:highlight>
            </a:endParaRPr>
          </a:p>
          <a:p>
            <a:pPr indent="-298450" lvl="0" marL="457200" rtl="0" algn="just">
              <a:lnSpc>
                <a:spcPct val="115000"/>
              </a:lnSpc>
              <a:spcBef>
                <a:spcPts val="1200"/>
              </a:spcBef>
              <a:spcAft>
                <a:spcPts val="0"/>
              </a:spcAft>
              <a:buSzPts val="1100"/>
              <a:buAutoNum type="arabicPeriod"/>
            </a:pPr>
            <a:r>
              <a:rPr lang="en-GB" sz="1150">
                <a:solidFill>
                  <a:srgbClr val="34302D"/>
                </a:solidFill>
                <a:highlight>
                  <a:srgbClr val="F1F1F1"/>
                </a:highlight>
              </a:rPr>
              <a:t>You visit the home page, and click on a link.</a:t>
            </a:r>
            <a:endParaRPr sz="1150">
              <a:solidFill>
                <a:srgbClr val="34302D"/>
              </a:solidFill>
              <a:highlight>
                <a:srgbClr val="F1F1F1"/>
              </a:highlight>
            </a:endParaRPr>
          </a:p>
          <a:p>
            <a:pPr indent="-298450" lvl="0" marL="457200" rtl="0" algn="just">
              <a:lnSpc>
                <a:spcPct val="115000"/>
              </a:lnSpc>
              <a:spcBef>
                <a:spcPts val="0"/>
              </a:spcBef>
              <a:spcAft>
                <a:spcPts val="0"/>
              </a:spcAft>
              <a:buSzPts val="1100"/>
              <a:buAutoNum type="arabicPeriod"/>
            </a:pPr>
            <a:r>
              <a:rPr lang="en-GB" sz="1150">
                <a:solidFill>
                  <a:srgbClr val="34302D"/>
                </a:solidFill>
                <a:highlight>
                  <a:srgbClr val="F1F1F1"/>
                </a:highlight>
              </a:rPr>
              <a:t>A request goes to the server, and the server decides that you've asked for a protected resource.</a:t>
            </a:r>
            <a:endParaRPr sz="1150">
              <a:solidFill>
                <a:srgbClr val="34302D"/>
              </a:solidFill>
              <a:highlight>
                <a:srgbClr val="F1F1F1"/>
              </a:highlight>
            </a:endParaRPr>
          </a:p>
          <a:p>
            <a:pPr indent="-298450" lvl="0" marL="457200" rtl="0" algn="just">
              <a:lnSpc>
                <a:spcPct val="115000"/>
              </a:lnSpc>
              <a:spcBef>
                <a:spcPts val="0"/>
              </a:spcBef>
              <a:spcAft>
                <a:spcPts val="0"/>
              </a:spcAft>
              <a:buSzPts val="1100"/>
              <a:buAutoNum type="arabicPeriod"/>
            </a:pPr>
            <a:r>
              <a:rPr lang="en-GB" sz="1150">
                <a:solidFill>
                  <a:srgbClr val="34302D"/>
                </a:solidFill>
                <a:highlight>
                  <a:srgbClr val="F1F1F1"/>
                </a:highlight>
              </a:rPr>
              <a:t>As you're not presently authenticated, the server sends back a response indicating that you must authenticate. The response will either be an HTTP response code, or a redirect to a particular web page.</a:t>
            </a:r>
            <a:endParaRPr sz="1150">
              <a:solidFill>
                <a:srgbClr val="34302D"/>
              </a:solidFill>
              <a:highlight>
                <a:srgbClr val="F1F1F1"/>
              </a:highlight>
            </a:endParaRPr>
          </a:p>
          <a:p>
            <a:pPr indent="-298450" lvl="0" marL="457200" rtl="0" algn="just">
              <a:lnSpc>
                <a:spcPct val="115000"/>
              </a:lnSpc>
              <a:spcBef>
                <a:spcPts val="0"/>
              </a:spcBef>
              <a:spcAft>
                <a:spcPts val="0"/>
              </a:spcAft>
              <a:buSzPts val="1100"/>
              <a:buAutoNum type="arabicPeriod"/>
            </a:pPr>
            <a:r>
              <a:rPr lang="en-GB" sz="1150">
                <a:solidFill>
                  <a:srgbClr val="34302D"/>
                </a:solidFill>
                <a:highlight>
                  <a:srgbClr val="F1F1F1"/>
                </a:highlight>
              </a:rPr>
              <a:t>Depending on the authentication mechanism, your browser will either redirect to the specific web page so that you can fill out the form, or the browser will somehow retrieve your identity (via a BASIC authentication dialogue box, a cookie, a X.509 certificate etc.).</a:t>
            </a:r>
            <a:endParaRPr sz="1150">
              <a:solidFill>
                <a:srgbClr val="34302D"/>
              </a:solidFill>
              <a:highlight>
                <a:srgbClr val="F1F1F1"/>
              </a:highlight>
            </a:endParaRPr>
          </a:p>
          <a:p>
            <a:pPr indent="-298450" lvl="0" marL="457200" rtl="0" algn="just">
              <a:lnSpc>
                <a:spcPct val="115000"/>
              </a:lnSpc>
              <a:spcBef>
                <a:spcPts val="0"/>
              </a:spcBef>
              <a:spcAft>
                <a:spcPts val="0"/>
              </a:spcAft>
              <a:buSzPts val="1100"/>
              <a:buAutoNum type="arabicPeriod"/>
            </a:pPr>
            <a:r>
              <a:rPr lang="en-GB" sz="1150">
                <a:solidFill>
                  <a:srgbClr val="34302D"/>
                </a:solidFill>
                <a:highlight>
                  <a:srgbClr val="F1F1F1"/>
                </a:highlight>
              </a:rPr>
              <a:t>The browser will send back a response to the server. This will either be an HTTP POST containing the contents of the form that you filled out, or an HTTP header containing your authentication details.</a:t>
            </a:r>
            <a:endParaRPr sz="1150">
              <a:solidFill>
                <a:srgbClr val="34302D"/>
              </a:solidFill>
              <a:highlight>
                <a:srgbClr val="F1F1F1"/>
              </a:highlight>
            </a:endParaRPr>
          </a:p>
          <a:p>
            <a:pPr indent="-298450" lvl="0" marL="457200" rtl="0" algn="just">
              <a:lnSpc>
                <a:spcPct val="115000"/>
              </a:lnSpc>
              <a:spcBef>
                <a:spcPts val="0"/>
              </a:spcBef>
              <a:spcAft>
                <a:spcPts val="0"/>
              </a:spcAft>
              <a:buSzPts val="1100"/>
              <a:buAutoNum type="arabicPeriod"/>
            </a:pPr>
            <a:r>
              <a:rPr lang="en-GB" sz="1150">
                <a:solidFill>
                  <a:srgbClr val="34302D"/>
                </a:solidFill>
                <a:highlight>
                  <a:srgbClr val="F1F1F1"/>
                </a:highlight>
              </a:rPr>
              <a:t>Next the server will decide whether or not the presented credentials are valid. If they're valid, the next step will happen. If they're invalid, usually your browser will be asked to try again (so you return to step two above).</a:t>
            </a:r>
            <a:endParaRPr sz="1150">
              <a:solidFill>
                <a:srgbClr val="34302D"/>
              </a:solidFill>
              <a:highlight>
                <a:srgbClr val="F1F1F1"/>
              </a:highlight>
            </a:endParaRPr>
          </a:p>
          <a:p>
            <a:pPr indent="-298450" lvl="0" marL="457200" rtl="0" algn="just">
              <a:lnSpc>
                <a:spcPct val="115000"/>
              </a:lnSpc>
              <a:spcBef>
                <a:spcPts val="0"/>
              </a:spcBef>
              <a:spcAft>
                <a:spcPts val="0"/>
              </a:spcAft>
              <a:buSzPts val="1100"/>
              <a:buAutoNum type="arabicPeriod"/>
            </a:pPr>
            <a:r>
              <a:rPr lang="en-GB" sz="1150">
                <a:solidFill>
                  <a:srgbClr val="34302D"/>
                </a:solidFill>
                <a:highlight>
                  <a:srgbClr val="F1F1F1"/>
                </a:highlight>
              </a:rPr>
              <a:t>The original request that you made to cause the authentication process will be retried. Hopefully you've authenticated with sufficient granted authorities to access the protected resource. If you have sufficient access, the request will be successful. Otherwise, you'll receive back an HTTP error code 403, which means "forbidden".</a:t>
            </a:r>
            <a:endParaRPr sz="1150">
              <a:solidFill>
                <a:srgbClr val="34302D"/>
              </a:solidFill>
              <a:highlight>
                <a:srgbClr val="F1F1F1"/>
              </a:highlight>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124cbf296_0_1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124cbf296_0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124cbf296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124cbf296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ibm.com/security/campaign/trusteer-fraud-detection?ce=ISM0484&amp;ct=SWG&amp;cmp=IBMSocial&amp;cm=h&amp;cr=Security&amp;ccy=U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spring.io/guides/topicals/spring-security-architecture" TargetMode="External"/><Relationship Id="rId4" Type="http://schemas.openxmlformats.org/officeDocument/2006/relationships/hyperlink" Target="https://docs.spring.io/spring-security/site/docs/5.2.0.BUILD-SNAPSHOT/reference/htmlsingle/" TargetMode="External"/><Relationship Id="rId5" Type="http://schemas.openxmlformats.org/officeDocument/2006/relationships/hyperlink" Target="https://en.wikipedia.org/wiki/Spring_Security" TargetMode="External"/><Relationship Id="rId6" Type="http://schemas.openxmlformats.org/officeDocument/2006/relationships/hyperlink" Target="https://www.axiomatics.com/blog/spring-security-access-control/" TargetMode="External"/><Relationship Id="rId7" Type="http://schemas.openxmlformats.org/officeDocument/2006/relationships/hyperlink" Target="https://spring.io/guides/gs/securing-we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Spring </a:t>
            </a:r>
            <a:r>
              <a:rPr lang="en-GB"/>
              <a:t>Security</a:t>
            </a:r>
            <a:endParaRPr/>
          </a:p>
        </p:txBody>
      </p:sp>
      <p:sp>
        <p:nvSpPr>
          <p:cNvPr id="60" name="Google Shape;60;p13"/>
          <p:cNvSpPr txBox="1"/>
          <p:nvPr/>
        </p:nvSpPr>
        <p:spPr>
          <a:xfrm>
            <a:off x="236875" y="3124450"/>
            <a:ext cx="18723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latin typeface="Proxima Nova"/>
                <a:ea typeface="Proxima Nova"/>
                <a:cs typeface="Proxima Nova"/>
                <a:sym typeface="Proxima Nova"/>
              </a:rPr>
              <a:t>Abdul, Tom, Pekun</a:t>
            </a:r>
            <a:endParaRPr>
              <a:solidFill>
                <a:schemeClr val="dk2"/>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Configuring Spring Security</a:t>
            </a:r>
            <a:endParaRPr/>
          </a:p>
        </p:txBody>
      </p:sp>
      <p:sp>
        <p:nvSpPr>
          <p:cNvPr id="131" name="Google Shape;13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Spring Boot Dependency needs to be included.</a:t>
            </a:r>
            <a:endParaRPr/>
          </a:p>
          <a:p>
            <a:pPr indent="-342900" lvl="0" marL="457200" rtl="0" algn="l">
              <a:spcBef>
                <a:spcPts val="0"/>
              </a:spcBef>
              <a:spcAft>
                <a:spcPts val="0"/>
              </a:spcAft>
              <a:buSzPts val="1800"/>
              <a:buChar char="●"/>
            </a:pPr>
            <a:r>
              <a:rPr lang="en-GB"/>
              <a:t>This can be done via Maven or Gradle.</a:t>
            </a:r>
            <a:endParaRPr/>
          </a:p>
          <a:p>
            <a:pPr indent="-342900" lvl="0" marL="457200" marR="0" rtl="0" algn="l">
              <a:lnSpc>
                <a:spcPct val="115000"/>
              </a:lnSpc>
              <a:spcBef>
                <a:spcPts val="0"/>
              </a:spcBef>
              <a:spcAft>
                <a:spcPts val="0"/>
              </a:spcAft>
              <a:buClr>
                <a:schemeClr val="accent3"/>
              </a:buClr>
              <a:buSzPts val="1800"/>
              <a:buFont typeface="Proxima Nova"/>
              <a:buChar char="●"/>
            </a:pPr>
            <a:r>
              <a:rPr lang="en-GB"/>
              <a:t>All one needs to do is to add Spring Security to the class path by including spring-boot-starter-security.</a:t>
            </a:r>
            <a:endParaRPr/>
          </a:p>
          <a:p>
            <a:pPr indent="-342900" lvl="0" marL="457200" marR="0" rtl="0" algn="l">
              <a:lnSpc>
                <a:spcPct val="115000"/>
              </a:lnSpc>
              <a:spcBef>
                <a:spcPts val="0"/>
              </a:spcBef>
              <a:spcAft>
                <a:spcPts val="0"/>
              </a:spcAft>
              <a:buSzPts val="1800"/>
              <a:buChar char="●"/>
            </a:pPr>
            <a:r>
              <a:rPr lang="en-GB"/>
              <a:t>Once</a:t>
            </a:r>
            <a:r>
              <a:rPr lang="en-GB"/>
              <a:t> Spring Security is on the classpath, then Spring Boot automatically secures all HTTP endpoints with "basic" authentication.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Configuring Spring Security</a:t>
            </a:r>
            <a:endParaRPr/>
          </a:p>
          <a:p>
            <a:pPr indent="0" lvl="0" marL="0" rtl="0" algn="l">
              <a:spcBef>
                <a:spcPts val="0"/>
              </a:spcBef>
              <a:spcAft>
                <a:spcPts val="0"/>
              </a:spcAft>
              <a:buNone/>
            </a:pPr>
            <a:r>
              <a:t/>
            </a:r>
            <a:endParaRPr/>
          </a:p>
        </p:txBody>
      </p:sp>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 order to configure Spring Security to work with actual users a class that extends WebSecurityConfigurerAdapter is created.</a:t>
            </a:r>
            <a:endParaRPr/>
          </a:p>
          <a:p>
            <a:pPr indent="-342900" lvl="0" marL="457200" rtl="0" algn="l">
              <a:spcBef>
                <a:spcPts val="0"/>
              </a:spcBef>
              <a:spcAft>
                <a:spcPts val="0"/>
              </a:spcAft>
              <a:buSzPts val="1800"/>
              <a:buChar char="●"/>
            </a:pPr>
            <a:r>
              <a:rPr lang="en-GB"/>
              <a:t>This class is annotated with </a:t>
            </a:r>
            <a:r>
              <a:rPr lang="en-GB"/>
              <a:t>@Configuration and @EnableWebSecurity </a:t>
            </a:r>
            <a:endParaRPr/>
          </a:p>
          <a:p>
            <a:pPr indent="-342900" lvl="0" marL="457200" rtl="0" algn="l">
              <a:spcBef>
                <a:spcPts val="0"/>
              </a:spcBef>
              <a:spcAft>
                <a:spcPts val="0"/>
              </a:spcAft>
              <a:buSzPts val="1800"/>
              <a:buChar char="●"/>
            </a:pPr>
            <a:r>
              <a:rPr lang="en-GB"/>
              <a:t>By overwriting the configure(HttpSecurity http) method, one can specify which exact paths should be secured or not.</a:t>
            </a:r>
            <a:endParaRPr/>
          </a:p>
          <a:p>
            <a:pPr indent="-342900" lvl="0" marL="457200" rtl="0" algn="l">
              <a:spcBef>
                <a:spcPts val="0"/>
              </a:spcBef>
              <a:spcAft>
                <a:spcPts val="0"/>
              </a:spcAft>
              <a:buSzPts val="1800"/>
              <a:buChar char="●"/>
            </a:pPr>
            <a:r>
              <a:rPr lang="en-GB"/>
              <a:t>The userDetailsService() method allows one to add valid user credentials to the web app typically through a database. In this method the developer can also specify various roles for the users.</a:t>
            </a:r>
            <a:endParaRPr/>
          </a:p>
          <a:p>
            <a:pPr indent="-342900" lvl="0" marL="457200" rtl="0" algn="l">
              <a:spcBef>
                <a:spcPts val="0"/>
              </a:spcBef>
              <a:spcAft>
                <a:spcPts val="0"/>
              </a:spcAft>
              <a:buSzPts val="1800"/>
              <a:buChar char="●"/>
            </a:pPr>
            <a:r>
              <a:rPr lang="en-GB"/>
              <a:t>For the database connection the Spring Data JPA dependency is required as well as specifying the connector for the DB being used.</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Configuring Spring Security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logout functionality is accessed by adding  @{/logout} as the form action of the sign out button defined in the app.</a:t>
            </a:r>
            <a:endParaRPr/>
          </a:p>
          <a:p>
            <a:pPr indent="-342900" lvl="0" marL="457200" rtl="0" algn="l">
              <a:spcBef>
                <a:spcPts val="0"/>
              </a:spcBef>
              <a:spcAft>
                <a:spcPts val="0"/>
              </a:spcAft>
              <a:buSzPts val="1800"/>
              <a:buChar char="●"/>
            </a:pPr>
            <a:r>
              <a:rPr lang="en-GB"/>
              <a:t>After these steps, one should have a fully working secure application with Authentication and Authorisation handled by Spring.</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149" name="Google Shape;14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Spring Security and the Spring ecosystem is very useful for improving your webapp’s security, but it cannot prevent all </a:t>
            </a:r>
            <a:r>
              <a:rPr lang="en-GB"/>
              <a:t>types of vulnerabilities;</a:t>
            </a:r>
            <a:endParaRPr/>
          </a:p>
          <a:p>
            <a:pPr indent="0" lvl="0" marL="0" rtl="0" algn="l">
              <a:spcBef>
                <a:spcPts val="1600"/>
              </a:spcBef>
              <a:spcAft>
                <a:spcPts val="0"/>
              </a:spcAft>
              <a:buNone/>
            </a:pPr>
            <a:r>
              <a:rPr lang="en-GB"/>
              <a:t>IBM’s “2014 </a:t>
            </a:r>
            <a:r>
              <a:rPr lang="en-GB" u="sng">
                <a:solidFill>
                  <a:schemeClr val="hlink"/>
                </a:solidFill>
                <a:hlinkClick r:id="rId3"/>
              </a:rPr>
              <a:t>Cyber Security Intelligence Index</a:t>
            </a:r>
            <a:r>
              <a:rPr lang="en-GB"/>
              <a:t>” found that 95 percent of all security incidents involve human error. Using Spring Security helps to reduce human error as most of the core tasks are handled by Spring.</a:t>
            </a:r>
            <a:endParaRPr/>
          </a:p>
          <a:p>
            <a:pPr indent="0" lvl="0" marL="0" rtl="0" algn="l">
              <a:spcBef>
                <a:spcPts val="1600"/>
              </a:spcBef>
              <a:spcAft>
                <a:spcPts val="0"/>
              </a:spcAft>
              <a:buNone/>
            </a:pPr>
            <a:r>
              <a:rPr lang="en-GB"/>
              <a:t>Spring Security is the defacto standard for securing Spring Based applications and it mainly helps to protect against Broken Authentication and Broken Access Control.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155" name="Google Shape;15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400"/>
              <a:t>Spring Security Architecture - </a:t>
            </a:r>
            <a:r>
              <a:rPr lang="en-GB" sz="1400" u="sng">
                <a:solidFill>
                  <a:schemeClr val="hlink"/>
                </a:solidFill>
                <a:hlinkClick r:id="rId3"/>
              </a:rPr>
              <a:t>https://spring.io/guides/topicals/spring-security-architecture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GB" sz="1400"/>
              <a:t>Spring Security Refence Documentation </a:t>
            </a:r>
            <a:r>
              <a:rPr lang="en-GB" sz="1100" u="sng">
                <a:solidFill>
                  <a:schemeClr val="hlink"/>
                </a:solidFill>
                <a:latin typeface="Arial"/>
                <a:ea typeface="Arial"/>
                <a:cs typeface="Arial"/>
                <a:sym typeface="Arial"/>
                <a:hlinkClick r:id="rId4"/>
              </a:rPr>
              <a:t>https://docs.spring.io/spring-security/site/docs/5.2.0.BUILD-SNAPSHOT/reference/htmlsingle/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GB" sz="1400"/>
              <a:t>Spring Security Wikipedia</a:t>
            </a:r>
            <a:endParaRPr sz="1400"/>
          </a:p>
          <a:p>
            <a:pPr indent="0" lvl="0" marL="0" rtl="0" algn="l">
              <a:lnSpc>
                <a:spcPct val="100000"/>
              </a:lnSpc>
              <a:spcBef>
                <a:spcPts val="0"/>
              </a:spcBef>
              <a:spcAft>
                <a:spcPts val="0"/>
              </a:spcAft>
              <a:buNone/>
            </a:pPr>
            <a:r>
              <a:rPr lang="en-GB" sz="1400" u="sng">
                <a:solidFill>
                  <a:schemeClr val="hlink"/>
                </a:solidFill>
                <a:hlinkClick r:id="rId5"/>
              </a:rPr>
              <a:t>https://en.wikipedia.org/wiki/Spring_Security</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GB" sz="1400"/>
              <a:t>A fresh look at Spring Security Access Control</a:t>
            </a:r>
            <a:endParaRPr sz="1400"/>
          </a:p>
          <a:p>
            <a:pPr indent="0" lvl="0" marL="0" rtl="0" algn="l">
              <a:lnSpc>
                <a:spcPct val="100000"/>
              </a:lnSpc>
              <a:spcBef>
                <a:spcPts val="0"/>
              </a:spcBef>
              <a:spcAft>
                <a:spcPts val="0"/>
              </a:spcAft>
              <a:buNone/>
            </a:pPr>
            <a:r>
              <a:rPr lang="en-GB" sz="1100" u="sng">
                <a:solidFill>
                  <a:schemeClr val="hlink"/>
                </a:solidFill>
                <a:latin typeface="Arial"/>
                <a:ea typeface="Arial"/>
                <a:cs typeface="Arial"/>
                <a:sym typeface="Arial"/>
                <a:hlinkClick r:id="rId6"/>
              </a:rPr>
              <a:t>https://www.axiomatics.com/blog/spring-security-access-control/</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GB" sz="1400"/>
              <a:t>Getting Started with Spring Security</a:t>
            </a:r>
            <a:endParaRPr sz="1400"/>
          </a:p>
          <a:p>
            <a:pPr indent="0" lvl="0" marL="0" rtl="0" algn="l">
              <a:lnSpc>
                <a:spcPct val="100000"/>
              </a:lnSpc>
              <a:spcBef>
                <a:spcPts val="0"/>
              </a:spcBef>
              <a:spcAft>
                <a:spcPts val="0"/>
              </a:spcAft>
              <a:buNone/>
            </a:pPr>
            <a:r>
              <a:rPr lang="en-GB" sz="1100" u="sng">
                <a:solidFill>
                  <a:schemeClr val="hlink"/>
                </a:solidFill>
                <a:latin typeface="Arial"/>
                <a:ea typeface="Arial"/>
                <a:cs typeface="Arial"/>
                <a:sym typeface="Arial"/>
                <a:hlinkClick r:id="rId7"/>
              </a:rPr>
              <a:t>https://spring.io/guides/gs/securing-web/</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143250" y="21857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latin typeface="Arial"/>
                <a:ea typeface="Arial"/>
                <a:cs typeface="Arial"/>
                <a:sym typeface="Arial"/>
              </a:rPr>
              <a:t>Any Questions?</a:t>
            </a:r>
            <a:endParaRPr sz="4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Presentation 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GB"/>
              <a:t>What is </a:t>
            </a:r>
            <a:r>
              <a:rPr lang="en-GB"/>
              <a:t>Spring Security?</a:t>
            </a:r>
            <a:endParaRPr/>
          </a:p>
          <a:p>
            <a:pPr indent="-342900" lvl="0" marL="457200" rtl="0" algn="l">
              <a:spcBef>
                <a:spcPts val="0"/>
              </a:spcBef>
              <a:spcAft>
                <a:spcPts val="0"/>
              </a:spcAft>
              <a:buSzPts val="1800"/>
              <a:buChar char="●"/>
            </a:pPr>
            <a:r>
              <a:rPr lang="en-GB"/>
              <a:t>Spring Security Architecture (Authentication and Access Control)</a:t>
            </a:r>
            <a:endParaRPr/>
          </a:p>
          <a:p>
            <a:pPr indent="-342900" lvl="0" marL="457200" rtl="0" algn="l">
              <a:spcBef>
                <a:spcPts val="0"/>
              </a:spcBef>
              <a:spcAft>
                <a:spcPts val="0"/>
              </a:spcAft>
              <a:buSzPts val="1800"/>
              <a:buChar char="●"/>
            </a:pPr>
            <a:r>
              <a:rPr lang="en-GB"/>
              <a:t>Configuring Spring Security</a:t>
            </a:r>
            <a:endParaRPr/>
          </a:p>
          <a:p>
            <a:pPr indent="-342900" lvl="0" marL="457200" rtl="0" algn="l">
              <a:spcBef>
                <a:spcPts val="0"/>
              </a:spcBef>
              <a:spcAft>
                <a:spcPts val="0"/>
              </a:spcAft>
              <a:buSzPts val="1800"/>
              <a:buChar char="●"/>
            </a:pPr>
            <a:r>
              <a:rPr lang="en-GB"/>
              <a:t>Conclusion</a:t>
            </a:r>
            <a:endParaRPr/>
          </a:p>
          <a:p>
            <a:pPr indent="-342900" lvl="0" marL="457200" rtl="0" algn="l">
              <a:spcBef>
                <a:spcPts val="0"/>
              </a:spcBef>
              <a:spcAft>
                <a:spcPts val="0"/>
              </a:spcAft>
              <a:buSzPts val="1800"/>
              <a:buChar char="●"/>
            </a:pPr>
            <a:r>
              <a:rPr lang="en-GB"/>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Spring? </a:t>
            </a:r>
            <a:endParaRPr/>
          </a:p>
        </p:txBody>
      </p:sp>
      <p:pic>
        <p:nvPicPr>
          <p:cNvPr id="72" name="Google Shape;72;p15"/>
          <p:cNvPicPr preferRelativeResize="0"/>
          <p:nvPr/>
        </p:nvPicPr>
        <p:blipFill>
          <a:blip r:embed="rId3">
            <a:alphaModFix/>
          </a:blip>
          <a:stretch>
            <a:fillRect/>
          </a:stretch>
        </p:blipFill>
        <p:spPr>
          <a:xfrm>
            <a:off x="6616125" y="3531363"/>
            <a:ext cx="2457450" cy="1438275"/>
          </a:xfrm>
          <a:prstGeom prst="rect">
            <a:avLst/>
          </a:prstGeom>
          <a:noFill/>
          <a:ln>
            <a:noFill/>
          </a:ln>
        </p:spPr>
      </p:pic>
      <p:sp>
        <p:nvSpPr>
          <p:cNvPr id="73" name="Google Shape;73;p15"/>
          <p:cNvSpPr txBox="1"/>
          <p:nvPr/>
        </p:nvSpPr>
        <p:spPr>
          <a:xfrm>
            <a:off x="263200" y="1403775"/>
            <a:ext cx="8214300" cy="233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500"/>
              <a:t>Spring Framework is a Java platform that provides comprehensive infrastructure support for developing Java applications. </a:t>
            </a:r>
            <a:endParaRPr sz="1500"/>
          </a:p>
          <a:p>
            <a:pPr indent="0" lvl="0" marL="0" rtl="0" algn="l">
              <a:lnSpc>
                <a:spcPct val="115000"/>
              </a:lnSpc>
              <a:spcBef>
                <a:spcPts val="1600"/>
              </a:spcBef>
              <a:spcAft>
                <a:spcPts val="0"/>
              </a:spcAft>
              <a:buNone/>
            </a:pPr>
            <a:r>
              <a:rPr lang="en-GB" sz="1500"/>
              <a:t>Spring is a </a:t>
            </a:r>
            <a:r>
              <a:rPr i="1" lang="en-GB" sz="1500"/>
              <a:t>lightweight</a:t>
            </a:r>
            <a:r>
              <a:rPr lang="en-GB" sz="1500"/>
              <a:t> framework. It can be thought of as a </a:t>
            </a:r>
            <a:r>
              <a:rPr i="1" lang="en-GB" sz="1500"/>
              <a:t>framework of frameworks</a:t>
            </a:r>
            <a:r>
              <a:rPr lang="en-GB" sz="1500"/>
              <a:t> because it provides support to various frameworks such as Struts, Hibernate, etc.</a:t>
            </a:r>
            <a:r>
              <a:rPr lang="en-GB" sz="1200">
                <a:highlight>
                  <a:srgbClr val="FFFFFF"/>
                </a:highlight>
              </a:rPr>
              <a:t> </a:t>
            </a:r>
            <a:endParaRPr sz="1200">
              <a:highlight>
                <a:srgbClr val="FFFFFF"/>
              </a:highlight>
            </a:endParaRPr>
          </a:p>
          <a:p>
            <a:pPr indent="0" lvl="0" marL="0" rtl="0" algn="l">
              <a:lnSpc>
                <a:spcPct val="115000"/>
              </a:lnSpc>
              <a:spcBef>
                <a:spcPts val="1600"/>
              </a:spcBef>
              <a:spcAft>
                <a:spcPts val="1600"/>
              </a:spcAft>
              <a:buNone/>
            </a:pPr>
            <a:r>
              <a:t/>
            </a:r>
            <a:endParaRPr sz="12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Spring </a:t>
            </a:r>
            <a:r>
              <a:rPr lang="en-GB"/>
              <a:t>Security</a:t>
            </a:r>
            <a:endParaRPr/>
          </a:p>
        </p:txBody>
      </p:sp>
      <p:sp>
        <p:nvSpPr>
          <p:cNvPr id="79" name="Google Shape;79;p16"/>
          <p:cNvSpPr txBox="1"/>
          <p:nvPr/>
        </p:nvSpPr>
        <p:spPr>
          <a:xfrm>
            <a:off x="397400" y="1457325"/>
            <a:ext cx="7452600" cy="320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22222"/>
              </a:buClr>
              <a:buSzPts val="1500"/>
              <a:buFont typeface="Arial"/>
              <a:buChar char="-"/>
            </a:pPr>
            <a:r>
              <a:rPr lang="en-GB" sz="1500">
                <a:solidFill>
                  <a:srgbClr val="222222"/>
                </a:solidFill>
                <a:highlight>
                  <a:schemeClr val="lt1"/>
                </a:highlight>
              </a:rPr>
              <a:t>Spring Security is a framework that focuses on providing security to </a:t>
            </a:r>
            <a:r>
              <a:rPr b="1" lang="en-GB" sz="1500">
                <a:solidFill>
                  <a:srgbClr val="222222"/>
                </a:solidFill>
                <a:highlight>
                  <a:schemeClr val="lt1"/>
                </a:highlight>
              </a:rPr>
              <a:t>Java</a:t>
            </a:r>
            <a:r>
              <a:rPr lang="en-GB" sz="1500">
                <a:solidFill>
                  <a:srgbClr val="222222"/>
                </a:solidFill>
                <a:highlight>
                  <a:schemeClr val="lt1"/>
                </a:highlight>
              </a:rPr>
              <a:t> EE-based enterprise software.</a:t>
            </a:r>
            <a:endParaRPr b="1" sz="1200">
              <a:solidFill>
                <a:srgbClr val="222222"/>
              </a:solidFill>
              <a:highlight>
                <a:schemeClr val="lt1"/>
              </a:highlight>
            </a:endParaRPr>
          </a:p>
          <a:p>
            <a:pPr indent="-323850" lvl="0" marL="457200" rtl="0" algn="l">
              <a:lnSpc>
                <a:spcPct val="115000"/>
              </a:lnSpc>
              <a:spcBef>
                <a:spcPts val="0"/>
              </a:spcBef>
              <a:spcAft>
                <a:spcPts val="0"/>
              </a:spcAft>
              <a:buClr>
                <a:schemeClr val="accent3"/>
              </a:buClr>
              <a:buSzPts val="1500"/>
              <a:buFont typeface="Arial"/>
              <a:buChar char="-"/>
            </a:pPr>
            <a:r>
              <a:rPr lang="en-GB" sz="1500">
                <a:solidFill>
                  <a:srgbClr val="34302D"/>
                </a:solidFill>
              </a:rPr>
              <a:t>It focuses on providing authentication and authorization to Java applications. </a:t>
            </a:r>
            <a:endParaRPr sz="1500">
              <a:solidFill>
                <a:srgbClr val="222222"/>
              </a:solidFill>
            </a:endParaRPr>
          </a:p>
          <a:p>
            <a:pPr indent="-323850" lvl="0" marL="457200" rtl="0" algn="l">
              <a:lnSpc>
                <a:spcPct val="115000"/>
              </a:lnSpc>
              <a:spcBef>
                <a:spcPts val="0"/>
              </a:spcBef>
              <a:spcAft>
                <a:spcPts val="0"/>
              </a:spcAft>
              <a:buClr>
                <a:srgbClr val="222222"/>
              </a:buClr>
              <a:buSzPts val="1500"/>
              <a:buFont typeface="Arial"/>
              <a:buChar char="-"/>
            </a:pPr>
            <a:r>
              <a:rPr lang="en-GB" sz="1500">
                <a:solidFill>
                  <a:srgbClr val="222222"/>
                </a:solidFill>
                <a:highlight>
                  <a:schemeClr val="lt1"/>
                </a:highlight>
              </a:rPr>
              <a:t>Some features include protection against : 	</a:t>
            </a:r>
            <a:endParaRPr sz="1500">
              <a:solidFill>
                <a:srgbClr val="222222"/>
              </a:solidFill>
              <a:highlight>
                <a:schemeClr val="lt1"/>
              </a:highlight>
            </a:endParaRPr>
          </a:p>
          <a:p>
            <a:pPr indent="-323850" lvl="0" marL="914400" rtl="0" algn="l">
              <a:lnSpc>
                <a:spcPct val="115000"/>
              </a:lnSpc>
              <a:spcBef>
                <a:spcPts val="0"/>
              </a:spcBef>
              <a:spcAft>
                <a:spcPts val="0"/>
              </a:spcAft>
              <a:buClr>
                <a:srgbClr val="222222"/>
              </a:buClr>
              <a:buSzPts val="1500"/>
              <a:buFont typeface="Arial"/>
              <a:buChar char="❏"/>
            </a:pPr>
            <a:r>
              <a:rPr lang="en-GB" sz="1500">
                <a:solidFill>
                  <a:srgbClr val="222222"/>
                </a:solidFill>
                <a:highlight>
                  <a:schemeClr val="lt1"/>
                </a:highlight>
              </a:rPr>
              <a:t>SQL Injection </a:t>
            </a:r>
            <a:endParaRPr sz="1500">
              <a:solidFill>
                <a:srgbClr val="222222"/>
              </a:solidFill>
              <a:highlight>
                <a:schemeClr val="lt1"/>
              </a:highlight>
            </a:endParaRPr>
          </a:p>
          <a:p>
            <a:pPr indent="-323850" lvl="0" marL="914400" rtl="0" algn="l">
              <a:lnSpc>
                <a:spcPct val="115000"/>
              </a:lnSpc>
              <a:spcBef>
                <a:spcPts val="0"/>
              </a:spcBef>
              <a:spcAft>
                <a:spcPts val="0"/>
              </a:spcAft>
              <a:buClr>
                <a:srgbClr val="222222"/>
              </a:buClr>
              <a:buSzPts val="1500"/>
              <a:buFont typeface="Arial"/>
              <a:buChar char="❏"/>
            </a:pPr>
            <a:r>
              <a:rPr lang="en-GB" sz="1500">
                <a:solidFill>
                  <a:srgbClr val="222222"/>
                </a:solidFill>
                <a:highlight>
                  <a:schemeClr val="lt1"/>
                </a:highlight>
              </a:rPr>
              <a:t>Sensitive Data Exposure</a:t>
            </a:r>
            <a:endParaRPr sz="1500">
              <a:solidFill>
                <a:srgbClr val="222222"/>
              </a:solidFill>
              <a:highlight>
                <a:schemeClr val="lt1"/>
              </a:highlight>
            </a:endParaRPr>
          </a:p>
          <a:p>
            <a:pPr indent="-323850" lvl="0" marL="914400" rtl="0" algn="l">
              <a:lnSpc>
                <a:spcPct val="115000"/>
              </a:lnSpc>
              <a:spcBef>
                <a:spcPts val="0"/>
              </a:spcBef>
              <a:spcAft>
                <a:spcPts val="0"/>
              </a:spcAft>
              <a:buClr>
                <a:srgbClr val="222222"/>
              </a:buClr>
              <a:buSzPts val="1500"/>
              <a:buFont typeface="Arial"/>
              <a:buChar char="❏"/>
            </a:pPr>
            <a:r>
              <a:rPr lang="en-GB" sz="1500">
                <a:solidFill>
                  <a:srgbClr val="222222"/>
                </a:solidFill>
                <a:highlight>
                  <a:schemeClr val="lt1"/>
                </a:highlight>
              </a:rPr>
              <a:t>XSS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63125" y="157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OWASP 2017 Top 10 - Spring Security Support</a:t>
            </a:r>
            <a:endParaRPr/>
          </a:p>
        </p:txBody>
      </p:sp>
      <p:graphicFrame>
        <p:nvGraphicFramePr>
          <p:cNvPr id="85" name="Google Shape;85;p17"/>
          <p:cNvGraphicFramePr/>
          <p:nvPr/>
        </p:nvGraphicFramePr>
        <p:xfrm>
          <a:off x="193250" y="936725"/>
          <a:ext cx="3000000" cy="3000000"/>
        </p:xfrm>
        <a:graphic>
          <a:graphicData uri="http://schemas.openxmlformats.org/drawingml/2006/table">
            <a:tbl>
              <a:tblPr>
                <a:noFill/>
                <a:tableStyleId>{F087FA5F-2AA7-4E57-8CA4-BEC8A656B7D9}</a:tableStyleId>
              </a:tblPr>
              <a:tblGrid>
                <a:gridCol w="3650525"/>
                <a:gridCol w="887825"/>
                <a:gridCol w="4057300"/>
              </a:tblGrid>
              <a:tr h="444200">
                <a:tc>
                  <a:txBody>
                    <a:bodyPr>
                      <a:noAutofit/>
                    </a:bodyPr>
                    <a:lstStyle/>
                    <a:p>
                      <a:pPr indent="0" lvl="0" marL="0" rtl="0" algn="l">
                        <a:spcBef>
                          <a:spcPts val="0"/>
                        </a:spcBef>
                        <a:spcAft>
                          <a:spcPts val="0"/>
                        </a:spcAft>
                        <a:buNone/>
                      </a:pPr>
                      <a:r>
                        <a:rPr b="1" lang="en-GB" sz="1200"/>
                        <a:t>Vulnerability</a:t>
                      </a:r>
                      <a:endParaRPr b="1" sz="1200"/>
                    </a:p>
                  </a:txBody>
                  <a:tcPr marT="0" marB="0" marR="91425" marL="91425" anchor="ctr">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GB" sz="1200"/>
                        <a:t>Support</a:t>
                      </a:r>
                      <a:endParaRPr b="1" sz="1200"/>
                    </a:p>
                  </a:txBody>
                  <a:tcPr marT="0" marB="0" marR="91425" marL="91425" anchor="ctr">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GB" sz="1200"/>
                        <a:t>Examples of </a:t>
                      </a:r>
                      <a:r>
                        <a:rPr b="1" lang="en-GB" sz="1200"/>
                        <a:t>Spring-Boot Ecosystem Support</a:t>
                      </a:r>
                      <a:endParaRPr b="1" sz="1200"/>
                    </a:p>
                  </a:txBody>
                  <a:tcPr marT="0" marB="0" marR="91425" marL="91425" anchor="ctr">
                    <a:lnB cap="flat" cmpd="sng" w="9525">
                      <a:solidFill>
                        <a:srgbClr val="9E9E9E"/>
                      </a:solidFill>
                      <a:prstDash val="solid"/>
                      <a:round/>
                      <a:headEnd len="sm" w="sm" type="none"/>
                      <a:tailEnd len="sm" w="sm" type="none"/>
                    </a:lnB>
                  </a:tcPr>
                </a:tc>
              </a:tr>
              <a:tr h="444200">
                <a:tc>
                  <a:txBody>
                    <a:bodyPr>
                      <a:noAutofit/>
                    </a:bodyPr>
                    <a:lstStyle/>
                    <a:p>
                      <a:pPr indent="0" lvl="0" marL="0" rtl="0" algn="l">
                        <a:spcBef>
                          <a:spcPts val="0"/>
                        </a:spcBef>
                        <a:spcAft>
                          <a:spcPts val="0"/>
                        </a:spcAft>
                        <a:buNone/>
                      </a:pPr>
                      <a:r>
                        <a:rPr lang="en-GB" sz="1200"/>
                        <a:t>A1:2017 - Injection</a:t>
                      </a:r>
                      <a:endParaRPr sz="1200"/>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GB" sz="1200"/>
                        <a:t>✔</a:t>
                      </a:r>
                      <a:endParaRPr sz="1200"/>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GB" sz="1200">
                          <a:solidFill>
                            <a:srgbClr val="333333"/>
                          </a:solidFill>
                          <a:highlight>
                            <a:srgbClr val="FFFFFF"/>
                          </a:highlight>
                        </a:rPr>
                        <a:t>Spring JD</a:t>
                      </a:r>
                      <a:r>
                        <a:rPr lang="en-GB" sz="1200"/>
                        <a:t>BC, Spring Data JPA</a:t>
                      </a:r>
                      <a:endParaRPr sz="1200"/>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3525">
                <a:tc>
                  <a:txBody>
                    <a:bodyPr>
                      <a:noAutofit/>
                    </a:bodyPr>
                    <a:lstStyle/>
                    <a:p>
                      <a:pPr indent="0" lvl="0" marL="0" rtl="0" algn="l">
                        <a:spcBef>
                          <a:spcPts val="0"/>
                        </a:spcBef>
                        <a:spcAft>
                          <a:spcPts val="0"/>
                        </a:spcAft>
                        <a:buNone/>
                      </a:pPr>
                      <a:r>
                        <a:rPr lang="en-GB" sz="1200"/>
                        <a:t>A2:2017 - Broken Authentication</a:t>
                      </a:r>
                      <a:endParaRPr sz="1200"/>
                    </a:p>
                  </a:txBody>
                  <a:tcPr marT="0" marB="0" marR="91425" marL="91425" anchor="ctr">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GB" sz="1200"/>
                        <a:t>✔</a:t>
                      </a:r>
                      <a:endParaRPr sz="1200"/>
                    </a:p>
                  </a:txBody>
                  <a:tcPr marT="0" marB="0" marR="91425" marL="91425" anchor="ctr">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GB" sz="1200"/>
                        <a:t>SS </a:t>
                      </a:r>
                      <a:r>
                        <a:rPr lang="en-GB" sz="1200"/>
                        <a:t>Authentication Manager</a:t>
                      </a:r>
                      <a:endParaRPr sz="1200"/>
                    </a:p>
                  </a:txBody>
                  <a:tcPr marT="0" marB="0" marR="91425" marL="91425" anchor="ctr">
                    <a:lnT cap="flat" cmpd="sng" w="9525">
                      <a:solidFill>
                        <a:srgbClr val="9E9E9E"/>
                      </a:solidFill>
                      <a:prstDash val="solid"/>
                      <a:round/>
                      <a:headEnd len="sm" w="sm" type="none"/>
                      <a:tailEnd len="sm" w="sm" type="none"/>
                    </a:lnT>
                  </a:tcPr>
                </a:tc>
              </a:tr>
              <a:tr h="333525">
                <a:tc>
                  <a:txBody>
                    <a:bodyPr>
                      <a:noAutofit/>
                    </a:bodyPr>
                    <a:lstStyle/>
                    <a:p>
                      <a:pPr indent="0" lvl="0" marL="0" rtl="0" algn="l">
                        <a:spcBef>
                          <a:spcPts val="0"/>
                        </a:spcBef>
                        <a:spcAft>
                          <a:spcPts val="0"/>
                        </a:spcAft>
                        <a:buNone/>
                      </a:pPr>
                      <a:r>
                        <a:rPr lang="en-GB" sz="1200"/>
                        <a:t>A3:2017 - Sensitive Data Exposure</a:t>
                      </a:r>
                      <a:endParaRPr sz="1200"/>
                    </a:p>
                  </a:txBody>
                  <a:tcPr marT="0" marB="0" marR="91425" marL="91425" anchor="ctr"/>
                </a:tc>
                <a:tc>
                  <a:txBody>
                    <a:bodyPr>
                      <a:noAutofit/>
                    </a:bodyPr>
                    <a:lstStyle/>
                    <a:p>
                      <a:pPr indent="0" lvl="0" marL="0" rtl="0" algn="ctr">
                        <a:spcBef>
                          <a:spcPts val="0"/>
                        </a:spcBef>
                        <a:spcAft>
                          <a:spcPts val="0"/>
                        </a:spcAft>
                        <a:buNone/>
                      </a:pPr>
                      <a:r>
                        <a:rPr lang="en-GB" sz="1200"/>
                        <a:t>✔</a:t>
                      </a:r>
                      <a:endParaRPr sz="1200"/>
                    </a:p>
                  </a:txBody>
                  <a:tcPr marT="0" marB="0" marR="91425" marL="91425" anchor="ctr"/>
                </a:tc>
                <a:tc>
                  <a:txBody>
                    <a:bodyPr>
                      <a:noAutofit/>
                    </a:bodyPr>
                    <a:lstStyle/>
                    <a:p>
                      <a:pPr indent="0" lvl="0" marL="0" rtl="0" algn="l">
                        <a:spcBef>
                          <a:spcPts val="0"/>
                        </a:spcBef>
                        <a:spcAft>
                          <a:spcPts val="0"/>
                        </a:spcAft>
                        <a:buNone/>
                      </a:pPr>
                      <a:r>
                        <a:rPr lang="en-GB" sz="1200"/>
                        <a:t>SS PasswordEncoder (encryption algorithms with salting)</a:t>
                      </a:r>
                      <a:endParaRPr sz="1200"/>
                    </a:p>
                  </a:txBody>
                  <a:tcPr marT="0" marB="0" marR="91425" marL="91425" anchor="ctr"/>
                </a:tc>
              </a:tr>
              <a:tr h="427800">
                <a:tc>
                  <a:txBody>
                    <a:bodyPr>
                      <a:noAutofit/>
                    </a:bodyPr>
                    <a:lstStyle/>
                    <a:p>
                      <a:pPr indent="0" lvl="0" marL="0" rtl="0" algn="l">
                        <a:spcBef>
                          <a:spcPts val="0"/>
                        </a:spcBef>
                        <a:spcAft>
                          <a:spcPts val="0"/>
                        </a:spcAft>
                        <a:buNone/>
                      </a:pPr>
                      <a:r>
                        <a:rPr lang="en-GB" sz="1200"/>
                        <a:t>A4:2017 - XML External Entities (XXE)</a:t>
                      </a:r>
                      <a:endParaRPr sz="1200"/>
                    </a:p>
                  </a:txBody>
                  <a:tcPr marT="0" marB="0" marR="91425" marL="91425" anchor="ctr"/>
                </a:tc>
                <a:tc>
                  <a:txBody>
                    <a:bodyPr>
                      <a:noAutofit/>
                    </a:bodyPr>
                    <a:lstStyle/>
                    <a:p>
                      <a:pPr indent="0" lvl="0" marL="0" rtl="0" algn="ctr">
                        <a:spcBef>
                          <a:spcPts val="0"/>
                        </a:spcBef>
                        <a:spcAft>
                          <a:spcPts val="0"/>
                        </a:spcAft>
                        <a:buNone/>
                      </a:pPr>
                      <a:r>
                        <a:rPr b="1" lang="en-GB" sz="1200"/>
                        <a:t>?</a:t>
                      </a:r>
                      <a:endParaRPr b="1" sz="1200"/>
                    </a:p>
                  </a:txBody>
                  <a:tcPr marT="0" marB="0" marR="91425" marL="91425" anchor="ctr"/>
                </a:tc>
                <a:tc>
                  <a:txBody>
                    <a:bodyPr>
                      <a:noAutofit/>
                    </a:bodyPr>
                    <a:lstStyle/>
                    <a:p>
                      <a:pPr indent="0" lvl="0" marL="0" rtl="0" algn="l">
                        <a:spcBef>
                          <a:spcPts val="0"/>
                        </a:spcBef>
                        <a:spcAft>
                          <a:spcPts val="0"/>
                        </a:spcAft>
                        <a:buNone/>
                      </a:pPr>
                      <a:r>
                        <a:t/>
                      </a:r>
                      <a:endParaRPr sz="1200"/>
                    </a:p>
                  </a:txBody>
                  <a:tcPr marT="0" marB="0" marR="91425" marL="91425" anchor="ctr"/>
                </a:tc>
              </a:tr>
              <a:tr h="356250">
                <a:tc>
                  <a:txBody>
                    <a:bodyPr>
                      <a:noAutofit/>
                    </a:bodyPr>
                    <a:lstStyle/>
                    <a:p>
                      <a:pPr indent="0" lvl="0" marL="0" rtl="0" algn="l">
                        <a:spcBef>
                          <a:spcPts val="0"/>
                        </a:spcBef>
                        <a:spcAft>
                          <a:spcPts val="0"/>
                        </a:spcAft>
                        <a:buNone/>
                      </a:pPr>
                      <a:r>
                        <a:rPr lang="en-GB" sz="1200"/>
                        <a:t>A5:2017 - Broken Access Control</a:t>
                      </a:r>
                      <a:endParaRPr sz="1200"/>
                    </a:p>
                  </a:txBody>
                  <a:tcPr marT="0" marB="0" marR="91425" marL="91425" anchor="ctr"/>
                </a:tc>
                <a:tc>
                  <a:txBody>
                    <a:bodyPr>
                      <a:noAutofit/>
                    </a:bodyPr>
                    <a:lstStyle/>
                    <a:p>
                      <a:pPr indent="0" lvl="0" marL="0" rtl="0" algn="ctr">
                        <a:spcBef>
                          <a:spcPts val="0"/>
                        </a:spcBef>
                        <a:spcAft>
                          <a:spcPts val="0"/>
                        </a:spcAft>
                        <a:buNone/>
                      </a:pPr>
                      <a:r>
                        <a:rPr lang="en-GB" sz="1200"/>
                        <a:t>✔</a:t>
                      </a:r>
                      <a:endParaRPr sz="1200"/>
                    </a:p>
                  </a:txBody>
                  <a:tcPr marT="0" marB="0" marR="91425" marL="91425" anchor="ctr"/>
                </a:tc>
                <a:tc>
                  <a:txBody>
                    <a:bodyPr>
                      <a:noAutofit/>
                    </a:bodyPr>
                    <a:lstStyle/>
                    <a:p>
                      <a:pPr indent="0" lvl="0" marL="0" rtl="0" algn="l">
                        <a:spcBef>
                          <a:spcPts val="0"/>
                        </a:spcBef>
                        <a:spcAft>
                          <a:spcPts val="0"/>
                        </a:spcAft>
                        <a:buNone/>
                      </a:pPr>
                      <a:r>
                        <a:rPr lang="en-GB" sz="1200"/>
                        <a:t>Attribute Based Access Control, Role Based Access Control, etc</a:t>
                      </a:r>
                      <a:endParaRPr sz="1200"/>
                    </a:p>
                  </a:txBody>
                  <a:tcPr marT="0" marB="0" marR="91425" marL="91425" anchor="ctr"/>
                </a:tc>
              </a:tr>
              <a:tr h="333525">
                <a:tc>
                  <a:txBody>
                    <a:bodyPr>
                      <a:noAutofit/>
                    </a:bodyPr>
                    <a:lstStyle/>
                    <a:p>
                      <a:pPr indent="0" lvl="0" marL="0" rtl="0" algn="l">
                        <a:spcBef>
                          <a:spcPts val="0"/>
                        </a:spcBef>
                        <a:spcAft>
                          <a:spcPts val="0"/>
                        </a:spcAft>
                        <a:buNone/>
                      </a:pPr>
                      <a:r>
                        <a:rPr lang="en-GB" sz="1200"/>
                        <a:t>A6:2017 - Security Misconfiguration</a:t>
                      </a:r>
                      <a:endParaRPr sz="1200"/>
                    </a:p>
                  </a:txBody>
                  <a:tcPr marT="0" marB="0" marR="91425" marL="91425" anchor="ctr"/>
                </a:tc>
                <a:tc>
                  <a:txBody>
                    <a:bodyPr>
                      <a:noAutofit/>
                    </a:bodyPr>
                    <a:lstStyle/>
                    <a:p>
                      <a:pPr indent="0" lvl="0" marL="0" rtl="0" algn="ctr">
                        <a:spcBef>
                          <a:spcPts val="0"/>
                        </a:spcBef>
                        <a:spcAft>
                          <a:spcPts val="0"/>
                        </a:spcAft>
                        <a:buNone/>
                      </a:pPr>
                      <a:r>
                        <a:rPr lang="en-GB" sz="1200"/>
                        <a:t>✔</a:t>
                      </a:r>
                      <a:endParaRPr sz="1200"/>
                    </a:p>
                  </a:txBody>
                  <a:tcPr marT="0" marB="0" marR="91425" marL="91425" anchor="ctr"/>
                </a:tc>
                <a:tc>
                  <a:txBody>
                    <a:bodyPr>
                      <a:noAutofit/>
                    </a:bodyPr>
                    <a:lstStyle/>
                    <a:p>
                      <a:pPr indent="0" lvl="0" marL="0" rtl="0" algn="l">
                        <a:spcBef>
                          <a:spcPts val="0"/>
                        </a:spcBef>
                        <a:spcAft>
                          <a:spcPts val="0"/>
                        </a:spcAft>
                        <a:buNone/>
                      </a:pPr>
                      <a:r>
                        <a:rPr lang="en-GB" sz="1200">
                          <a:highlight>
                            <a:srgbClr val="FFFFFF"/>
                          </a:highlight>
                        </a:rPr>
                        <a:t>Always authenticate all endpoints by default. </a:t>
                      </a:r>
                      <a:r>
                        <a:rPr lang="en-GB" sz="1150">
                          <a:solidFill>
                            <a:srgbClr val="333333"/>
                          </a:solidFill>
                          <a:highlight>
                            <a:srgbClr val="FFFFFF"/>
                          </a:highlight>
                        </a:rPr>
                        <a:t>(</a:t>
                      </a:r>
                      <a:r>
                        <a:rPr lang="en-GB" sz="1200">
                          <a:highlight>
                            <a:srgbClr val="FFFFFF"/>
                          </a:highlight>
                        </a:rPr>
                        <a:t>Spring Boot, Spring Integration and Spring MVC)</a:t>
                      </a:r>
                      <a:endParaRPr sz="1200"/>
                    </a:p>
                  </a:txBody>
                  <a:tcPr marT="0" marB="0" marR="91425" marL="91425" anchor="ctr"/>
                </a:tc>
              </a:tr>
              <a:tr h="333525">
                <a:tc>
                  <a:txBody>
                    <a:bodyPr>
                      <a:noAutofit/>
                    </a:bodyPr>
                    <a:lstStyle/>
                    <a:p>
                      <a:pPr indent="0" lvl="0" marL="0" rtl="0" algn="l">
                        <a:spcBef>
                          <a:spcPts val="0"/>
                        </a:spcBef>
                        <a:spcAft>
                          <a:spcPts val="0"/>
                        </a:spcAft>
                        <a:buNone/>
                      </a:pPr>
                      <a:r>
                        <a:rPr lang="en-GB" sz="1200"/>
                        <a:t>A7:2017 - Cross-Site Scripting (XSS)</a:t>
                      </a:r>
                      <a:endParaRPr sz="1200"/>
                    </a:p>
                  </a:txBody>
                  <a:tcPr marT="0" marB="0" marR="91425" marL="91425" anchor="ctr"/>
                </a:tc>
                <a:tc>
                  <a:txBody>
                    <a:bodyPr>
                      <a:noAutofit/>
                    </a:bodyPr>
                    <a:lstStyle/>
                    <a:p>
                      <a:pPr indent="0" lvl="0" marL="0" rtl="0" algn="ctr">
                        <a:spcBef>
                          <a:spcPts val="0"/>
                        </a:spcBef>
                        <a:spcAft>
                          <a:spcPts val="0"/>
                        </a:spcAft>
                        <a:buNone/>
                      </a:pPr>
                      <a:r>
                        <a:rPr lang="en-GB" sz="1200"/>
                        <a:t>✔</a:t>
                      </a:r>
                      <a:endParaRPr sz="1200"/>
                    </a:p>
                  </a:txBody>
                  <a:tcPr marT="0" marB="0" marR="91425" marL="91425" anchor="ctr"/>
                </a:tc>
                <a:tc>
                  <a:txBody>
                    <a:bodyPr>
                      <a:noAutofit/>
                    </a:bodyPr>
                    <a:lstStyle/>
                    <a:p>
                      <a:pPr indent="0" lvl="0" marL="0" rtl="0" algn="l">
                        <a:spcBef>
                          <a:spcPts val="0"/>
                        </a:spcBef>
                        <a:spcAft>
                          <a:spcPts val="0"/>
                        </a:spcAft>
                        <a:buNone/>
                      </a:pPr>
                      <a:r>
                        <a:rPr lang="en-GB" sz="1200"/>
                        <a:t>Content-Security-Policy (</a:t>
                      </a:r>
                      <a:r>
                        <a:rPr lang="en-GB" sz="1200">
                          <a:highlight>
                            <a:srgbClr val="FFFFFF"/>
                          </a:highlight>
                        </a:rPr>
                        <a:t>Spring security provides a number of security headers by default</a:t>
                      </a:r>
                      <a:r>
                        <a:rPr lang="en-GB" sz="1200"/>
                        <a:t>)</a:t>
                      </a:r>
                      <a:endParaRPr sz="1200"/>
                    </a:p>
                  </a:txBody>
                  <a:tcPr marT="0" marB="0" marR="91425" marL="91425" anchor="ctr"/>
                </a:tc>
              </a:tr>
              <a:tr h="333525">
                <a:tc>
                  <a:txBody>
                    <a:bodyPr>
                      <a:noAutofit/>
                    </a:bodyPr>
                    <a:lstStyle/>
                    <a:p>
                      <a:pPr indent="0" lvl="0" marL="0" rtl="0" algn="l">
                        <a:spcBef>
                          <a:spcPts val="0"/>
                        </a:spcBef>
                        <a:spcAft>
                          <a:spcPts val="0"/>
                        </a:spcAft>
                        <a:buNone/>
                      </a:pPr>
                      <a:r>
                        <a:rPr lang="en-GB" sz="1200"/>
                        <a:t>A8:2017 - Insecure Deserialization</a:t>
                      </a:r>
                      <a:endParaRPr sz="1200"/>
                    </a:p>
                  </a:txBody>
                  <a:tcPr marT="0" marB="0" marR="91425" marL="91425" anchor="ctr"/>
                </a:tc>
                <a:tc>
                  <a:txBody>
                    <a:bodyPr>
                      <a:noAutofit/>
                    </a:bodyPr>
                    <a:lstStyle/>
                    <a:p>
                      <a:pPr indent="0" lvl="0" marL="0" rtl="0" algn="ctr">
                        <a:spcBef>
                          <a:spcPts val="0"/>
                        </a:spcBef>
                        <a:spcAft>
                          <a:spcPts val="0"/>
                        </a:spcAft>
                        <a:buNone/>
                      </a:pPr>
                      <a:r>
                        <a:rPr b="1" lang="en-GB" sz="1200"/>
                        <a:t>?</a:t>
                      </a:r>
                      <a:endParaRPr b="1" sz="1200"/>
                    </a:p>
                  </a:txBody>
                  <a:tcPr marT="0" marB="0" marR="91425" marL="91425" anchor="ctr"/>
                </a:tc>
                <a:tc>
                  <a:txBody>
                    <a:bodyPr>
                      <a:noAutofit/>
                    </a:bodyPr>
                    <a:lstStyle/>
                    <a:p>
                      <a:pPr indent="0" lvl="0" marL="0" rtl="0" algn="l">
                        <a:spcBef>
                          <a:spcPts val="0"/>
                        </a:spcBef>
                        <a:spcAft>
                          <a:spcPts val="0"/>
                        </a:spcAft>
                        <a:buNone/>
                      </a:pPr>
                      <a:r>
                        <a:t/>
                      </a:r>
                      <a:endParaRPr sz="1200"/>
                    </a:p>
                  </a:txBody>
                  <a:tcPr marT="0" marB="0" marR="91425" marL="91425" anchor="ctr"/>
                </a:tc>
              </a:tr>
              <a:tr h="333525">
                <a:tc>
                  <a:txBody>
                    <a:bodyPr>
                      <a:noAutofit/>
                    </a:bodyPr>
                    <a:lstStyle/>
                    <a:p>
                      <a:pPr indent="0" lvl="0" marL="0" rtl="0" algn="l">
                        <a:spcBef>
                          <a:spcPts val="0"/>
                        </a:spcBef>
                        <a:spcAft>
                          <a:spcPts val="0"/>
                        </a:spcAft>
                        <a:buNone/>
                      </a:pPr>
                      <a:r>
                        <a:rPr lang="en-GB" sz="1200"/>
                        <a:t>A9:2017 - Components with Known Vulnerabilities</a:t>
                      </a:r>
                      <a:endParaRPr sz="1200"/>
                    </a:p>
                  </a:txBody>
                  <a:tcPr marT="0" marB="0" marR="91425" marL="91425" anchor="ctr"/>
                </a:tc>
                <a:tc>
                  <a:txBody>
                    <a:bodyPr>
                      <a:noAutofit/>
                    </a:bodyPr>
                    <a:lstStyle/>
                    <a:p>
                      <a:pPr indent="0" lvl="0" marL="0" rtl="0" algn="ctr">
                        <a:spcBef>
                          <a:spcPts val="0"/>
                        </a:spcBef>
                        <a:spcAft>
                          <a:spcPts val="0"/>
                        </a:spcAft>
                        <a:buNone/>
                      </a:pPr>
                      <a:r>
                        <a:rPr b="1" lang="en-GB" sz="1200"/>
                        <a:t>?</a:t>
                      </a:r>
                      <a:endParaRPr b="1" sz="1200"/>
                    </a:p>
                  </a:txBody>
                  <a:tcPr marT="0" marB="0" marR="91425" marL="91425" anchor="ctr"/>
                </a:tc>
                <a:tc>
                  <a:txBody>
                    <a:bodyPr>
                      <a:noAutofit/>
                    </a:bodyPr>
                    <a:lstStyle/>
                    <a:p>
                      <a:pPr indent="0" lvl="0" marL="0" rtl="0" algn="l">
                        <a:spcBef>
                          <a:spcPts val="0"/>
                        </a:spcBef>
                        <a:spcAft>
                          <a:spcPts val="0"/>
                        </a:spcAft>
                        <a:buNone/>
                      </a:pPr>
                      <a:r>
                        <a:t/>
                      </a:r>
                      <a:endParaRPr sz="1200"/>
                    </a:p>
                  </a:txBody>
                  <a:tcPr marT="0" marB="0" marR="91425" marL="91425" anchor="ctr"/>
                </a:tc>
              </a:tr>
              <a:tr h="333525">
                <a:tc>
                  <a:txBody>
                    <a:bodyPr>
                      <a:noAutofit/>
                    </a:bodyPr>
                    <a:lstStyle/>
                    <a:p>
                      <a:pPr indent="0" lvl="0" marL="0" rtl="0" algn="l">
                        <a:spcBef>
                          <a:spcPts val="0"/>
                        </a:spcBef>
                        <a:spcAft>
                          <a:spcPts val="0"/>
                        </a:spcAft>
                        <a:buNone/>
                      </a:pPr>
                      <a:r>
                        <a:rPr lang="en-GB" sz="1200"/>
                        <a:t>A10:2017 - Insufficient Logging &amp; Monitoring</a:t>
                      </a:r>
                      <a:endParaRPr sz="1200"/>
                    </a:p>
                  </a:txBody>
                  <a:tcPr marT="0" marB="0" marR="91425" marL="91425" anchor="ctr"/>
                </a:tc>
                <a:tc>
                  <a:txBody>
                    <a:bodyPr>
                      <a:noAutofit/>
                    </a:bodyPr>
                    <a:lstStyle/>
                    <a:p>
                      <a:pPr indent="0" lvl="0" marL="0" rtl="0" algn="ctr">
                        <a:spcBef>
                          <a:spcPts val="0"/>
                        </a:spcBef>
                        <a:spcAft>
                          <a:spcPts val="0"/>
                        </a:spcAft>
                        <a:buNone/>
                      </a:pPr>
                      <a:r>
                        <a:rPr lang="en-GB" sz="1200"/>
                        <a:t>✔</a:t>
                      </a:r>
                      <a:endParaRPr sz="1200"/>
                    </a:p>
                  </a:txBody>
                  <a:tcPr marT="0" marB="0" marR="91425" marL="91425" anchor="ctr"/>
                </a:tc>
                <a:tc>
                  <a:txBody>
                    <a:bodyPr>
                      <a:noAutofit/>
                    </a:bodyPr>
                    <a:lstStyle/>
                    <a:p>
                      <a:pPr indent="0" lvl="0" marL="0" rtl="0" algn="l">
                        <a:spcBef>
                          <a:spcPts val="0"/>
                        </a:spcBef>
                        <a:spcAft>
                          <a:spcPts val="0"/>
                        </a:spcAft>
                        <a:buNone/>
                      </a:pPr>
                      <a:r>
                        <a:rPr lang="en-GB" sz="1200"/>
                        <a:t>Spring-Boot actuator (collection of metrics)</a:t>
                      </a:r>
                      <a:endParaRPr sz="1200"/>
                    </a:p>
                  </a:txBody>
                  <a:tcPr marT="0" marB="0"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Architecture </a:t>
            </a:r>
            <a:r>
              <a:rPr lang="en-GB"/>
              <a:t> - </a:t>
            </a:r>
            <a:r>
              <a:rPr lang="en-GB">
                <a:solidFill>
                  <a:srgbClr val="234623"/>
                </a:solidFill>
              </a:rPr>
              <a:t>Spring-security-web module</a:t>
            </a:r>
            <a:endParaRPr/>
          </a:p>
        </p:txBody>
      </p:sp>
      <p:pic>
        <p:nvPicPr>
          <p:cNvPr id="91" name="Google Shape;91;p18"/>
          <p:cNvPicPr preferRelativeResize="0"/>
          <p:nvPr/>
        </p:nvPicPr>
        <p:blipFill>
          <a:blip r:embed="rId3">
            <a:alphaModFix/>
          </a:blip>
          <a:stretch>
            <a:fillRect/>
          </a:stretch>
        </p:blipFill>
        <p:spPr>
          <a:xfrm>
            <a:off x="4182450" y="1152475"/>
            <a:ext cx="4701800" cy="3314975"/>
          </a:xfrm>
          <a:prstGeom prst="rect">
            <a:avLst/>
          </a:prstGeom>
          <a:noFill/>
          <a:ln>
            <a:noFill/>
          </a:ln>
        </p:spPr>
      </p:pic>
      <p:graphicFrame>
        <p:nvGraphicFramePr>
          <p:cNvPr id="92" name="Google Shape;92;p18"/>
          <p:cNvGraphicFramePr/>
          <p:nvPr/>
        </p:nvGraphicFramePr>
        <p:xfrm>
          <a:off x="311700" y="1261125"/>
          <a:ext cx="3000000" cy="3000000"/>
        </p:xfrm>
        <a:graphic>
          <a:graphicData uri="http://schemas.openxmlformats.org/drawingml/2006/table">
            <a:tbl>
              <a:tblPr>
                <a:noFill/>
                <a:tableStyleId>{F087FA5F-2AA7-4E57-8CA4-BEC8A656B7D9}</a:tableStyleId>
              </a:tblPr>
              <a:tblGrid>
                <a:gridCol w="4194725"/>
              </a:tblGrid>
              <a:tr h="3206325">
                <a:tc>
                  <a:txBody>
                    <a:bodyPr>
                      <a:noAutofit/>
                    </a:bodyPr>
                    <a:lstStyle/>
                    <a:p>
                      <a:pPr indent="0" lvl="0" marL="0" rtl="0" algn="l">
                        <a:spcBef>
                          <a:spcPts val="0"/>
                        </a:spcBef>
                        <a:spcAft>
                          <a:spcPts val="0"/>
                        </a:spcAft>
                        <a:buNone/>
                      </a:pPr>
                      <a:r>
                        <a:rPr b="1" lang="en-GB">
                          <a:solidFill>
                            <a:schemeClr val="dk1"/>
                          </a:solidFill>
                          <a:latin typeface="Proxima Nova"/>
                          <a:ea typeface="Proxima Nova"/>
                          <a:cs typeface="Proxima Nova"/>
                          <a:sym typeface="Proxima Nova"/>
                        </a:rPr>
                        <a:t>HTTP request filtering</a:t>
                      </a:r>
                      <a:endParaRPr b="1">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a:p>
                      <a:pPr indent="0" lvl="0" marL="0" rtl="0" algn="l">
                        <a:spcBef>
                          <a:spcPts val="0"/>
                        </a:spcBef>
                        <a:spcAft>
                          <a:spcPts val="0"/>
                        </a:spcAft>
                        <a:buNone/>
                      </a:pPr>
                      <a:r>
                        <a:rPr lang="en-GB"/>
                        <a:t>Spring Security maintains a filter chain internally where each of the filters has a particular responsibility and filters are added or removed from the configuration depending on which services are required.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Authentication - </a:t>
                      </a:r>
                      <a:r>
                        <a:rPr b="1" lang="en-GB"/>
                        <a:t>Who are you?</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Access control (authorization) - </a:t>
                      </a:r>
                      <a:r>
                        <a:rPr b="1" lang="en-GB"/>
                        <a:t>Can you do it?</a:t>
                      </a:r>
                      <a:r>
                        <a:rPr lang="en-GB"/>
                        <a:t> </a:t>
                      </a:r>
                      <a:endParaRPr/>
                    </a:p>
                    <a:p>
                      <a:pPr indent="0" lvl="0" marL="0" rtl="0" algn="l">
                        <a:spcBef>
                          <a:spcPts val="0"/>
                        </a:spcBef>
                        <a:spcAft>
                          <a:spcPts val="0"/>
                        </a:spcAft>
                        <a:buNone/>
                      </a:pPr>
                      <a:r>
                        <a:t/>
                      </a:r>
                      <a:endParaRPr sz="10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1152475"/>
            <a:ext cx="8520600" cy="330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solidFill>
                <a:srgbClr val="000000"/>
              </a:solidFill>
              <a:latin typeface="Roboto"/>
              <a:ea typeface="Roboto"/>
              <a:cs typeface="Roboto"/>
              <a:sym typeface="Roboto"/>
            </a:endParaRPr>
          </a:p>
          <a:p>
            <a:pPr indent="0" lvl="0" marL="0" rtl="0" algn="l">
              <a:lnSpc>
                <a:spcPct val="100000"/>
              </a:lnSpc>
              <a:spcBef>
                <a:spcPts val="0"/>
              </a:spcBef>
              <a:spcAft>
                <a:spcPts val="0"/>
              </a:spcAft>
              <a:buNone/>
            </a:pPr>
            <a:r>
              <a:rPr lang="en-GB" sz="1200">
                <a:solidFill>
                  <a:srgbClr val="000000"/>
                </a:solidFill>
                <a:latin typeface="Roboto"/>
                <a:ea typeface="Roboto"/>
                <a:cs typeface="Roboto"/>
                <a:sym typeface="Roboto"/>
              </a:rPr>
              <a:t>Spring Security has an architecture that is designed to separate authentication from authorization, and has strategies and extension points for both.</a:t>
            </a:r>
            <a:endParaRPr sz="1200">
              <a:solidFill>
                <a:srgbClr val="000000"/>
              </a:solidFill>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00000"/>
              </a:solidFill>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00000"/>
              </a:solidFill>
              <a:latin typeface="Roboto"/>
              <a:ea typeface="Roboto"/>
              <a:cs typeface="Roboto"/>
              <a:sym typeface="Roboto"/>
            </a:endParaRPr>
          </a:p>
          <a:p>
            <a:pPr indent="0" lvl="0" marL="0" rtl="0" algn="just">
              <a:spcBef>
                <a:spcPts val="1200"/>
              </a:spcBef>
              <a:spcAft>
                <a:spcPts val="0"/>
              </a:spcAft>
              <a:buNone/>
            </a:pPr>
            <a:r>
              <a:t/>
            </a:r>
            <a:endParaRPr sz="1200">
              <a:solidFill>
                <a:srgbClr val="34302D"/>
              </a:solidFill>
              <a:highlight>
                <a:srgbClr val="F1F1F1"/>
              </a:highlight>
              <a:latin typeface="Roboto"/>
              <a:ea typeface="Roboto"/>
              <a:cs typeface="Roboto"/>
              <a:sym typeface="Roboto"/>
            </a:endParaRPr>
          </a:p>
          <a:p>
            <a:pPr indent="0" lvl="0" marL="0" rtl="0" algn="just">
              <a:spcBef>
                <a:spcPts val="1200"/>
              </a:spcBef>
              <a:spcAft>
                <a:spcPts val="0"/>
              </a:spcAft>
              <a:buNone/>
            </a:pPr>
            <a:r>
              <a:t/>
            </a:r>
            <a:endParaRPr sz="1200">
              <a:solidFill>
                <a:srgbClr val="34302D"/>
              </a:solidFill>
              <a:highlight>
                <a:srgbClr val="F1F1F1"/>
              </a:highlight>
              <a:latin typeface="Roboto"/>
              <a:ea typeface="Roboto"/>
              <a:cs typeface="Roboto"/>
              <a:sym typeface="Roboto"/>
            </a:endParaRPr>
          </a:p>
          <a:p>
            <a:pPr indent="0" lvl="0" marL="0" rtl="0" algn="l">
              <a:lnSpc>
                <a:spcPct val="100000"/>
              </a:lnSpc>
              <a:spcBef>
                <a:spcPts val="1200"/>
              </a:spcBef>
              <a:spcAft>
                <a:spcPts val="0"/>
              </a:spcAft>
              <a:buNone/>
            </a:pPr>
            <a:r>
              <a:t/>
            </a:r>
            <a:endParaRPr sz="1200">
              <a:solidFill>
                <a:srgbClr val="000000"/>
              </a:solidFill>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34302D"/>
              </a:solidFill>
              <a:highlight>
                <a:srgbClr val="F1F1F1"/>
              </a:highlight>
              <a:latin typeface="Roboto"/>
              <a:ea typeface="Roboto"/>
              <a:cs typeface="Roboto"/>
              <a:sym typeface="Roboto"/>
            </a:endParaRPr>
          </a:p>
          <a:p>
            <a:pPr indent="0" lvl="0" marL="0" rtl="0" algn="l">
              <a:spcBef>
                <a:spcPts val="1600"/>
              </a:spcBef>
              <a:spcAft>
                <a:spcPts val="0"/>
              </a:spcAft>
              <a:buNone/>
            </a:pPr>
            <a:r>
              <a:t/>
            </a:r>
            <a:endParaRPr sz="1200">
              <a:latin typeface="Roboto"/>
              <a:ea typeface="Roboto"/>
              <a:cs typeface="Roboto"/>
              <a:sym typeface="Roboto"/>
            </a:endParaRPr>
          </a:p>
          <a:p>
            <a:pPr indent="0" lvl="0" marL="0" rtl="0" algn="l">
              <a:spcBef>
                <a:spcPts val="1600"/>
              </a:spcBef>
              <a:spcAft>
                <a:spcPts val="1600"/>
              </a:spcAft>
              <a:buNone/>
            </a:pPr>
            <a:r>
              <a:t/>
            </a:r>
            <a:endParaRPr sz="1200">
              <a:solidFill>
                <a:srgbClr val="34302D"/>
              </a:solidFill>
              <a:highlight>
                <a:srgbClr val="F1F1F1"/>
              </a:highlight>
              <a:latin typeface="Roboto"/>
              <a:ea typeface="Roboto"/>
              <a:cs typeface="Roboto"/>
              <a:sym typeface="Roboto"/>
            </a:endParaRPr>
          </a:p>
        </p:txBody>
      </p:sp>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Architecture  - Authentication Example</a:t>
            </a:r>
            <a:endParaRPr/>
          </a:p>
        </p:txBody>
      </p:sp>
      <p:grpSp>
        <p:nvGrpSpPr>
          <p:cNvPr id="99" name="Google Shape;99;p19"/>
          <p:cNvGrpSpPr/>
          <p:nvPr/>
        </p:nvGrpSpPr>
        <p:grpSpPr>
          <a:xfrm>
            <a:off x="0" y="1189989"/>
            <a:ext cx="2726700" cy="3482836"/>
            <a:chOff x="0" y="1189989"/>
            <a:chExt cx="2726700" cy="3482836"/>
          </a:xfrm>
        </p:grpSpPr>
        <p:sp>
          <p:nvSpPr>
            <p:cNvPr id="100" name="Google Shape;100;p19"/>
            <p:cNvSpPr/>
            <p:nvPr/>
          </p:nvSpPr>
          <p:spPr>
            <a:xfrm>
              <a:off x="0" y="1189989"/>
              <a:ext cx="27267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HTTP Request</a:t>
              </a:r>
              <a:endParaRPr>
                <a:solidFill>
                  <a:srgbClr val="FFFFFF"/>
                </a:solidFill>
                <a:latin typeface="Roboto"/>
                <a:ea typeface="Roboto"/>
                <a:cs typeface="Roboto"/>
                <a:sym typeface="Roboto"/>
              </a:endParaRPr>
            </a:p>
          </p:txBody>
        </p:sp>
        <p:sp>
          <p:nvSpPr>
            <p:cNvPr id="101" name="Google Shape;101;p19"/>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latin typeface="Roboto"/>
                  <a:ea typeface="Roboto"/>
                  <a:cs typeface="Roboto"/>
                  <a:sym typeface="Roboto"/>
                </a:rPr>
                <a:t>User makes an HTTP request</a:t>
              </a:r>
              <a:endParaRPr sz="1200">
                <a:latin typeface="Roboto"/>
                <a:ea typeface="Roboto"/>
                <a:cs typeface="Roboto"/>
                <a:sym typeface="Roboto"/>
              </a:endParaRPr>
            </a:p>
          </p:txBody>
        </p:sp>
      </p:grpSp>
      <p:grpSp>
        <p:nvGrpSpPr>
          <p:cNvPr id="102" name="Google Shape;102;p19"/>
          <p:cNvGrpSpPr/>
          <p:nvPr/>
        </p:nvGrpSpPr>
        <p:grpSpPr>
          <a:xfrm>
            <a:off x="2263425" y="1189775"/>
            <a:ext cx="2541300" cy="3483050"/>
            <a:chOff x="2263425" y="1189775"/>
            <a:chExt cx="2541300" cy="3483050"/>
          </a:xfrm>
        </p:grpSpPr>
        <p:sp>
          <p:nvSpPr>
            <p:cNvPr id="103" name="Google Shape;103;p19"/>
            <p:cNvSpPr/>
            <p:nvPr/>
          </p:nvSpPr>
          <p:spPr>
            <a:xfrm>
              <a:off x="2263425" y="1189775"/>
              <a:ext cx="25413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Filter</a:t>
              </a:r>
              <a:endParaRPr>
                <a:solidFill>
                  <a:srgbClr val="FFFFFF"/>
                </a:solidFill>
                <a:latin typeface="Roboto"/>
                <a:ea typeface="Roboto"/>
                <a:cs typeface="Roboto"/>
                <a:sym typeface="Roboto"/>
              </a:endParaRPr>
            </a:p>
          </p:txBody>
        </p:sp>
        <p:sp>
          <p:nvSpPr>
            <p:cNvPr id="104" name="Google Shape;104;p19"/>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latin typeface="Roboto"/>
                  <a:ea typeface="Roboto"/>
                  <a:cs typeface="Roboto"/>
                  <a:sym typeface="Roboto"/>
                </a:rPr>
                <a:t>Filter decides resource is protected and either:</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redirects to authentication form</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retrieves</a:t>
              </a:r>
              <a:r>
                <a:rPr lang="en-GB" sz="1200">
                  <a:latin typeface="Roboto"/>
                  <a:ea typeface="Roboto"/>
                  <a:cs typeface="Roboto"/>
                  <a:sym typeface="Roboto"/>
                </a:rPr>
                <a:t> identity (cooked etc)</a:t>
              </a:r>
              <a:endParaRPr sz="1200">
                <a:latin typeface="Roboto"/>
                <a:ea typeface="Roboto"/>
                <a:cs typeface="Roboto"/>
                <a:sym typeface="Roboto"/>
              </a:endParaRPr>
            </a:p>
          </p:txBody>
        </p:sp>
      </p:grpSp>
      <p:grpSp>
        <p:nvGrpSpPr>
          <p:cNvPr id="105" name="Google Shape;105;p19"/>
          <p:cNvGrpSpPr/>
          <p:nvPr/>
        </p:nvGrpSpPr>
        <p:grpSpPr>
          <a:xfrm>
            <a:off x="4319499" y="1189775"/>
            <a:ext cx="2541300" cy="3483050"/>
            <a:chOff x="4329974" y="1189775"/>
            <a:chExt cx="2541300" cy="3483050"/>
          </a:xfrm>
        </p:grpSpPr>
        <p:sp>
          <p:nvSpPr>
            <p:cNvPr id="106" name="Google Shape;106;p19"/>
            <p:cNvSpPr/>
            <p:nvPr/>
          </p:nvSpPr>
          <p:spPr>
            <a:xfrm>
              <a:off x="4329974" y="1189775"/>
              <a:ext cx="25413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Server</a:t>
              </a:r>
              <a:endParaRPr>
                <a:solidFill>
                  <a:srgbClr val="FFFFFF"/>
                </a:solidFill>
                <a:latin typeface="Roboto"/>
                <a:ea typeface="Roboto"/>
                <a:cs typeface="Roboto"/>
                <a:sym typeface="Roboto"/>
              </a:endParaRPr>
            </a:p>
          </p:txBody>
        </p:sp>
        <p:sp>
          <p:nvSpPr>
            <p:cNvPr id="107" name="Google Shape;107;p19"/>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latin typeface="Roboto"/>
                  <a:ea typeface="Roboto"/>
                  <a:cs typeface="Roboto"/>
                  <a:sym typeface="Roboto"/>
                </a:rPr>
                <a:t>The server will decide if the presented credentials are valid.</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GB" sz="1200">
                  <a:latin typeface="Roboto"/>
                  <a:ea typeface="Roboto"/>
                  <a:cs typeface="Roboto"/>
                  <a:sym typeface="Roboto"/>
                </a:rPr>
                <a:t>If  valid, the next step will happen.</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GB" sz="1200">
                  <a:latin typeface="Roboto"/>
                  <a:ea typeface="Roboto"/>
                  <a:cs typeface="Roboto"/>
                  <a:sym typeface="Roboto"/>
                </a:rPr>
                <a:t>If they're invalid, usually your browser will be asked to try again</a:t>
              </a:r>
              <a:endParaRPr sz="1200">
                <a:latin typeface="Roboto"/>
                <a:ea typeface="Roboto"/>
                <a:cs typeface="Roboto"/>
                <a:sym typeface="Roboto"/>
              </a:endParaRPr>
            </a:p>
          </p:txBody>
        </p:sp>
      </p:grpSp>
      <p:grpSp>
        <p:nvGrpSpPr>
          <p:cNvPr id="108" name="Google Shape;108;p19"/>
          <p:cNvGrpSpPr/>
          <p:nvPr/>
        </p:nvGrpSpPr>
        <p:grpSpPr>
          <a:xfrm>
            <a:off x="6396739" y="1189775"/>
            <a:ext cx="2541300" cy="3483050"/>
            <a:chOff x="6396739" y="1189775"/>
            <a:chExt cx="2541300" cy="3483050"/>
          </a:xfrm>
        </p:grpSpPr>
        <p:sp>
          <p:nvSpPr>
            <p:cNvPr id="109" name="Google Shape;109;p19"/>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Filter</a:t>
              </a:r>
              <a:endParaRPr>
                <a:solidFill>
                  <a:srgbClr val="FFFFFF"/>
                </a:solidFill>
                <a:latin typeface="Roboto"/>
                <a:ea typeface="Roboto"/>
                <a:cs typeface="Roboto"/>
                <a:sym typeface="Roboto"/>
              </a:endParaRPr>
            </a:p>
          </p:txBody>
        </p:sp>
        <p:sp>
          <p:nvSpPr>
            <p:cNvPr id="110" name="Google Shape;110;p19"/>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latin typeface="Roboto"/>
                  <a:ea typeface="Roboto"/>
                  <a:cs typeface="Roboto"/>
                  <a:sym typeface="Roboto"/>
                </a:rPr>
                <a:t>The original request that you made to cause the authentication process will be retried.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GB" sz="1200">
                  <a:latin typeface="Roboto"/>
                  <a:ea typeface="Roboto"/>
                  <a:cs typeface="Roboto"/>
                  <a:sym typeface="Roboto"/>
                </a:rPr>
                <a:t>If you have sufficient access, the request will be successful.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GB" sz="1200">
                  <a:latin typeface="Roboto"/>
                  <a:ea typeface="Roboto"/>
                  <a:cs typeface="Roboto"/>
                  <a:sym typeface="Roboto"/>
                </a:rPr>
                <a:t>Otherwise, HTTP error code 40</a:t>
              </a:r>
              <a:r>
                <a:rPr lang="en-GB" sz="1200">
                  <a:latin typeface="Roboto"/>
                  <a:ea typeface="Roboto"/>
                  <a:cs typeface="Roboto"/>
                  <a:sym typeface="Roboto"/>
                </a:rPr>
                <a:t>3</a:t>
              </a:r>
              <a:r>
                <a:rPr lang="en-GB" sz="1200">
                  <a:latin typeface="Roboto"/>
                  <a:ea typeface="Roboto"/>
                  <a:cs typeface="Roboto"/>
                  <a:sym typeface="Roboto"/>
                </a:rPr>
                <a:t> ("forbidden").</a:t>
              </a:r>
              <a:endParaRPr sz="1200">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Architecture - Access Control</a:t>
            </a:r>
            <a:endParaRPr/>
          </a:p>
        </p:txBody>
      </p:sp>
      <p:sp>
        <p:nvSpPr>
          <p:cNvPr id="116" name="Google Shape;11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recap from Liliana’s slides:</a:t>
            </a:r>
            <a:endParaRPr/>
          </a:p>
          <a:p>
            <a:pPr indent="0" lvl="0" marL="0" rtl="0" algn="l">
              <a:spcBef>
                <a:spcPts val="1600"/>
              </a:spcBef>
              <a:spcAft>
                <a:spcPts val="0"/>
              </a:spcAft>
              <a:buNone/>
            </a:pPr>
            <a:r>
              <a:rPr lang="en-GB"/>
              <a:t>Access Control is:</a:t>
            </a:r>
            <a:endParaRPr/>
          </a:p>
          <a:p>
            <a:pPr indent="-342900" lvl="0" marL="457200" rtl="0" algn="l">
              <a:spcBef>
                <a:spcPts val="1600"/>
              </a:spcBef>
              <a:spcAft>
                <a:spcPts val="0"/>
              </a:spcAft>
              <a:buSzPts val="1800"/>
              <a:buChar char="-"/>
            </a:pPr>
            <a:r>
              <a:rPr b="1" lang="en-GB"/>
              <a:t>Concerned with authorization</a:t>
            </a:r>
            <a:r>
              <a:rPr lang="en-GB"/>
              <a:t>: what a subject is allowed to perform</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GB"/>
              <a:t>Mediates subject’s access to objects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GB"/>
              <a:t>Enforces a security policy, limiting which actions are allowed.</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GB">
                <a:solidFill>
                  <a:srgbClr val="0000FF"/>
                </a:solidFill>
              </a:rPr>
              <a:t>Spring Security mediates user’s access to objects</a:t>
            </a:r>
            <a:endParaRPr i="1">
              <a:solidFill>
                <a:srgbClr val="0000FF"/>
              </a:solidFill>
            </a:endParaRPr>
          </a:p>
          <a:p>
            <a:pPr indent="0" lvl="0" marL="0" rtl="0" algn="l">
              <a:spcBef>
                <a:spcPts val="0"/>
              </a:spcBef>
              <a:spcAft>
                <a:spcPts val="0"/>
              </a:spcAft>
              <a:buNone/>
            </a:pPr>
            <a:r>
              <a:t/>
            </a:r>
            <a:endParaRPr/>
          </a:p>
        </p:txBody>
      </p:sp>
      <p:pic>
        <p:nvPicPr>
          <p:cNvPr id="117" name="Google Shape;117;p20"/>
          <p:cNvPicPr preferRelativeResize="0"/>
          <p:nvPr/>
        </p:nvPicPr>
        <p:blipFill>
          <a:blip r:embed="rId3">
            <a:alphaModFix/>
          </a:blip>
          <a:stretch>
            <a:fillRect/>
          </a:stretch>
        </p:blipFill>
        <p:spPr>
          <a:xfrm>
            <a:off x="6271338" y="298713"/>
            <a:ext cx="2390775" cy="191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46388" y="532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Architecture  - Access Control in Spring Security</a:t>
            </a:r>
            <a:endParaRPr/>
          </a:p>
        </p:txBody>
      </p:sp>
      <p:sp>
        <p:nvSpPr>
          <p:cNvPr id="123" name="Google Shape;123;p21"/>
          <p:cNvSpPr txBox="1"/>
          <p:nvPr/>
        </p:nvSpPr>
        <p:spPr>
          <a:xfrm>
            <a:off x="392250" y="1269650"/>
            <a:ext cx="8359500" cy="17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Spring Security 3.0 (2009) introduced the ability to use Spring Expression Language expressions as an authorization mechanism: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Attribute Based Access Control </a:t>
            </a:r>
            <a:r>
              <a:rPr lang="en-GB"/>
              <a:t>(ABAC)  AKA Policy-based access control</a:t>
            </a:r>
            <a:endParaRPr/>
          </a:p>
          <a:p>
            <a:pPr indent="-317500" lvl="0" marL="457200" rtl="0" algn="l">
              <a:spcBef>
                <a:spcPts val="0"/>
              </a:spcBef>
              <a:spcAft>
                <a:spcPts val="0"/>
              </a:spcAft>
              <a:buSzPts val="1400"/>
              <a:buChar char="●"/>
            </a:pPr>
            <a:r>
              <a:rPr lang="en-GB"/>
              <a:t>Makes decisions based on complex policy rules (combining attributes together)</a:t>
            </a:r>
            <a:endParaRPr/>
          </a:p>
          <a:p>
            <a:pPr indent="-317500" lvl="0" marL="457200" rtl="0" algn="l">
              <a:spcBef>
                <a:spcPts val="0"/>
              </a:spcBef>
              <a:spcAft>
                <a:spcPts val="0"/>
              </a:spcAft>
              <a:buSzPts val="1400"/>
              <a:buChar char="●"/>
            </a:pPr>
            <a:r>
              <a:rPr lang="en-GB"/>
              <a:t>Attributes: user, resource, object, environment etc.</a:t>
            </a:r>
            <a:endParaRPr/>
          </a:p>
          <a:p>
            <a:pPr indent="-317500" lvl="0" marL="457200" rtl="0" algn="l">
              <a:spcBef>
                <a:spcPts val="0"/>
              </a:spcBef>
              <a:spcAft>
                <a:spcPts val="0"/>
              </a:spcAft>
              <a:buSzPts val="1400"/>
              <a:buChar char="●"/>
            </a:pPr>
            <a:r>
              <a:rPr lang="en-GB"/>
              <a:t>For example: IF the requestor is a manager, THEN allow read/write access to sensitive data</a:t>
            </a:r>
            <a:endParaRPr sz="800">
              <a:latin typeface="Roboto"/>
              <a:ea typeface="Roboto"/>
              <a:cs typeface="Roboto"/>
              <a:sym typeface="Roboto"/>
            </a:endParaRPr>
          </a:p>
        </p:txBody>
      </p:sp>
      <p:pic>
        <p:nvPicPr>
          <p:cNvPr id="124" name="Google Shape;124;p21"/>
          <p:cNvPicPr preferRelativeResize="0"/>
          <p:nvPr/>
        </p:nvPicPr>
        <p:blipFill>
          <a:blip r:embed="rId3">
            <a:alphaModFix/>
          </a:blip>
          <a:stretch>
            <a:fillRect/>
          </a:stretch>
        </p:blipFill>
        <p:spPr>
          <a:xfrm>
            <a:off x="465175" y="3123800"/>
            <a:ext cx="8083048" cy="1233000"/>
          </a:xfrm>
          <a:prstGeom prst="rect">
            <a:avLst/>
          </a:prstGeom>
          <a:noFill/>
          <a:ln>
            <a:noFill/>
          </a:ln>
        </p:spPr>
      </p:pic>
      <p:sp>
        <p:nvSpPr>
          <p:cNvPr id="125" name="Google Shape;125;p21"/>
          <p:cNvSpPr txBox="1"/>
          <p:nvPr/>
        </p:nvSpPr>
        <p:spPr>
          <a:xfrm>
            <a:off x="246400" y="4419650"/>
            <a:ext cx="81291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Other access control implementations are also supported e.g.: </a:t>
            </a:r>
            <a:r>
              <a:rPr b="1" lang="en-GB" sz="1300">
                <a:solidFill>
                  <a:srgbClr val="4D4D4E"/>
                </a:solidFill>
              </a:rPr>
              <a:t>Role Based Access Control,</a:t>
            </a:r>
            <a:r>
              <a:rPr b="1" lang="en-GB" sz="1300">
                <a:solidFill>
                  <a:srgbClr val="4D4D4E"/>
                </a:solidFill>
              </a:rPr>
              <a:t> MAC etc</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