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0" r:id="rId4"/>
    <p:sldId id="266" r:id="rId5"/>
    <p:sldId id="267" r:id="rId6"/>
    <p:sldId id="268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3497-D3BE-4392-B50C-40AC99A04E53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9541-D4D6-4D41-A4FD-AA05ADE9D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9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412-615E-48B8-B451-A3CAACDB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6180C-DE18-4A4B-BE93-EBAD81BF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88EC-B087-4468-B819-E4160F670CA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40F18-6495-467D-BAF0-464E35A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A82D5-C3FF-422D-9D34-29619D84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D63-EEB9-4741-AE41-E41334F97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4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2845-033F-45D5-8F46-F7AB42A6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3B682-83CB-45EF-84E1-20E066D3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BCFD-2322-4182-B4C9-94688F79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88EC-B087-4468-B819-E4160F670CA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D01F-8E3F-45F9-9657-1AD40EB2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E96F-AEF9-4789-BA85-3D867DF5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2D63-EEB9-4741-AE41-E41334F97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900585-4D14-4250-9E93-329B06DE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>
                <a:latin typeface="Franklin Gothic Book" panose="020B0503020102020204" pitchFamily="34" charset="0"/>
                <a:cs typeface="Segoe UI" panose="020B0502040204020203" pitchFamily="34" charset="0"/>
              </a:rPr>
              <a:t>Cognitive Modelling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EF302-8FAD-459F-B7F6-ECAB186F1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2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3C9DC1-5C38-481A-8932-08EC87D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panose="020B0503020102020204" pitchFamily="34" charset="0"/>
                <a:cs typeface="Segoe UI" panose="020B0502040204020203" pitchFamily="34" charset="0"/>
              </a:rPr>
              <a:t>Decisions I made on my journey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3378C-AC2F-4CBE-BC26-068FF5662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ADFDC5-8E2D-4DE6-869C-B70CAE3D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>
                <a:latin typeface="Franklin Gothic Book" panose="020B0503020102020204" pitchFamily="34" charset="0"/>
                <a:cs typeface="Segoe UI" panose="020B0502040204020203" pitchFamily="34" charset="0"/>
              </a:rPr>
              <a:t>Decision # 1</a:t>
            </a:r>
            <a:endParaRPr lang="en-US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00C49-873B-4E16-9D96-504B52D8861C}"/>
              </a:ext>
            </a:extLst>
          </p:cNvPr>
          <p:cNvSpPr txBox="1"/>
          <p:nvPr/>
        </p:nvSpPr>
        <p:spPr>
          <a:xfrm>
            <a:off x="858130" y="1941342"/>
            <a:ext cx="3920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“Even though I know…”</a:t>
            </a:r>
          </a:p>
          <a:p>
            <a:endParaRPr lang="en-IE" dirty="0"/>
          </a:p>
          <a:p>
            <a:r>
              <a:rPr lang="ga-IE" dirty="0"/>
              <a:t>I </a:t>
            </a:r>
            <a:r>
              <a:rPr lang="en-IE" dirty="0"/>
              <a:t>still scan</a:t>
            </a:r>
            <a:r>
              <a:rPr lang="ga-IE" dirty="0"/>
              <a:t> for exact matches despite being told that this will not be the case. </a:t>
            </a:r>
            <a:endParaRPr lang="en-IE" dirty="0"/>
          </a:p>
          <a:p>
            <a:endParaRPr lang="ga-IE" dirty="0"/>
          </a:p>
          <a:p>
            <a:r>
              <a:rPr lang="ga-IE" dirty="0"/>
              <a:t>I </a:t>
            </a:r>
            <a:r>
              <a:rPr lang="ga-IE" dirty="0" err="1"/>
              <a:t>incorporated</a:t>
            </a:r>
            <a:r>
              <a:rPr lang="ga-IE" dirty="0"/>
              <a:t> a check </a:t>
            </a:r>
            <a:r>
              <a:rPr lang="ga-IE" dirty="0" err="1"/>
              <a:t>to</a:t>
            </a:r>
            <a:r>
              <a:rPr lang="ga-IE" dirty="0"/>
              <a:t> </a:t>
            </a:r>
            <a:r>
              <a:rPr lang="ga-IE" dirty="0" err="1"/>
              <a:t>compare</a:t>
            </a:r>
            <a:r>
              <a:rPr lang="ga-IE" dirty="0"/>
              <a:t> a </a:t>
            </a:r>
            <a:r>
              <a:rPr lang="ga-IE" dirty="0" err="1"/>
              <a:t>concatenation</a:t>
            </a:r>
            <a:r>
              <a:rPr lang="ga-IE" dirty="0"/>
              <a:t> </a:t>
            </a:r>
            <a:r>
              <a:rPr lang="ga-IE" dirty="0" err="1"/>
              <a:t>of</a:t>
            </a:r>
            <a:r>
              <a:rPr lang="ga-IE" dirty="0"/>
              <a:t> the </a:t>
            </a:r>
            <a:r>
              <a:rPr lang="ga-IE" dirty="0" err="1"/>
              <a:t>test</a:t>
            </a:r>
            <a:r>
              <a:rPr lang="ga-IE" dirty="0"/>
              <a:t> </a:t>
            </a:r>
            <a:r>
              <a:rPr lang="ga-IE" dirty="0" err="1"/>
              <a:t>data</a:t>
            </a:r>
            <a:r>
              <a:rPr lang="ga-IE" dirty="0"/>
              <a:t> </a:t>
            </a:r>
            <a:r>
              <a:rPr lang="ga-IE" dirty="0" err="1"/>
              <a:t>with</a:t>
            </a:r>
            <a:r>
              <a:rPr lang="ga-IE" dirty="0"/>
              <a:t> </a:t>
            </a:r>
            <a:r>
              <a:rPr lang="en-IE" dirty="0"/>
              <a:t>a concatenation of </a:t>
            </a:r>
            <a:r>
              <a:rPr lang="ga-IE" dirty="0"/>
              <a:t>the sampla </a:t>
            </a:r>
            <a:r>
              <a:rPr lang="ga-IE" dirty="0" err="1"/>
              <a:t>data</a:t>
            </a:r>
            <a:r>
              <a:rPr lang="ga-IE" dirty="0"/>
              <a:t> for an exact </a:t>
            </a:r>
            <a:r>
              <a:rPr lang="ga-IE" dirty="0" err="1"/>
              <a:t>match</a:t>
            </a:r>
            <a:r>
              <a:rPr lang="en-IE" dirty="0"/>
              <a:t>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1C12F-A428-45F2-A761-0DB424C2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5" y="1512089"/>
            <a:ext cx="5838825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92413-A8B4-45DE-BFEB-8A3725014221}"/>
              </a:ext>
            </a:extLst>
          </p:cNvPr>
          <p:cNvSpPr txBox="1"/>
          <p:nvPr/>
        </p:nvSpPr>
        <p:spPr>
          <a:xfrm>
            <a:off x="858130" y="703385"/>
            <a:ext cx="462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Decision # 1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3583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ADFDC5-8E2D-4DE6-869C-B70CAE3D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>
                <a:latin typeface="Franklin Gothic Book" panose="020B0503020102020204" pitchFamily="34" charset="0"/>
                <a:cs typeface="Segoe UI" panose="020B0502040204020203" pitchFamily="34" charset="0"/>
              </a:rPr>
              <a:t>Decision # 1</a:t>
            </a:r>
            <a:endParaRPr lang="en-US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00C49-873B-4E16-9D96-504B52D8861C}"/>
              </a:ext>
            </a:extLst>
          </p:cNvPr>
          <p:cNvSpPr txBox="1"/>
          <p:nvPr/>
        </p:nvSpPr>
        <p:spPr>
          <a:xfrm>
            <a:off x="858129" y="1941342"/>
            <a:ext cx="4051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General Approach – Bayesian</a:t>
            </a:r>
          </a:p>
          <a:p>
            <a:r>
              <a:rPr lang="en-IE" dirty="0"/>
              <a:t>I looked at the frequency of each attribute per  dimension to test the likelihood of the attribute being a member of each category.</a:t>
            </a:r>
          </a:p>
          <a:p>
            <a:endParaRPr lang="en-IE" dirty="0"/>
          </a:p>
          <a:p>
            <a:r>
              <a:rPr lang="en-IE" dirty="0"/>
              <a:t>The more frequently it occurs in group and the less frequently it occurs out of group then the higher the probability of it being a member.</a:t>
            </a:r>
          </a:p>
          <a:p>
            <a:endParaRPr lang="ga-IE" dirty="0"/>
          </a:p>
          <a:p>
            <a:r>
              <a:rPr lang="en-IE" dirty="0"/>
              <a:t>Each attribute per dimension has a weight per category.</a:t>
            </a:r>
          </a:p>
          <a:p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92413-A8B4-45DE-BFEB-8A3725014221}"/>
              </a:ext>
            </a:extLst>
          </p:cNvPr>
          <p:cNvSpPr txBox="1"/>
          <p:nvPr/>
        </p:nvSpPr>
        <p:spPr>
          <a:xfrm>
            <a:off x="858130" y="703385"/>
            <a:ext cx="462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Decision # 2</a:t>
            </a:r>
            <a:endParaRPr lang="en-GB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21875-5D66-499E-80A1-946FA1BB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2" y="946340"/>
            <a:ext cx="6328703" cy="54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ADFDC5-8E2D-4DE6-869C-B70CAE3D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>
                <a:latin typeface="Franklin Gothic Book" panose="020B0503020102020204" pitchFamily="34" charset="0"/>
                <a:cs typeface="Segoe UI" panose="020B0502040204020203" pitchFamily="34" charset="0"/>
              </a:rPr>
              <a:t>Decision # 1</a:t>
            </a:r>
            <a:endParaRPr lang="en-US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00C49-873B-4E16-9D96-504B52D8861C}"/>
              </a:ext>
            </a:extLst>
          </p:cNvPr>
          <p:cNvSpPr txBox="1"/>
          <p:nvPr/>
        </p:nvSpPr>
        <p:spPr>
          <a:xfrm>
            <a:off x="858130" y="1941342"/>
            <a:ext cx="3920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How to deal with A</a:t>
            </a:r>
            <a:r>
              <a:rPr lang="en-GB" b="1" u="sng" dirty="0"/>
              <a:t>&amp;</a:t>
            </a:r>
            <a:r>
              <a:rPr lang="en-IE" b="1" u="sng" dirty="0"/>
              <a:t>B</a:t>
            </a:r>
          </a:p>
          <a:p>
            <a:r>
              <a:rPr lang="en-IE" dirty="0"/>
              <a:t>Because data was provided for the specific conjunctive category A&amp;B I considered that to be a distinct category in it’s own right.</a:t>
            </a:r>
          </a:p>
          <a:p>
            <a:endParaRPr lang="en-IE" dirty="0"/>
          </a:p>
          <a:p>
            <a:endParaRPr lang="ga-IE" dirty="0"/>
          </a:p>
          <a:p>
            <a:r>
              <a:rPr lang="en-IE" dirty="0"/>
              <a:t>However because no such data was provided for categories A&amp;C and B&amp;C I leveraged the component categories in each case to create a conjunction.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92413-A8B4-45DE-BFEB-8A3725014221}"/>
              </a:ext>
            </a:extLst>
          </p:cNvPr>
          <p:cNvSpPr txBox="1"/>
          <p:nvPr/>
        </p:nvSpPr>
        <p:spPr>
          <a:xfrm>
            <a:off x="858130" y="703385"/>
            <a:ext cx="462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Decision # 3</a:t>
            </a:r>
            <a:endParaRPr lang="en-GB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D8661-5EAC-42CD-9872-187BB321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66691"/>
            <a:ext cx="5580185" cy="50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0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ADFDC5-8E2D-4DE6-869C-B70CAE3D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>
                <a:latin typeface="Franklin Gothic Book" panose="020B0503020102020204" pitchFamily="34" charset="0"/>
                <a:cs typeface="Segoe UI" panose="020B0502040204020203" pitchFamily="34" charset="0"/>
              </a:rPr>
              <a:t>Decision # 1</a:t>
            </a:r>
            <a:endParaRPr lang="en-US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00C49-873B-4E16-9D96-504B52D8861C}"/>
              </a:ext>
            </a:extLst>
          </p:cNvPr>
          <p:cNvSpPr txBox="1"/>
          <p:nvPr/>
        </p:nvSpPr>
        <p:spPr>
          <a:xfrm>
            <a:off x="858130" y="1941342"/>
            <a:ext cx="3920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Categories A&amp;C, B&amp;C</a:t>
            </a:r>
          </a:p>
          <a:p>
            <a:r>
              <a:rPr lang="en-IE" dirty="0"/>
              <a:t>If the difference in probabilities between the constituent categories exceeds a certain threshold (0.4) then the higher (MAX) of the 2 probabilities is assumed </a:t>
            </a:r>
          </a:p>
          <a:p>
            <a:r>
              <a:rPr lang="en-IE" dirty="0"/>
              <a:t>– reference to Conjunction Fallacy (Tversky &amp; Kahneman, 1983).</a:t>
            </a:r>
          </a:p>
          <a:p>
            <a:endParaRPr lang="en-IE" dirty="0"/>
          </a:p>
          <a:p>
            <a:r>
              <a:rPr lang="en-IE" dirty="0"/>
              <a:t>If threshold is not reached the average is taken rather than minimum as I believe there remains a confirmation bias or a need to believe the data fits.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92413-A8B4-45DE-BFEB-8A3725014221}"/>
              </a:ext>
            </a:extLst>
          </p:cNvPr>
          <p:cNvSpPr txBox="1"/>
          <p:nvPr/>
        </p:nvSpPr>
        <p:spPr>
          <a:xfrm>
            <a:off x="858130" y="703385"/>
            <a:ext cx="462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Decision # 4</a:t>
            </a:r>
            <a:endParaRPr lang="en-GB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D7B1B-FABB-4821-BB33-9D539F4B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33" y="1941341"/>
            <a:ext cx="7201767" cy="25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D62C-4400-4083-BB5F-9D813EF7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Results – Probabilities for Sample Data *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B91E-2A65-44E8-BD36-6662F4C6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1" y="1838544"/>
            <a:ext cx="8651758" cy="2170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567E4-66A3-47D7-AC97-8BAC18F4A790}"/>
              </a:ext>
            </a:extLst>
          </p:cNvPr>
          <p:cNvSpPr txBox="1"/>
          <p:nvPr/>
        </p:nvSpPr>
        <p:spPr>
          <a:xfrm>
            <a:off x="1097281" y="4811150"/>
            <a:ext cx="565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* I don’t know how this correlates to the sample responses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40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B940-60DF-4755-917F-B593A071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b="1" dirty="0">
                <a:latin typeface="+mn-lt"/>
                <a:ea typeface="+mn-ea"/>
                <a:cs typeface="+mn-cs"/>
              </a:rPr>
              <a:t>Challenges</a:t>
            </a:r>
            <a:r>
              <a:rPr lang="en-IE" dirty="0"/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DDFB4-020F-4D11-9D4F-45B52FE0B28B}"/>
              </a:ext>
            </a:extLst>
          </p:cNvPr>
          <p:cNvSpPr txBox="1"/>
          <p:nvPr/>
        </p:nvSpPr>
        <p:spPr>
          <a:xfrm>
            <a:off x="717452" y="1690688"/>
            <a:ext cx="82718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I initially struggled with the reductionist nature of Cognitive Modelling – however my attitude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I found it very difficult to accept that there was no right answer when the “results” were already available to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The model represents a rational approach but there are quite often irrational responses – informed by bounded rationality – it’s not worth the effort for some people to really analyse the data and they just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I did not include concept of noise or distortion (e.g. context, experience, personality) even though I believe it has a role to play. I could not see how to apply to represent actual individual behaviour, it may be more appropriate at an aggregate level.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69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Office Theme</vt:lpstr>
      <vt:lpstr>Cognitive Modelling</vt:lpstr>
      <vt:lpstr>Decisions I made on my journey</vt:lpstr>
      <vt:lpstr>Decision # 1</vt:lpstr>
      <vt:lpstr>Decision # 1</vt:lpstr>
      <vt:lpstr>Decision # 1</vt:lpstr>
      <vt:lpstr>Decision # 1</vt:lpstr>
      <vt:lpstr>Results – Probabilities for Sample Data *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Modelling</dc:title>
  <dc:creator>James Connolly</dc:creator>
  <cp:lastModifiedBy>James Connolly</cp:lastModifiedBy>
  <cp:revision>25</cp:revision>
  <dcterms:created xsi:type="dcterms:W3CDTF">2019-03-18T22:12:42Z</dcterms:created>
  <dcterms:modified xsi:type="dcterms:W3CDTF">2019-04-01T20:27:16Z</dcterms:modified>
</cp:coreProperties>
</file>