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assignments\Cmodelling\expt_data%20(1)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assignments\Cmodelling\expt_data%20(1)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Sheet6!$K$1</c:f>
              <c:strCache>
                <c:ptCount val="1"/>
                <c:pt idx="0">
                  <c:v>z-score model output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xVal>
            <c:numRef>
              <c:f>Sheet6!$J$2:$J$16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Sheet6!$K$2:$K$16</c:f>
              <c:numCache>
                <c:formatCode>General</c:formatCode>
                <c:ptCount val="15"/>
                <c:pt idx="0">
                  <c:v>1.024950005131279</c:v>
                </c:pt>
                <c:pt idx="1">
                  <c:v>-1.2991249980493862</c:v>
                </c:pt>
                <c:pt idx="2">
                  <c:v>0.14003375112378627</c:v>
                </c:pt>
                <c:pt idx="3">
                  <c:v>-0.94141501993119892</c:v>
                </c:pt>
                <c:pt idx="4">
                  <c:v>0.76949239478912401</c:v>
                </c:pt>
                <c:pt idx="5">
                  <c:v>-0.44124496331826824</c:v>
                </c:pt>
                <c:pt idx="6">
                  <c:v>2.8699986616459223</c:v>
                </c:pt>
                <c:pt idx="7">
                  <c:v>-0.93309618323077581</c:v>
                </c:pt>
                <c:pt idx="8">
                  <c:v>7.3483057520402476E-2</c:v>
                </c:pt>
                <c:pt idx="9">
                  <c:v>1.7996416728581675</c:v>
                </c:pt>
                <c:pt idx="10">
                  <c:v>-1.2575308145472717</c:v>
                </c:pt>
                <c:pt idx="11">
                  <c:v>1.4876852965923062</c:v>
                </c:pt>
                <c:pt idx="12">
                  <c:v>4.020771071871107E-2</c:v>
                </c:pt>
                <c:pt idx="13">
                  <c:v>0.1899467713263242</c:v>
                </c:pt>
                <c:pt idx="14">
                  <c:v>-9.7053094838268662E-3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45-4845-A8FD-5DC72F792637}"/>
            </c:ext>
          </c:extLst>
        </c:ser>
        <c:ser>
          <c:idx val="1"/>
          <c:order val="1"/>
          <c:tx>
            <c:strRef>
              <c:f>Sheet6!$L$1</c:f>
              <c:strCache>
                <c:ptCount val="1"/>
                <c:pt idx="0">
                  <c:v>z-score exp data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xVal>
            <c:numRef>
              <c:f>Sheet6!$J$2:$J$16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Sheet6!$L$2:$L$16</c:f>
              <c:numCache>
                <c:formatCode>General</c:formatCode>
                <c:ptCount val="15"/>
                <c:pt idx="0">
                  <c:v>1.6611496515000612</c:v>
                </c:pt>
                <c:pt idx="1">
                  <c:v>-1.4428026612255684</c:v>
                </c:pt>
                <c:pt idx="2">
                  <c:v>-0.24403487148325628</c:v>
                </c:pt>
                <c:pt idx="3">
                  <c:v>-0.23333158764627129</c:v>
                </c:pt>
                <c:pt idx="4">
                  <c:v>8.7766927463276523E-2</c:v>
                </c:pt>
                <c:pt idx="5">
                  <c:v>-2.9969194743557692E-2</c:v>
                </c:pt>
                <c:pt idx="6">
                  <c:v>-0.26544143915722612</c:v>
                </c:pt>
                <c:pt idx="7">
                  <c:v>-0.6614629411256685</c:v>
                </c:pt>
                <c:pt idx="8">
                  <c:v>0.24831618501805044</c:v>
                </c:pt>
                <c:pt idx="9">
                  <c:v>1.7039627868480007</c:v>
                </c:pt>
                <c:pt idx="10">
                  <c:v>-1.3892862420406435</c:v>
                </c:pt>
                <c:pt idx="11">
                  <c:v>1.5327102454562418</c:v>
                </c:pt>
                <c:pt idx="12">
                  <c:v>-0.3724742775270754</c:v>
                </c:pt>
                <c:pt idx="13">
                  <c:v>0.39816215873583949</c:v>
                </c:pt>
                <c:pt idx="14">
                  <c:v>-0.99326474007220122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945-4845-A8FD-5DC72F792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1071032"/>
        <c:axId val="611071360"/>
      </c:scatterChart>
      <c:valAx>
        <c:axId val="611071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071360"/>
        <c:crosses val="autoZero"/>
        <c:crossBetween val="midCat"/>
      </c:valAx>
      <c:valAx>
        <c:axId val="61107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071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'with 0.5'!$I$1</c:f>
              <c:strCache>
                <c:ptCount val="1"/>
                <c:pt idx="0">
                  <c:v>model output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xVal>
            <c:numRef>
              <c:f>'with 0.5'!$H$2:$H$31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'with 0.5'!$I$2:$I$31</c:f>
              <c:numCache>
                <c:formatCode>General</c:formatCode>
                <c:ptCount val="30"/>
                <c:pt idx="0">
                  <c:v>3.7152777777777777</c:v>
                </c:pt>
                <c:pt idx="1">
                  <c:v>0.61111111111111105</c:v>
                </c:pt>
                <c:pt idx="2">
                  <c:v>2.5333333333333332</c:v>
                </c:pt>
                <c:pt idx="3">
                  <c:v>1.0888888888888888</c:v>
                </c:pt>
                <c:pt idx="4">
                  <c:v>1.0277777777777777</c:v>
                </c:pt>
                <c:pt idx="5">
                  <c:v>1.7569444444444444</c:v>
                </c:pt>
                <c:pt idx="6">
                  <c:v>3.8333333333333335</c:v>
                </c:pt>
                <c:pt idx="7">
                  <c:v>1.1000000000000001</c:v>
                </c:pt>
                <c:pt idx="8">
                  <c:v>2.4444444444444442</c:v>
                </c:pt>
                <c:pt idx="9">
                  <c:v>4.75</c:v>
                </c:pt>
                <c:pt idx="10">
                  <c:v>0.66666666666666663</c:v>
                </c:pt>
                <c:pt idx="11">
                  <c:v>4.333333333333333</c:v>
                </c:pt>
                <c:pt idx="12">
                  <c:v>2.4000000000000004</c:v>
                </c:pt>
                <c:pt idx="13">
                  <c:v>2.6</c:v>
                </c:pt>
                <c:pt idx="14">
                  <c:v>2.3333333333333335</c:v>
                </c:pt>
                <c:pt idx="15">
                  <c:v>5.4722222222222223</c:v>
                </c:pt>
                <c:pt idx="16">
                  <c:v>4.4444444444444446</c:v>
                </c:pt>
                <c:pt idx="17">
                  <c:v>3.6333333333333333</c:v>
                </c:pt>
                <c:pt idx="18">
                  <c:v>3.5333333333333332</c:v>
                </c:pt>
                <c:pt idx="19">
                  <c:v>5.7777777777777777</c:v>
                </c:pt>
                <c:pt idx="20">
                  <c:v>4.3819444444444446</c:v>
                </c:pt>
                <c:pt idx="21">
                  <c:v>4.9444444444444446</c:v>
                </c:pt>
                <c:pt idx="22">
                  <c:v>4.9333333333333336</c:v>
                </c:pt>
                <c:pt idx="23">
                  <c:v>3.6888888888888887</c:v>
                </c:pt>
                <c:pt idx="24">
                  <c:v>3.3611111111111112</c:v>
                </c:pt>
                <c:pt idx="25">
                  <c:v>2.4236111111111112</c:v>
                </c:pt>
                <c:pt idx="26">
                  <c:v>8.1666666666666679</c:v>
                </c:pt>
                <c:pt idx="27">
                  <c:v>3.5</c:v>
                </c:pt>
                <c:pt idx="28">
                  <c:v>5.0444444444444443</c:v>
                </c:pt>
                <c:pt idx="29">
                  <c:v>7.0833333333333304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23-4C40-A8BC-E4F2F0ACBC20}"/>
            </c:ext>
          </c:extLst>
        </c:ser>
        <c:ser>
          <c:idx val="1"/>
          <c:order val="1"/>
          <c:tx>
            <c:strRef>
              <c:f>'with 0.5'!$J$1</c:f>
              <c:strCache>
                <c:ptCount val="1"/>
                <c:pt idx="0">
                  <c:v>exp data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xVal>
            <c:numRef>
              <c:f>'with 0.5'!$H$2:$H$31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'with 0.5'!$J$2:$J$31</c:f>
              <c:numCache>
                <c:formatCode>0.00</c:formatCode>
                <c:ptCount val="30"/>
                <c:pt idx="0">
                  <c:v>6.7777777777777777</c:v>
                </c:pt>
                <c:pt idx="1">
                  <c:v>-9.3333333333333339</c:v>
                </c:pt>
                <c:pt idx="2">
                  <c:v>-3.1111111111111112</c:v>
                </c:pt>
                <c:pt idx="3">
                  <c:v>-3.0555555555555554</c:v>
                </c:pt>
                <c:pt idx="4">
                  <c:v>-1.3888888888888888</c:v>
                </c:pt>
                <c:pt idx="5">
                  <c:v>-2</c:v>
                </c:pt>
                <c:pt idx="6">
                  <c:v>-3.2222222222222223</c:v>
                </c:pt>
                <c:pt idx="7">
                  <c:v>-5.2777777777777777</c:v>
                </c:pt>
                <c:pt idx="8">
                  <c:v>-0.55555555555555558</c:v>
                </c:pt>
                <c:pt idx="9">
                  <c:v>7</c:v>
                </c:pt>
                <c:pt idx="10">
                  <c:v>-9.0555555555555554</c:v>
                </c:pt>
                <c:pt idx="11">
                  <c:v>6.1111111111111107</c:v>
                </c:pt>
                <c:pt idx="12">
                  <c:v>-3.7777777777777777</c:v>
                </c:pt>
                <c:pt idx="13">
                  <c:v>0.22222222222222221</c:v>
                </c:pt>
                <c:pt idx="14">
                  <c:v>-7</c:v>
                </c:pt>
                <c:pt idx="15">
                  <c:v>1.1666666666666667</c:v>
                </c:pt>
                <c:pt idx="16">
                  <c:v>-8.5555555555555554</c:v>
                </c:pt>
                <c:pt idx="17">
                  <c:v>-3.7222222222222223</c:v>
                </c:pt>
                <c:pt idx="18">
                  <c:v>-2.7222222222222223</c:v>
                </c:pt>
                <c:pt idx="19">
                  <c:v>-3.3333333333333335</c:v>
                </c:pt>
                <c:pt idx="20">
                  <c:v>-5.3888888888888893</c:v>
                </c:pt>
                <c:pt idx="21">
                  <c:v>-4.0555555555555554</c:v>
                </c:pt>
                <c:pt idx="22">
                  <c:v>-1.0555555555555556</c:v>
                </c:pt>
                <c:pt idx="23">
                  <c:v>-5.0555555555555554</c:v>
                </c:pt>
                <c:pt idx="24">
                  <c:v>-7.2777777777777777</c:v>
                </c:pt>
                <c:pt idx="25">
                  <c:v>-7.833333333333333</c:v>
                </c:pt>
                <c:pt idx="26">
                  <c:v>4.333333333333333</c:v>
                </c:pt>
                <c:pt idx="27">
                  <c:v>-4.7222222222222223</c:v>
                </c:pt>
                <c:pt idx="28">
                  <c:v>-1.6666666666666667</c:v>
                </c:pt>
                <c:pt idx="29">
                  <c:v>-0.88888888888888884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B23-4C40-A8BC-E4F2F0ACBC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5619536"/>
        <c:axId val="486316656"/>
      </c:scatterChart>
      <c:valAx>
        <c:axId val="495619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16656"/>
        <c:crosses val="autoZero"/>
        <c:crossBetween val="midCat"/>
      </c:valAx>
      <c:valAx>
        <c:axId val="48631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6195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2B45-A350-4C4D-9AC5-79DAC088E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4B142-C38D-4A71-A295-8951D3273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DC0D4-DFB7-4D6C-BB6B-DFDE4CD5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A06C-ABEE-426F-B436-09BFCD183F1A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08D07-4273-41B4-A918-8683B37D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D7A1-7D8D-4728-AFE2-9D0FB8BB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731C-943D-442D-A114-455D9096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75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A98B-CF73-4499-B240-C4724FD6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59435-1BC5-4F27-9B23-A2F299A56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DAC8B-9EE8-4082-B27E-E2DD54F8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A06C-ABEE-426F-B436-09BFCD183F1A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E746-1441-4ADA-B8C6-C86F3C7F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077C6-005E-4105-80EF-3E229ADB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731C-943D-442D-A114-455D9096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33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5A0A1-7918-4E40-A32B-5762C9759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D12CB-6289-4DF8-8033-B29224BFE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158FE-2F14-44B2-9199-3476FC70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A06C-ABEE-426F-B436-09BFCD183F1A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C2B5-BC8B-45AE-88C1-FED0B175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3A5C-CE01-4C89-9F7B-527D4F1B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731C-943D-442D-A114-455D9096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7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FF80-7D33-42E0-9570-67EBC3C3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A8293-2EF0-4BEB-BBDF-DBB98901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13E0B-9D36-4650-A471-4FB26204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A06C-ABEE-426F-B436-09BFCD183F1A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BE5D0-8105-4AA6-B0BF-04820283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21044-7832-48CD-9535-8B4668F1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731C-943D-442D-A114-455D9096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91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CE9C-DE91-49FE-B118-4F793279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DAC3-803F-47A1-9C53-02F0CED62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93EC-A160-4BC3-A734-F2BC839C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A06C-ABEE-426F-B436-09BFCD183F1A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3896F-37EE-4388-8DBE-5B53770B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AB43E-0105-4F54-B240-5275E703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731C-943D-442D-A114-455D9096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8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D49A-D1F7-4550-B0B8-96A50974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88B3-0C21-4E4B-8D62-B60A7157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2F895-F7B1-4FCA-9440-0E6D7E52A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AD0BE-318E-4A74-8BB1-2D7AFBB4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A06C-ABEE-426F-B436-09BFCD183F1A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426A9-3CF5-46E1-93E6-C2A17B32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C5B0-35A3-4D95-A905-465A3F09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731C-943D-442D-A114-455D9096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8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DB9C-6AE5-4602-8140-14ABD22E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C50C7-5217-40E5-BB8B-C8F47902A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61D2E-E7B8-4AA4-9453-F61018061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A9180-2171-4658-934B-AEDCCC7C1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F344C-4A50-4230-A878-A221D3BB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5A2D9-B60F-4453-934C-E9150023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A06C-ABEE-426F-B436-09BFCD183F1A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31859-AEB8-42CF-918C-BDF8D4C7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01B00-D732-428E-8255-BFC9CAA3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731C-943D-442D-A114-455D9096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5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7D3D-1D64-4374-9309-EF9A18BF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DB005-79B9-4A94-9EEA-A8804432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A06C-ABEE-426F-B436-09BFCD183F1A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1441C-BEBE-4ADE-961A-0E5E2CCD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CC9FC-CC8A-4B3E-B640-4EF20371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731C-943D-442D-A114-455D9096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80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2A3DC-189D-4AE9-A186-F051A597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A06C-ABEE-426F-B436-09BFCD183F1A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1297F-68CD-4C37-AE6F-86EE1C4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39950-0BED-45FB-96C1-3A89E1D6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731C-943D-442D-A114-455D9096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69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A88C-23B5-434B-A7D6-FCD72BCA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382F-7467-4E1A-8003-8FC88E305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543A9-8A6B-4653-9C9C-2379D04AA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AA6C1-CB14-47CC-955B-1E41032A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A06C-ABEE-426F-B436-09BFCD183F1A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BA5E1-AD80-4498-A73B-9251D4F0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DF315-52D0-4380-9171-4EE6844B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731C-943D-442D-A114-455D9096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24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A4B0-B09C-4921-A9B0-68AEF4A9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E864F-C0B3-4000-9376-A4CC40D43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C8B81-CF96-4585-8D74-63F5BB529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D77C6-166A-42BB-8375-C4D58717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A06C-ABEE-426F-B436-09BFCD183F1A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F1CAC-3AA5-4D07-BDC1-F94DD843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5EDD7-BA77-44AF-9258-D296AFFF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731C-943D-442D-A114-455D9096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81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E56B0-0FEE-472E-8D2C-B9FB6812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E9824-2018-49F4-8150-326FF034A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E8DE3-A89C-4FAF-8DE2-838FA16D0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A06C-ABEE-426F-B436-09BFCD183F1A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89C67-D64C-411F-9852-D6CC78CC7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2A2FB-1B37-49ED-B120-EF3ED082E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A731C-943D-442D-A114-455D9096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93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E6D9F-2352-4907-AD7B-EA7C2442C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altLang="en-US" sz="5800" dirty="0"/>
              <a:t>Cognitive Modelling</a:t>
            </a:r>
            <a:br>
              <a:rPr lang="en-GB" altLang="en-US" sz="5800" dirty="0"/>
            </a:br>
            <a:endParaRPr lang="en-IN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E44C6-585C-4D8F-8AE6-F7066FAC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accent1"/>
              </a:solidFill>
            </a:endParaRPr>
          </a:p>
          <a:p>
            <a:r>
              <a:rPr lang="en-IN" dirty="0" err="1"/>
              <a:t>Kalaiarasi</a:t>
            </a:r>
            <a:r>
              <a:rPr lang="en-IN" dirty="0"/>
              <a:t> Sargunaraj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  <p:cxnSp>
        <p:nvCxnSpPr>
          <p:cNvPr id="73" name="Straight Connector 6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763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37C7E-04D4-4722-BAF6-9E11AFD5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accent1"/>
                </a:solidFill>
              </a:rPr>
              <a:t>Model</a:t>
            </a:r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9EA4E-0D13-453B-AEEF-273D0DD72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/>
              <a:t>A variation of </a:t>
            </a:r>
            <a:r>
              <a:rPr lang="en-IE" altLang="en-US" sz="2400" dirty="0"/>
              <a:t>Additive weighted-attribute prototype model.</a:t>
            </a:r>
          </a:p>
          <a:p>
            <a:pPr marL="0" indent="0">
              <a:buNone/>
            </a:pPr>
            <a:endParaRPr lang="en-IE" altLang="en-US" sz="2400" dirty="0"/>
          </a:p>
          <a:p>
            <a:pPr marL="0" indent="0">
              <a:buNone/>
            </a:pPr>
            <a:r>
              <a:rPr lang="en-IE" altLang="en-US" sz="2400" dirty="0"/>
              <a:t>Weight of an attribute varies based on Dimension and Category Type.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6755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E9846-51ED-4FEC-BB35-3E6B8033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Dimension Weighting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82C8-E9C7-469E-91A2-E15014EFC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2500" dirty="0"/>
              <a:t>Dimensions are weighted based on their informativeness.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1B3F6D-8AF7-480C-B559-A75B9A2E9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08334"/>
              </p:ext>
            </p:extLst>
          </p:nvPr>
        </p:nvGraphicFramePr>
        <p:xfrm>
          <a:off x="621127" y="484632"/>
          <a:ext cx="4853748" cy="5733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1248">
                  <a:extLst>
                    <a:ext uri="{9D8B030D-6E8A-4147-A177-3AD203B41FA5}">
                      <a16:colId xmlns:a16="http://schemas.microsoft.com/office/drawing/2014/main" val="122407629"/>
                    </a:ext>
                  </a:extLst>
                </a:gridCol>
                <a:gridCol w="571248">
                  <a:extLst>
                    <a:ext uri="{9D8B030D-6E8A-4147-A177-3AD203B41FA5}">
                      <a16:colId xmlns:a16="http://schemas.microsoft.com/office/drawing/2014/main" val="2991945555"/>
                    </a:ext>
                  </a:extLst>
                </a:gridCol>
                <a:gridCol w="561974">
                  <a:extLst>
                    <a:ext uri="{9D8B030D-6E8A-4147-A177-3AD203B41FA5}">
                      <a16:colId xmlns:a16="http://schemas.microsoft.com/office/drawing/2014/main" val="749504996"/>
                    </a:ext>
                  </a:extLst>
                </a:gridCol>
                <a:gridCol w="3149278">
                  <a:extLst>
                    <a:ext uri="{9D8B030D-6E8A-4147-A177-3AD203B41FA5}">
                      <a16:colId xmlns:a16="http://schemas.microsoft.com/office/drawing/2014/main" val="967730895"/>
                    </a:ext>
                  </a:extLst>
                </a:gridCol>
              </a:tblGrid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X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A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461908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Y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Y</a:t>
                      </a:r>
                      <a:endParaRPr lang="en-IN" sz="1800" b="0" i="0" u="none" strike="noStrike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A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456597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X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A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687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Y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Y</a:t>
                      </a:r>
                      <a:endParaRPr lang="en-IN" sz="1800" b="0" i="0" u="none" strike="noStrike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A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219195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X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categories A and 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extLst>
                  <a:ext uri="{0D108BD9-81ED-4DB2-BD59-A6C34878D82A}">
                    <a16:rowId xmlns:a16="http://schemas.microsoft.com/office/drawing/2014/main" val="2004591160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X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categories A and 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extLst>
                  <a:ext uri="{0D108BD9-81ED-4DB2-BD59-A6C34878D82A}">
                    <a16:rowId xmlns:a16="http://schemas.microsoft.com/office/drawing/2014/main" val="1053958615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Z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extLst>
                  <a:ext uri="{0D108BD9-81ED-4DB2-BD59-A6C34878D82A}">
                    <a16:rowId xmlns:a16="http://schemas.microsoft.com/office/drawing/2014/main" val="2012799415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X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extLst>
                  <a:ext uri="{0D108BD9-81ED-4DB2-BD59-A6C34878D82A}">
                    <a16:rowId xmlns:a16="http://schemas.microsoft.com/office/drawing/2014/main" val="219926684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Y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X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extLst>
                  <a:ext uri="{0D108BD9-81ED-4DB2-BD59-A6C34878D82A}">
                    <a16:rowId xmlns:a16="http://schemas.microsoft.com/office/drawing/2014/main" val="147026863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Z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Y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extLst>
                  <a:ext uri="{0D108BD9-81ED-4DB2-BD59-A6C34878D82A}">
                    <a16:rowId xmlns:a16="http://schemas.microsoft.com/office/drawing/2014/main" val="1729903773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Y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extLst>
                  <a:ext uri="{0D108BD9-81ED-4DB2-BD59-A6C34878D82A}">
                    <a16:rowId xmlns:a16="http://schemas.microsoft.com/office/drawing/2014/main" val="2987069576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X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extLst>
                  <a:ext uri="{0D108BD9-81ED-4DB2-BD59-A6C34878D82A}">
                    <a16:rowId xmlns:a16="http://schemas.microsoft.com/office/drawing/2014/main" val="3283374185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Y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extLst>
                  <a:ext uri="{0D108BD9-81ED-4DB2-BD59-A6C34878D82A}">
                    <a16:rowId xmlns:a16="http://schemas.microsoft.com/office/drawing/2014/main" val="3783688997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extLst>
                  <a:ext uri="{0D108BD9-81ED-4DB2-BD59-A6C34878D82A}">
                    <a16:rowId xmlns:a16="http://schemas.microsoft.com/office/drawing/2014/main" val="2607845548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X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extLst>
                  <a:ext uri="{0D108BD9-81ED-4DB2-BD59-A6C34878D82A}">
                    <a16:rowId xmlns:a16="http://schemas.microsoft.com/office/drawing/2014/main" val="2401697894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X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Y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category C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extLst>
                  <a:ext uri="{0D108BD9-81ED-4DB2-BD59-A6C34878D82A}">
                    <a16:rowId xmlns:a16="http://schemas.microsoft.com/office/drawing/2014/main" val="374801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90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CC98-6F87-4D9A-99F9-A6AFB532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Weighting based on Category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F26C-0A67-404E-B70B-FC8068E5F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500" dirty="0"/>
              <a:t>Occurrence of a value on a particular dimension of a conjunction weighs comparatively less than when it occurs in a Single Category</a:t>
            </a:r>
          </a:p>
          <a:p>
            <a:pPr marL="0" indent="0">
              <a:buNone/>
            </a:pPr>
            <a:endParaRPr lang="en-IN" sz="2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639F58-3488-4064-B191-CAF814DC9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36786"/>
              </p:ext>
            </p:extLst>
          </p:nvPr>
        </p:nvGraphicFramePr>
        <p:xfrm>
          <a:off x="621127" y="484632"/>
          <a:ext cx="4853748" cy="5733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1248">
                  <a:extLst>
                    <a:ext uri="{9D8B030D-6E8A-4147-A177-3AD203B41FA5}">
                      <a16:colId xmlns:a16="http://schemas.microsoft.com/office/drawing/2014/main" val="3611625774"/>
                    </a:ext>
                  </a:extLst>
                </a:gridCol>
                <a:gridCol w="571248">
                  <a:extLst>
                    <a:ext uri="{9D8B030D-6E8A-4147-A177-3AD203B41FA5}">
                      <a16:colId xmlns:a16="http://schemas.microsoft.com/office/drawing/2014/main" val="2009879295"/>
                    </a:ext>
                  </a:extLst>
                </a:gridCol>
                <a:gridCol w="561974">
                  <a:extLst>
                    <a:ext uri="{9D8B030D-6E8A-4147-A177-3AD203B41FA5}">
                      <a16:colId xmlns:a16="http://schemas.microsoft.com/office/drawing/2014/main" val="3544641929"/>
                    </a:ext>
                  </a:extLst>
                </a:gridCol>
                <a:gridCol w="3149278">
                  <a:extLst>
                    <a:ext uri="{9D8B030D-6E8A-4147-A177-3AD203B41FA5}">
                      <a16:colId xmlns:a16="http://schemas.microsoft.com/office/drawing/2014/main" val="1281783335"/>
                    </a:ext>
                  </a:extLst>
                </a:gridCol>
              </a:tblGrid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X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A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012004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Y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Y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A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606121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X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A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33880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Y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Y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A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19888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X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categories A and 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77381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X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categories A and B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092287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Z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extLst>
                  <a:ext uri="{0D108BD9-81ED-4DB2-BD59-A6C34878D82A}">
                    <a16:rowId xmlns:a16="http://schemas.microsoft.com/office/drawing/2014/main" val="1899332411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X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extLst>
                  <a:ext uri="{0D108BD9-81ED-4DB2-BD59-A6C34878D82A}">
                    <a16:rowId xmlns:a16="http://schemas.microsoft.com/office/drawing/2014/main" val="2752202695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Y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X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extLst>
                  <a:ext uri="{0D108BD9-81ED-4DB2-BD59-A6C34878D82A}">
                    <a16:rowId xmlns:a16="http://schemas.microsoft.com/office/drawing/2014/main" val="4193262082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Z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Y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extLst>
                  <a:ext uri="{0D108BD9-81ED-4DB2-BD59-A6C34878D82A}">
                    <a16:rowId xmlns:a16="http://schemas.microsoft.com/office/drawing/2014/main" val="1119363100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Y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extLst>
                  <a:ext uri="{0D108BD9-81ED-4DB2-BD59-A6C34878D82A}">
                    <a16:rowId xmlns:a16="http://schemas.microsoft.com/office/drawing/2014/main" val="3079247023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X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extLst>
                  <a:ext uri="{0D108BD9-81ED-4DB2-BD59-A6C34878D82A}">
                    <a16:rowId xmlns:a16="http://schemas.microsoft.com/office/drawing/2014/main" val="1227257342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Y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extLst>
                  <a:ext uri="{0D108BD9-81ED-4DB2-BD59-A6C34878D82A}">
                    <a16:rowId xmlns:a16="http://schemas.microsoft.com/office/drawing/2014/main" val="960117136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extLst>
                  <a:ext uri="{0D108BD9-81ED-4DB2-BD59-A6C34878D82A}">
                    <a16:rowId xmlns:a16="http://schemas.microsoft.com/office/drawing/2014/main" val="1634937922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X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 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extLst>
                  <a:ext uri="{0D108BD9-81ED-4DB2-BD59-A6C34878D82A}">
                    <a16:rowId xmlns:a16="http://schemas.microsoft.com/office/drawing/2014/main" val="1433732714"/>
                  </a:ext>
                </a:extLst>
              </a:tr>
              <a:tr h="358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X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Y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category C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94" marR="17194" marT="17194" marB="0" anchor="b"/>
                </a:tc>
                <a:extLst>
                  <a:ext uri="{0D108BD9-81ED-4DB2-BD59-A6C34878D82A}">
                    <a16:rowId xmlns:a16="http://schemas.microsoft.com/office/drawing/2014/main" val="412102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84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0C34-D247-448C-B81D-4A8D5AD1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71" y="437696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AC8D-85C1-4576-AD2E-3A6520A5A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71" y="1898195"/>
            <a:ext cx="10515600" cy="5083175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D560B1-5468-4DC6-8771-8D5070052088}"/>
              </a:ext>
            </a:extLst>
          </p:cNvPr>
          <p:cNvGrpSpPr>
            <a:grpSpLocks/>
          </p:cNvGrpSpPr>
          <p:nvPr/>
        </p:nvGrpSpPr>
        <p:grpSpPr bwMode="auto">
          <a:xfrm>
            <a:off x="2801865" y="2055978"/>
            <a:ext cx="3778838" cy="4605118"/>
            <a:chOff x="865" y="1917"/>
            <a:chExt cx="2511" cy="1677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0E5D545A-376A-4448-8A1B-0E52E9B33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" y="3448"/>
              <a:ext cx="1572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IE" altLang="en-US" sz="2000" b="1" dirty="0"/>
                <a:t>W(&lt;D:A&gt;,C) =</a:t>
              </a:r>
              <a:endParaRPr lang="en-GB" altLang="en-US" sz="2000" b="1" dirty="0"/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7C0437B5-2DEC-4C16-9FFB-579E28EF7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" y="1917"/>
              <a:ext cx="2511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IE" altLang="en-US" sz="2000" b="1" dirty="0"/>
                <a:t>Number of occurrences of &lt;D:A&gt; in stored members of C in Single Category</a:t>
              </a:r>
              <a:endParaRPr lang="en-GB" altLang="en-US" sz="2000" b="1" dirty="0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E157F1BD-9EA1-4E25-B460-71E6398CA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" y="2354"/>
              <a:ext cx="2072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IE" altLang="en-US" sz="2000" b="1" dirty="0"/>
                <a:t>Total number of occurrences of &lt;D:A&gt; across all categories</a:t>
              </a:r>
              <a:endParaRPr lang="en-GB" altLang="en-US" sz="2000" b="1" dirty="0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85DDAFF1-1B7B-4C4E-B0AA-9C9A4D72C2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4" y="2327"/>
              <a:ext cx="1759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  <p:sp>
        <p:nvSpPr>
          <p:cNvPr id="14" name="Text Box 4">
            <a:extLst>
              <a:ext uri="{FF2B5EF4-FFF2-40B4-BE49-F238E27FC236}">
                <a16:creationId xmlns:a16="http://schemas.microsoft.com/office/drawing/2014/main" id="{ECD068BF-8553-4E76-BB99-8F56D2857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2099" y="6258259"/>
            <a:ext cx="429635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IE" altLang="en-US" sz="2000" b="1" dirty="0"/>
              <a:t>Weight(D,C)   * Weight(A,C) </a:t>
            </a:r>
            <a:endParaRPr lang="en-GB" altLang="en-US" sz="2000" b="1" dirty="0"/>
          </a:p>
          <a:p>
            <a:pPr>
              <a:spcBef>
                <a:spcPct val="50000"/>
              </a:spcBef>
            </a:pPr>
            <a:endParaRPr lang="en-GB" altLang="en-US" sz="2000" b="1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C7D718B2-9C9A-4E22-A94E-C88453A8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2952" y="2824936"/>
            <a:ext cx="4753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200" b="1" dirty="0"/>
              <a:t>+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B76CF6E2-698E-4179-8C80-D5529B2F2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1356" y="2105050"/>
            <a:ext cx="3778839" cy="101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IE" altLang="en-US" sz="2000" b="1" dirty="0"/>
              <a:t>Number of occurrences of &lt;D:A&gt; in stored members of C in Conjunction</a:t>
            </a:r>
            <a:endParaRPr lang="en-GB" altLang="en-US" sz="2000" b="1" dirty="0"/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B24D3773-5F04-479E-9DFF-075BBB719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8937" y="3130469"/>
            <a:ext cx="3423679" cy="164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370F7BE5-0EE5-46AD-BA77-EE364AC34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937" y="3258303"/>
            <a:ext cx="3118182" cy="101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IE" altLang="en-US" sz="2000" b="1" dirty="0"/>
              <a:t>Total number of occurrences of &lt;D:A&gt; across all categories</a:t>
            </a:r>
            <a:endParaRPr lang="en-GB" altLang="en-US" sz="2000" b="1" dirty="0"/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999FBEA6-58FA-4971-A686-F84CA7879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3764" y="2951022"/>
            <a:ext cx="1648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b="1" dirty="0"/>
              <a:t>0.5   *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232E379E-4C1C-49B6-B335-25103DF73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51" y="2761710"/>
            <a:ext cx="2065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IE" altLang="en-US" sz="2000" b="1" dirty="0"/>
              <a:t>Weight(A,C)   =</a:t>
            </a:r>
            <a:endParaRPr lang="en-GB" altLang="en-US" sz="2000" b="1" dirty="0"/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528EAAF3-E1ED-420B-8E52-8AF246DA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51" y="4871540"/>
            <a:ext cx="2139087" cy="400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IE" altLang="en-US" sz="2000" b="1" dirty="0"/>
              <a:t>Weight(D, C)   =  </a:t>
            </a:r>
            <a:endParaRPr lang="en-GB" altLang="en-US" sz="2000" b="1" dirty="0"/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3B15026C-145D-490E-9BDE-A39A0B773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010" y="4623882"/>
            <a:ext cx="6718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IE" altLang="en-US" sz="2000" b="1" dirty="0"/>
              <a:t>Total number of training records available for  C</a:t>
            </a:r>
            <a:endParaRPr lang="en-GB" altLang="en-US" sz="2000" b="1" dirty="0"/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59DA844D-E814-4248-B71A-63F7DCAFE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010" y="5128674"/>
            <a:ext cx="5469110" cy="12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75794904-3DB8-4985-AAB9-75A416561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010" y="5298806"/>
            <a:ext cx="6718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b="1" dirty="0"/>
              <a:t>Number of Unique values in D for category C</a:t>
            </a:r>
          </a:p>
        </p:txBody>
      </p:sp>
    </p:spTree>
    <p:extLst>
      <p:ext uri="{BB962C8B-B14F-4D97-AF65-F5344CB8AC3E}">
        <p14:creationId xmlns:p14="http://schemas.microsoft.com/office/powerpoint/2010/main" val="23106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6851-9237-410C-9ED1-868B72EE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E8BC-0106-417A-BDAC-B1835EB0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B33EBE-99BA-47BB-942B-015770F8EF01}"/>
              </a:ext>
            </a:extLst>
          </p:cNvPr>
          <p:cNvSpPr/>
          <p:nvPr/>
        </p:nvSpPr>
        <p:spPr>
          <a:xfrm>
            <a:off x="1205948" y="2766391"/>
            <a:ext cx="1683026" cy="662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Input Dataset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From Excel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2E6B1-6154-4318-8A2E-F1D2B6363560}"/>
              </a:ext>
            </a:extLst>
          </p:cNvPr>
          <p:cNvSpPr/>
          <p:nvPr/>
        </p:nvSpPr>
        <p:spPr>
          <a:xfrm>
            <a:off x="4757529" y="1934825"/>
            <a:ext cx="6824871" cy="4094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E554E3-730E-4EFF-85E2-1E5331B84F3E}"/>
              </a:ext>
            </a:extLst>
          </p:cNvPr>
          <p:cNvCxnSpPr>
            <a:cxnSpLocks/>
          </p:cNvCxnSpPr>
          <p:nvPr/>
        </p:nvCxnSpPr>
        <p:spPr>
          <a:xfrm>
            <a:off x="2888974" y="3097695"/>
            <a:ext cx="238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0B7261-474B-4765-AA8B-79AEA77517D8}"/>
              </a:ext>
            </a:extLst>
          </p:cNvPr>
          <p:cNvCxnSpPr>
            <a:cxnSpLocks/>
          </p:cNvCxnSpPr>
          <p:nvPr/>
        </p:nvCxnSpPr>
        <p:spPr>
          <a:xfrm flipH="1">
            <a:off x="2981740" y="5181598"/>
            <a:ext cx="2246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ACF1E02-F335-4608-9B37-01856F0F3E4D}"/>
              </a:ext>
            </a:extLst>
          </p:cNvPr>
          <p:cNvSpPr/>
          <p:nvPr/>
        </p:nvSpPr>
        <p:spPr>
          <a:xfrm>
            <a:off x="1298713" y="4850293"/>
            <a:ext cx="1683026" cy="662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Model Output to Excel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F06E6D-B0B3-4BCE-B109-249BA7391264}"/>
              </a:ext>
            </a:extLst>
          </p:cNvPr>
          <p:cNvSpPr/>
          <p:nvPr/>
        </p:nvSpPr>
        <p:spPr>
          <a:xfrm>
            <a:off x="5274365" y="2796209"/>
            <a:ext cx="2319131" cy="848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Construct Map with Input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A159F-37C0-4207-A91B-ADBFFB68D41C}"/>
              </a:ext>
            </a:extLst>
          </p:cNvPr>
          <p:cNvSpPr/>
          <p:nvPr/>
        </p:nvSpPr>
        <p:spPr>
          <a:xfrm>
            <a:off x="8037443" y="2047477"/>
            <a:ext cx="2319131" cy="848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Construct a Map Dimension weights for each category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5E59DD-BFC5-49EE-8780-7FCEF70FB13F}"/>
              </a:ext>
            </a:extLst>
          </p:cNvPr>
          <p:cNvSpPr/>
          <p:nvPr/>
        </p:nvSpPr>
        <p:spPr>
          <a:xfrm>
            <a:off x="8010938" y="3577229"/>
            <a:ext cx="2319131" cy="848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Calculate the attribute value based on the Category Type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8960BB-AA02-4D62-9BFA-13E8730D16D3}"/>
              </a:ext>
            </a:extLst>
          </p:cNvPr>
          <p:cNvSpPr/>
          <p:nvPr/>
        </p:nvSpPr>
        <p:spPr>
          <a:xfrm>
            <a:off x="5227982" y="4691272"/>
            <a:ext cx="2319131" cy="848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Score Map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20E919-4260-4843-85C5-9CC06EF5814B}"/>
              </a:ext>
            </a:extLst>
          </p:cNvPr>
          <p:cNvCxnSpPr>
            <a:stCxn id="12" idx="3"/>
          </p:cNvCxnSpPr>
          <p:nvPr/>
        </p:nvCxnSpPr>
        <p:spPr>
          <a:xfrm flipV="1">
            <a:off x="7593496" y="2471541"/>
            <a:ext cx="417442" cy="74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A9EFF6-6892-4D48-8814-355243BEE79F}"/>
              </a:ext>
            </a:extLst>
          </p:cNvPr>
          <p:cNvCxnSpPr>
            <a:cxnSpLocks/>
          </p:cNvCxnSpPr>
          <p:nvPr/>
        </p:nvCxnSpPr>
        <p:spPr>
          <a:xfrm>
            <a:off x="7593496" y="3233964"/>
            <a:ext cx="417442" cy="78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Summing Junction 25">
            <a:extLst>
              <a:ext uri="{FF2B5EF4-FFF2-40B4-BE49-F238E27FC236}">
                <a16:creationId xmlns:a16="http://schemas.microsoft.com/office/drawing/2014/main" id="{6A5937E6-E7AD-4E8B-A744-EA07966B1A3D}"/>
              </a:ext>
            </a:extLst>
          </p:cNvPr>
          <p:cNvSpPr/>
          <p:nvPr/>
        </p:nvSpPr>
        <p:spPr>
          <a:xfrm>
            <a:off x="10537965" y="2948879"/>
            <a:ext cx="620365" cy="585984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2D41E6-6738-48BB-98EC-E47F7F325E9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0356574" y="2461610"/>
            <a:ext cx="490331" cy="9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1D6698-931A-4737-B146-EDB9EF99DB15}"/>
              </a:ext>
            </a:extLst>
          </p:cNvPr>
          <p:cNvCxnSpPr/>
          <p:nvPr/>
        </p:nvCxnSpPr>
        <p:spPr>
          <a:xfrm flipV="1">
            <a:off x="10330069" y="4017831"/>
            <a:ext cx="5168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C25B84-E802-421F-BA9A-3A0FA02C5C2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0846905" y="2461610"/>
            <a:ext cx="1243" cy="48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D41C9E-2735-44EB-AFD6-28AF348258F0}"/>
              </a:ext>
            </a:extLst>
          </p:cNvPr>
          <p:cNvCxnSpPr/>
          <p:nvPr/>
        </p:nvCxnSpPr>
        <p:spPr>
          <a:xfrm flipV="1">
            <a:off x="10846905" y="3534863"/>
            <a:ext cx="0" cy="48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ABCA42-6C3E-4463-A045-7C128947DBE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1158330" y="3241871"/>
            <a:ext cx="195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A3439F-B6B6-4174-91B4-25BAC6576D8E}"/>
              </a:ext>
            </a:extLst>
          </p:cNvPr>
          <p:cNvCxnSpPr/>
          <p:nvPr/>
        </p:nvCxnSpPr>
        <p:spPr>
          <a:xfrm>
            <a:off x="11353800" y="3241871"/>
            <a:ext cx="0" cy="1939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511B4F-DDCB-4C51-8223-833A81612775}"/>
              </a:ext>
            </a:extLst>
          </p:cNvPr>
          <p:cNvCxnSpPr>
            <a:cxnSpLocks/>
          </p:cNvCxnSpPr>
          <p:nvPr/>
        </p:nvCxnSpPr>
        <p:spPr>
          <a:xfrm flipH="1">
            <a:off x="7547113" y="5181598"/>
            <a:ext cx="3806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29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5F864-645B-4B2F-B5BD-BB4FC8B0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2057400"/>
            <a:ext cx="2905539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600" dirty="0">
                <a:solidFill>
                  <a:srgbClr val="FFFFFF"/>
                </a:solidFill>
              </a:rPr>
              <a:t>Correlation with Test items – Single Category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556FABD-D5C9-451A-BB40-5A0ABEE82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391062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732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5FDDB-2928-4E44-9C20-386033CB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600" dirty="0">
                <a:solidFill>
                  <a:srgbClr val="FFFFFF"/>
                </a:solidFill>
              </a:rPr>
              <a:t>Correlation with the Test items- Entire Set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B4ABE5A-842E-4D1E-897E-56009E8BF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44299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71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A9419-1E47-48FD-8F3B-7673B1CD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accent1"/>
                </a:solidFill>
              </a:rPr>
              <a:t>Model Review </a:t>
            </a: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7E5-AD41-4915-9C43-D65AFF4E9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N" sz="2400" dirty="0"/>
              <a:t>Poor performance on previously unseen categories</a:t>
            </a:r>
          </a:p>
          <a:p>
            <a:endParaRPr lang="en-IN" sz="2400" dirty="0"/>
          </a:p>
          <a:p>
            <a:r>
              <a:rPr lang="en-IN" sz="2400" dirty="0"/>
              <a:t>Accountability for bias in judgements</a:t>
            </a:r>
          </a:p>
          <a:p>
            <a:endParaRPr lang="en-IN" sz="2400" dirty="0"/>
          </a:p>
          <a:p>
            <a:r>
              <a:rPr lang="en-IN" sz="2400" dirty="0"/>
              <a:t>Accountability for conjunctions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014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411</Words>
  <Application>Microsoft Office PowerPoint</Application>
  <PresentationFormat>Widescreen</PresentationFormat>
  <Paragraphs>168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Cognitive Modelling </vt:lpstr>
      <vt:lpstr>Model</vt:lpstr>
      <vt:lpstr>Dimension Weighting  </vt:lpstr>
      <vt:lpstr>Weighting based on Category Type</vt:lpstr>
      <vt:lpstr>Model</vt:lpstr>
      <vt:lpstr>Implementation</vt:lpstr>
      <vt:lpstr>Correlation with Test items – Single Category</vt:lpstr>
      <vt:lpstr>Correlation with the Test items- Entire Set</vt:lpstr>
      <vt:lpstr>Model Review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modelling </dc:title>
  <dc:creator>kalaisr</dc:creator>
  <cp:lastModifiedBy>kalaisr</cp:lastModifiedBy>
  <cp:revision>22</cp:revision>
  <dcterms:created xsi:type="dcterms:W3CDTF">2019-04-02T19:58:30Z</dcterms:created>
  <dcterms:modified xsi:type="dcterms:W3CDTF">2019-04-03T10:06:32Z</dcterms:modified>
</cp:coreProperties>
</file>