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6" r:id="rId4"/>
    <p:sldId id="268" r:id="rId5"/>
    <p:sldId id="267" r:id="rId6"/>
    <p:sldId id="259" r:id="rId7"/>
    <p:sldId id="260" r:id="rId8"/>
    <p:sldId id="261" r:id="rId9"/>
    <p:sldId id="262" r:id="rId10"/>
    <p:sldId id="263" r:id="rId11"/>
    <p:sldId id="264" r:id="rId12"/>
    <p:sldId id="270" r:id="rId13"/>
    <p:sldId id="271" r:id="rId14"/>
    <p:sldId id="272" r:id="rId15"/>
    <p:sldId id="273" r:id="rId16"/>
    <p:sldId id="274" r:id="rId17"/>
    <p:sldId id="275" r:id="rId18"/>
    <p:sldId id="284" r:id="rId19"/>
    <p:sldId id="276" r:id="rId20"/>
    <p:sldId id="279" r:id="rId21"/>
    <p:sldId id="280" r:id="rId22"/>
    <p:sldId id="283" r:id="rId23"/>
    <p:sldId id="277" r:id="rId24"/>
    <p:sldId id="278" r:id="rId25"/>
    <p:sldId id="26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F84D7C-1C93-4F90-A3FC-821627111E23}" type="doc">
      <dgm:prSet loTypeId="urn:microsoft.com/office/officeart/2018/2/layout/IconCircleList" loCatId="icon" qsTypeId="urn:microsoft.com/office/officeart/2005/8/quickstyle/3d1" qsCatId="3D" csTypeId="urn:microsoft.com/office/officeart/2018/5/colors/Iconchunking_neutralicon_colorful1" csCatId="colorful" phldr="1"/>
      <dgm:spPr/>
      <dgm:t>
        <a:bodyPr/>
        <a:lstStyle/>
        <a:p>
          <a:endParaRPr lang="en-US"/>
        </a:p>
      </dgm:t>
    </dgm:pt>
    <dgm:pt modelId="{4F7F84D8-22DF-4BDE-BA8D-9016C41F761F}">
      <dgm:prSet/>
      <dgm:spPr/>
      <dgm:t>
        <a:bodyPr/>
        <a:lstStyle/>
        <a:p>
          <a:pPr>
            <a:lnSpc>
              <a:spcPct val="100000"/>
            </a:lnSpc>
          </a:pPr>
          <a:r>
            <a:rPr lang="en-US"/>
            <a:t>Memory &amp; Attention. </a:t>
          </a:r>
        </a:p>
      </dgm:t>
    </dgm:pt>
    <dgm:pt modelId="{E3219D58-913D-4F70-A5F2-6D82690631F9}" type="parTrans" cxnId="{45FB9050-B0E0-4FA1-A865-20CBDB867715}">
      <dgm:prSet/>
      <dgm:spPr/>
      <dgm:t>
        <a:bodyPr/>
        <a:lstStyle/>
        <a:p>
          <a:endParaRPr lang="en-US"/>
        </a:p>
      </dgm:t>
    </dgm:pt>
    <dgm:pt modelId="{E47EB35B-531F-4C62-8653-204E052EEEDF}" type="sibTrans" cxnId="{45FB9050-B0E0-4FA1-A865-20CBDB867715}">
      <dgm:prSet/>
      <dgm:spPr/>
      <dgm:t>
        <a:bodyPr/>
        <a:lstStyle/>
        <a:p>
          <a:pPr>
            <a:lnSpc>
              <a:spcPct val="100000"/>
            </a:lnSpc>
          </a:pPr>
          <a:endParaRPr lang="en-US"/>
        </a:p>
      </dgm:t>
    </dgm:pt>
    <dgm:pt modelId="{DBF72C22-4587-452A-93D2-7D855C7954CC}">
      <dgm:prSet/>
      <dgm:spPr/>
      <dgm:t>
        <a:bodyPr/>
        <a:lstStyle/>
        <a:p>
          <a:pPr>
            <a:lnSpc>
              <a:spcPct val="100000"/>
            </a:lnSpc>
          </a:pPr>
          <a:r>
            <a:rPr lang="en-US"/>
            <a:t>Memory span Tests (simple span task such as, word span and digit span and complex span tasks like reading span test and operation span).</a:t>
          </a:r>
        </a:p>
      </dgm:t>
    </dgm:pt>
    <dgm:pt modelId="{96128BB8-7677-4BAC-A523-26E9633B709F}" type="parTrans" cxnId="{4D7FC861-85DE-4186-92A1-8995F80EA467}">
      <dgm:prSet/>
      <dgm:spPr/>
      <dgm:t>
        <a:bodyPr/>
        <a:lstStyle/>
        <a:p>
          <a:endParaRPr lang="en-US"/>
        </a:p>
      </dgm:t>
    </dgm:pt>
    <dgm:pt modelId="{9AAE7D4D-F9BC-4FE7-8329-CDC12DF66420}" type="sibTrans" cxnId="{4D7FC861-85DE-4186-92A1-8995F80EA467}">
      <dgm:prSet/>
      <dgm:spPr/>
      <dgm:t>
        <a:bodyPr/>
        <a:lstStyle/>
        <a:p>
          <a:pPr>
            <a:lnSpc>
              <a:spcPct val="100000"/>
            </a:lnSpc>
          </a:pPr>
          <a:endParaRPr lang="en-US"/>
        </a:p>
      </dgm:t>
    </dgm:pt>
    <dgm:pt modelId="{BD8C740B-D876-45DC-AF11-ADE6F7E12B27}">
      <dgm:prSet/>
      <dgm:spPr/>
      <dgm:t>
        <a:bodyPr/>
        <a:lstStyle/>
        <a:p>
          <a:pPr>
            <a:lnSpc>
              <a:spcPct val="100000"/>
            </a:lnSpc>
          </a:pPr>
          <a:r>
            <a:rPr lang="en-US"/>
            <a:t>Serial Position Effect. </a:t>
          </a:r>
        </a:p>
      </dgm:t>
    </dgm:pt>
    <dgm:pt modelId="{1E1635FE-8876-4065-B0B0-460864C95ECC}" type="parTrans" cxnId="{134A1955-4140-48B0-8023-728A2F5F2107}">
      <dgm:prSet/>
      <dgm:spPr/>
      <dgm:t>
        <a:bodyPr/>
        <a:lstStyle/>
        <a:p>
          <a:endParaRPr lang="en-US"/>
        </a:p>
      </dgm:t>
    </dgm:pt>
    <dgm:pt modelId="{005FF851-1A52-4739-B5DC-0F1C2FA34D59}" type="sibTrans" cxnId="{134A1955-4140-48B0-8023-728A2F5F2107}">
      <dgm:prSet/>
      <dgm:spPr/>
      <dgm:t>
        <a:bodyPr/>
        <a:lstStyle/>
        <a:p>
          <a:pPr>
            <a:lnSpc>
              <a:spcPct val="100000"/>
            </a:lnSpc>
          </a:pPr>
          <a:endParaRPr lang="en-US"/>
        </a:p>
      </dgm:t>
    </dgm:pt>
    <dgm:pt modelId="{DE2BD490-59E7-4CCC-B912-2DFAAC4A9403}">
      <dgm:prSet/>
      <dgm:spPr/>
      <dgm:t>
        <a:bodyPr/>
        <a:lstStyle/>
        <a:p>
          <a:pPr>
            <a:lnSpc>
              <a:spcPct val="100000"/>
            </a:lnSpc>
          </a:pPr>
          <a:r>
            <a:rPr lang="en-GB"/>
            <a:t>(Baddeley and Working Memory Span Measures 3 Hitch 1974; Daneman and Carpenter 1980; Baddeley 1986; Miller et al. 1960; Miyake and Shah 1999).</a:t>
          </a:r>
          <a:endParaRPr lang="en-US"/>
        </a:p>
      </dgm:t>
    </dgm:pt>
    <dgm:pt modelId="{BD472BF4-F8D2-41C1-A17B-43A326ABFF20}" type="parTrans" cxnId="{7592F929-9ED2-48EC-A873-540543B890EE}">
      <dgm:prSet/>
      <dgm:spPr/>
      <dgm:t>
        <a:bodyPr/>
        <a:lstStyle/>
        <a:p>
          <a:endParaRPr lang="en-US"/>
        </a:p>
      </dgm:t>
    </dgm:pt>
    <dgm:pt modelId="{CD03F2D1-9140-4BC0-A02A-25CFC1C89262}" type="sibTrans" cxnId="{7592F929-9ED2-48EC-A873-540543B890EE}">
      <dgm:prSet/>
      <dgm:spPr/>
      <dgm:t>
        <a:bodyPr/>
        <a:lstStyle/>
        <a:p>
          <a:endParaRPr lang="en-US"/>
        </a:p>
      </dgm:t>
    </dgm:pt>
    <dgm:pt modelId="{54CBF4AC-0245-4248-81CD-25D232112A25}" type="pres">
      <dgm:prSet presAssocID="{FAF84D7C-1C93-4F90-A3FC-821627111E23}" presName="root" presStyleCnt="0">
        <dgm:presLayoutVars>
          <dgm:dir/>
          <dgm:resizeHandles val="exact"/>
        </dgm:presLayoutVars>
      </dgm:prSet>
      <dgm:spPr/>
    </dgm:pt>
    <dgm:pt modelId="{1783788A-5BD7-4EF1-A6C9-72D1FBD0B1EC}" type="pres">
      <dgm:prSet presAssocID="{FAF84D7C-1C93-4F90-A3FC-821627111E23}" presName="container" presStyleCnt="0">
        <dgm:presLayoutVars>
          <dgm:dir/>
          <dgm:resizeHandles val="exact"/>
        </dgm:presLayoutVars>
      </dgm:prSet>
      <dgm:spPr/>
    </dgm:pt>
    <dgm:pt modelId="{5F98D49E-F4F3-4271-B638-5136ABEC1956}" type="pres">
      <dgm:prSet presAssocID="{4F7F84D8-22DF-4BDE-BA8D-9016C41F761F}" presName="compNode" presStyleCnt="0"/>
      <dgm:spPr/>
    </dgm:pt>
    <dgm:pt modelId="{717C92AC-EDF5-4FD7-A797-05E0B8DA5218}" type="pres">
      <dgm:prSet presAssocID="{4F7F84D8-22DF-4BDE-BA8D-9016C41F761F}" presName="iconBgRect" presStyleLbl="bgShp" presStyleIdx="0" presStyleCnt="4"/>
      <dgm:spPr/>
    </dgm:pt>
    <dgm:pt modelId="{9FE4367A-CDD6-47EA-AA4D-E265589B33DD}" type="pres">
      <dgm:prSet presAssocID="{4F7F84D8-22DF-4BDE-BA8D-9016C41F761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Image"/>
        </a:ext>
      </dgm:extLst>
    </dgm:pt>
    <dgm:pt modelId="{2F69EB87-6169-4DC4-9322-B9BE38AC5EE9}" type="pres">
      <dgm:prSet presAssocID="{4F7F84D8-22DF-4BDE-BA8D-9016C41F761F}" presName="spaceRect" presStyleCnt="0"/>
      <dgm:spPr/>
    </dgm:pt>
    <dgm:pt modelId="{FF66B0FE-B9A5-4C97-B690-3FA77E297B72}" type="pres">
      <dgm:prSet presAssocID="{4F7F84D8-22DF-4BDE-BA8D-9016C41F761F}" presName="textRect" presStyleLbl="revTx" presStyleIdx="0" presStyleCnt="4">
        <dgm:presLayoutVars>
          <dgm:chMax val="1"/>
          <dgm:chPref val="1"/>
        </dgm:presLayoutVars>
      </dgm:prSet>
      <dgm:spPr/>
    </dgm:pt>
    <dgm:pt modelId="{926AA561-AC4B-4F89-BB15-061B375DB52F}" type="pres">
      <dgm:prSet presAssocID="{E47EB35B-531F-4C62-8653-204E052EEEDF}" presName="sibTrans" presStyleLbl="sibTrans2D1" presStyleIdx="0" presStyleCnt="0"/>
      <dgm:spPr/>
    </dgm:pt>
    <dgm:pt modelId="{66B7794F-934C-4DFE-9BAF-64C3AEC7CB98}" type="pres">
      <dgm:prSet presAssocID="{DBF72C22-4587-452A-93D2-7D855C7954CC}" presName="compNode" presStyleCnt="0"/>
      <dgm:spPr/>
    </dgm:pt>
    <dgm:pt modelId="{6EF69B35-DFE1-4C88-9071-9BFB825C5CE2}" type="pres">
      <dgm:prSet presAssocID="{DBF72C22-4587-452A-93D2-7D855C7954CC}" presName="iconBgRect" presStyleLbl="bgShp" presStyleIdx="1" presStyleCnt="4"/>
      <dgm:spPr/>
    </dgm:pt>
    <dgm:pt modelId="{08F1E9CD-F844-4E7F-9A7B-5C88A75E0797}" type="pres">
      <dgm:prSet presAssocID="{DBF72C22-4587-452A-93D2-7D855C7954C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ight Pointing Backhand Index"/>
        </a:ext>
      </dgm:extLst>
    </dgm:pt>
    <dgm:pt modelId="{9EE31DEC-758F-4B3A-B78F-CFC84801E36B}" type="pres">
      <dgm:prSet presAssocID="{DBF72C22-4587-452A-93D2-7D855C7954CC}" presName="spaceRect" presStyleCnt="0"/>
      <dgm:spPr/>
    </dgm:pt>
    <dgm:pt modelId="{BE657018-D339-4C8E-9357-CEB6D1533887}" type="pres">
      <dgm:prSet presAssocID="{DBF72C22-4587-452A-93D2-7D855C7954CC}" presName="textRect" presStyleLbl="revTx" presStyleIdx="1" presStyleCnt="4">
        <dgm:presLayoutVars>
          <dgm:chMax val="1"/>
          <dgm:chPref val="1"/>
        </dgm:presLayoutVars>
      </dgm:prSet>
      <dgm:spPr/>
    </dgm:pt>
    <dgm:pt modelId="{C1086B75-0277-4EAD-97C3-BA8AA7B75BD8}" type="pres">
      <dgm:prSet presAssocID="{9AAE7D4D-F9BC-4FE7-8329-CDC12DF66420}" presName="sibTrans" presStyleLbl="sibTrans2D1" presStyleIdx="0" presStyleCnt="0"/>
      <dgm:spPr/>
    </dgm:pt>
    <dgm:pt modelId="{76200AB9-EB55-4199-9FA6-F14543F4AB07}" type="pres">
      <dgm:prSet presAssocID="{BD8C740B-D876-45DC-AF11-ADE6F7E12B27}" presName="compNode" presStyleCnt="0"/>
      <dgm:spPr/>
    </dgm:pt>
    <dgm:pt modelId="{09AD156E-0330-4D62-BA69-354477C985C0}" type="pres">
      <dgm:prSet presAssocID="{BD8C740B-D876-45DC-AF11-ADE6F7E12B27}" presName="iconBgRect" presStyleLbl="bgShp" presStyleIdx="2" presStyleCnt="4"/>
      <dgm:spPr/>
    </dgm:pt>
    <dgm:pt modelId="{DA169879-1978-4109-BC24-51C2B852CAEB}" type="pres">
      <dgm:prSet presAssocID="{BD8C740B-D876-45DC-AF11-ADE6F7E12B2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Upward trend"/>
        </a:ext>
      </dgm:extLst>
    </dgm:pt>
    <dgm:pt modelId="{999FBF56-F7DF-49D8-8CAB-4CEB04F86E4B}" type="pres">
      <dgm:prSet presAssocID="{BD8C740B-D876-45DC-AF11-ADE6F7E12B27}" presName="spaceRect" presStyleCnt="0"/>
      <dgm:spPr/>
    </dgm:pt>
    <dgm:pt modelId="{8B0A6DD9-CF08-4BE9-996B-6BDD54E2DC8C}" type="pres">
      <dgm:prSet presAssocID="{BD8C740B-D876-45DC-AF11-ADE6F7E12B27}" presName="textRect" presStyleLbl="revTx" presStyleIdx="2" presStyleCnt="4">
        <dgm:presLayoutVars>
          <dgm:chMax val="1"/>
          <dgm:chPref val="1"/>
        </dgm:presLayoutVars>
      </dgm:prSet>
      <dgm:spPr/>
    </dgm:pt>
    <dgm:pt modelId="{E85089BE-70C9-4BF9-9708-DB446A68528C}" type="pres">
      <dgm:prSet presAssocID="{005FF851-1A52-4739-B5DC-0F1C2FA34D59}" presName="sibTrans" presStyleLbl="sibTrans2D1" presStyleIdx="0" presStyleCnt="0"/>
      <dgm:spPr/>
    </dgm:pt>
    <dgm:pt modelId="{70FB74A9-E456-4E8A-ADBF-AA8F2B5781B3}" type="pres">
      <dgm:prSet presAssocID="{DE2BD490-59E7-4CCC-B912-2DFAAC4A9403}" presName="compNode" presStyleCnt="0"/>
      <dgm:spPr/>
    </dgm:pt>
    <dgm:pt modelId="{60637845-4C75-47E1-A5DE-716233141787}" type="pres">
      <dgm:prSet presAssocID="{DE2BD490-59E7-4CCC-B912-2DFAAC4A9403}" presName="iconBgRect" presStyleLbl="bgShp" presStyleIdx="3" presStyleCnt="4"/>
      <dgm:spPr/>
    </dgm:pt>
    <dgm:pt modelId="{A863AB2E-CD30-48F0-A477-8A6648030BD1}" type="pres">
      <dgm:prSet presAssocID="{DE2BD490-59E7-4CCC-B912-2DFAAC4A940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ght Bulb and Gear"/>
        </a:ext>
      </dgm:extLst>
    </dgm:pt>
    <dgm:pt modelId="{D468DA1F-162F-4AE8-8062-57B9D303B864}" type="pres">
      <dgm:prSet presAssocID="{DE2BD490-59E7-4CCC-B912-2DFAAC4A9403}" presName="spaceRect" presStyleCnt="0"/>
      <dgm:spPr/>
    </dgm:pt>
    <dgm:pt modelId="{637CF0C8-F943-4DB7-913F-0A0A7BDB1687}" type="pres">
      <dgm:prSet presAssocID="{DE2BD490-59E7-4CCC-B912-2DFAAC4A9403}" presName="textRect" presStyleLbl="revTx" presStyleIdx="3" presStyleCnt="4">
        <dgm:presLayoutVars>
          <dgm:chMax val="1"/>
          <dgm:chPref val="1"/>
        </dgm:presLayoutVars>
      </dgm:prSet>
      <dgm:spPr/>
    </dgm:pt>
  </dgm:ptLst>
  <dgm:cxnLst>
    <dgm:cxn modelId="{7592F929-9ED2-48EC-A873-540543B890EE}" srcId="{FAF84D7C-1C93-4F90-A3FC-821627111E23}" destId="{DE2BD490-59E7-4CCC-B912-2DFAAC4A9403}" srcOrd="3" destOrd="0" parTransId="{BD472BF4-F8D2-41C1-A17B-43A326ABFF20}" sibTransId="{CD03F2D1-9140-4BC0-A02A-25CFC1C89262}"/>
    <dgm:cxn modelId="{6886092C-0B5D-40D3-85AA-88DA4EBDFF44}" type="presOf" srcId="{005FF851-1A52-4739-B5DC-0F1C2FA34D59}" destId="{E85089BE-70C9-4BF9-9708-DB446A68528C}" srcOrd="0" destOrd="0" presId="urn:microsoft.com/office/officeart/2018/2/layout/IconCircleList"/>
    <dgm:cxn modelId="{4D7FC861-85DE-4186-92A1-8995F80EA467}" srcId="{FAF84D7C-1C93-4F90-A3FC-821627111E23}" destId="{DBF72C22-4587-452A-93D2-7D855C7954CC}" srcOrd="1" destOrd="0" parTransId="{96128BB8-7677-4BAC-A523-26E9633B709F}" sibTransId="{9AAE7D4D-F9BC-4FE7-8329-CDC12DF66420}"/>
    <dgm:cxn modelId="{45FB9050-B0E0-4FA1-A865-20CBDB867715}" srcId="{FAF84D7C-1C93-4F90-A3FC-821627111E23}" destId="{4F7F84D8-22DF-4BDE-BA8D-9016C41F761F}" srcOrd="0" destOrd="0" parTransId="{E3219D58-913D-4F70-A5F2-6D82690631F9}" sibTransId="{E47EB35B-531F-4C62-8653-204E052EEEDF}"/>
    <dgm:cxn modelId="{134A1955-4140-48B0-8023-728A2F5F2107}" srcId="{FAF84D7C-1C93-4F90-A3FC-821627111E23}" destId="{BD8C740B-D876-45DC-AF11-ADE6F7E12B27}" srcOrd="2" destOrd="0" parTransId="{1E1635FE-8876-4065-B0B0-460864C95ECC}" sibTransId="{005FF851-1A52-4739-B5DC-0F1C2FA34D59}"/>
    <dgm:cxn modelId="{129C809C-B4E7-4335-B2F2-8E604EB3399E}" type="presOf" srcId="{4F7F84D8-22DF-4BDE-BA8D-9016C41F761F}" destId="{FF66B0FE-B9A5-4C97-B690-3FA77E297B72}" srcOrd="0" destOrd="0" presId="urn:microsoft.com/office/officeart/2018/2/layout/IconCircleList"/>
    <dgm:cxn modelId="{5D99FBA5-EDEC-45AC-9A42-3D230D2EA3EA}" type="presOf" srcId="{DBF72C22-4587-452A-93D2-7D855C7954CC}" destId="{BE657018-D339-4C8E-9357-CEB6D1533887}" srcOrd="0" destOrd="0" presId="urn:microsoft.com/office/officeart/2018/2/layout/IconCircleList"/>
    <dgm:cxn modelId="{B5A4C5A7-BC4D-4C2B-BA44-08C4CBFB51FE}" type="presOf" srcId="{DE2BD490-59E7-4CCC-B912-2DFAAC4A9403}" destId="{637CF0C8-F943-4DB7-913F-0A0A7BDB1687}" srcOrd="0" destOrd="0" presId="urn:microsoft.com/office/officeart/2018/2/layout/IconCircleList"/>
    <dgm:cxn modelId="{D8AA8FAD-8B67-458F-82C7-05F64691E1A9}" type="presOf" srcId="{FAF84D7C-1C93-4F90-A3FC-821627111E23}" destId="{54CBF4AC-0245-4248-81CD-25D232112A25}" srcOrd="0" destOrd="0" presId="urn:microsoft.com/office/officeart/2018/2/layout/IconCircleList"/>
    <dgm:cxn modelId="{4CEBDAB4-56D4-413E-9A22-8339C26697CC}" type="presOf" srcId="{E47EB35B-531F-4C62-8653-204E052EEEDF}" destId="{926AA561-AC4B-4F89-BB15-061B375DB52F}" srcOrd="0" destOrd="0" presId="urn:microsoft.com/office/officeart/2018/2/layout/IconCircleList"/>
    <dgm:cxn modelId="{4E5179D2-F14B-48B6-8B0C-F7644F874870}" type="presOf" srcId="{9AAE7D4D-F9BC-4FE7-8329-CDC12DF66420}" destId="{C1086B75-0277-4EAD-97C3-BA8AA7B75BD8}" srcOrd="0" destOrd="0" presId="urn:microsoft.com/office/officeart/2018/2/layout/IconCircleList"/>
    <dgm:cxn modelId="{2AC7AFD9-85CC-429B-A56C-BA880C044E47}" type="presOf" srcId="{BD8C740B-D876-45DC-AF11-ADE6F7E12B27}" destId="{8B0A6DD9-CF08-4BE9-996B-6BDD54E2DC8C}" srcOrd="0" destOrd="0" presId="urn:microsoft.com/office/officeart/2018/2/layout/IconCircleList"/>
    <dgm:cxn modelId="{FB079ACA-12FE-4FF0-ACFB-DD3F85473D5D}" type="presParOf" srcId="{54CBF4AC-0245-4248-81CD-25D232112A25}" destId="{1783788A-5BD7-4EF1-A6C9-72D1FBD0B1EC}" srcOrd="0" destOrd="0" presId="urn:microsoft.com/office/officeart/2018/2/layout/IconCircleList"/>
    <dgm:cxn modelId="{778D6952-1DE3-4E09-BA9D-D3C1A43D64D9}" type="presParOf" srcId="{1783788A-5BD7-4EF1-A6C9-72D1FBD0B1EC}" destId="{5F98D49E-F4F3-4271-B638-5136ABEC1956}" srcOrd="0" destOrd="0" presId="urn:microsoft.com/office/officeart/2018/2/layout/IconCircleList"/>
    <dgm:cxn modelId="{8790BC0D-6341-4C80-B242-056723F2218B}" type="presParOf" srcId="{5F98D49E-F4F3-4271-B638-5136ABEC1956}" destId="{717C92AC-EDF5-4FD7-A797-05E0B8DA5218}" srcOrd="0" destOrd="0" presId="urn:microsoft.com/office/officeart/2018/2/layout/IconCircleList"/>
    <dgm:cxn modelId="{0630D33C-7BCC-4DA1-A01E-9EEBB4EBB91F}" type="presParOf" srcId="{5F98D49E-F4F3-4271-B638-5136ABEC1956}" destId="{9FE4367A-CDD6-47EA-AA4D-E265589B33DD}" srcOrd="1" destOrd="0" presId="urn:microsoft.com/office/officeart/2018/2/layout/IconCircleList"/>
    <dgm:cxn modelId="{1C5FB230-0361-449B-BE78-9D40B4DA55FF}" type="presParOf" srcId="{5F98D49E-F4F3-4271-B638-5136ABEC1956}" destId="{2F69EB87-6169-4DC4-9322-B9BE38AC5EE9}" srcOrd="2" destOrd="0" presId="urn:microsoft.com/office/officeart/2018/2/layout/IconCircleList"/>
    <dgm:cxn modelId="{975AF93E-E4A7-4211-A2A7-4164539CC139}" type="presParOf" srcId="{5F98D49E-F4F3-4271-B638-5136ABEC1956}" destId="{FF66B0FE-B9A5-4C97-B690-3FA77E297B72}" srcOrd="3" destOrd="0" presId="urn:microsoft.com/office/officeart/2018/2/layout/IconCircleList"/>
    <dgm:cxn modelId="{B43E8BE5-E186-493B-82A7-33633A074BCA}" type="presParOf" srcId="{1783788A-5BD7-4EF1-A6C9-72D1FBD0B1EC}" destId="{926AA561-AC4B-4F89-BB15-061B375DB52F}" srcOrd="1" destOrd="0" presId="urn:microsoft.com/office/officeart/2018/2/layout/IconCircleList"/>
    <dgm:cxn modelId="{9B9CBBDB-545E-41EA-B490-DF1BDD0E004D}" type="presParOf" srcId="{1783788A-5BD7-4EF1-A6C9-72D1FBD0B1EC}" destId="{66B7794F-934C-4DFE-9BAF-64C3AEC7CB98}" srcOrd="2" destOrd="0" presId="urn:microsoft.com/office/officeart/2018/2/layout/IconCircleList"/>
    <dgm:cxn modelId="{DD582A02-E27B-45DD-B666-527B0F5FEC19}" type="presParOf" srcId="{66B7794F-934C-4DFE-9BAF-64C3AEC7CB98}" destId="{6EF69B35-DFE1-4C88-9071-9BFB825C5CE2}" srcOrd="0" destOrd="0" presId="urn:microsoft.com/office/officeart/2018/2/layout/IconCircleList"/>
    <dgm:cxn modelId="{A8B20758-FB98-4515-A06C-0441E020B2A0}" type="presParOf" srcId="{66B7794F-934C-4DFE-9BAF-64C3AEC7CB98}" destId="{08F1E9CD-F844-4E7F-9A7B-5C88A75E0797}" srcOrd="1" destOrd="0" presId="urn:microsoft.com/office/officeart/2018/2/layout/IconCircleList"/>
    <dgm:cxn modelId="{6D85A9BE-4E1B-4B49-8033-52B708F0917F}" type="presParOf" srcId="{66B7794F-934C-4DFE-9BAF-64C3AEC7CB98}" destId="{9EE31DEC-758F-4B3A-B78F-CFC84801E36B}" srcOrd="2" destOrd="0" presId="urn:microsoft.com/office/officeart/2018/2/layout/IconCircleList"/>
    <dgm:cxn modelId="{5916344B-C8B5-4A8A-BA9C-7FA888B07303}" type="presParOf" srcId="{66B7794F-934C-4DFE-9BAF-64C3AEC7CB98}" destId="{BE657018-D339-4C8E-9357-CEB6D1533887}" srcOrd="3" destOrd="0" presId="urn:microsoft.com/office/officeart/2018/2/layout/IconCircleList"/>
    <dgm:cxn modelId="{6E686A56-418F-4FF9-9278-3892E5121589}" type="presParOf" srcId="{1783788A-5BD7-4EF1-A6C9-72D1FBD0B1EC}" destId="{C1086B75-0277-4EAD-97C3-BA8AA7B75BD8}" srcOrd="3" destOrd="0" presId="urn:microsoft.com/office/officeart/2018/2/layout/IconCircleList"/>
    <dgm:cxn modelId="{CEFF8C16-0E48-4EE5-8834-D913FEC38268}" type="presParOf" srcId="{1783788A-5BD7-4EF1-A6C9-72D1FBD0B1EC}" destId="{76200AB9-EB55-4199-9FA6-F14543F4AB07}" srcOrd="4" destOrd="0" presId="urn:microsoft.com/office/officeart/2018/2/layout/IconCircleList"/>
    <dgm:cxn modelId="{0791024E-7AD7-40D9-827B-6732FE06DCCC}" type="presParOf" srcId="{76200AB9-EB55-4199-9FA6-F14543F4AB07}" destId="{09AD156E-0330-4D62-BA69-354477C985C0}" srcOrd="0" destOrd="0" presId="urn:microsoft.com/office/officeart/2018/2/layout/IconCircleList"/>
    <dgm:cxn modelId="{AF6B4F44-5598-4D47-ACC8-3E96A3F12529}" type="presParOf" srcId="{76200AB9-EB55-4199-9FA6-F14543F4AB07}" destId="{DA169879-1978-4109-BC24-51C2B852CAEB}" srcOrd="1" destOrd="0" presId="urn:microsoft.com/office/officeart/2018/2/layout/IconCircleList"/>
    <dgm:cxn modelId="{B07CA3F1-49CD-4BB9-BB64-F5817E7AF46E}" type="presParOf" srcId="{76200AB9-EB55-4199-9FA6-F14543F4AB07}" destId="{999FBF56-F7DF-49D8-8CAB-4CEB04F86E4B}" srcOrd="2" destOrd="0" presId="urn:microsoft.com/office/officeart/2018/2/layout/IconCircleList"/>
    <dgm:cxn modelId="{A083DCDB-FF7B-45AE-925A-588F2BDE7CFA}" type="presParOf" srcId="{76200AB9-EB55-4199-9FA6-F14543F4AB07}" destId="{8B0A6DD9-CF08-4BE9-996B-6BDD54E2DC8C}" srcOrd="3" destOrd="0" presId="urn:microsoft.com/office/officeart/2018/2/layout/IconCircleList"/>
    <dgm:cxn modelId="{CB53D1E1-8268-4693-BB67-670B6758628E}" type="presParOf" srcId="{1783788A-5BD7-4EF1-A6C9-72D1FBD0B1EC}" destId="{E85089BE-70C9-4BF9-9708-DB446A68528C}" srcOrd="5" destOrd="0" presId="urn:microsoft.com/office/officeart/2018/2/layout/IconCircleList"/>
    <dgm:cxn modelId="{DF4C0E85-32DF-44BE-90CC-C7C1F987FEB0}" type="presParOf" srcId="{1783788A-5BD7-4EF1-A6C9-72D1FBD0B1EC}" destId="{70FB74A9-E456-4E8A-ADBF-AA8F2B5781B3}" srcOrd="6" destOrd="0" presId="urn:microsoft.com/office/officeart/2018/2/layout/IconCircleList"/>
    <dgm:cxn modelId="{63804A67-066A-41B1-ADE4-6E88690F3426}" type="presParOf" srcId="{70FB74A9-E456-4E8A-ADBF-AA8F2B5781B3}" destId="{60637845-4C75-47E1-A5DE-716233141787}" srcOrd="0" destOrd="0" presId="urn:microsoft.com/office/officeart/2018/2/layout/IconCircleList"/>
    <dgm:cxn modelId="{61E5073D-A665-43D9-B4BB-4F082E29E007}" type="presParOf" srcId="{70FB74A9-E456-4E8A-ADBF-AA8F2B5781B3}" destId="{A863AB2E-CD30-48F0-A477-8A6648030BD1}" srcOrd="1" destOrd="0" presId="urn:microsoft.com/office/officeart/2018/2/layout/IconCircleList"/>
    <dgm:cxn modelId="{1AF641FA-05F6-470E-A87F-0654C38700F9}" type="presParOf" srcId="{70FB74A9-E456-4E8A-ADBF-AA8F2B5781B3}" destId="{D468DA1F-162F-4AE8-8062-57B9D303B864}" srcOrd="2" destOrd="0" presId="urn:microsoft.com/office/officeart/2018/2/layout/IconCircleList"/>
    <dgm:cxn modelId="{85D57A6E-1103-44F2-AD1E-D99B6C048130}" type="presParOf" srcId="{70FB74A9-E456-4E8A-ADBF-AA8F2B5781B3}" destId="{637CF0C8-F943-4DB7-913F-0A0A7BDB168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267288-58C3-4A2E-BFED-7A25E8643982}"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836236FB-F669-4B53-851B-E2EC5A9D7F79}">
      <dgm:prSet/>
      <dgm:spPr/>
      <dgm:t>
        <a:bodyPr/>
        <a:lstStyle/>
        <a:p>
          <a:pPr>
            <a:lnSpc>
              <a:spcPct val="100000"/>
            </a:lnSpc>
          </a:pPr>
          <a:r>
            <a:rPr lang="en-GB" b="1"/>
            <a:t>Why did the model fail ? </a:t>
          </a:r>
          <a:endParaRPr lang="en-US"/>
        </a:p>
      </dgm:t>
    </dgm:pt>
    <dgm:pt modelId="{848ADC0A-182D-4841-A18E-D89D5909E913}" type="parTrans" cxnId="{A3CBBA3C-80E1-4541-9918-E09498940C94}">
      <dgm:prSet/>
      <dgm:spPr/>
      <dgm:t>
        <a:bodyPr/>
        <a:lstStyle/>
        <a:p>
          <a:endParaRPr lang="en-US"/>
        </a:p>
      </dgm:t>
    </dgm:pt>
    <dgm:pt modelId="{5C90833D-53D6-4584-A016-DF8F22CD9CE0}" type="sibTrans" cxnId="{A3CBBA3C-80E1-4541-9918-E09498940C94}">
      <dgm:prSet/>
      <dgm:spPr/>
      <dgm:t>
        <a:bodyPr/>
        <a:lstStyle/>
        <a:p>
          <a:endParaRPr lang="en-US"/>
        </a:p>
      </dgm:t>
    </dgm:pt>
    <dgm:pt modelId="{C71D09F0-5FD9-4211-A52C-151CBB4AD285}">
      <dgm:prSet/>
      <dgm:spPr/>
      <dgm:t>
        <a:bodyPr/>
        <a:lstStyle/>
        <a:p>
          <a:pPr>
            <a:lnSpc>
              <a:spcPct val="100000"/>
            </a:lnSpc>
          </a:pPr>
          <a:r>
            <a:rPr lang="en-GB"/>
            <a:t>NN get adjusted to the training data, the more the data the higher the accuracy, it’s all about training. </a:t>
          </a:r>
          <a:endParaRPr lang="en-US"/>
        </a:p>
      </dgm:t>
    </dgm:pt>
    <dgm:pt modelId="{928F6FB1-49DB-4C58-BC88-673D737FEA5D}" type="parTrans" cxnId="{0ADB975C-EB11-4EB9-B895-00751D20A2A3}">
      <dgm:prSet/>
      <dgm:spPr/>
      <dgm:t>
        <a:bodyPr/>
        <a:lstStyle/>
        <a:p>
          <a:endParaRPr lang="en-US"/>
        </a:p>
      </dgm:t>
    </dgm:pt>
    <dgm:pt modelId="{26F42A96-0EB2-4527-A524-8F456F679BA8}" type="sibTrans" cxnId="{0ADB975C-EB11-4EB9-B895-00751D20A2A3}">
      <dgm:prSet/>
      <dgm:spPr/>
      <dgm:t>
        <a:bodyPr/>
        <a:lstStyle/>
        <a:p>
          <a:endParaRPr lang="en-US"/>
        </a:p>
      </dgm:t>
    </dgm:pt>
    <dgm:pt modelId="{C97B6769-5B65-426A-8D3E-B41EBAFB0734}">
      <dgm:prSet/>
      <dgm:spPr/>
      <dgm:t>
        <a:bodyPr/>
        <a:lstStyle/>
        <a:p>
          <a:pPr>
            <a:lnSpc>
              <a:spcPct val="100000"/>
            </a:lnSpc>
          </a:pPr>
          <a:r>
            <a:rPr lang="en-GB" dirty="0"/>
            <a:t>Weighting attention didn’t work in this model. </a:t>
          </a:r>
          <a:endParaRPr lang="en-US" dirty="0"/>
        </a:p>
      </dgm:t>
    </dgm:pt>
    <dgm:pt modelId="{86EADDF5-AC05-4CD4-9FEB-F3B1801B9D50}" type="parTrans" cxnId="{442BAB81-AFFF-4562-B384-FE2B22D28D3C}">
      <dgm:prSet/>
      <dgm:spPr/>
      <dgm:t>
        <a:bodyPr/>
        <a:lstStyle/>
        <a:p>
          <a:endParaRPr lang="en-US"/>
        </a:p>
      </dgm:t>
    </dgm:pt>
    <dgm:pt modelId="{53E66703-6218-4BDF-922D-9BF670D1FD81}" type="sibTrans" cxnId="{442BAB81-AFFF-4562-B384-FE2B22D28D3C}">
      <dgm:prSet/>
      <dgm:spPr/>
      <dgm:t>
        <a:bodyPr/>
        <a:lstStyle/>
        <a:p>
          <a:endParaRPr lang="en-US"/>
        </a:p>
      </dgm:t>
    </dgm:pt>
    <dgm:pt modelId="{C1C12EAF-9F04-4761-8D70-0D8293C017A2}">
      <dgm:prSet/>
      <dgm:spPr/>
      <dgm:t>
        <a:bodyPr/>
        <a:lstStyle/>
        <a:p>
          <a:pPr>
            <a:lnSpc>
              <a:spcPct val="100000"/>
            </a:lnSpc>
          </a:pPr>
          <a:r>
            <a:rPr lang="en-GB" dirty="0"/>
            <a:t>For example (YAC), it predicts the probability of this item to be of class A, since it has never seen dim1=Y to be of class C it has strong negative weight -6.15, and it has seen dim3=C for class C, so it has positive weight 1.79. </a:t>
          </a:r>
          <a:endParaRPr lang="en-US" dirty="0"/>
        </a:p>
      </dgm:t>
    </dgm:pt>
    <dgm:pt modelId="{740F7C60-4C7E-4BFE-9DF9-3E8A2C4C36EB}" type="parTrans" cxnId="{078DB9CC-EC4A-4182-9E56-911C1E1ACE62}">
      <dgm:prSet/>
      <dgm:spPr/>
      <dgm:t>
        <a:bodyPr/>
        <a:lstStyle/>
        <a:p>
          <a:endParaRPr lang="en-US"/>
        </a:p>
      </dgm:t>
    </dgm:pt>
    <dgm:pt modelId="{6320762B-2FF4-4072-A100-DBC93EE69F0C}" type="sibTrans" cxnId="{078DB9CC-EC4A-4182-9E56-911C1E1ACE62}">
      <dgm:prSet/>
      <dgm:spPr/>
      <dgm:t>
        <a:bodyPr/>
        <a:lstStyle/>
        <a:p>
          <a:endParaRPr lang="en-US"/>
        </a:p>
      </dgm:t>
    </dgm:pt>
    <dgm:pt modelId="{AE29FE0B-A97B-4F9C-A19E-2F18387D4FB0}" type="pres">
      <dgm:prSet presAssocID="{55267288-58C3-4A2E-BFED-7A25E8643982}" presName="root" presStyleCnt="0">
        <dgm:presLayoutVars>
          <dgm:dir/>
          <dgm:resizeHandles val="exact"/>
        </dgm:presLayoutVars>
      </dgm:prSet>
      <dgm:spPr/>
    </dgm:pt>
    <dgm:pt modelId="{00B46709-7B75-4770-97BB-77391B7B5D79}" type="pres">
      <dgm:prSet presAssocID="{836236FB-F669-4B53-851B-E2EC5A9D7F79}" presName="compNode" presStyleCnt="0"/>
      <dgm:spPr/>
    </dgm:pt>
    <dgm:pt modelId="{3A9FA8D8-4E38-4187-A23C-3F13AB201147}" type="pres">
      <dgm:prSet presAssocID="{836236FB-F669-4B53-851B-E2EC5A9D7F79}" presName="bgRect" presStyleLbl="bgShp" presStyleIdx="0" presStyleCnt="4"/>
      <dgm:spPr/>
    </dgm:pt>
    <dgm:pt modelId="{2CD1397D-F877-47E7-A88C-C29BEC899625}" type="pres">
      <dgm:prSet presAssocID="{836236FB-F669-4B53-851B-E2EC5A9D7F7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p"/>
        </a:ext>
      </dgm:extLst>
    </dgm:pt>
    <dgm:pt modelId="{01219292-FFEB-4151-AD61-F3D1C20C48CB}" type="pres">
      <dgm:prSet presAssocID="{836236FB-F669-4B53-851B-E2EC5A9D7F79}" presName="spaceRect" presStyleCnt="0"/>
      <dgm:spPr/>
    </dgm:pt>
    <dgm:pt modelId="{67AE2547-C1EA-47F5-9AC6-AD07ECDD9C68}" type="pres">
      <dgm:prSet presAssocID="{836236FB-F669-4B53-851B-E2EC5A9D7F79}" presName="parTx" presStyleLbl="revTx" presStyleIdx="0" presStyleCnt="4">
        <dgm:presLayoutVars>
          <dgm:chMax val="0"/>
          <dgm:chPref val="0"/>
        </dgm:presLayoutVars>
      </dgm:prSet>
      <dgm:spPr/>
    </dgm:pt>
    <dgm:pt modelId="{CB7513B9-7E91-4E91-BB67-6F441D48ED10}" type="pres">
      <dgm:prSet presAssocID="{5C90833D-53D6-4584-A016-DF8F22CD9CE0}" presName="sibTrans" presStyleCnt="0"/>
      <dgm:spPr/>
    </dgm:pt>
    <dgm:pt modelId="{A73E133B-5D64-4B51-9284-69AA4F44396F}" type="pres">
      <dgm:prSet presAssocID="{C71D09F0-5FD9-4211-A52C-151CBB4AD285}" presName="compNode" presStyleCnt="0"/>
      <dgm:spPr/>
    </dgm:pt>
    <dgm:pt modelId="{EBCF0BB3-B3E3-436F-BDDB-38421D17249D}" type="pres">
      <dgm:prSet presAssocID="{C71D09F0-5FD9-4211-A52C-151CBB4AD285}" presName="bgRect" presStyleLbl="bgShp" presStyleIdx="1" presStyleCnt="4"/>
      <dgm:spPr/>
    </dgm:pt>
    <dgm:pt modelId="{457E223F-161F-463B-B0C9-B77477AF74A7}" type="pres">
      <dgm:prSet presAssocID="{C71D09F0-5FD9-4211-A52C-151CBB4AD28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Upward trend"/>
        </a:ext>
      </dgm:extLst>
    </dgm:pt>
    <dgm:pt modelId="{0C01D29C-22E6-47B0-8A75-3172A69A9720}" type="pres">
      <dgm:prSet presAssocID="{C71D09F0-5FD9-4211-A52C-151CBB4AD285}" presName="spaceRect" presStyleCnt="0"/>
      <dgm:spPr/>
    </dgm:pt>
    <dgm:pt modelId="{644A7D68-FB25-46F4-A1CF-68DA96408395}" type="pres">
      <dgm:prSet presAssocID="{C71D09F0-5FD9-4211-A52C-151CBB4AD285}" presName="parTx" presStyleLbl="revTx" presStyleIdx="1" presStyleCnt="4">
        <dgm:presLayoutVars>
          <dgm:chMax val="0"/>
          <dgm:chPref val="0"/>
        </dgm:presLayoutVars>
      </dgm:prSet>
      <dgm:spPr/>
    </dgm:pt>
    <dgm:pt modelId="{863085FB-BC7B-45C7-AA35-0A5A43A67DD3}" type="pres">
      <dgm:prSet presAssocID="{26F42A96-0EB2-4527-A524-8F456F679BA8}" presName="sibTrans" presStyleCnt="0"/>
      <dgm:spPr/>
    </dgm:pt>
    <dgm:pt modelId="{B8689B9C-2921-4E50-BEC9-415B7379BB9A}" type="pres">
      <dgm:prSet presAssocID="{C97B6769-5B65-426A-8D3E-B41EBAFB0734}" presName="compNode" presStyleCnt="0"/>
      <dgm:spPr/>
    </dgm:pt>
    <dgm:pt modelId="{71A7E812-C3BC-4657-B447-F805136A0931}" type="pres">
      <dgm:prSet presAssocID="{C97B6769-5B65-426A-8D3E-B41EBAFB0734}" presName="bgRect" presStyleLbl="bgShp" presStyleIdx="2" presStyleCnt="4"/>
      <dgm:spPr/>
    </dgm:pt>
    <dgm:pt modelId="{D1B12F09-0855-40D4-8B5F-021A04D3666B}" type="pres">
      <dgm:prSet presAssocID="{C97B6769-5B65-426A-8D3E-B41EBAFB073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837ED65C-CBA9-4A2B-A0A8-16E7D2D74B01}" type="pres">
      <dgm:prSet presAssocID="{C97B6769-5B65-426A-8D3E-B41EBAFB0734}" presName="spaceRect" presStyleCnt="0"/>
      <dgm:spPr/>
    </dgm:pt>
    <dgm:pt modelId="{28EE0F43-9482-4E08-910B-1CB9F944838D}" type="pres">
      <dgm:prSet presAssocID="{C97B6769-5B65-426A-8D3E-B41EBAFB0734}" presName="parTx" presStyleLbl="revTx" presStyleIdx="2" presStyleCnt="4">
        <dgm:presLayoutVars>
          <dgm:chMax val="0"/>
          <dgm:chPref val="0"/>
        </dgm:presLayoutVars>
      </dgm:prSet>
      <dgm:spPr/>
    </dgm:pt>
    <dgm:pt modelId="{080A6485-41ED-45B1-93A8-3321D27D801A}" type="pres">
      <dgm:prSet presAssocID="{53E66703-6218-4BDF-922D-9BF670D1FD81}" presName="sibTrans" presStyleCnt="0"/>
      <dgm:spPr/>
    </dgm:pt>
    <dgm:pt modelId="{3F78B45F-5E5F-4622-A921-15E0DD879358}" type="pres">
      <dgm:prSet presAssocID="{C1C12EAF-9F04-4761-8D70-0D8293C017A2}" presName="compNode" presStyleCnt="0"/>
      <dgm:spPr/>
    </dgm:pt>
    <dgm:pt modelId="{CEA4D552-57E6-40FC-B167-16B35EFA57D0}" type="pres">
      <dgm:prSet presAssocID="{C1C12EAF-9F04-4761-8D70-0D8293C017A2}" presName="bgRect" presStyleLbl="bgShp" presStyleIdx="3" presStyleCnt="4"/>
      <dgm:spPr/>
    </dgm:pt>
    <dgm:pt modelId="{B6A8A8DB-AEC1-4300-8593-5D4536327AF5}" type="pres">
      <dgm:prSet presAssocID="{C1C12EAF-9F04-4761-8D70-0D8293C017A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humbs Up Sign"/>
        </a:ext>
      </dgm:extLst>
    </dgm:pt>
    <dgm:pt modelId="{7FDA4D99-7D22-4D14-BEE8-4D03C7249FE5}" type="pres">
      <dgm:prSet presAssocID="{C1C12EAF-9F04-4761-8D70-0D8293C017A2}" presName="spaceRect" presStyleCnt="0"/>
      <dgm:spPr/>
    </dgm:pt>
    <dgm:pt modelId="{28A44D62-197A-423B-B20E-58E7D2A4FD42}" type="pres">
      <dgm:prSet presAssocID="{C1C12EAF-9F04-4761-8D70-0D8293C017A2}" presName="parTx" presStyleLbl="revTx" presStyleIdx="3" presStyleCnt="4">
        <dgm:presLayoutVars>
          <dgm:chMax val="0"/>
          <dgm:chPref val="0"/>
        </dgm:presLayoutVars>
      </dgm:prSet>
      <dgm:spPr/>
    </dgm:pt>
  </dgm:ptLst>
  <dgm:cxnLst>
    <dgm:cxn modelId="{958C1C04-2D6F-495D-8636-A37A9ADDE0AB}" type="presOf" srcId="{C1C12EAF-9F04-4761-8D70-0D8293C017A2}" destId="{28A44D62-197A-423B-B20E-58E7D2A4FD42}" srcOrd="0" destOrd="0" presId="urn:microsoft.com/office/officeart/2018/2/layout/IconVerticalSolidList"/>
    <dgm:cxn modelId="{A3CBBA3C-80E1-4541-9918-E09498940C94}" srcId="{55267288-58C3-4A2E-BFED-7A25E8643982}" destId="{836236FB-F669-4B53-851B-E2EC5A9D7F79}" srcOrd="0" destOrd="0" parTransId="{848ADC0A-182D-4841-A18E-D89D5909E913}" sibTransId="{5C90833D-53D6-4584-A016-DF8F22CD9CE0}"/>
    <dgm:cxn modelId="{0ADB975C-EB11-4EB9-B895-00751D20A2A3}" srcId="{55267288-58C3-4A2E-BFED-7A25E8643982}" destId="{C71D09F0-5FD9-4211-A52C-151CBB4AD285}" srcOrd="1" destOrd="0" parTransId="{928F6FB1-49DB-4C58-BC88-673D737FEA5D}" sibTransId="{26F42A96-0EB2-4527-A524-8F456F679BA8}"/>
    <dgm:cxn modelId="{442BAB81-AFFF-4562-B384-FE2B22D28D3C}" srcId="{55267288-58C3-4A2E-BFED-7A25E8643982}" destId="{C97B6769-5B65-426A-8D3E-B41EBAFB0734}" srcOrd="2" destOrd="0" parTransId="{86EADDF5-AC05-4CD4-9FEB-F3B1801B9D50}" sibTransId="{53E66703-6218-4BDF-922D-9BF670D1FD81}"/>
    <dgm:cxn modelId="{564B22BD-3C15-4EF7-96B4-3C202E28D2F0}" type="presOf" srcId="{C71D09F0-5FD9-4211-A52C-151CBB4AD285}" destId="{644A7D68-FB25-46F4-A1CF-68DA96408395}" srcOrd="0" destOrd="0" presId="urn:microsoft.com/office/officeart/2018/2/layout/IconVerticalSolidList"/>
    <dgm:cxn modelId="{078DB9CC-EC4A-4182-9E56-911C1E1ACE62}" srcId="{55267288-58C3-4A2E-BFED-7A25E8643982}" destId="{C1C12EAF-9F04-4761-8D70-0D8293C017A2}" srcOrd="3" destOrd="0" parTransId="{740F7C60-4C7E-4BFE-9DF9-3E8A2C4C36EB}" sibTransId="{6320762B-2FF4-4072-A100-DBC93EE69F0C}"/>
    <dgm:cxn modelId="{395187D4-1C5B-4E99-B14D-271215726143}" type="presOf" srcId="{55267288-58C3-4A2E-BFED-7A25E8643982}" destId="{AE29FE0B-A97B-4F9C-A19E-2F18387D4FB0}" srcOrd="0" destOrd="0" presId="urn:microsoft.com/office/officeart/2018/2/layout/IconVerticalSolidList"/>
    <dgm:cxn modelId="{EE9D9BDC-4C91-4712-97A8-B7F9E62EEBF3}" type="presOf" srcId="{C97B6769-5B65-426A-8D3E-B41EBAFB0734}" destId="{28EE0F43-9482-4E08-910B-1CB9F944838D}" srcOrd="0" destOrd="0" presId="urn:microsoft.com/office/officeart/2018/2/layout/IconVerticalSolidList"/>
    <dgm:cxn modelId="{8D429DFD-38D9-42C1-BD63-E324C49FEACC}" type="presOf" srcId="{836236FB-F669-4B53-851B-E2EC5A9D7F79}" destId="{67AE2547-C1EA-47F5-9AC6-AD07ECDD9C68}" srcOrd="0" destOrd="0" presId="urn:microsoft.com/office/officeart/2018/2/layout/IconVerticalSolidList"/>
    <dgm:cxn modelId="{5877A9A2-785E-47B5-8466-A6A7A972E158}" type="presParOf" srcId="{AE29FE0B-A97B-4F9C-A19E-2F18387D4FB0}" destId="{00B46709-7B75-4770-97BB-77391B7B5D79}" srcOrd="0" destOrd="0" presId="urn:microsoft.com/office/officeart/2018/2/layout/IconVerticalSolidList"/>
    <dgm:cxn modelId="{64F2C784-ACF2-48E8-9690-6194F84318B6}" type="presParOf" srcId="{00B46709-7B75-4770-97BB-77391B7B5D79}" destId="{3A9FA8D8-4E38-4187-A23C-3F13AB201147}" srcOrd="0" destOrd="0" presId="urn:microsoft.com/office/officeart/2018/2/layout/IconVerticalSolidList"/>
    <dgm:cxn modelId="{C8BDF8F8-3B13-42AD-89A5-D4021C954A23}" type="presParOf" srcId="{00B46709-7B75-4770-97BB-77391B7B5D79}" destId="{2CD1397D-F877-47E7-A88C-C29BEC899625}" srcOrd="1" destOrd="0" presId="urn:microsoft.com/office/officeart/2018/2/layout/IconVerticalSolidList"/>
    <dgm:cxn modelId="{D15E0015-3052-4BF0-B23D-62625FD88775}" type="presParOf" srcId="{00B46709-7B75-4770-97BB-77391B7B5D79}" destId="{01219292-FFEB-4151-AD61-F3D1C20C48CB}" srcOrd="2" destOrd="0" presId="urn:microsoft.com/office/officeart/2018/2/layout/IconVerticalSolidList"/>
    <dgm:cxn modelId="{2580CD0F-A2DA-4BF7-B498-0AA51A804FAC}" type="presParOf" srcId="{00B46709-7B75-4770-97BB-77391B7B5D79}" destId="{67AE2547-C1EA-47F5-9AC6-AD07ECDD9C68}" srcOrd="3" destOrd="0" presId="urn:microsoft.com/office/officeart/2018/2/layout/IconVerticalSolidList"/>
    <dgm:cxn modelId="{A78CC88C-8230-497E-A242-858FC9B8050C}" type="presParOf" srcId="{AE29FE0B-A97B-4F9C-A19E-2F18387D4FB0}" destId="{CB7513B9-7E91-4E91-BB67-6F441D48ED10}" srcOrd="1" destOrd="0" presId="urn:microsoft.com/office/officeart/2018/2/layout/IconVerticalSolidList"/>
    <dgm:cxn modelId="{7760E352-BE68-488C-86CD-B6B9397798D9}" type="presParOf" srcId="{AE29FE0B-A97B-4F9C-A19E-2F18387D4FB0}" destId="{A73E133B-5D64-4B51-9284-69AA4F44396F}" srcOrd="2" destOrd="0" presId="urn:microsoft.com/office/officeart/2018/2/layout/IconVerticalSolidList"/>
    <dgm:cxn modelId="{8179EE1A-A0AE-47C5-8472-FC7CDFD77BBB}" type="presParOf" srcId="{A73E133B-5D64-4B51-9284-69AA4F44396F}" destId="{EBCF0BB3-B3E3-436F-BDDB-38421D17249D}" srcOrd="0" destOrd="0" presId="urn:microsoft.com/office/officeart/2018/2/layout/IconVerticalSolidList"/>
    <dgm:cxn modelId="{A536A7DF-F1BA-4308-84AB-58D74830B15F}" type="presParOf" srcId="{A73E133B-5D64-4B51-9284-69AA4F44396F}" destId="{457E223F-161F-463B-B0C9-B77477AF74A7}" srcOrd="1" destOrd="0" presId="urn:microsoft.com/office/officeart/2018/2/layout/IconVerticalSolidList"/>
    <dgm:cxn modelId="{14300A0A-43D8-409E-ACF8-B8063402F477}" type="presParOf" srcId="{A73E133B-5D64-4B51-9284-69AA4F44396F}" destId="{0C01D29C-22E6-47B0-8A75-3172A69A9720}" srcOrd="2" destOrd="0" presId="urn:microsoft.com/office/officeart/2018/2/layout/IconVerticalSolidList"/>
    <dgm:cxn modelId="{502902BC-2926-4D37-915F-E681787F6AE1}" type="presParOf" srcId="{A73E133B-5D64-4B51-9284-69AA4F44396F}" destId="{644A7D68-FB25-46F4-A1CF-68DA96408395}" srcOrd="3" destOrd="0" presId="urn:microsoft.com/office/officeart/2018/2/layout/IconVerticalSolidList"/>
    <dgm:cxn modelId="{DF639850-E8F5-4C5B-92ED-758522044CDB}" type="presParOf" srcId="{AE29FE0B-A97B-4F9C-A19E-2F18387D4FB0}" destId="{863085FB-BC7B-45C7-AA35-0A5A43A67DD3}" srcOrd="3" destOrd="0" presId="urn:microsoft.com/office/officeart/2018/2/layout/IconVerticalSolidList"/>
    <dgm:cxn modelId="{04E1F309-1A55-4796-BED6-E261230B4FE6}" type="presParOf" srcId="{AE29FE0B-A97B-4F9C-A19E-2F18387D4FB0}" destId="{B8689B9C-2921-4E50-BEC9-415B7379BB9A}" srcOrd="4" destOrd="0" presId="urn:microsoft.com/office/officeart/2018/2/layout/IconVerticalSolidList"/>
    <dgm:cxn modelId="{DFE76991-1B41-42B3-A2F3-A47319FD0AA4}" type="presParOf" srcId="{B8689B9C-2921-4E50-BEC9-415B7379BB9A}" destId="{71A7E812-C3BC-4657-B447-F805136A0931}" srcOrd="0" destOrd="0" presId="urn:microsoft.com/office/officeart/2018/2/layout/IconVerticalSolidList"/>
    <dgm:cxn modelId="{641AD447-66E5-4C83-A5A9-2CA553C28F41}" type="presParOf" srcId="{B8689B9C-2921-4E50-BEC9-415B7379BB9A}" destId="{D1B12F09-0855-40D4-8B5F-021A04D3666B}" srcOrd="1" destOrd="0" presId="urn:microsoft.com/office/officeart/2018/2/layout/IconVerticalSolidList"/>
    <dgm:cxn modelId="{AF96ED4F-0B8F-4EAD-B679-60CAA360A39F}" type="presParOf" srcId="{B8689B9C-2921-4E50-BEC9-415B7379BB9A}" destId="{837ED65C-CBA9-4A2B-A0A8-16E7D2D74B01}" srcOrd="2" destOrd="0" presId="urn:microsoft.com/office/officeart/2018/2/layout/IconVerticalSolidList"/>
    <dgm:cxn modelId="{074CD991-E416-4F70-BBCB-2CDCD54D7D19}" type="presParOf" srcId="{B8689B9C-2921-4E50-BEC9-415B7379BB9A}" destId="{28EE0F43-9482-4E08-910B-1CB9F944838D}" srcOrd="3" destOrd="0" presId="urn:microsoft.com/office/officeart/2018/2/layout/IconVerticalSolidList"/>
    <dgm:cxn modelId="{F3B40A3E-73E1-4FA3-A376-7B2FBE29D049}" type="presParOf" srcId="{AE29FE0B-A97B-4F9C-A19E-2F18387D4FB0}" destId="{080A6485-41ED-45B1-93A8-3321D27D801A}" srcOrd="5" destOrd="0" presId="urn:microsoft.com/office/officeart/2018/2/layout/IconVerticalSolidList"/>
    <dgm:cxn modelId="{7CB1AFDC-5B7E-401B-BD59-E698505FA53C}" type="presParOf" srcId="{AE29FE0B-A97B-4F9C-A19E-2F18387D4FB0}" destId="{3F78B45F-5E5F-4622-A921-15E0DD879358}" srcOrd="6" destOrd="0" presId="urn:microsoft.com/office/officeart/2018/2/layout/IconVerticalSolidList"/>
    <dgm:cxn modelId="{1DD1A08F-B730-429C-9620-3AEFEF1E956E}" type="presParOf" srcId="{3F78B45F-5E5F-4622-A921-15E0DD879358}" destId="{CEA4D552-57E6-40FC-B167-16B35EFA57D0}" srcOrd="0" destOrd="0" presId="urn:microsoft.com/office/officeart/2018/2/layout/IconVerticalSolidList"/>
    <dgm:cxn modelId="{24051348-AE97-44E4-8085-8437ED1851AA}" type="presParOf" srcId="{3F78B45F-5E5F-4622-A921-15E0DD879358}" destId="{B6A8A8DB-AEC1-4300-8593-5D4536327AF5}" srcOrd="1" destOrd="0" presId="urn:microsoft.com/office/officeart/2018/2/layout/IconVerticalSolidList"/>
    <dgm:cxn modelId="{BFC648CD-5BC1-4F47-BE38-A56480523B57}" type="presParOf" srcId="{3F78B45F-5E5F-4622-A921-15E0DD879358}" destId="{7FDA4D99-7D22-4D14-BEE8-4D03C7249FE5}" srcOrd="2" destOrd="0" presId="urn:microsoft.com/office/officeart/2018/2/layout/IconVerticalSolidList"/>
    <dgm:cxn modelId="{DA9DF8D4-C49A-48BA-9932-3068B3E70238}" type="presParOf" srcId="{3F78B45F-5E5F-4622-A921-15E0DD879358}" destId="{28A44D62-197A-423B-B20E-58E7D2A4FD4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C92AC-EDF5-4FD7-A797-05E0B8DA5218}">
      <dsp:nvSpPr>
        <dsp:cNvPr id="0" name=""/>
        <dsp:cNvSpPr/>
      </dsp:nvSpPr>
      <dsp:spPr>
        <a:xfrm>
          <a:off x="437006" y="44518"/>
          <a:ext cx="1242801" cy="1242801"/>
        </a:xfrm>
        <a:prstGeom prst="ellipse">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9FE4367A-CDD6-47EA-AA4D-E265589B33DD}">
      <dsp:nvSpPr>
        <dsp:cNvPr id="0" name=""/>
        <dsp:cNvSpPr/>
      </dsp:nvSpPr>
      <dsp:spPr>
        <a:xfrm>
          <a:off x="697995" y="305506"/>
          <a:ext cx="720824" cy="7208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F66B0FE-B9A5-4C97-B690-3FA77E297B72}">
      <dsp:nvSpPr>
        <dsp:cNvPr id="0" name=""/>
        <dsp:cNvSpPr/>
      </dsp:nvSpPr>
      <dsp:spPr>
        <a:xfrm>
          <a:off x="1946122" y="44518"/>
          <a:ext cx="2929459" cy="1242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Memory &amp; Attention. </a:t>
          </a:r>
        </a:p>
      </dsp:txBody>
      <dsp:txXfrm>
        <a:off x="1946122" y="44518"/>
        <a:ext cx="2929459" cy="1242801"/>
      </dsp:txXfrm>
    </dsp:sp>
    <dsp:sp modelId="{6EF69B35-DFE1-4C88-9071-9BFB825C5CE2}">
      <dsp:nvSpPr>
        <dsp:cNvPr id="0" name=""/>
        <dsp:cNvSpPr/>
      </dsp:nvSpPr>
      <dsp:spPr>
        <a:xfrm>
          <a:off x="5386018" y="44518"/>
          <a:ext cx="1242801" cy="1242801"/>
        </a:xfrm>
        <a:prstGeom prst="ellipse">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08F1E9CD-F844-4E7F-9A7B-5C88A75E0797}">
      <dsp:nvSpPr>
        <dsp:cNvPr id="0" name=""/>
        <dsp:cNvSpPr/>
      </dsp:nvSpPr>
      <dsp:spPr>
        <a:xfrm>
          <a:off x="5647006" y="305506"/>
          <a:ext cx="720824" cy="7208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BE657018-D339-4C8E-9357-CEB6D1533887}">
      <dsp:nvSpPr>
        <dsp:cNvPr id="0" name=""/>
        <dsp:cNvSpPr/>
      </dsp:nvSpPr>
      <dsp:spPr>
        <a:xfrm>
          <a:off x="6895133" y="44518"/>
          <a:ext cx="2929459" cy="1242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Memory span Tests (simple span task such as, word span and digit span and complex span tasks like reading span test and operation span).</a:t>
          </a:r>
        </a:p>
      </dsp:txBody>
      <dsp:txXfrm>
        <a:off x="6895133" y="44518"/>
        <a:ext cx="2929459" cy="1242801"/>
      </dsp:txXfrm>
    </dsp:sp>
    <dsp:sp modelId="{09AD156E-0330-4D62-BA69-354477C985C0}">
      <dsp:nvSpPr>
        <dsp:cNvPr id="0" name=""/>
        <dsp:cNvSpPr/>
      </dsp:nvSpPr>
      <dsp:spPr>
        <a:xfrm>
          <a:off x="437006" y="1814655"/>
          <a:ext cx="1242801" cy="1242801"/>
        </a:xfrm>
        <a:prstGeom prst="ellipse">
          <a:avLst/>
        </a:prstGeom>
        <a:gradFill rotWithShape="0">
          <a:gsLst>
            <a:gs pos="0">
              <a:schemeClr val="accent4">
                <a:hueOff val="0"/>
                <a:satOff val="0"/>
                <a:lumOff val="0"/>
                <a:alphaOff val="0"/>
                <a:tint val="97000"/>
                <a:satMod val="100000"/>
                <a:lumMod val="102000"/>
              </a:schemeClr>
            </a:gs>
            <a:gs pos="50000">
              <a:schemeClr val="accent4">
                <a:hueOff val="0"/>
                <a:satOff val="0"/>
                <a:lumOff val="0"/>
                <a:alphaOff val="0"/>
                <a:shade val="100000"/>
                <a:satMod val="103000"/>
                <a:lumMod val="100000"/>
              </a:schemeClr>
            </a:gs>
            <a:gs pos="100000">
              <a:schemeClr val="accent4">
                <a:hueOff val="0"/>
                <a:satOff val="0"/>
                <a:lumOff val="0"/>
                <a:alphaOff val="0"/>
                <a:shade val="93000"/>
                <a:satMod val="110000"/>
                <a:lumMod val="99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DA169879-1978-4109-BC24-51C2B852CAEB}">
      <dsp:nvSpPr>
        <dsp:cNvPr id="0" name=""/>
        <dsp:cNvSpPr/>
      </dsp:nvSpPr>
      <dsp:spPr>
        <a:xfrm>
          <a:off x="697995" y="2075643"/>
          <a:ext cx="720824" cy="7208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B0A6DD9-CF08-4BE9-996B-6BDD54E2DC8C}">
      <dsp:nvSpPr>
        <dsp:cNvPr id="0" name=""/>
        <dsp:cNvSpPr/>
      </dsp:nvSpPr>
      <dsp:spPr>
        <a:xfrm>
          <a:off x="1946122" y="1814655"/>
          <a:ext cx="2929459" cy="1242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Serial Position Effect. </a:t>
          </a:r>
        </a:p>
      </dsp:txBody>
      <dsp:txXfrm>
        <a:off x="1946122" y="1814655"/>
        <a:ext cx="2929459" cy="1242801"/>
      </dsp:txXfrm>
    </dsp:sp>
    <dsp:sp modelId="{60637845-4C75-47E1-A5DE-716233141787}">
      <dsp:nvSpPr>
        <dsp:cNvPr id="0" name=""/>
        <dsp:cNvSpPr/>
      </dsp:nvSpPr>
      <dsp:spPr>
        <a:xfrm>
          <a:off x="5386018" y="1814655"/>
          <a:ext cx="1242801" cy="1242801"/>
        </a:xfrm>
        <a:prstGeom prst="ellipse">
          <a:avLst/>
        </a:prstGeom>
        <a:gradFill rotWithShape="0">
          <a:gsLst>
            <a:gs pos="0">
              <a:schemeClr val="accent5">
                <a:hueOff val="0"/>
                <a:satOff val="0"/>
                <a:lumOff val="0"/>
                <a:alphaOff val="0"/>
                <a:tint val="97000"/>
                <a:satMod val="100000"/>
                <a:lumMod val="102000"/>
              </a:schemeClr>
            </a:gs>
            <a:gs pos="50000">
              <a:schemeClr val="accent5">
                <a:hueOff val="0"/>
                <a:satOff val="0"/>
                <a:lumOff val="0"/>
                <a:alphaOff val="0"/>
                <a:shade val="100000"/>
                <a:satMod val="103000"/>
                <a:lumMod val="100000"/>
              </a:schemeClr>
            </a:gs>
            <a:gs pos="100000">
              <a:schemeClr val="accent5">
                <a:hueOff val="0"/>
                <a:satOff val="0"/>
                <a:lumOff val="0"/>
                <a:alphaOff val="0"/>
                <a:shade val="93000"/>
                <a:satMod val="110000"/>
                <a:lumMod val="99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A863AB2E-CD30-48F0-A477-8A6648030BD1}">
      <dsp:nvSpPr>
        <dsp:cNvPr id="0" name=""/>
        <dsp:cNvSpPr/>
      </dsp:nvSpPr>
      <dsp:spPr>
        <a:xfrm>
          <a:off x="5647006" y="2075643"/>
          <a:ext cx="720824" cy="7208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37CF0C8-F943-4DB7-913F-0A0A7BDB1687}">
      <dsp:nvSpPr>
        <dsp:cNvPr id="0" name=""/>
        <dsp:cNvSpPr/>
      </dsp:nvSpPr>
      <dsp:spPr>
        <a:xfrm>
          <a:off x="6895133" y="1814655"/>
          <a:ext cx="2929459" cy="1242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GB" sz="1600" kern="1200"/>
            <a:t>(Baddeley and Working Memory Span Measures 3 Hitch 1974; Daneman and Carpenter 1980; Baddeley 1986; Miller et al. 1960; Miyake and Shah 1999).</a:t>
          </a:r>
          <a:endParaRPr lang="en-US" sz="1600" kern="1200"/>
        </a:p>
      </dsp:txBody>
      <dsp:txXfrm>
        <a:off x="6895133" y="1814655"/>
        <a:ext cx="2929459" cy="12428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9FA8D8-4E38-4187-A23C-3F13AB201147}">
      <dsp:nvSpPr>
        <dsp:cNvPr id="0" name=""/>
        <dsp:cNvSpPr/>
      </dsp:nvSpPr>
      <dsp:spPr>
        <a:xfrm>
          <a:off x="0" y="1289"/>
          <a:ext cx="10261599" cy="6537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D1397D-F877-47E7-A88C-C29BEC899625}">
      <dsp:nvSpPr>
        <dsp:cNvPr id="0" name=""/>
        <dsp:cNvSpPr/>
      </dsp:nvSpPr>
      <dsp:spPr>
        <a:xfrm>
          <a:off x="197750" y="148376"/>
          <a:ext cx="359545" cy="3595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AE2547-C1EA-47F5-9AC6-AD07ECDD9C68}">
      <dsp:nvSpPr>
        <dsp:cNvPr id="0" name=""/>
        <dsp:cNvSpPr/>
      </dsp:nvSpPr>
      <dsp:spPr>
        <a:xfrm>
          <a:off x="755046" y="1289"/>
          <a:ext cx="9506553" cy="653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185" tIns="69185" rIns="69185" bIns="69185" numCol="1" spcCol="1270" anchor="ctr" anchorCtr="0">
          <a:noAutofit/>
        </a:bodyPr>
        <a:lstStyle/>
        <a:p>
          <a:pPr marL="0" lvl="0" indent="0" algn="l" defTabSz="711200">
            <a:lnSpc>
              <a:spcPct val="100000"/>
            </a:lnSpc>
            <a:spcBef>
              <a:spcPct val="0"/>
            </a:spcBef>
            <a:spcAft>
              <a:spcPct val="35000"/>
            </a:spcAft>
            <a:buNone/>
          </a:pPr>
          <a:r>
            <a:rPr lang="en-GB" sz="1600" b="1" kern="1200"/>
            <a:t>Why did the model fail ? </a:t>
          </a:r>
          <a:endParaRPr lang="en-US" sz="1600" kern="1200"/>
        </a:p>
      </dsp:txBody>
      <dsp:txXfrm>
        <a:off x="755046" y="1289"/>
        <a:ext cx="9506553" cy="653719"/>
      </dsp:txXfrm>
    </dsp:sp>
    <dsp:sp modelId="{EBCF0BB3-B3E3-436F-BDDB-38421D17249D}">
      <dsp:nvSpPr>
        <dsp:cNvPr id="0" name=""/>
        <dsp:cNvSpPr/>
      </dsp:nvSpPr>
      <dsp:spPr>
        <a:xfrm>
          <a:off x="0" y="818439"/>
          <a:ext cx="10261599" cy="6537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7E223F-161F-463B-B0C9-B77477AF74A7}">
      <dsp:nvSpPr>
        <dsp:cNvPr id="0" name=""/>
        <dsp:cNvSpPr/>
      </dsp:nvSpPr>
      <dsp:spPr>
        <a:xfrm>
          <a:off x="197750" y="965526"/>
          <a:ext cx="359545" cy="3595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44A7D68-FB25-46F4-A1CF-68DA96408395}">
      <dsp:nvSpPr>
        <dsp:cNvPr id="0" name=""/>
        <dsp:cNvSpPr/>
      </dsp:nvSpPr>
      <dsp:spPr>
        <a:xfrm>
          <a:off x="755046" y="818439"/>
          <a:ext cx="9506553" cy="653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185" tIns="69185" rIns="69185" bIns="69185" numCol="1" spcCol="1270" anchor="ctr" anchorCtr="0">
          <a:noAutofit/>
        </a:bodyPr>
        <a:lstStyle/>
        <a:p>
          <a:pPr marL="0" lvl="0" indent="0" algn="l" defTabSz="711200">
            <a:lnSpc>
              <a:spcPct val="100000"/>
            </a:lnSpc>
            <a:spcBef>
              <a:spcPct val="0"/>
            </a:spcBef>
            <a:spcAft>
              <a:spcPct val="35000"/>
            </a:spcAft>
            <a:buNone/>
          </a:pPr>
          <a:r>
            <a:rPr lang="en-GB" sz="1600" kern="1200"/>
            <a:t>NN get adjusted to the training data, the more the data the higher the accuracy, it’s all about training. </a:t>
          </a:r>
          <a:endParaRPr lang="en-US" sz="1600" kern="1200"/>
        </a:p>
      </dsp:txBody>
      <dsp:txXfrm>
        <a:off x="755046" y="818439"/>
        <a:ext cx="9506553" cy="653719"/>
      </dsp:txXfrm>
    </dsp:sp>
    <dsp:sp modelId="{71A7E812-C3BC-4657-B447-F805136A0931}">
      <dsp:nvSpPr>
        <dsp:cNvPr id="0" name=""/>
        <dsp:cNvSpPr/>
      </dsp:nvSpPr>
      <dsp:spPr>
        <a:xfrm>
          <a:off x="0" y="1635588"/>
          <a:ext cx="10261599" cy="6537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B12F09-0855-40D4-8B5F-021A04D3666B}">
      <dsp:nvSpPr>
        <dsp:cNvPr id="0" name=""/>
        <dsp:cNvSpPr/>
      </dsp:nvSpPr>
      <dsp:spPr>
        <a:xfrm>
          <a:off x="197750" y="1782675"/>
          <a:ext cx="359545" cy="3595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EE0F43-9482-4E08-910B-1CB9F944838D}">
      <dsp:nvSpPr>
        <dsp:cNvPr id="0" name=""/>
        <dsp:cNvSpPr/>
      </dsp:nvSpPr>
      <dsp:spPr>
        <a:xfrm>
          <a:off x="755046" y="1635588"/>
          <a:ext cx="9506553" cy="653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185" tIns="69185" rIns="69185" bIns="69185" numCol="1" spcCol="1270" anchor="ctr" anchorCtr="0">
          <a:noAutofit/>
        </a:bodyPr>
        <a:lstStyle/>
        <a:p>
          <a:pPr marL="0" lvl="0" indent="0" algn="l" defTabSz="711200">
            <a:lnSpc>
              <a:spcPct val="100000"/>
            </a:lnSpc>
            <a:spcBef>
              <a:spcPct val="0"/>
            </a:spcBef>
            <a:spcAft>
              <a:spcPct val="35000"/>
            </a:spcAft>
            <a:buNone/>
          </a:pPr>
          <a:r>
            <a:rPr lang="en-GB" sz="1600" kern="1200" dirty="0"/>
            <a:t>Weighting attention didn’t work in this model. </a:t>
          </a:r>
          <a:endParaRPr lang="en-US" sz="1600" kern="1200" dirty="0"/>
        </a:p>
      </dsp:txBody>
      <dsp:txXfrm>
        <a:off x="755046" y="1635588"/>
        <a:ext cx="9506553" cy="653719"/>
      </dsp:txXfrm>
    </dsp:sp>
    <dsp:sp modelId="{CEA4D552-57E6-40FC-B167-16B35EFA57D0}">
      <dsp:nvSpPr>
        <dsp:cNvPr id="0" name=""/>
        <dsp:cNvSpPr/>
      </dsp:nvSpPr>
      <dsp:spPr>
        <a:xfrm>
          <a:off x="0" y="2452738"/>
          <a:ext cx="10261599" cy="6537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A8A8DB-AEC1-4300-8593-5D4536327AF5}">
      <dsp:nvSpPr>
        <dsp:cNvPr id="0" name=""/>
        <dsp:cNvSpPr/>
      </dsp:nvSpPr>
      <dsp:spPr>
        <a:xfrm>
          <a:off x="197750" y="2599825"/>
          <a:ext cx="359545" cy="3595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A44D62-197A-423B-B20E-58E7D2A4FD42}">
      <dsp:nvSpPr>
        <dsp:cNvPr id="0" name=""/>
        <dsp:cNvSpPr/>
      </dsp:nvSpPr>
      <dsp:spPr>
        <a:xfrm>
          <a:off x="755046" y="2452738"/>
          <a:ext cx="9506553" cy="653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185" tIns="69185" rIns="69185" bIns="69185" numCol="1" spcCol="1270" anchor="ctr" anchorCtr="0">
          <a:noAutofit/>
        </a:bodyPr>
        <a:lstStyle/>
        <a:p>
          <a:pPr marL="0" lvl="0" indent="0" algn="l" defTabSz="711200">
            <a:lnSpc>
              <a:spcPct val="100000"/>
            </a:lnSpc>
            <a:spcBef>
              <a:spcPct val="0"/>
            </a:spcBef>
            <a:spcAft>
              <a:spcPct val="35000"/>
            </a:spcAft>
            <a:buNone/>
          </a:pPr>
          <a:r>
            <a:rPr lang="en-GB" sz="1600" kern="1200" dirty="0"/>
            <a:t>For example (YAC), it predicts the probability of this item to be of class A, since it has never seen dim1=Y to be of class C it has strong negative weight -6.15, and it has seen dim3=C for class C, so it has positive weight 1.79. </a:t>
          </a:r>
          <a:endParaRPr lang="en-US" sz="1600" kern="1200" dirty="0"/>
        </a:p>
      </dsp:txBody>
      <dsp:txXfrm>
        <a:off x="755046" y="2452738"/>
        <a:ext cx="9506553" cy="65371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9961469-EE68-4C47-9411-229D3AD1E634}" type="datetimeFigureOut">
              <a:rPr lang="en-GB" smtClean="0"/>
              <a:t>15/04/2019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5D5FC6F-3418-45F2-8C01-672C9E97E3B4}" type="slidenum">
              <a:rPr lang="en-GB" smtClean="0"/>
              <a:t>‹#›</a:t>
            </a:fld>
            <a:endParaRPr lang="en-GB"/>
          </a:p>
        </p:txBody>
      </p:sp>
    </p:spTree>
    <p:extLst>
      <p:ext uri="{BB962C8B-B14F-4D97-AF65-F5344CB8AC3E}">
        <p14:creationId xmlns:p14="http://schemas.microsoft.com/office/powerpoint/2010/main" val="13627357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961469-EE68-4C47-9411-229D3AD1E634}" type="datetimeFigureOut">
              <a:rPr lang="en-GB" smtClean="0"/>
              <a:t>15/04/2019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D5FC6F-3418-45F2-8C01-672C9E97E3B4}" type="slidenum">
              <a:rPr lang="en-GB" smtClean="0"/>
              <a:t>‹#›</a:t>
            </a:fld>
            <a:endParaRPr lang="en-GB"/>
          </a:p>
        </p:txBody>
      </p:sp>
    </p:spTree>
    <p:extLst>
      <p:ext uri="{BB962C8B-B14F-4D97-AF65-F5344CB8AC3E}">
        <p14:creationId xmlns:p14="http://schemas.microsoft.com/office/powerpoint/2010/main" val="1158965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961469-EE68-4C47-9411-229D3AD1E634}" type="datetimeFigureOut">
              <a:rPr lang="en-GB" smtClean="0"/>
              <a:t>15/04/2019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D5FC6F-3418-45F2-8C01-672C9E97E3B4}" type="slidenum">
              <a:rPr lang="en-GB" smtClean="0"/>
              <a:t>‹#›</a:t>
            </a:fld>
            <a:endParaRPr lang="en-GB"/>
          </a:p>
        </p:txBody>
      </p:sp>
    </p:spTree>
    <p:extLst>
      <p:ext uri="{BB962C8B-B14F-4D97-AF65-F5344CB8AC3E}">
        <p14:creationId xmlns:p14="http://schemas.microsoft.com/office/powerpoint/2010/main" val="219265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961469-EE68-4C47-9411-229D3AD1E634}" type="datetimeFigureOut">
              <a:rPr lang="en-GB" smtClean="0"/>
              <a:t>15/04/2019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5D5FC6F-3418-45F2-8C01-672C9E97E3B4}" type="slidenum">
              <a:rPr lang="en-GB" smtClean="0"/>
              <a:t>‹#›</a:t>
            </a:fld>
            <a:endParaRPr lang="en-GB"/>
          </a:p>
        </p:txBody>
      </p:sp>
    </p:spTree>
    <p:extLst>
      <p:ext uri="{BB962C8B-B14F-4D97-AF65-F5344CB8AC3E}">
        <p14:creationId xmlns:p14="http://schemas.microsoft.com/office/powerpoint/2010/main" val="3956088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9961469-EE68-4C47-9411-229D3AD1E634}" type="datetimeFigureOut">
              <a:rPr lang="en-GB" smtClean="0"/>
              <a:t>15/04/2019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5D5FC6F-3418-45F2-8C01-672C9E97E3B4}" type="slidenum">
              <a:rPr lang="en-GB" smtClean="0"/>
              <a:t>‹#›</a:t>
            </a:fld>
            <a:endParaRPr lang="en-GB"/>
          </a:p>
        </p:txBody>
      </p:sp>
    </p:spTree>
    <p:extLst>
      <p:ext uri="{BB962C8B-B14F-4D97-AF65-F5344CB8AC3E}">
        <p14:creationId xmlns:p14="http://schemas.microsoft.com/office/powerpoint/2010/main" val="130927992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9961469-EE68-4C47-9411-229D3AD1E634}" type="datetimeFigureOut">
              <a:rPr lang="en-GB" smtClean="0"/>
              <a:t>15/04/2019</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65D5FC6F-3418-45F2-8C01-672C9E97E3B4}" type="slidenum">
              <a:rPr lang="en-GB" smtClean="0"/>
              <a:t>‹#›</a:t>
            </a:fld>
            <a:endParaRPr lang="en-GB"/>
          </a:p>
        </p:txBody>
      </p:sp>
    </p:spTree>
    <p:extLst>
      <p:ext uri="{BB962C8B-B14F-4D97-AF65-F5344CB8AC3E}">
        <p14:creationId xmlns:p14="http://schemas.microsoft.com/office/powerpoint/2010/main" val="3960101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9961469-EE68-4C47-9411-229D3AD1E634}" type="datetimeFigureOut">
              <a:rPr lang="en-GB" smtClean="0"/>
              <a:t>15/04/2019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5D5FC6F-3418-45F2-8C01-672C9E97E3B4}" type="slidenum">
              <a:rPr lang="en-GB" smtClean="0"/>
              <a:t>‹#›</a:t>
            </a:fld>
            <a:endParaRPr lang="en-GB"/>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3376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961469-EE68-4C47-9411-229D3AD1E634}" type="datetimeFigureOut">
              <a:rPr lang="en-GB" smtClean="0"/>
              <a:t>15/04/2019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5D5FC6F-3418-45F2-8C01-672C9E97E3B4}" type="slidenum">
              <a:rPr lang="en-GB" smtClean="0"/>
              <a:t>‹#›</a:t>
            </a:fld>
            <a:endParaRPr lang="en-GB"/>
          </a:p>
        </p:txBody>
      </p:sp>
    </p:spTree>
    <p:extLst>
      <p:ext uri="{BB962C8B-B14F-4D97-AF65-F5344CB8AC3E}">
        <p14:creationId xmlns:p14="http://schemas.microsoft.com/office/powerpoint/2010/main" val="1331433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61469-EE68-4C47-9411-229D3AD1E634}" type="datetimeFigureOut">
              <a:rPr lang="en-GB" smtClean="0"/>
              <a:t>15/04/2019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5D5FC6F-3418-45F2-8C01-672C9E97E3B4}" type="slidenum">
              <a:rPr lang="en-GB" smtClean="0"/>
              <a:t>‹#›</a:t>
            </a:fld>
            <a:endParaRPr lang="en-GB"/>
          </a:p>
        </p:txBody>
      </p:sp>
    </p:spTree>
    <p:extLst>
      <p:ext uri="{BB962C8B-B14F-4D97-AF65-F5344CB8AC3E}">
        <p14:creationId xmlns:p14="http://schemas.microsoft.com/office/powerpoint/2010/main" val="1269742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9961469-EE68-4C47-9411-229D3AD1E634}" type="datetimeFigureOut">
              <a:rPr lang="en-GB" smtClean="0"/>
              <a:t>15/04/2019</a:t>
            </a:fld>
            <a:endParaRPr lang="en-GB"/>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1" name="Slide Number Placeholder 10"/>
          <p:cNvSpPr>
            <a:spLocks noGrp="1"/>
          </p:cNvSpPr>
          <p:nvPr>
            <p:ph type="sldNum" sz="quarter" idx="12"/>
          </p:nvPr>
        </p:nvSpPr>
        <p:spPr/>
        <p:txBody>
          <a:bodyPr/>
          <a:lstStyle/>
          <a:p>
            <a:fld id="{65D5FC6F-3418-45F2-8C01-672C9E97E3B4}" type="slidenum">
              <a:rPr lang="en-GB" smtClean="0"/>
              <a:t>‹#›</a:t>
            </a:fld>
            <a:endParaRPr lang="en-GB"/>
          </a:p>
        </p:txBody>
      </p:sp>
    </p:spTree>
    <p:extLst>
      <p:ext uri="{BB962C8B-B14F-4D97-AF65-F5344CB8AC3E}">
        <p14:creationId xmlns:p14="http://schemas.microsoft.com/office/powerpoint/2010/main" val="3248762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9961469-EE68-4C47-9411-229D3AD1E634}" type="datetimeFigureOut">
              <a:rPr lang="en-GB" smtClean="0"/>
              <a:t>15/04/2019</a:t>
            </a:fld>
            <a:endParaRPr lang="en-GB"/>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0" name="Slide Number Placeholder 9"/>
          <p:cNvSpPr>
            <a:spLocks noGrp="1"/>
          </p:cNvSpPr>
          <p:nvPr>
            <p:ph type="sldNum" sz="quarter" idx="12"/>
          </p:nvPr>
        </p:nvSpPr>
        <p:spPr/>
        <p:txBody>
          <a:bodyPr/>
          <a:lstStyle/>
          <a:p>
            <a:fld id="{65D5FC6F-3418-45F2-8C01-672C9E97E3B4}" type="slidenum">
              <a:rPr lang="en-GB" smtClean="0"/>
              <a:t>‹#›</a:t>
            </a:fld>
            <a:endParaRPr lang="en-GB"/>
          </a:p>
        </p:txBody>
      </p:sp>
    </p:spTree>
    <p:extLst>
      <p:ext uri="{BB962C8B-B14F-4D97-AF65-F5344CB8AC3E}">
        <p14:creationId xmlns:p14="http://schemas.microsoft.com/office/powerpoint/2010/main" val="1803715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9961469-EE68-4C47-9411-229D3AD1E634}" type="datetimeFigureOut">
              <a:rPr lang="en-GB" smtClean="0"/>
              <a:t>15/04/2019</a:t>
            </a:fld>
            <a:endParaRPr lang="en-GB"/>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GB"/>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5D5FC6F-3418-45F2-8C01-672C9E97E3B4}" type="slidenum">
              <a:rPr lang="en-GB" smtClean="0"/>
              <a:t>‹#›</a:t>
            </a:fld>
            <a:endParaRPr lang="en-GB"/>
          </a:p>
        </p:txBody>
      </p:sp>
    </p:spTree>
    <p:extLst>
      <p:ext uri="{BB962C8B-B14F-4D97-AF65-F5344CB8AC3E}">
        <p14:creationId xmlns:p14="http://schemas.microsoft.com/office/powerpoint/2010/main" val="27492693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2" Type="http://schemas.openxmlformats.org/officeDocument/2006/relationships/hyperlink" Target="http://dx.doi.org/10.1037/0278-7393.17.3.433"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7D3A4E0-C908-4EA9-ABDF-E82AD6BDE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5A23D9-2D45-4148-9A10-131F6D2EA9B2}"/>
              </a:ext>
            </a:extLst>
          </p:cNvPr>
          <p:cNvSpPr>
            <a:spLocks noGrp="1"/>
          </p:cNvSpPr>
          <p:nvPr>
            <p:ph type="ctrTitle"/>
          </p:nvPr>
        </p:nvSpPr>
        <p:spPr>
          <a:xfrm>
            <a:off x="1600200" y="1656523"/>
            <a:ext cx="8991600" cy="2399572"/>
          </a:xfrm>
        </p:spPr>
        <p:txBody>
          <a:bodyPr>
            <a:normAutofit fontScale="90000"/>
          </a:bodyPr>
          <a:lstStyle/>
          <a:p>
            <a:r>
              <a:rPr lang="en-GB" sz="3500" dirty="0"/>
              <a:t>Modelling for Categories</a:t>
            </a:r>
            <a:br>
              <a:rPr lang="en-GB" sz="3500" dirty="0"/>
            </a:br>
            <a:br>
              <a:rPr lang="en-GB" sz="3500" dirty="0"/>
            </a:br>
            <a:r>
              <a:rPr lang="en-GB" sz="2400" b="1" dirty="0"/>
              <a:t>Weighting attention </a:t>
            </a:r>
            <a:br>
              <a:rPr lang="en-GB" sz="2400" b="1" dirty="0"/>
            </a:br>
            <a:br>
              <a:rPr lang="en-GB" sz="2400" dirty="0"/>
            </a:br>
            <a:r>
              <a:rPr lang="en-GB" sz="2400" dirty="0"/>
              <a:t>an Extended Exemplar Approach  VS. Neural Network</a:t>
            </a:r>
          </a:p>
        </p:txBody>
      </p:sp>
      <p:sp>
        <p:nvSpPr>
          <p:cNvPr id="3" name="TextBox 2">
            <a:extLst>
              <a:ext uri="{FF2B5EF4-FFF2-40B4-BE49-F238E27FC236}">
                <a16:creationId xmlns:a16="http://schemas.microsoft.com/office/drawing/2014/main" id="{0B988685-A09D-4775-90E5-961087CA274B}"/>
              </a:ext>
            </a:extLst>
          </p:cNvPr>
          <p:cNvSpPr txBox="1"/>
          <p:nvPr/>
        </p:nvSpPr>
        <p:spPr>
          <a:xfrm>
            <a:off x="8070574" y="4943061"/>
            <a:ext cx="3167269" cy="523220"/>
          </a:xfrm>
          <a:prstGeom prst="rect">
            <a:avLst/>
          </a:prstGeom>
          <a:noFill/>
        </p:spPr>
        <p:txBody>
          <a:bodyPr wrap="square" rtlCol="0">
            <a:spAutoFit/>
          </a:bodyPr>
          <a:lstStyle/>
          <a:p>
            <a:r>
              <a:rPr lang="en-GB" sz="2800" dirty="0">
                <a:solidFill>
                  <a:schemeClr val="bg1"/>
                </a:solidFill>
              </a:rPr>
              <a:t>By: Lama </a:t>
            </a:r>
            <a:r>
              <a:rPr lang="en-GB" sz="2800" dirty="0" err="1">
                <a:solidFill>
                  <a:schemeClr val="bg1"/>
                </a:solidFill>
              </a:rPr>
              <a:t>Alsmmahi</a:t>
            </a:r>
            <a:endParaRPr lang="en-GB" sz="2800" dirty="0">
              <a:solidFill>
                <a:schemeClr val="bg1"/>
              </a:solidFill>
            </a:endParaRPr>
          </a:p>
        </p:txBody>
      </p:sp>
    </p:spTree>
    <p:extLst>
      <p:ext uri="{BB962C8B-B14F-4D97-AF65-F5344CB8AC3E}">
        <p14:creationId xmlns:p14="http://schemas.microsoft.com/office/powerpoint/2010/main" val="892246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0EE16-B0B2-4062-A69D-36B09EF34EC3}"/>
              </a:ext>
            </a:extLst>
          </p:cNvPr>
          <p:cNvSpPr>
            <a:spLocks noGrp="1"/>
          </p:cNvSpPr>
          <p:nvPr>
            <p:ph type="title"/>
          </p:nvPr>
        </p:nvSpPr>
        <p:spPr>
          <a:xfrm>
            <a:off x="2231136" y="398635"/>
            <a:ext cx="7729728" cy="1188720"/>
          </a:xfrm>
        </p:spPr>
        <p:txBody>
          <a:bodyPr/>
          <a:lstStyle/>
          <a:p>
            <a:r>
              <a:rPr lang="en-GB" dirty="0"/>
              <a:t>Two categories</a:t>
            </a:r>
          </a:p>
        </p:txBody>
      </p:sp>
      <p:pic>
        <p:nvPicPr>
          <p:cNvPr id="4" name="Picture 3">
            <a:extLst>
              <a:ext uri="{FF2B5EF4-FFF2-40B4-BE49-F238E27FC236}">
                <a16:creationId xmlns:a16="http://schemas.microsoft.com/office/drawing/2014/main" id="{07A311CA-3131-4234-95DB-702577D8BF53}"/>
              </a:ext>
            </a:extLst>
          </p:cNvPr>
          <p:cNvPicPr>
            <a:picLocks noChangeAspect="1"/>
          </p:cNvPicPr>
          <p:nvPr/>
        </p:nvPicPr>
        <p:blipFill rotWithShape="1">
          <a:blip r:embed="rId2"/>
          <a:srcRect l="29405" t="31391" r="14643" b="12362"/>
          <a:stretch/>
        </p:blipFill>
        <p:spPr>
          <a:xfrm>
            <a:off x="2050827" y="1770743"/>
            <a:ext cx="8090345" cy="4572508"/>
          </a:xfrm>
          <a:prstGeom prst="rect">
            <a:avLst/>
          </a:prstGeom>
        </p:spPr>
      </p:pic>
    </p:spTree>
    <p:extLst>
      <p:ext uri="{BB962C8B-B14F-4D97-AF65-F5344CB8AC3E}">
        <p14:creationId xmlns:p14="http://schemas.microsoft.com/office/powerpoint/2010/main" val="361980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61CC6-90F3-4988-BFEB-CEEAF5264607}"/>
              </a:ext>
            </a:extLst>
          </p:cNvPr>
          <p:cNvSpPr>
            <a:spLocks noGrp="1"/>
          </p:cNvSpPr>
          <p:nvPr>
            <p:ph type="title"/>
          </p:nvPr>
        </p:nvSpPr>
        <p:spPr>
          <a:xfrm>
            <a:off x="2231136" y="442177"/>
            <a:ext cx="7729728" cy="1188720"/>
          </a:xfrm>
        </p:spPr>
        <p:txBody>
          <a:bodyPr/>
          <a:lstStyle/>
          <a:p>
            <a:r>
              <a:rPr lang="en-GB" dirty="0"/>
              <a:t>Two categories</a:t>
            </a:r>
          </a:p>
        </p:txBody>
      </p:sp>
      <p:pic>
        <p:nvPicPr>
          <p:cNvPr id="4" name="Picture 3">
            <a:extLst>
              <a:ext uri="{FF2B5EF4-FFF2-40B4-BE49-F238E27FC236}">
                <a16:creationId xmlns:a16="http://schemas.microsoft.com/office/drawing/2014/main" id="{AD03D14F-BC77-4647-B74B-D1E163AB5B7E}"/>
              </a:ext>
            </a:extLst>
          </p:cNvPr>
          <p:cNvPicPr>
            <a:picLocks noChangeAspect="1"/>
          </p:cNvPicPr>
          <p:nvPr/>
        </p:nvPicPr>
        <p:blipFill rotWithShape="1">
          <a:blip r:embed="rId2"/>
          <a:srcRect l="28929" t="31391" r="27262" b="16285"/>
          <a:stretch/>
        </p:blipFill>
        <p:spPr>
          <a:xfrm>
            <a:off x="435428" y="2439270"/>
            <a:ext cx="5510519" cy="3700273"/>
          </a:xfrm>
          <a:prstGeom prst="rect">
            <a:avLst/>
          </a:prstGeom>
        </p:spPr>
      </p:pic>
      <p:pic>
        <p:nvPicPr>
          <p:cNvPr id="6" name="Picture 5">
            <a:extLst>
              <a:ext uri="{FF2B5EF4-FFF2-40B4-BE49-F238E27FC236}">
                <a16:creationId xmlns:a16="http://schemas.microsoft.com/office/drawing/2014/main" id="{65FDA73B-7D8B-4520-8920-98CEA8103385}"/>
              </a:ext>
            </a:extLst>
          </p:cNvPr>
          <p:cNvPicPr>
            <a:picLocks noChangeAspect="1"/>
          </p:cNvPicPr>
          <p:nvPr/>
        </p:nvPicPr>
        <p:blipFill rotWithShape="1">
          <a:blip r:embed="rId3"/>
          <a:srcRect l="29881" t="29195" r="28453" b="36502"/>
          <a:stretch/>
        </p:blipFill>
        <p:spPr>
          <a:xfrm>
            <a:off x="6246055" y="2860765"/>
            <a:ext cx="5707161" cy="2641601"/>
          </a:xfrm>
          <a:prstGeom prst="rect">
            <a:avLst/>
          </a:prstGeom>
        </p:spPr>
      </p:pic>
    </p:spTree>
    <p:extLst>
      <p:ext uri="{BB962C8B-B14F-4D97-AF65-F5344CB8AC3E}">
        <p14:creationId xmlns:p14="http://schemas.microsoft.com/office/powerpoint/2010/main" val="667074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CEEBF-CEF1-43CC-9B12-B8D07B661223}"/>
              </a:ext>
            </a:extLst>
          </p:cNvPr>
          <p:cNvSpPr>
            <a:spLocks noGrp="1"/>
          </p:cNvSpPr>
          <p:nvPr>
            <p:ph type="title"/>
          </p:nvPr>
        </p:nvSpPr>
        <p:spPr/>
        <p:txBody>
          <a:bodyPr/>
          <a:lstStyle/>
          <a:p>
            <a:r>
              <a:rPr lang="en-GB" dirty="0"/>
              <a:t>A failure in Models</a:t>
            </a:r>
          </a:p>
        </p:txBody>
      </p:sp>
      <p:sp>
        <p:nvSpPr>
          <p:cNvPr id="3" name="Content Placeholder 2">
            <a:extLst>
              <a:ext uri="{FF2B5EF4-FFF2-40B4-BE49-F238E27FC236}">
                <a16:creationId xmlns:a16="http://schemas.microsoft.com/office/drawing/2014/main" id="{BE64CEFC-9903-4C3F-B97D-FE55803D8F3F}"/>
              </a:ext>
            </a:extLst>
          </p:cNvPr>
          <p:cNvSpPr>
            <a:spLocks noGrp="1"/>
          </p:cNvSpPr>
          <p:nvPr>
            <p:ph idx="1"/>
          </p:nvPr>
        </p:nvSpPr>
        <p:spPr/>
        <p:txBody>
          <a:bodyPr/>
          <a:lstStyle/>
          <a:p>
            <a:r>
              <a:rPr lang="en-GB" dirty="0"/>
              <a:t>Is getting a good correlation everything?</a:t>
            </a:r>
          </a:p>
          <a:p>
            <a:endParaRPr lang="en-GB" dirty="0"/>
          </a:p>
        </p:txBody>
      </p:sp>
      <p:pic>
        <p:nvPicPr>
          <p:cNvPr id="4" name="Picture 3">
            <a:extLst>
              <a:ext uri="{FF2B5EF4-FFF2-40B4-BE49-F238E27FC236}">
                <a16:creationId xmlns:a16="http://schemas.microsoft.com/office/drawing/2014/main" id="{D2B25974-0811-43EF-8950-0D8FA387E170}"/>
              </a:ext>
            </a:extLst>
          </p:cNvPr>
          <p:cNvPicPr>
            <a:picLocks noChangeAspect="1"/>
          </p:cNvPicPr>
          <p:nvPr/>
        </p:nvPicPr>
        <p:blipFill rotWithShape="1">
          <a:blip r:embed="rId2"/>
          <a:srcRect l="4566" t="41542" r="63804" b="12483"/>
          <a:stretch/>
        </p:blipFill>
        <p:spPr>
          <a:xfrm>
            <a:off x="3604590" y="3140767"/>
            <a:ext cx="4265032" cy="3485320"/>
          </a:xfrm>
          <a:prstGeom prst="rect">
            <a:avLst/>
          </a:prstGeom>
        </p:spPr>
      </p:pic>
    </p:spTree>
    <p:extLst>
      <p:ext uri="{BB962C8B-B14F-4D97-AF65-F5344CB8AC3E}">
        <p14:creationId xmlns:p14="http://schemas.microsoft.com/office/powerpoint/2010/main" val="2278800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22989-EA6F-451D-BBF9-D76FBAD1689D}"/>
              </a:ext>
            </a:extLst>
          </p:cNvPr>
          <p:cNvSpPr>
            <a:spLocks noGrp="1"/>
          </p:cNvSpPr>
          <p:nvPr>
            <p:ph type="title"/>
          </p:nvPr>
        </p:nvSpPr>
        <p:spPr/>
        <p:txBody>
          <a:bodyPr/>
          <a:lstStyle/>
          <a:p>
            <a:r>
              <a:rPr lang="en-GB" dirty="0"/>
              <a:t>Neural Network </a:t>
            </a:r>
          </a:p>
        </p:txBody>
      </p:sp>
      <p:sp>
        <p:nvSpPr>
          <p:cNvPr id="3" name="Content Placeholder 2">
            <a:extLst>
              <a:ext uri="{FF2B5EF4-FFF2-40B4-BE49-F238E27FC236}">
                <a16:creationId xmlns:a16="http://schemas.microsoft.com/office/drawing/2014/main" id="{92A77D19-CB64-4772-98B0-F3F134E121E5}"/>
              </a:ext>
            </a:extLst>
          </p:cNvPr>
          <p:cNvSpPr>
            <a:spLocks noGrp="1"/>
          </p:cNvSpPr>
          <p:nvPr>
            <p:ph idx="1"/>
          </p:nvPr>
        </p:nvSpPr>
        <p:spPr>
          <a:xfrm>
            <a:off x="1698663" y="2571783"/>
            <a:ext cx="9406659" cy="3948286"/>
          </a:xfrm>
        </p:spPr>
        <p:txBody>
          <a:bodyPr>
            <a:normAutofit lnSpcReduction="10000"/>
          </a:bodyPr>
          <a:lstStyle/>
          <a:p>
            <a:r>
              <a:rPr lang="en-GB" b="1" dirty="0"/>
              <a:t>What is a Neural Network?</a:t>
            </a:r>
          </a:p>
          <a:p>
            <a:pPr>
              <a:lnSpc>
                <a:spcPct val="200000"/>
              </a:lnSpc>
            </a:pPr>
            <a:r>
              <a:rPr lang="en-GB" dirty="0"/>
              <a:t>Stergiou and </a:t>
            </a:r>
            <a:r>
              <a:rPr lang="en-GB" dirty="0" err="1"/>
              <a:t>Siganos</a:t>
            </a:r>
            <a:r>
              <a:rPr lang="en-GB" dirty="0"/>
              <a:t> described the NN as:</a:t>
            </a:r>
            <a:endParaRPr lang="en-GB" b="1" dirty="0"/>
          </a:p>
          <a:p>
            <a:pPr marL="228600" lvl="1" indent="0">
              <a:lnSpc>
                <a:spcPct val="120000"/>
              </a:lnSpc>
              <a:buNone/>
            </a:pPr>
            <a:r>
              <a:rPr lang="en-GB" dirty="0"/>
              <a:t>	An Artificial Neural Network (ANN) is an information processing paradigm that is inspired by the 	way biological nervous systems, such as the brain, process information.</a:t>
            </a:r>
          </a:p>
          <a:p>
            <a:pPr marL="228600" lvl="1" indent="0">
              <a:lnSpc>
                <a:spcPct val="120000"/>
              </a:lnSpc>
              <a:buNone/>
            </a:pPr>
            <a:r>
              <a:rPr lang="en-GB" dirty="0"/>
              <a:t>	The key element of this paradigm is the novel structure of the information processing system. 	It is composed of a large number of highly interconnected processing elements (neurones) 	working in unison to solve specific problems.  ANNs, like people, learn by example. An ANN 	is configured for a specific application, such as pattern recognition or data classification, through a 	learning process. </a:t>
            </a:r>
          </a:p>
          <a:p>
            <a:pPr marL="228600" lvl="1" indent="0">
              <a:lnSpc>
                <a:spcPct val="120000"/>
              </a:lnSpc>
              <a:buNone/>
            </a:pPr>
            <a:r>
              <a:rPr lang="en-GB" sz="1200" dirty="0"/>
              <a:t>Reference: </a:t>
            </a:r>
          </a:p>
          <a:p>
            <a:pPr>
              <a:lnSpc>
                <a:spcPct val="110000"/>
              </a:lnSpc>
            </a:pPr>
            <a:r>
              <a:rPr lang="en-GB" sz="1200" dirty="0"/>
              <a:t>C., Stergiou, &amp; D., </a:t>
            </a:r>
            <a:r>
              <a:rPr lang="en-GB" sz="1200" dirty="0" err="1"/>
              <a:t>Siganos</a:t>
            </a:r>
            <a:r>
              <a:rPr lang="en-GB" sz="1200" dirty="0"/>
              <a:t>. (n.d.). </a:t>
            </a:r>
            <a:r>
              <a:rPr lang="en-GB" sz="1200" i="1" dirty="0"/>
              <a:t>Neural Networks</a:t>
            </a:r>
            <a:r>
              <a:rPr lang="en-GB" sz="1200" dirty="0"/>
              <a:t>(Rep.). Retrieved from https://www.doc.ic.ac.uk/~nd/surprise_96/journal/vol4/cs11/report.html</a:t>
            </a:r>
          </a:p>
          <a:p>
            <a:endParaRPr lang="en-GB" dirty="0"/>
          </a:p>
        </p:txBody>
      </p:sp>
    </p:spTree>
    <p:extLst>
      <p:ext uri="{BB962C8B-B14F-4D97-AF65-F5344CB8AC3E}">
        <p14:creationId xmlns:p14="http://schemas.microsoft.com/office/powerpoint/2010/main" val="2011953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6FB00-0122-478C-B475-7E8D559B20BB}"/>
              </a:ext>
            </a:extLst>
          </p:cNvPr>
          <p:cNvSpPr>
            <a:spLocks noGrp="1"/>
          </p:cNvSpPr>
          <p:nvPr>
            <p:ph type="title"/>
          </p:nvPr>
        </p:nvSpPr>
        <p:spPr/>
        <p:txBody>
          <a:bodyPr/>
          <a:lstStyle/>
          <a:p>
            <a:r>
              <a:rPr lang="en-GB" b="1" dirty="0"/>
              <a:t>A simple neuron</a:t>
            </a:r>
            <a:endParaRPr lang="en-GB" dirty="0"/>
          </a:p>
        </p:txBody>
      </p:sp>
      <p:pic>
        <p:nvPicPr>
          <p:cNvPr id="5" name="Content Placeholder 4" descr="A close up of a map&#10;&#10;Description automatically generated">
            <a:extLst>
              <a:ext uri="{FF2B5EF4-FFF2-40B4-BE49-F238E27FC236}">
                <a16:creationId xmlns:a16="http://schemas.microsoft.com/office/drawing/2014/main" id="{55136905-A75B-41CB-8C76-23D299104C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2708" y="3192804"/>
            <a:ext cx="4267200" cy="1743075"/>
          </a:xfrm>
        </p:spPr>
      </p:pic>
      <p:pic>
        <p:nvPicPr>
          <p:cNvPr id="7" name="Picture 6" descr="A close up of a map&#10;&#10;Description automatically generated">
            <a:extLst>
              <a:ext uri="{FF2B5EF4-FFF2-40B4-BE49-F238E27FC236}">
                <a16:creationId xmlns:a16="http://schemas.microsoft.com/office/drawing/2014/main" id="{12D039EE-7800-4245-A05A-4AEB90A896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1937" y="3088030"/>
            <a:ext cx="3800475" cy="1952625"/>
          </a:xfrm>
          <a:prstGeom prst="rect">
            <a:avLst/>
          </a:prstGeom>
        </p:spPr>
      </p:pic>
      <p:sp>
        <p:nvSpPr>
          <p:cNvPr id="6" name="Rectangle 5">
            <a:extLst>
              <a:ext uri="{FF2B5EF4-FFF2-40B4-BE49-F238E27FC236}">
                <a16:creationId xmlns:a16="http://schemas.microsoft.com/office/drawing/2014/main" id="{296858F5-7CCC-48EB-9D99-6E885DB79CC0}"/>
              </a:ext>
            </a:extLst>
          </p:cNvPr>
          <p:cNvSpPr/>
          <p:nvPr/>
        </p:nvSpPr>
        <p:spPr>
          <a:xfrm>
            <a:off x="2174144" y="6076998"/>
            <a:ext cx="9236765" cy="461665"/>
          </a:xfrm>
          <a:prstGeom prst="rect">
            <a:avLst/>
          </a:prstGeom>
        </p:spPr>
        <p:txBody>
          <a:bodyPr wrap="square">
            <a:spAutoFit/>
          </a:bodyPr>
          <a:lstStyle/>
          <a:p>
            <a:r>
              <a:rPr lang="en-GB" sz="1200" dirty="0"/>
              <a:t>Reference: </a:t>
            </a:r>
          </a:p>
          <a:p>
            <a:r>
              <a:rPr lang="en-GB" sz="1200" dirty="0"/>
              <a:t>C., Stergiou, &amp; D., </a:t>
            </a:r>
            <a:r>
              <a:rPr lang="en-GB" sz="1200" dirty="0" err="1"/>
              <a:t>Siganos</a:t>
            </a:r>
            <a:r>
              <a:rPr lang="en-GB" sz="1200" dirty="0"/>
              <a:t>. (n.d.). </a:t>
            </a:r>
            <a:r>
              <a:rPr lang="en-GB" sz="1200" i="1" dirty="0"/>
              <a:t>Neural Networks</a:t>
            </a:r>
            <a:r>
              <a:rPr lang="en-GB" sz="1200" dirty="0"/>
              <a:t>(Rep.). Retrieved from https://www.doc.ic.ac.uk/~nd/surprise_96/journal/vol4/cs11/report.html</a:t>
            </a:r>
          </a:p>
        </p:txBody>
      </p:sp>
    </p:spTree>
    <p:extLst>
      <p:ext uri="{BB962C8B-B14F-4D97-AF65-F5344CB8AC3E}">
        <p14:creationId xmlns:p14="http://schemas.microsoft.com/office/powerpoint/2010/main" val="328878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F96DE-E933-4750-988C-80160F3B037D}"/>
              </a:ext>
            </a:extLst>
          </p:cNvPr>
          <p:cNvSpPr>
            <a:spLocks noGrp="1"/>
          </p:cNvSpPr>
          <p:nvPr>
            <p:ph type="title"/>
          </p:nvPr>
        </p:nvSpPr>
        <p:spPr>
          <a:xfrm>
            <a:off x="2231136" y="964692"/>
            <a:ext cx="7729728" cy="1188720"/>
          </a:xfrm>
        </p:spPr>
        <p:txBody>
          <a:bodyPr/>
          <a:lstStyle/>
          <a:p>
            <a:r>
              <a:rPr lang="en-GB" b="1"/>
              <a:t>A more complicated neuron</a:t>
            </a:r>
            <a:endParaRPr lang="en-GB" dirty="0"/>
          </a:p>
        </p:txBody>
      </p:sp>
      <p:pic>
        <p:nvPicPr>
          <p:cNvPr id="5" name="Content Placeholder 4" descr="A picture containing text, map&#10;&#10;Description automatically generated">
            <a:extLst>
              <a:ext uri="{FF2B5EF4-FFF2-40B4-BE49-F238E27FC236}">
                <a16:creationId xmlns:a16="http://schemas.microsoft.com/office/drawing/2014/main" id="{8A2F2F6D-5819-4EF2-9335-EAE69B0C53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90300" y="2702576"/>
            <a:ext cx="3341128" cy="2825258"/>
          </a:xfrm>
        </p:spPr>
      </p:pic>
      <p:sp>
        <p:nvSpPr>
          <p:cNvPr id="6" name="TextBox 5">
            <a:extLst>
              <a:ext uri="{FF2B5EF4-FFF2-40B4-BE49-F238E27FC236}">
                <a16:creationId xmlns:a16="http://schemas.microsoft.com/office/drawing/2014/main" id="{CD191FBC-04BD-4392-A700-FFDD0C977C52}"/>
              </a:ext>
            </a:extLst>
          </p:cNvPr>
          <p:cNvSpPr txBox="1"/>
          <p:nvPr/>
        </p:nvSpPr>
        <p:spPr>
          <a:xfrm>
            <a:off x="2174144" y="2268546"/>
            <a:ext cx="6116156" cy="3416320"/>
          </a:xfrm>
          <a:prstGeom prst="rect">
            <a:avLst/>
          </a:prstGeom>
          <a:noFill/>
        </p:spPr>
        <p:txBody>
          <a:bodyPr wrap="square" rtlCol="0">
            <a:spAutoFit/>
          </a:bodyPr>
          <a:lstStyle/>
          <a:p>
            <a:r>
              <a:rPr lang="en-GB" dirty="0"/>
              <a:t>Stergiou and </a:t>
            </a:r>
            <a:r>
              <a:rPr lang="en-GB" dirty="0" err="1"/>
              <a:t>Siganos</a:t>
            </a:r>
            <a:r>
              <a:rPr lang="en-GB" dirty="0"/>
              <a:t> said:</a:t>
            </a:r>
          </a:p>
          <a:p>
            <a:r>
              <a:rPr lang="en-GB" dirty="0"/>
              <a:t>	</a:t>
            </a:r>
          </a:p>
          <a:p>
            <a:r>
              <a:rPr lang="en-GB" dirty="0"/>
              <a:t>	A neural network is made up of neurons connected to 	each other; at the same time, each connection of our 	neural network is associated with a weight that dictates 	the importance of this relationship in the neuron when 	multiplied by the input value.</a:t>
            </a:r>
          </a:p>
          <a:p>
            <a:r>
              <a:rPr lang="en-GB" dirty="0"/>
              <a:t>	Each neuron has an </a:t>
            </a:r>
            <a:r>
              <a:rPr lang="en-GB" b="1" dirty="0"/>
              <a:t>activation function</a:t>
            </a:r>
            <a:r>
              <a:rPr lang="en-GB" dirty="0"/>
              <a:t> that defines the 	output of the neuron. The activation function is used to 	introduce non-linearity in the modelling capabilities of the 	network.  In this model I used the sigmoid. </a:t>
            </a:r>
          </a:p>
          <a:p>
            <a:endParaRPr lang="en-GB" dirty="0">
              <a:solidFill>
                <a:srgbClr val="FF0000"/>
              </a:solidFill>
            </a:endParaRPr>
          </a:p>
        </p:txBody>
      </p:sp>
      <p:sp>
        <p:nvSpPr>
          <p:cNvPr id="3" name="Rectangle 2">
            <a:extLst>
              <a:ext uri="{FF2B5EF4-FFF2-40B4-BE49-F238E27FC236}">
                <a16:creationId xmlns:a16="http://schemas.microsoft.com/office/drawing/2014/main" id="{2F3C3A46-FBBF-4393-99B9-B2E9983D9983}"/>
              </a:ext>
            </a:extLst>
          </p:cNvPr>
          <p:cNvSpPr/>
          <p:nvPr/>
        </p:nvSpPr>
        <p:spPr>
          <a:xfrm>
            <a:off x="2174144" y="6076998"/>
            <a:ext cx="9236765" cy="461665"/>
          </a:xfrm>
          <a:prstGeom prst="rect">
            <a:avLst/>
          </a:prstGeom>
        </p:spPr>
        <p:txBody>
          <a:bodyPr wrap="square">
            <a:spAutoFit/>
          </a:bodyPr>
          <a:lstStyle/>
          <a:p>
            <a:r>
              <a:rPr lang="en-GB" sz="1200" dirty="0"/>
              <a:t>Reference: </a:t>
            </a:r>
          </a:p>
          <a:p>
            <a:r>
              <a:rPr lang="en-GB" sz="1200" dirty="0"/>
              <a:t>C., Stergiou, &amp; D., </a:t>
            </a:r>
            <a:r>
              <a:rPr lang="en-GB" sz="1200" dirty="0" err="1"/>
              <a:t>Siganos</a:t>
            </a:r>
            <a:r>
              <a:rPr lang="en-GB" sz="1200" dirty="0"/>
              <a:t>. (n.d.). </a:t>
            </a:r>
            <a:r>
              <a:rPr lang="en-GB" sz="1200" i="1" dirty="0"/>
              <a:t>Neural Networks</a:t>
            </a:r>
            <a:r>
              <a:rPr lang="en-GB" sz="1200" dirty="0"/>
              <a:t>(Rep.). Retrieved from https://www.doc.ic.ac.uk/~nd/surprise_96/journal/vol4/cs11/report.html</a:t>
            </a:r>
          </a:p>
        </p:txBody>
      </p:sp>
    </p:spTree>
    <p:extLst>
      <p:ext uri="{BB962C8B-B14F-4D97-AF65-F5344CB8AC3E}">
        <p14:creationId xmlns:p14="http://schemas.microsoft.com/office/powerpoint/2010/main" val="2267684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EAB69-D445-46B8-9780-8996AAD6E81A}"/>
              </a:ext>
            </a:extLst>
          </p:cNvPr>
          <p:cNvSpPr>
            <a:spLocks noGrp="1"/>
          </p:cNvSpPr>
          <p:nvPr>
            <p:ph type="title"/>
          </p:nvPr>
        </p:nvSpPr>
        <p:spPr>
          <a:xfrm>
            <a:off x="1992597" y="518295"/>
            <a:ext cx="7729728" cy="1188720"/>
          </a:xfrm>
        </p:spPr>
        <p:txBody>
          <a:bodyPr/>
          <a:lstStyle/>
          <a:p>
            <a:r>
              <a:rPr lang="en-GB" dirty="0"/>
              <a:t>Training The neural network</a:t>
            </a:r>
          </a:p>
        </p:txBody>
      </p:sp>
      <p:sp>
        <p:nvSpPr>
          <p:cNvPr id="3" name="Content Placeholder 2">
            <a:extLst>
              <a:ext uri="{FF2B5EF4-FFF2-40B4-BE49-F238E27FC236}">
                <a16:creationId xmlns:a16="http://schemas.microsoft.com/office/drawing/2014/main" id="{D6B53B1E-6DBD-4074-9E40-D74612051741}"/>
              </a:ext>
            </a:extLst>
          </p:cNvPr>
          <p:cNvSpPr>
            <a:spLocks noGrp="1"/>
          </p:cNvSpPr>
          <p:nvPr>
            <p:ph idx="1"/>
          </p:nvPr>
        </p:nvSpPr>
        <p:spPr>
          <a:xfrm>
            <a:off x="1422754" y="1854845"/>
            <a:ext cx="7729728" cy="4921127"/>
          </a:xfrm>
        </p:spPr>
        <p:txBody>
          <a:bodyPr>
            <a:normAutofit fontScale="92500"/>
          </a:bodyPr>
          <a:lstStyle/>
          <a:p>
            <a:pPr>
              <a:lnSpc>
                <a:spcPct val="200000"/>
              </a:lnSpc>
            </a:pPr>
            <a:r>
              <a:rPr lang="en-GB" dirty="0"/>
              <a:t>Torres (2018) described the process as the following: </a:t>
            </a:r>
          </a:p>
          <a:p>
            <a:pPr lvl="2">
              <a:lnSpc>
                <a:spcPct val="110000"/>
              </a:lnSpc>
            </a:pPr>
            <a:r>
              <a:rPr lang="en-GB" dirty="0"/>
              <a:t>learning the values of our parameters (weights </a:t>
            </a:r>
            <a:r>
              <a:rPr lang="en-GB" i="1" dirty="0" err="1"/>
              <a:t>wij</a:t>
            </a:r>
            <a:r>
              <a:rPr lang="en-GB" dirty="0"/>
              <a:t> and </a:t>
            </a:r>
            <a:r>
              <a:rPr lang="en-GB" i="1" dirty="0" err="1"/>
              <a:t>bj</a:t>
            </a:r>
            <a:r>
              <a:rPr lang="en-GB" dirty="0"/>
              <a:t> biases). (Randomly set automatically by libraries, practically these are random numbers from -0.2 to 0.2). learning process: an iterative process of “going and return” by the layers of neurons. (Forward-propagation &amp; back-propagation). </a:t>
            </a:r>
          </a:p>
          <a:p>
            <a:pPr lvl="2">
              <a:lnSpc>
                <a:spcPct val="110000"/>
              </a:lnSpc>
            </a:pPr>
            <a:r>
              <a:rPr lang="en-GB" dirty="0"/>
              <a:t>A) The first phase </a:t>
            </a:r>
            <a:r>
              <a:rPr lang="en-GB" b="1" dirty="0"/>
              <a:t>forward-propagation</a:t>
            </a:r>
            <a:r>
              <a:rPr lang="en-GB" b="1" i="1" dirty="0"/>
              <a:t> </a:t>
            </a:r>
            <a:r>
              <a:rPr lang="en-GB" dirty="0"/>
              <a:t>occurs when the network is exposed to the training data and these cross the entire neural network for their predictions (labels) to be calculated.</a:t>
            </a:r>
          </a:p>
          <a:p>
            <a:pPr lvl="2">
              <a:lnSpc>
                <a:spcPct val="110000"/>
              </a:lnSpc>
            </a:pPr>
            <a:r>
              <a:rPr lang="en-GB" dirty="0"/>
              <a:t>That is, passing the input data from the neurons of the previous layer and sending it to the neurons of the next layer. and all its neurons have made their calculations, the final layer will be reached with a result of label prediction for those input examples. </a:t>
            </a:r>
          </a:p>
          <a:p>
            <a:pPr lvl="2">
              <a:lnSpc>
                <a:spcPct val="110000"/>
              </a:lnSpc>
            </a:pPr>
            <a:r>
              <a:rPr lang="en-GB" dirty="0"/>
              <a:t>Next, we will use a </a:t>
            </a:r>
            <a:r>
              <a:rPr lang="en-GB" b="1" dirty="0"/>
              <a:t>loss function</a:t>
            </a:r>
            <a:r>
              <a:rPr lang="en-GB" dirty="0"/>
              <a:t> to estimate the loss (or error) using the gradient descent. We aim for a cost to be zero, without divergence between estimated and expected value. Therefore, as the model is being trained, the weights of the interconnections of the neurons will gradually be adjusted until good predictions are obtained. </a:t>
            </a:r>
          </a:p>
        </p:txBody>
      </p:sp>
      <p:pic>
        <p:nvPicPr>
          <p:cNvPr id="5" name="Picture 4">
            <a:extLst>
              <a:ext uri="{FF2B5EF4-FFF2-40B4-BE49-F238E27FC236}">
                <a16:creationId xmlns:a16="http://schemas.microsoft.com/office/drawing/2014/main" id="{A915CDA5-612F-42FB-AEC8-38A9171BBA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1105" y="3428999"/>
            <a:ext cx="2749833" cy="1188719"/>
          </a:xfrm>
          <a:prstGeom prst="rect">
            <a:avLst/>
          </a:prstGeom>
        </p:spPr>
      </p:pic>
    </p:spTree>
    <p:extLst>
      <p:ext uri="{BB962C8B-B14F-4D97-AF65-F5344CB8AC3E}">
        <p14:creationId xmlns:p14="http://schemas.microsoft.com/office/powerpoint/2010/main" val="2971635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96DF7D8B-10CF-4A42-AA65-0DFA97E9CB0A}"/>
              </a:ext>
            </a:extLst>
          </p:cNvPr>
          <p:cNvSpPr>
            <a:spLocks noGrp="1"/>
          </p:cNvSpPr>
          <p:nvPr>
            <p:ph idx="1"/>
          </p:nvPr>
        </p:nvSpPr>
        <p:spPr>
          <a:xfrm>
            <a:off x="2231135" y="1636577"/>
            <a:ext cx="7729728" cy="5042519"/>
          </a:xfrm>
        </p:spPr>
        <p:txBody>
          <a:bodyPr>
            <a:normAutofit/>
          </a:bodyPr>
          <a:lstStyle/>
          <a:p>
            <a:pPr>
              <a:lnSpc>
                <a:spcPct val="200000"/>
              </a:lnSpc>
            </a:pPr>
            <a:r>
              <a:rPr lang="en-GB" dirty="0"/>
              <a:t>Torres (2018) described the process as the following: </a:t>
            </a:r>
          </a:p>
          <a:p>
            <a:pPr marL="742950" lvl="2" indent="-285750"/>
            <a:r>
              <a:rPr lang="en-GB" dirty="0"/>
              <a:t>B) Once the loss has been calculated, this information is </a:t>
            </a:r>
            <a:r>
              <a:rPr lang="en-GB" b="1" dirty="0"/>
              <a:t>propagated backwards</a:t>
            </a:r>
            <a:r>
              <a:rPr lang="en-GB" dirty="0"/>
              <a:t>. Starting from the output layer, that loss information propagates to all the neurons in the hidden layer that contribute directly to the output. Now that we have spread this information back, we can adjust the weights of connections between neurons. </a:t>
            </a:r>
          </a:p>
          <a:p>
            <a:pPr marL="742950" lvl="2" indent="-285750"/>
            <a:r>
              <a:rPr lang="en-GB" dirty="0"/>
              <a:t>C) Continue iterating in the previous steps until we consider that we have a good model. </a:t>
            </a:r>
          </a:p>
          <a:p>
            <a:pPr marL="285750" indent="-285750"/>
            <a:endParaRPr lang="en-GB" dirty="0"/>
          </a:p>
          <a:p>
            <a:pPr marL="285750" indent="-285750"/>
            <a:endParaRPr lang="en-GB" dirty="0"/>
          </a:p>
          <a:p>
            <a:pPr marL="285750" indent="-285750"/>
            <a:endParaRPr lang="en-GB" dirty="0"/>
          </a:p>
          <a:p>
            <a:pPr marL="285750" indent="-285750"/>
            <a:endParaRPr lang="en-GB" dirty="0"/>
          </a:p>
          <a:p>
            <a:pPr marL="285750" indent="-285750"/>
            <a:r>
              <a:rPr lang="en-GB" sz="1200" dirty="0"/>
              <a:t>Reference: </a:t>
            </a:r>
          </a:p>
          <a:p>
            <a:pPr marL="285750" indent="-285750"/>
            <a:r>
              <a:rPr lang="en-GB" sz="1200" dirty="0"/>
              <a:t>J., Torres. (2018, September 21). Learning process of a neural network. Retrieved from https://towardsdatascience.com/how-do-artificial-neural-networks-learn-773e46399fc7</a:t>
            </a:r>
          </a:p>
          <a:p>
            <a:pPr marL="285750" indent="-285750"/>
            <a:endParaRPr lang="en-GB" dirty="0"/>
          </a:p>
        </p:txBody>
      </p:sp>
      <p:sp>
        <p:nvSpPr>
          <p:cNvPr id="2" name="Title 1">
            <a:extLst>
              <a:ext uri="{FF2B5EF4-FFF2-40B4-BE49-F238E27FC236}">
                <a16:creationId xmlns:a16="http://schemas.microsoft.com/office/drawing/2014/main" id="{BB6764C6-F051-44B8-A1A9-46035D410C7B}"/>
              </a:ext>
            </a:extLst>
          </p:cNvPr>
          <p:cNvSpPr>
            <a:spLocks noGrp="1"/>
          </p:cNvSpPr>
          <p:nvPr>
            <p:ph type="title"/>
          </p:nvPr>
        </p:nvSpPr>
        <p:spPr>
          <a:xfrm>
            <a:off x="2231135" y="447857"/>
            <a:ext cx="7729728" cy="1188720"/>
          </a:xfrm>
        </p:spPr>
        <p:txBody>
          <a:bodyPr/>
          <a:lstStyle/>
          <a:p>
            <a:r>
              <a:rPr lang="en-GB" dirty="0"/>
              <a:t>Training The neural network</a:t>
            </a:r>
          </a:p>
        </p:txBody>
      </p:sp>
      <p:pic>
        <p:nvPicPr>
          <p:cNvPr id="6" name="Picture 5" descr="A picture containing map, text, screenshot&#10;&#10;Description automatically generated">
            <a:extLst>
              <a:ext uri="{FF2B5EF4-FFF2-40B4-BE49-F238E27FC236}">
                <a16:creationId xmlns:a16="http://schemas.microsoft.com/office/drawing/2014/main" id="{CC5591BD-8896-4A2F-BD98-7EAFAB45F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8323" y="4415193"/>
            <a:ext cx="3776872" cy="1375649"/>
          </a:xfrm>
          <a:prstGeom prst="rect">
            <a:avLst/>
          </a:prstGeom>
        </p:spPr>
      </p:pic>
    </p:spTree>
    <p:extLst>
      <p:ext uri="{BB962C8B-B14F-4D97-AF65-F5344CB8AC3E}">
        <p14:creationId xmlns:p14="http://schemas.microsoft.com/office/powerpoint/2010/main" val="824538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5D8F3-272D-4F01-A21C-371E3D887BC7}"/>
              </a:ext>
            </a:extLst>
          </p:cNvPr>
          <p:cNvSpPr>
            <a:spLocks noGrp="1"/>
          </p:cNvSpPr>
          <p:nvPr>
            <p:ph type="title"/>
          </p:nvPr>
        </p:nvSpPr>
        <p:spPr/>
        <p:txBody>
          <a:bodyPr/>
          <a:lstStyle/>
          <a:p>
            <a:r>
              <a:rPr lang="en-GB" dirty="0"/>
              <a:t>An example</a:t>
            </a:r>
          </a:p>
        </p:txBody>
      </p:sp>
      <p:sp>
        <p:nvSpPr>
          <p:cNvPr id="3" name="Content Placeholder 2">
            <a:extLst>
              <a:ext uri="{FF2B5EF4-FFF2-40B4-BE49-F238E27FC236}">
                <a16:creationId xmlns:a16="http://schemas.microsoft.com/office/drawing/2014/main" id="{D02CD23B-FCE9-4489-A270-DCB3E683661E}"/>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BBEC6127-0A9C-47D7-B3E0-2FBB902F00A0}"/>
              </a:ext>
            </a:extLst>
          </p:cNvPr>
          <p:cNvPicPr>
            <a:picLocks noChangeAspect="1"/>
          </p:cNvPicPr>
          <p:nvPr/>
        </p:nvPicPr>
        <p:blipFill rotWithShape="1">
          <a:blip r:embed="rId2"/>
          <a:srcRect l="8587" t="31391" r="16956" b="17858"/>
          <a:stretch/>
        </p:blipFill>
        <p:spPr>
          <a:xfrm>
            <a:off x="1749287" y="2449654"/>
            <a:ext cx="9077739" cy="3478762"/>
          </a:xfrm>
          <a:prstGeom prst="rect">
            <a:avLst/>
          </a:prstGeom>
        </p:spPr>
      </p:pic>
    </p:spTree>
    <p:extLst>
      <p:ext uri="{BB962C8B-B14F-4D97-AF65-F5344CB8AC3E}">
        <p14:creationId xmlns:p14="http://schemas.microsoft.com/office/powerpoint/2010/main" val="1246491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EC004-A812-4369-A02E-345E2DE3DE1F}"/>
              </a:ext>
            </a:extLst>
          </p:cNvPr>
          <p:cNvSpPr>
            <a:spLocks noGrp="1"/>
          </p:cNvSpPr>
          <p:nvPr>
            <p:ph type="title"/>
          </p:nvPr>
        </p:nvSpPr>
        <p:spPr>
          <a:xfrm>
            <a:off x="2231136" y="427365"/>
            <a:ext cx="7729728" cy="1188720"/>
          </a:xfrm>
        </p:spPr>
        <p:txBody>
          <a:bodyPr/>
          <a:lstStyle/>
          <a:p>
            <a:r>
              <a:rPr lang="en-GB" dirty="0"/>
              <a:t>Correlation</a:t>
            </a:r>
          </a:p>
        </p:txBody>
      </p:sp>
      <p:sp>
        <p:nvSpPr>
          <p:cNvPr id="3" name="Content Placeholder 2">
            <a:extLst>
              <a:ext uri="{FF2B5EF4-FFF2-40B4-BE49-F238E27FC236}">
                <a16:creationId xmlns:a16="http://schemas.microsoft.com/office/drawing/2014/main" id="{E2887B69-AE9B-4266-B044-5E059A03E36C}"/>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8A34C65E-E963-4B71-9E04-B96EA4BDBC22}"/>
              </a:ext>
            </a:extLst>
          </p:cNvPr>
          <p:cNvPicPr>
            <a:picLocks noChangeAspect="1"/>
          </p:cNvPicPr>
          <p:nvPr/>
        </p:nvPicPr>
        <p:blipFill rotWithShape="1">
          <a:blip r:embed="rId2"/>
          <a:srcRect l="47738" t="33219" r="1905" b="11939"/>
          <a:stretch/>
        </p:blipFill>
        <p:spPr>
          <a:xfrm>
            <a:off x="2113595" y="1750635"/>
            <a:ext cx="7964810" cy="4876800"/>
          </a:xfrm>
          <a:prstGeom prst="rect">
            <a:avLst/>
          </a:prstGeom>
        </p:spPr>
      </p:pic>
    </p:spTree>
    <p:extLst>
      <p:ext uri="{BB962C8B-B14F-4D97-AF65-F5344CB8AC3E}">
        <p14:creationId xmlns:p14="http://schemas.microsoft.com/office/powerpoint/2010/main" val="1173798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43729-F2E7-4CC9-8BAF-B7625031C200}"/>
              </a:ext>
            </a:extLst>
          </p:cNvPr>
          <p:cNvSpPr>
            <a:spLocks noGrp="1"/>
          </p:cNvSpPr>
          <p:nvPr>
            <p:ph type="title"/>
          </p:nvPr>
        </p:nvSpPr>
        <p:spPr>
          <a:xfrm>
            <a:off x="2231136" y="964692"/>
            <a:ext cx="7729728" cy="1188720"/>
          </a:xfrm>
        </p:spPr>
        <p:txBody>
          <a:bodyPr>
            <a:normAutofit/>
          </a:bodyPr>
          <a:lstStyle/>
          <a:p>
            <a:r>
              <a:rPr lang="en-GB" dirty="0"/>
              <a:t>Working Memory and Long-Term Memory</a:t>
            </a:r>
          </a:p>
        </p:txBody>
      </p:sp>
      <p:graphicFrame>
        <p:nvGraphicFramePr>
          <p:cNvPr id="7" name="Content Placeholder 2">
            <a:extLst>
              <a:ext uri="{FF2B5EF4-FFF2-40B4-BE49-F238E27FC236}">
                <a16:creationId xmlns:a16="http://schemas.microsoft.com/office/drawing/2014/main" id="{2A7C0293-CC9A-4F47-93AE-E9E8E3679AC0}"/>
              </a:ext>
            </a:extLst>
          </p:cNvPr>
          <p:cNvGraphicFramePr>
            <a:graphicFrameLocks noGrp="1"/>
          </p:cNvGraphicFramePr>
          <p:nvPr>
            <p:ph idx="1"/>
            <p:extLst>
              <p:ext uri="{D42A27DB-BD31-4B8C-83A1-F6EECF244321}">
                <p14:modId xmlns:p14="http://schemas.microsoft.com/office/powerpoint/2010/main" val="3438655873"/>
              </p:ext>
            </p:extLst>
          </p:nvPr>
        </p:nvGraphicFramePr>
        <p:xfrm>
          <a:off x="965201" y="2638425"/>
          <a:ext cx="10261600" cy="310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6793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5D84B-C0BD-45A4-A5C8-59B0B94B5CF7}"/>
              </a:ext>
            </a:extLst>
          </p:cNvPr>
          <p:cNvSpPr>
            <a:spLocks noGrp="1"/>
          </p:cNvSpPr>
          <p:nvPr>
            <p:ph type="title"/>
          </p:nvPr>
        </p:nvSpPr>
        <p:spPr>
          <a:xfrm>
            <a:off x="2157074" y="394849"/>
            <a:ext cx="7729728" cy="1188720"/>
          </a:xfrm>
        </p:spPr>
        <p:txBody>
          <a:bodyPr/>
          <a:lstStyle/>
          <a:p>
            <a:r>
              <a:rPr lang="en-GB" dirty="0">
                <a:solidFill>
                  <a:srgbClr val="FF0000"/>
                </a:solidFill>
              </a:rPr>
              <a:t>coding</a:t>
            </a:r>
          </a:p>
        </p:txBody>
      </p:sp>
      <p:graphicFrame>
        <p:nvGraphicFramePr>
          <p:cNvPr id="4" name="Content Placeholder 3">
            <a:extLst>
              <a:ext uri="{FF2B5EF4-FFF2-40B4-BE49-F238E27FC236}">
                <a16:creationId xmlns:a16="http://schemas.microsoft.com/office/drawing/2014/main" id="{719A7B5D-C0B9-484F-890D-D9054198DE1D}"/>
              </a:ext>
            </a:extLst>
          </p:cNvPr>
          <p:cNvGraphicFramePr>
            <a:graphicFrameLocks noGrp="1"/>
          </p:cNvGraphicFramePr>
          <p:nvPr>
            <p:ph idx="1"/>
            <p:extLst>
              <p:ext uri="{D42A27DB-BD31-4B8C-83A1-F6EECF244321}">
                <p14:modId xmlns:p14="http://schemas.microsoft.com/office/powerpoint/2010/main" val="3538983392"/>
              </p:ext>
            </p:extLst>
          </p:nvPr>
        </p:nvGraphicFramePr>
        <p:xfrm>
          <a:off x="4417176" y="2801449"/>
          <a:ext cx="1784842" cy="915668"/>
        </p:xfrm>
        <a:graphic>
          <a:graphicData uri="http://schemas.openxmlformats.org/drawingml/2006/table">
            <a:tbl>
              <a:tblPr firstRow="1" firstCol="1" bandRow="1">
                <a:tableStyleId>{5C22544A-7EE6-4342-B048-85BDC9FD1C3A}</a:tableStyleId>
              </a:tblPr>
              <a:tblGrid>
                <a:gridCol w="880371">
                  <a:extLst>
                    <a:ext uri="{9D8B030D-6E8A-4147-A177-3AD203B41FA5}">
                      <a16:colId xmlns:a16="http://schemas.microsoft.com/office/drawing/2014/main" val="1439312166"/>
                    </a:ext>
                  </a:extLst>
                </a:gridCol>
                <a:gridCol w="904471">
                  <a:extLst>
                    <a:ext uri="{9D8B030D-6E8A-4147-A177-3AD203B41FA5}">
                      <a16:colId xmlns:a16="http://schemas.microsoft.com/office/drawing/2014/main" val="2998829175"/>
                    </a:ext>
                  </a:extLst>
                </a:gridCol>
              </a:tblGrid>
              <a:tr h="228917">
                <a:tc>
                  <a:txBody>
                    <a:bodyPr/>
                    <a:lstStyle/>
                    <a:p>
                      <a:pPr>
                        <a:lnSpc>
                          <a:spcPct val="115000"/>
                        </a:lnSpc>
                        <a:spcAft>
                          <a:spcPts val="0"/>
                        </a:spcAft>
                      </a:pPr>
                      <a:r>
                        <a:rPr lang="en-US" sz="1100">
                          <a:effectLst/>
                        </a:rPr>
                        <a:t>Item </a:t>
                      </a:r>
                      <a:r>
                        <a:rPr lang="ru-RU" sz="1100">
                          <a:effectLst/>
                        </a:rPr>
                        <a:t>№</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0"/>
                        </a:spcAft>
                      </a:pPr>
                      <a:r>
                        <a:rPr lang="en-US" sz="1100">
                          <a:effectLst/>
                        </a:rPr>
                        <a:t>feature</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04375076"/>
                  </a:ext>
                </a:extLst>
              </a:tr>
              <a:tr h="228917">
                <a:tc>
                  <a:txBody>
                    <a:bodyPr/>
                    <a:lstStyle/>
                    <a:p>
                      <a:pPr>
                        <a:lnSpc>
                          <a:spcPct val="115000"/>
                        </a:lnSpc>
                        <a:spcAft>
                          <a:spcPts val="0"/>
                        </a:spcAft>
                      </a:pPr>
                      <a:r>
                        <a:rPr lang="en-US" sz="1100">
                          <a:effectLst/>
                        </a:rPr>
                        <a:t>1</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0"/>
                        </a:spcAft>
                      </a:pPr>
                      <a:r>
                        <a:rPr lang="en-US" sz="1100">
                          <a:effectLst/>
                        </a:rPr>
                        <a:t>A</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34246281"/>
                  </a:ext>
                </a:extLst>
              </a:tr>
              <a:tr h="228917">
                <a:tc>
                  <a:txBody>
                    <a:bodyPr/>
                    <a:lstStyle/>
                    <a:p>
                      <a:pPr>
                        <a:lnSpc>
                          <a:spcPct val="115000"/>
                        </a:lnSpc>
                        <a:spcAft>
                          <a:spcPts val="0"/>
                        </a:spcAft>
                      </a:pPr>
                      <a:r>
                        <a:rPr lang="en-US" sz="1100">
                          <a:effectLst/>
                        </a:rPr>
                        <a:t>2</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0"/>
                        </a:spcAft>
                      </a:pPr>
                      <a:r>
                        <a:rPr lang="en-US" sz="1100">
                          <a:effectLst/>
                        </a:rPr>
                        <a:t>B</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51891253"/>
                  </a:ext>
                </a:extLst>
              </a:tr>
              <a:tr h="228917">
                <a:tc>
                  <a:txBody>
                    <a:bodyPr/>
                    <a:lstStyle/>
                    <a:p>
                      <a:pPr>
                        <a:lnSpc>
                          <a:spcPct val="115000"/>
                        </a:lnSpc>
                        <a:spcAft>
                          <a:spcPts val="0"/>
                        </a:spcAft>
                      </a:pPr>
                      <a:r>
                        <a:rPr lang="en-US" sz="1100">
                          <a:effectLst/>
                        </a:rPr>
                        <a:t>3</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0"/>
                        </a:spcAft>
                      </a:pPr>
                      <a:r>
                        <a:rPr lang="en-US" sz="1100" dirty="0">
                          <a:effectLst/>
                        </a:rPr>
                        <a:t>A</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97286520"/>
                  </a:ext>
                </a:extLst>
              </a:tr>
            </a:tbl>
          </a:graphicData>
        </a:graphic>
      </p:graphicFrame>
      <p:graphicFrame>
        <p:nvGraphicFramePr>
          <p:cNvPr id="5" name="Table 4">
            <a:extLst>
              <a:ext uri="{FF2B5EF4-FFF2-40B4-BE49-F238E27FC236}">
                <a16:creationId xmlns:a16="http://schemas.microsoft.com/office/drawing/2014/main" id="{06A48BA0-7ECF-4126-B92E-C2042EF5A38E}"/>
              </a:ext>
            </a:extLst>
          </p:cNvPr>
          <p:cNvGraphicFramePr>
            <a:graphicFrameLocks noGrp="1"/>
          </p:cNvGraphicFramePr>
          <p:nvPr>
            <p:extLst>
              <p:ext uri="{D42A27DB-BD31-4B8C-83A1-F6EECF244321}">
                <p14:modId xmlns:p14="http://schemas.microsoft.com/office/powerpoint/2010/main" val="4052829052"/>
              </p:ext>
            </p:extLst>
          </p:nvPr>
        </p:nvGraphicFramePr>
        <p:xfrm>
          <a:off x="6536455" y="2801449"/>
          <a:ext cx="2156972" cy="915670"/>
        </p:xfrm>
        <a:graphic>
          <a:graphicData uri="http://schemas.openxmlformats.org/drawingml/2006/table">
            <a:tbl>
              <a:tblPr firstRow="1" firstCol="1" bandRow="1">
                <a:tableStyleId>{5C22544A-7EE6-4342-B048-85BDC9FD1C3A}</a:tableStyleId>
              </a:tblPr>
              <a:tblGrid>
                <a:gridCol w="706104">
                  <a:extLst>
                    <a:ext uri="{9D8B030D-6E8A-4147-A177-3AD203B41FA5}">
                      <a16:colId xmlns:a16="http://schemas.microsoft.com/office/drawing/2014/main" val="4116672876"/>
                    </a:ext>
                  </a:extLst>
                </a:gridCol>
                <a:gridCol w="725434">
                  <a:extLst>
                    <a:ext uri="{9D8B030D-6E8A-4147-A177-3AD203B41FA5}">
                      <a16:colId xmlns:a16="http://schemas.microsoft.com/office/drawing/2014/main" val="2519181705"/>
                    </a:ext>
                  </a:extLst>
                </a:gridCol>
                <a:gridCol w="725434">
                  <a:extLst>
                    <a:ext uri="{9D8B030D-6E8A-4147-A177-3AD203B41FA5}">
                      <a16:colId xmlns:a16="http://schemas.microsoft.com/office/drawing/2014/main" val="193738047"/>
                    </a:ext>
                  </a:extLst>
                </a:gridCol>
              </a:tblGrid>
              <a:tr h="294868">
                <a:tc>
                  <a:txBody>
                    <a:bodyPr/>
                    <a:lstStyle/>
                    <a:p>
                      <a:pPr algn="l">
                        <a:lnSpc>
                          <a:spcPct val="115000"/>
                        </a:lnSpc>
                        <a:spcAft>
                          <a:spcPts val="0"/>
                        </a:spcAft>
                      </a:pPr>
                      <a:r>
                        <a:rPr lang="en-US" sz="1100">
                          <a:effectLst/>
                        </a:rPr>
                        <a:t>Item </a:t>
                      </a:r>
                      <a:r>
                        <a:rPr lang="ru-RU" sz="1100">
                          <a:effectLst/>
                        </a:rPr>
                        <a:t>№</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l">
                        <a:lnSpc>
                          <a:spcPct val="115000"/>
                        </a:lnSpc>
                        <a:spcAft>
                          <a:spcPts val="0"/>
                        </a:spcAft>
                      </a:pPr>
                      <a:r>
                        <a:rPr lang="en-US" sz="1100">
                          <a:effectLst/>
                        </a:rPr>
                        <a:t>feature_A</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l">
                        <a:lnSpc>
                          <a:spcPct val="115000"/>
                        </a:lnSpc>
                        <a:spcAft>
                          <a:spcPts val="0"/>
                        </a:spcAft>
                      </a:pPr>
                      <a:r>
                        <a:rPr lang="en-US" sz="1100">
                          <a:effectLst/>
                        </a:rPr>
                        <a:t>Feature_B</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04649812"/>
                  </a:ext>
                </a:extLst>
              </a:tr>
              <a:tr h="142672">
                <a:tc>
                  <a:txBody>
                    <a:bodyPr/>
                    <a:lstStyle/>
                    <a:p>
                      <a:pPr algn="l">
                        <a:lnSpc>
                          <a:spcPct val="115000"/>
                        </a:lnSpc>
                        <a:spcAft>
                          <a:spcPts val="0"/>
                        </a:spcAft>
                      </a:pPr>
                      <a:r>
                        <a:rPr lang="en-US" sz="1100">
                          <a:effectLst/>
                        </a:rPr>
                        <a:t>1</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l">
                        <a:lnSpc>
                          <a:spcPct val="115000"/>
                        </a:lnSpc>
                        <a:spcAft>
                          <a:spcPts val="0"/>
                        </a:spcAft>
                      </a:pPr>
                      <a:r>
                        <a:rPr lang="en-US" sz="1100">
                          <a:effectLst/>
                        </a:rPr>
                        <a:t>1</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l">
                        <a:lnSpc>
                          <a:spcPct val="115000"/>
                        </a:lnSpc>
                        <a:spcAft>
                          <a:spcPts val="0"/>
                        </a:spcAft>
                      </a:pPr>
                      <a:r>
                        <a:rPr lang="en-US" sz="11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07437412"/>
                  </a:ext>
                </a:extLst>
              </a:tr>
              <a:tr h="142672">
                <a:tc>
                  <a:txBody>
                    <a:bodyPr/>
                    <a:lstStyle/>
                    <a:p>
                      <a:pPr algn="l">
                        <a:lnSpc>
                          <a:spcPct val="115000"/>
                        </a:lnSpc>
                        <a:spcAft>
                          <a:spcPts val="0"/>
                        </a:spcAft>
                      </a:pPr>
                      <a:r>
                        <a:rPr lang="en-US" sz="1100">
                          <a:effectLst/>
                        </a:rPr>
                        <a:t>2</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l">
                        <a:lnSpc>
                          <a:spcPct val="115000"/>
                        </a:lnSpc>
                        <a:spcAft>
                          <a:spcPts val="0"/>
                        </a:spcAft>
                      </a:pPr>
                      <a:r>
                        <a:rPr lang="en-US" sz="11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l">
                        <a:lnSpc>
                          <a:spcPct val="115000"/>
                        </a:lnSpc>
                        <a:spcAft>
                          <a:spcPts val="0"/>
                        </a:spcAft>
                      </a:pPr>
                      <a:r>
                        <a:rPr lang="en-US" sz="1100">
                          <a:effectLst/>
                        </a:rPr>
                        <a:t>1</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76818448"/>
                  </a:ext>
                </a:extLst>
              </a:tr>
              <a:tr h="142672">
                <a:tc>
                  <a:txBody>
                    <a:bodyPr/>
                    <a:lstStyle/>
                    <a:p>
                      <a:pPr algn="l">
                        <a:lnSpc>
                          <a:spcPct val="115000"/>
                        </a:lnSpc>
                        <a:spcAft>
                          <a:spcPts val="0"/>
                        </a:spcAft>
                      </a:pPr>
                      <a:r>
                        <a:rPr lang="en-US" sz="1100">
                          <a:effectLst/>
                        </a:rPr>
                        <a:t>3</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l">
                        <a:lnSpc>
                          <a:spcPct val="115000"/>
                        </a:lnSpc>
                        <a:spcAft>
                          <a:spcPts val="0"/>
                        </a:spcAft>
                      </a:pPr>
                      <a:r>
                        <a:rPr lang="en-US" sz="1100">
                          <a:effectLst/>
                        </a:rPr>
                        <a:t>1</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l">
                        <a:lnSpc>
                          <a:spcPct val="115000"/>
                        </a:lnSpc>
                        <a:spcAft>
                          <a:spcPts val="0"/>
                        </a:spcAft>
                      </a:pPr>
                      <a:r>
                        <a:rPr lang="en-US" sz="1100" dirty="0">
                          <a:effectLst/>
                        </a:rPr>
                        <a:t>0</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1574181"/>
                  </a:ext>
                </a:extLst>
              </a:tr>
            </a:tbl>
          </a:graphicData>
        </a:graphic>
      </p:graphicFrame>
      <p:sp>
        <p:nvSpPr>
          <p:cNvPr id="6" name="Rectangle 1">
            <a:extLst>
              <a:ext uri="{FF2B5EF4-FFF2-40B4-BE49-F238E27FC236}">
                <a16:creationId xmlns:a16="http://schemas.microsoft.com/office/drawing/2014/main" id="{82370265-4017-480B-B7A9-3D8760063C51}"/>
              </a:ext>
            </a:extLst>
          </p:cNvPr>
          <p:cNvSpPr>
            <a:spLocks noChangeArrowheads="1"/>
          </p:cNvSpPr>
          <p:nvPr/>
        </p:nvSpPr>
        <p:spPr bwMode="auto">
          <a:xfrm>
            <a:off x="2231136" y="1755804"/>
            <a:ext cx="758160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Gill Sans MT (Body)"/>
                <a:ea typeface="Calibri" panose="020F0502020204030204" pitchFamily="34" charset="0"/>
                <a:cs typeface="Arial" panose="020B0604020202020204" pitchFamily="34" charset="0"/>
              </a:rPr>
              <a:t>I have used ‘pandas’ package to load, store and do one encoding of the data representing dimensions. I had to encode labels manually.</a:t>
            </a:r>
            <a:endParaRPr kumimoji="0" lang="en-GB" altLang="en-US" i="0" u="none" strike="noStrike" cap="none" normalizeH="0" baseline="0" dirty="0">
              <a:ln>
                <a:noFill/>
              </a:ln>
              <a:solidFill>
                <a:schemeClr val="tx1"/>
              </a:solidFill>
              <a:effectLst/>
              <a:latin typeface="Gill Sans MT (Bod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Gill Sans MT (Body)"/>
                <a:ea typeface="Calibri" panose="020F0502020204030204" pitchFamily="34" charset="0"/>
                <a:cs typeface="Arial" panose="020B0604020202020204" pitchFamily="34" charset="0"/>
              </a:rPr>
              <a:t>Encoding is used to represent categorical data in numerical format. This is what it does:</a:t>
            </a:r>
            <a:endParaRPr kumimoji="0" lang="en-US" altLang="en-US" i="0" u="none" strike="noStrike" cap="none" normalizeH="0" baseline="0" dirty="0">
              <a:ln>
                <a:noFill/>
              </a:ln>
              <a:solidFill>
                <a:schemeClr val="tx1"/>
              </a:solidFill>
              <a:effectLst/>
              <a:latin typeface="Gill Sans MT (Body)"/>
            </a:endParaRPr>
          </a:p>
        </p:txBody>
      </p:sp>
      <p:pic>
        <p:nvPicPr>
          <p:cNvPr id="7" name="Picture 6">
            <a:extLst>
              <a:ext uri="{FF2B5EF4-FFF2-40B4-BE49-F238E27FC236}">
                <a16:creationId xmlns:a16="http://schemas.microsoft.com/office/drawing/2014/main" id="{B70CEEEE-A3EB-484E-96C3-6835874D69C3}"/>
              </a:ext>
            </a:extLst>
          </p:cNvPr>
          <p:cNvPicPr>
            <a:picLocks noChangeAspect="1"/>
          </p:cNvPicPr>
          <p:nvPr/>
        </p:nvPicPr>
        <p:blipFill rotWithShape="1">
          <a:blip r:embed="rId2"/>
          <a:srcRect l="1849" t="29362" r="21086" b="20759"/>
          <a:stretch/>
        </p:blipFill>
        <p:spPr>
          <a:xfrm>
            <a:off x="2500420" y="4001778"/>
            <a:ext cx="7191160" cy="2616811"/>
          </a:xfrm>
          <a:prstGeom prst="rect">
            <a:avLst/>
          </a:prstGeom>
        </p:spPr>
      </p:pic>
    </p:spTree>
    <p:extLst>
      <p:ext uri="{BB962C8B-B14F-4D97-AF65-F5344CB8AC3E}">
        <p14:creationId xmlns:p14="http://schemas.microsoft.com/office/powerpoint/2010/main" val="4079123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D6171-63C6-4207-82DD-3BE8B5E3E859}"/>
              </a:ext>
            </a:extLst>
          </p:cNvPr>
          <p:cNvSpPr>
            <a:spLocks noGrp="1"/>
          </p:cNvSpPr>
          <p:nvPr>
            <p:ph type="title"/>
          </p:nvPr>
        </p:nvSpPr>
        <p:spPr>
          <a:xfrm>
            <a:off x="2027936" y="398635"/>
            <a:ext cx="7729728" cy="1188720"/>
          </a:xfrm>
        </p:spPr>
        <p:txBody>
          <a:bodyPr/>
          <a:lstStyle/>
          <a:p>
            <a:r>
              <a:rPr lang="en-GB" dirty="0">
                <a:solidFill>
                  <a:srgbClr val="FF0000"/>
                </a:solidFill>
              </a:rPr>
              <a:t>coding</a:t>
            </a:r>
          </a:p>
        </p:txBody>
      </p:sp>
      <p:pic>
        <p:nvPicPr>
          <p:cNvPr id="8" name="Picture 7">
            <a:extLst>
              <a:ext uri="{FF2B5EF4-FFF2-40B4-BE49-F238E27FC236}">
                <a16:creationId xmlns:a16="http://schemas.microsoft.com/office/drawing/2014/main" id="{C7287E54-0ED1-4E4C-B68B-ED965A21E13B}"/>
              </a:ext>
            </a:extLst>
          </p:cNvPr>
          <p:cNvPicPr>
            <a:picLocks noChangeAspect="1"/>
          </p:cNvPicPr>
          <p:nvPr/>
        </p:nvPicPr>
        <p:blipFill rotWithShape="1">
          <a:blip r:embed="rId2"/>
          <a:srcRect l="14047" t="23133" r="13690" b="42007"/>
          <a:stretch/>
        </p:blipFill>
        <p:spPr>
          <a:xfrm>
            <a:off x="2027936" y="1650093"/>
            <a:ext cx="7729729" cy="2096514"/>
          </a:xfrm>
          <a:prstGeom prst="rect">
            <a:avLst/>
          </a:prstGeom>
        </p:spPr>
      </p:pic>
      <p:pic>
        <p:nvPicPr>
          <p:cNvPr id="9" name="Picture 8">
            <a:extLst>
              <a:ext uri="{FF2B5EF4-FFF2-40B4-BE49-F238E27FC236}">
                <a16:creationId xmlns:a16="http://schemas.microsoft.com/office/drawing/2014/main" id="{D8BF935F-523B-4619-BE43-EB00084D8D6C}"/>
              </a:ext>
            </a:extLst>
          </p:cNvPr>
          <p:cNvPicPr>
            <a:picLocks noChangeAspect="1"/>
          </p:cNvPicPr>
          <p:nvPr/>
        </p:nvPicPr>
        <p:blipFill rotWithShape="1">
          <a:blip r:embed="rId3"/>
          <a:srcRect l="13869" t="23132" r="13869" b="16810"/>
          <a:stretch/>
        </p:blipFill>
        <p:spPr>
          <a:xfrm>
            <a:off x="2630626" y="3746607"/>
            <a:ext cx="6524348" cy="3048655"/>
          </a:xfrm>
          <a:prstGeom prst="rect">
            <a:avLst/>
          </a:prstGeom>
        </p:spPr>
      </p:pic>
    </p:spTree>
    <p:extLst>
      <p:ext uri="{BB962C8B-B14F-4D97-AF65-F5344CB8AC3E}">
        <p14:creationId xmlns:p14="http://schemas.microsoft.com/office/powerpoint/2010/main" val="766797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D6171-63C6-4207-82DD-3BE8B5E3E859}"/>
              </a:ext>
            </a:extLst>
          </p:cNvPr>
          <p:cNvSpPr>
            <a:spLocks noGrp="1"/>
          </p:cNvSpPr>
          <p:nvPr>
            <p:ph type="title"/>
          </p:nvPr>
        </p:nvSpPr>
        <p:spPr>
          <a:xfrm>
            <a:off x="2027936" y="398635"/>
            <a:ext cx="7729728" cy="1188720"/>
          </a:xfrm>
        </p:spPr>
        <p:txBody>
          <a:bodyPr/>
          <a:lstStyle/>
          <a:p>
            <a:r>
              <a:rPr lang="en-GB" dirty="0">
                <a:solidFill>
                  <a:srgbClr val="FF0000"/>
                </a:solidFill>
              </a:rPr>
              <a:t>coding</a:t>
            </a:r>
          </a:p>
        </p:txBody>
      </p:sp>
      <p:pic>
        <p:nvPicPr>
          <p:cNvPr id="5" name="Picture 4">
            <a:extLst>
              <a:ext uri="{FF2B5EF4-FFF2-40B4-BE49-F238E27FC236}">
                <a16:creationId xmlns:a16="http://schemas.microsoft.com/office/drawing/2014/main" id="{7A612BA7-2AD0-4A02-9190-CBF88EB9808D}"/>
              </a:ext>
            </a:extLst>
          </p:cNvPr>
          <p:cNvPicPr>
            <a:picLocks noChangeAspect="1"/>
          </p:cNvPicPr>
          <p:nvPr/>
        </p:nvPicPr>
        <p:blipFill rotWithShape="1">
          <a:blip r:embed="rId2"/>
          <a:srcRect l="24405" t="23133" r="24643" b="8763"/>
          <a:stretch/>
        </p:blipFill>
        <p:spPr>
          <a:xfrm>
            <a:off x="2786743" y="1791063"/>
            <a:ext cx="6212114" cy="4668302"/>
          </a:xfrm>
          <a:prstGeom prst="rect">
            <a:avLst/>
          </a:prstGeom>
        </p:spPr>
      </p:pic>
    </p:spTree>
    <p:extLst>
      <p:ext uri="{BB962C8B-B14F-4D97-AF65-F5344CB8AC3E}">
        <p14:creationId xmlns:p14="http://schemas.microsoft.com/office/powerpoint/2010/main" val="2044261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45E39-13A9-4BCF-B0F5-E5C3EA456DDB}"/>
              </a:ext>
            </a:extLst>
          </p:cNvPr>
          <p:cNvSpPr>
            <a:spLocks noGrp="1"/>
          </p:cNvSpPr>
          <p:nvPr>
            <p:ph type="title"/>
          </p:nvPr>
        </p:nvSpPr>
        <p:spPr>
          <a:xfrm>
            <a:off x="2231136" y="964692"/>
            <a:ext cx="7729728" cy="1188720"/>
          </a:xfrm>
        </p:spPr>
        <p:txBody>
          <a:bodyPr>
            <a:normAutofit/>
          </a:bodyPr>
          <a:lstStyle/>
          <a:p>
            <a:r>
              <a:rPr lang="en-GB"/>
              <a:t>Conclusion</a:t>
            </a:r>
            <a:endParaRPr lang="en-GB" dirty="0"/>
          </a:p>
        </p:txBody>
      </p:sp>
      <p:graphicFrame>
        <p:nvGraphicFramePr>
          <p:cNvPr id="16" name="Content Placeholder 2">
            <a:extLst>
              <a:ext uri="{FF2B5EF4-FFF2-40B4-BE49-F238E27FC236}">
                <a16:creationId xmlns:a16="http://schemas.microsoft.com/office/drawing/2014/main" id="{28E5D3DF-3750-4F15-AFE4-2ACB3348A203}"/>
              </a:ext>
            </a:extLst>
          </p:cNvPr>
          <p:cNvGraphicFramePr>
            <a:graphicFrameLocks noGrp="1"/>
          </p:cNvGraphicFramePr>
          <p:nvPr>
            <p:ph idx="1"/>
            <p:extLst>
              <p:ext uri="{D42A27DB-BD31-4B8C-83A1-F6EECF244321}">
                <p14:modId xmlns:p14="http://schemas.microsoft.com/office/powerpoint/2010/main" val="1333155068"/>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265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D1237-E94E-4201-BF6D-309D41239660}"/>
              </a:ext>
            </a:extLst>
          </p:cNvPr>
          <p:cNvSpPr>
            <a:spLocks noGrp="1"/>
          </p:cNvSpPr>
          <p:nvPr>
            <p:ph type="title"/>
          </p:nvPr>
        </p:nvSpPr>
        <p:spPr>
          <a:xfrm>
            <a:off x="2231136" y="381597"/>
            <a:ext cx="7729728" cy="1188720"/>
          </a:xfrm>
        </p:spPr>
        <p:txBody>
          <a:bodyPr/>
          <a:lstStyle/>
          <a:p>
            <a:r>
              <a:rPr lang="en-GB" dirty="0"/>
              <a:t>A SUGGESTION</a:t>
            </a:r>
          </a:p>
        </p:txBody>
      </p:sp>
      <p:sp>
        <p:nvSpPr>
          <p:cNvPr id="3" name="Content Placeholder 2">
            <a:extLst>
              <a:ext uri="{FF2B5EF4-FFF2-40B4-BE49-F238E27FC236}">
                <a16:creationId xmlns:a16="http://schemas.microsoft.com/office/drawing/2014/main" id="{1E5955A9-9472-4824-AE99-A36BF60C6C75}"/>
              </a:ext>
            </a:extLst>
          </p:cNvPr>
          <p:cNvSpPr>
            <a:spLocks noGrp="1"/>
          </p:cNvSpPr>
          <p:nvPr>
            <p:ph idx="1"/>
          </p:nvPr>
        </p:nvSpPr>
        <p:spPr>
          <a:xfrm>
            <a:off x="2231136" y="1789043"/>
            <a:ext cx="7729728" cy="4876801"/>
          </a:xfrm>
        </p:spPr>
        <p:txBody>
          <a:bodyPr>
            <a:normAutofit fontScale="92500" lnSpcReduction="10000"/>
          </a:bodyPr>
          <a:lstStyle/>
          <a:p>
            <a:r>
              <a:rPr lang="en-GB" dirty="0"/>
              <a:t>A research (Categorization by a connectionist network.), Shanks (1991) Said: </a:t>
            </a:r>
          </a:p>
          <a:p>
            <a:pPr lvl="2"/>
            <a:r>
              <a:rPr lang="en-GB" dirty="0"/>
              <a:t>Three experiments tested a simple connectionist network approach to human categorization. The specific network considered consists of a layer of input nodes, each representing a feature of the exemplar to be categorized, connected in parallel to a layer of output nodes representing the categories. Learning to categorize </a:t>
            </a:r>
            <a:r>
              <a:rPr lang="en-GB" dirty="0" err="1"/>
              <a:t>examplars</a:t>
            </a:r>
            <a:r>
              <a:rPr lang="en-GB" dirty="0"/>
              <a:t> consists of adjusting the weights in the network so as to increase the probability of making correct categorizations; weight changes are determined </a:t>
            </a:r>
            <a:r>
              <a:rPr lang="en-GB" b="1" dirty="0"/>
              <a:t>by the R. A. Rescorla and A. R. Wagner (1972) learning rule. </a:t>
            </a:r>
            <a:r>
              <a:rPr lang="en-GB" dirty="0"/>
              <a:t>The experiments used a simulated medical diagnosis procedure in which Ss have to decide which disease (the category) each of a series of patients is suffering from on the basis of the patients' symptoms (the features). After a series of trials, the Ss rated the extent to which particular symptoms were associated with particular diseases. It is shown that a process of selective learning occurs in this categorization task and that selection depends on the relative predictiveness of the symptom for the disease. Such effects parallel results found in animal conditioning experiments and are readily reproduced by the connectionist network model. Results are discussed in terms of a variety of traditional theories of categorization. </a:t>
            </a:r>
          </a:p>
          <a:p>
            <a:endParaRPr lang="en-GB" sz="1400" dirty="0"/>
          </a:p>
          <a:p>
            <a:r>
              <a:rPr lang="en-GB" sz="1400" dirty="0"/>
              <a:t>Reference: </a:t>
            </a:r>
          </a:p>
          <a:p>
            <a:r>
              <a:rPr lang="en-GB" sz="1400" dirty="0"/>
              <a:t>Shanks, D. R. (1991). Categorization by a connectionist network. </a:t>
            </a:r>
            <a:r>
              <a:rPr lang="en-GB" sz="1400" i="1" dirty="0"/>
              <a:t>Journal of Experimental Psychology: Learning, Memory, and Cognition, 17</a:t>
            </a:r>
            <a:r>
              <a:rPr lang="en-GB" sz="1400" dirty="0"/>
              <a:t>(3), 433-443. </a:t>
            </a:r>
            <a:r>
              <a:rPr lang="en-GB" sz="1400" u="sng" dirty="0">
                <a:hlinkClick r:id="rId2"/>
              </a:rPr>
              <a:t>http://dx.doi.org/10.1037/0278-7393.17.3.433</a:t>
            </a:r>
            <a:endParaRPr lang="en-GB" sz="1400" dirty="0"/>
          </a:p>
          <a:p>
            <a:endParaRPr lang="en-GB" dirty="0"/>
          </a:p>
          <a:p>
            <a:endParaRPr lang="en-GB" dirty="0"/>
          </a:p>
        </p:txBody>
      </p:sp>
    </p:spTree>
    <p:extLst>
      <p:ext uri="{BB962C8B-B14F-4D97-AF65-F5344CB8AC3E}">
        <p14:creationId xmlns:p14="http://schemas.microsoft.com/office/powerpoint/2010/main" val="525692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FFDD3-C854-4B98-8CBD-6931D4ADFECD}"/>
              </a:ext>
            </a:extLst>
          </p:cNvPr>
          <p:cNvSpPr>
            <a:spLocks noGrp="1"/>
          </p:cNvSpPr>
          <p:nvPr>
            <p:ph type="title"/>
          </p:nvPr>
        </p:nvSpPr>
        <p:spPr>
          <a:xfrm>
            <a:off x="2231136" y="2834640"/>
            <a:ext cx="7729728" cy="1188720"/>
          </a:xfrm>
        </p:spPr>
        <p:txBody>
          <a:bodyPr/>
          <a:lstStyle/>
          <a:p>
            <a:r>
              <a:rPr lang="en-GB" dirty="0"/>
              <a:t>Thank you!</a:t>
            </a:r>
          </a:p>
        </p:txBody>
      </p:sp>
    </p:spTree>
    <p:extLst>
      <p:ext uri="{BB962C8B-B14F-4D97-AF65-F5344CB8AC3E}">
        <p14:creationId xmlns:p14="http://schemas.microsoft.com/office/powerpoint/2010/main" val="1109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D102-0912-40AD-8BDE-E609FE5FE37D}"/>
              </a:ext>
            </a:extLst>
          </p:cNvPr>
          <p:cNvSpPr>
            <a:spLocks noGrp="1"/>
          </p:cNvSpPr>
          <p:nvPr>
            <p:ph type="title"/>
          </p:nvPr>
        </p:nvSpPr>
        <p:spPr/>
        <p:txBody>
          <a:bodyPr/>
          <a:lstStyle/>
          <a:p>
            <a:r>
              <a:rPr lang="en-GB" b="1" dirty="0"/>
              <a:t>Exemplar theory</a:t>
            </a:r>
            <a:endParaRPr lang="en-GB" dirty="0"/>
          </a:p>
        </p:txBody>
      </p:sp>
      <p:sp>
        <p:nvSpPr>
          <p:cNvPr id="3" name="Content Placeholder 2">
            <a:extLst>
              <a:ext uri="{FF2B5EF4-FFF2-40B4-BE49-F238E27FC236}">
                <a16:creationId xmlns:a16="http://schemas.microsoft.com/office/drawing/2014/main" id="{269DBB4F-0C5C-4B29-8E81-EBF08AF258A7}"/>
              </a:ext>
            </a:extLst>
          </p:cNvPr>
          <p:cNvSpPr>
            <a:spLocks noGrp="1"/>
          </p:cNvSpPr>
          <p:nvPr>
            <p:ph idx="1"/>
          </p:nvPr>
        </p:nvSpPr>
        <p:spPr/>
        <p:txBody>
          <a:bodyPr/>
          <a:lstStyle/>
          <a:p>
            <a:r>
              <a:rPr lang="en-GB" b="1" dirty="0"/>
              <a:t>Exemplar</a:t>
            </a:r>
            <a:r>
              <a:rPr lang="en-GB" dirty="0"/>
              <a:t> is a theory which addresses how humans categorize objects in their minds, where they categorize by comparing new stimuli with previous examples already stored in memory.  Each example stored in memory is called the “</a:t>
            </a:r>
            <a:r>
              <a:rPr lang="en-GB" b="1" dirty="0"/>
              <a:t>Exemplar</a:t>
            </a:r>
            <a:r>
              <a:rPr lang="en-GB" dirty="0"/>
              <a:t>".</a:t>
            </a:r>
          </a:p>
        </p:txBody>
      </p:sp>
    </p:spTree>
    <p:extLst>
      <p:ext uri="{BB962C8B-B14F-4D97-AF65-F5344CB8AC3E}">
        <p14:creationId xmlns:p14="http://schemas.microsoft.com/office/powerpoint/2010/main" val="481465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5D3C5-4A20-4987-B584-BA4546BF909F}"/>
              </a:ext>
            </a:extLst>
          </p:cNvPr>
          <p:cNvSpPr>
            <a:spLocks noGrp="1"/>
          </p:cNvSpPr>
          <p:nvPr>
            <p:ph type="title"/>
          </p:nvPr>
        </p:nvSpPr>
        <p:spPr/>
        <p:txBody>
          <a:bodyPr/>
          <a:lstStyle/>
          <a:p>
            <a:r>
              <a:rPr lang="en-GB" b="1" dirty="0"/>
              <a:t>Exemplar theory</a:t>
            </a:r>
            <a:endParaRPr lang="en-GB" dirty="0"/>
          </a:p>
        </p:txBody>
      </p:sp>
      <p:sp>
        <p:nvSpPr>
          <p:cNvPr id="3" name="Content Placeholder 2">
            <a:extLst>
              <a:ext uri="{FF2B5EF4-FFF2-40B4-BE49-F238E27FC236}">
                <a16:creationId xmlns:a16="http://schemas.microsoft.com/office/drawing/2014/main" id="{273BB30A-9B78-4BD6-8D4B-DCC497B99D5D}"/>
              </a:ext>
            </a:extLst>
          </p:cNvPr>
          <p:cNvSpPr>
            <a:spLocks noGrp="1"/>
          </p:cNvSpPr>
          <p:nvPr>
            <p:ph idx="1"/>
          </p:nvPr>
        </p:nvSpPr>
        <p:spPr>
          <a:xfrm>
            <a:off x="2231136" y="2638044"/>
            <a:ext cx="7729728" cy="3255264"/>
          </a:xfrm>
        </p:spPr>
        <p:txBody>
          <a:bodyPr>
            <a:normAutofit fontScale="92500" lnSpcReduction="20000"/>
          </a:bodyPr>
          <a:lstStyle/>
          <a:p>
            <a:r>
              <a:rPr lang="en-GB" dirty="0"/>
              <a:t>There were various experimental studies results who preferred exemplar models (</a:t>
            </a:r>
            <a:r>
              <a:rPr lang="en-GB" dirty="0" err="1"/>
              <a:t>Medin</a:t>
            </a:r>
            <a:r>
              <a:rPr lang="en-GB" dirty="0"/>
              <a:t> &amp; Schaffer, 1978; </a:t>
            </a:r>
            <a:r>
              <a:rPr lang="en-GB" dirty="0" err="1"/>
              <a:t>Medin</a:t>
            </a:r>
            <a:r>
              <a:rPr lang="en-GB" dirty="0"/>
              <a:t> &amp; Smith, 1981; </a:t>
            </a:r>
            <a:r>
              <a:rPr lang="en-GB" dirty="0" err="1"/>
              <a:t>Medin</a:t>
            </a:r>
            <a:r>
              <a:rPr lang="en-GB" dirty="0"/>
              <a:t> et al., 1982; </a:t>
            </a:r>
            <a:r>
              <a:rPr lang="en-GB" dirty="0" err="1"/>
              <a:t>Nosofsky</a:t>
            </a:r>
            <a:r>
              <a:rPr lang="en-GB" dirty="0"/>
              <a:t>, 1992).</a:t>
            </a:r>
          </a:p>
          <a:p>
            <a:r>
              <a:rPr lang="en-GB" dirty="0"/>
              <a:t>Rosch (1975) reported that researches criticised exemplar models for being ineffective and biologically not acceptable. They claim that it would be difficult to imagine people storing in memory all previous examples and using all of them in comparing when categorizing a new stimuli.</a:t>
            </a:r>
          </a:p>
          <a:p>
            <a:r>
              <a:rPr lang="en-GB" dirty="0"/>
              <a:t>Briscoe &amp; Feldman (2011) stated that we should consider data complexity. They believe that humans control their complex mental representation to match the category structure type. So, humans don’t present a prefect training instead they emphasise on generalisation accuracy. </a:t>
            </a:r>
          </a:p>
          <a:p>
            <a:r>
              <a:rPr lang="en-GB" dirty="0"/>
              <a:t>Smith (2014) also supported the concept of analysing category representations in terms of generalisation accuracy, as it’s the backbone for the survival in further researches. </a:t>
            </a:r>
          </a:p>
        </p:txBody>
      </p:sp>
      <p:sp>
        <p:nvSpPr>
          <p:cNvPr id="4" name="Rectangle 3">
            <a:extLst>
              <a:ext uri="{FF2B5EF4-FFF2-40B4-BE49-F238E27FC236}">
                <a16:creationId xmlns:a16="http://schemas.microsoft.com/office/drawing/2014/main" id="{3A221B80-1738-4CAE-B636-DF8BCF88D862}"/>
              </a:ext>
            </a:extLst>
          </p:cNvPr>
          <p:cNvSpPr/>
          <p:nvPr/>
        </p:nvSpPr>
        <p:spPr>
          <a:xfrm>
            <a:off x="2372139" y="5893308"/>
            <a:ext cx="7588725" cy="461665"/>
          </a:xfrm>
          <a:prstGeom prst="rect">
            <a:avLst/>
          </a:prstGeom>
        </p:spPr>
        <p:txBody>
          <a:bodyPr wrap="square">
            <a:spAutoFit/>
          </a:bodyPr>
          <a:lstStyle/>
          <a:p>
            <a:r>
              <a:rPr lang="en-GB" sz="1200" dirty="0"/>
              <a:t>Reference: </a:t>
            </a:r>
          </a:p>
          <a:p>
            <a:r>
              <a:rPr lang="en-GB" sz="1200" dirty="0" err="1"/>
              <a:t>Zubek</a:t>
            </a:r>
            <a:r>
              <a:rPr lang="en-GB" sz="1200" dirty="0"/>
              <a:t>, Julian &amp; </a:t>
            </a:r>
            <a:r>
              <a:rPr lang="en-GB" sz="1200" dirty="0" err="1"/>
              <a:t>Kuncheva</a:t>
            </a:r>
            <a:r>
              <a:rPr lang="en-GB" sz="1200" dirty="0"/>
              <a:t>, Ludmila. (2018). Learning from Exemplars and Prototypes in Machine Learning and Psychology. </a:t>
            </a:r>
          </a:p>
        </p:txBody>
      </p:sp>
    </p:spTree>
    <p:extLst>
      <p:ext uri="{BB962C8B-B14F-4D97-AF65-F5344CB8AC3E}">
        <p14:creationId xmlns:p14="http://schemas.microsoft.com/office/powerpoint/2010/main" val="3495768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CF89-80CC-4CA2-B677-E7D2C4A91506}"/>
              </a:ext>
            </a:extLst>
          </p:cNvPr>
          <p:cNvSpPr>
            <a:spLocks noGrp="1"/>
          </p:cNvSpPr>
          <p:nvPr>
            <p:ph type="title"/>
          </p:nvPr>
        </p:nvSpPr>
        <p:spPr>
          <a:xfrm>
            <a:off x="2231136" y="380625"/>
            <a:ext cx="7729728" cy="1188720"/>
          </a:xfrm>
        </p:spPr>
        <p:txBody>
          <a:bodyPr/>
          <a:lstStyle/>
          <a:p>
            <a:r>
              <a:rPr lang="en-GB" dirty="0"/>
              <a:t>The ATTENTION &amp; memory effect</a:t>
            </a:r>
          </a:p>
        </p:txBody>
      </p:sp>
      <p:pic>
        <p:nvPicPr>
          <p:cNvPr id="4" name="Picture 3">
            <a:extLst>
              <a:ext uri="{FF2B5EF4-FFF2-40B4-BE49-F238E27FC236}">
                <a16:creationId xmlns:a16="http://schemas.microsoft.com/office/drawing/2014/main" id="{D9033EF7-AF63-4807-BC7C-F535AA508529}"/>
              </a:ext>
            </a:extLst>
          </p:cNvPr>
          <p:cNvPicPr>
            <a:picLocks noChangeAspect="1"/>
          </p:cNvPicPr>
          <p:nvPr/>
        </p:nvPicPr>
        <p:blipFill rotWithShape="1">
          <a:blip r:embed="rId2"/>
          <a:srcRect l="2022" t="37640" r="72603" b="16286"/>
          <a:stretch/>
        </p:blipFill>
        <p:spPr>
          <a:xfrm>
            <a:off x="4083784" y="2333243"/>
            <a:ext cx="3899073" cy="3980470"/>
          </a:xfrm>
          <a:prstGeom prst="rect">
            <a:avLst/>
          </a:prstGeom>
        </p:spPr>
      </p:pic>
      <p:sp>
        <p:nvSpPr>
          <p:cNvPr id="5" name="Oval 4">
            <a:extLst>
              <a:ext uri="{FF2B5EF4-FFF2-40B4-BE49-F238E27FC236}">
                <a16:creationId xmlns:a16="http://schemas.microsoft.com/office/drawing/2014/main" id="{9806837F-BA1B-4A73-9260-6D3658D649D8}"/>
              </a:ext>
            </a:extLst>
          </p:cNvPr>
          <p:cNvSpPr/>
          <p:nvPr/>
        </p:nvSpPr>
        <p:spPr>
          <a:xfrm>
            <a:off x="4746171" y="3048000"/>
            <a:ext cx="406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Arrow Connector 6">
            <a:extLst>
              <a:ext uri="{FF2B5EF4-FFF2-40B4-BE49-F238E27FC236}">
                <a16:creationId xmlns:a16="http://schemas.microsoft.com/office/drawing/2014/main" id="{AFB9B714-E98B-45BB-8AF5-6EA12B5601D8}"/>
              </a:ext>
            </a:extLst>
          </p:cNvPr>
          <p:cNvCxnSpPr>
            <a:cxnSpLocks/>
            <a:endCxn id="5" idx="3"/>
          </p:cNvCxnSpPr>
          <p:nvPr/>
        </p:nvCxnSpPr>
        <p:spPr>
          <a:xfrm flipV="1">
            <a:off x="3392557" y="3373204"/>
            <a:ext cx="1413130" cy="867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C4BD905-2CFF-470D-9551-C6C6BBDBBE35}"/>
              </a:ext>
            </a:extLst>
          </p:cNvPr>
          <p:cNvSpPr/>
          <p:nvPr/>
        </p:nvSpPr>
        <p:spPr>
          <a:xfrm>
            <a:off x="1750454" y="4018678"/>
            <a:ext cx="1642103" cy="977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MORE ATTENTION 45% - 50%</a:t>
            </a:r>
          </a:p>
        </p:txBody>
      </p:sp>
      <p:sp>
        <p:nvSpPr>
          <p:cNvPr id="13" name="Oval 12">
            <a:extLst>
              <a:ext uri="{FF2B5EF4-FFF2-40B4-BE49-F238E27FC236}">
                <a16:creationId xmlns:a16="http://schemas.microsoft.com/office/drawing/2014/main" id="{4789D4DB-AFF5-4574-9DE7-27A3A3C53327}"/>
              </a:ext>
            </a:extLst>
          </p:cNvPr>
          <p:cNvSpPr/>
          <p:nvPr/>
        </p:nvSpPr>
        <p:spPr>
          <a:xfrm>
            <a:off x="5243127" y="4402702"/>
            <a:ext cx="406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Arrow Connector 13">
            <a:extLst>
              <a:ext uri="{FF2B5EF4-FFF2-40B4-BE49-F238E27FC236}">
                <a16:creationId xmlns:a16="http://schemas.microsoft.com/office/drawing/2014/main" id="{63F29F1D-A252-4736-8CBD-29AB8CF1D56C}"/>
              </a:ext>
            </a:extLst>
          </p:cNvPr>
          <p:cNvCxnSpPr>
            <a:cxnSpLocks/>
            <a:endCxn id="13" idx="3"/>
          </p:cNvCxnSpPr>
          <p:nvPr/>
        </p:nvCxnSpPr>
        <p:spPr>
          <a:xfrm flipV="1">
            <a:off x="3889513" y="4727906"/>
            <a:ext cx="1413130" cy="867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C98DCF2-11CD-4B09-8036-F9CF08BEC4F3}"/>
              </a:ext>
            </a:extLst>
          </p:cNvPr>
          <p:cNvSpPr/>
          <p:nvPr/>
        </p:nvSpPr>
        <p:spPr>
          <a:xfrm>
            <a:off x="2247410" y="5373380"/>
            <a:ext cx="1642103" cy="977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LESS ATTENTION 35%</a:t>
            </a:r>
          </a:p>
        </p:txBody>
      </p:sp>
      <p:sp>
        <p:nvSpPr>
          <p:cNvPr id="16" name="Oval 15">
            <a:extLst>
              <a:ext uri="{FF2B5EF4-FFF2-40B4-BE49-F238E27FC236}">
                <a16:creationId xmlns:a16="http://schemas.microsoft.com/office/drawing/2014/main" id="{BD9D280E-A2B8-41F5-9C11-1C0094EA0EED}"/>
              </a:ext>
            </a:extLst>
          </p:cNvPr>
          <p:cNvSpPr/>
          <p:nvPr/>
        </p:nvSpPr>
        <p:spPr>
          <a:xfrm>
            <a:off x="5587470" y="5166600"/>
            <a:ext cx="406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82FB7E51-9101-4AF0-8FDF-7121EF58F431}"/>
              </a:ext>
            </a:extLst>
          </p:cNvPr>
          <p:cNvSpPr/>
          <p:nvPr/>
        </p:nvSpPr>
        <p:spPr>
          <a:xfrm>
            <a:off x="8456053" y="4996069"/>
            <a:ext cx="1642103" cy="977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LESS ATTENTION 20%</a:t>
            </a:r>
          </a:p>
        </p:txBody>
      </p:sp>
      <p:cxnSp>
        <p:nvCxnSpPr>
          <p:cNvPr id="18" name="Straight Arrow Connector 17">
            <a:extLst>
              <a:ext uri="{FF2B5EF4-FFF2-40B4-BE49-F238E27FC236}">
                <a16:creationId xmlns:a16="http://schemas.microsoft.com/office/drawing/2014/main" id="{D71F5926-6E87-4446-8ABB-0CD58D0C4286}"/>
              </a:ext>
            </a:extLst>
          </p:cNvPr>
          <p:cNvCxnSpPr>
            <a:cxnSpLocks/>
            <a:stCxn id="17" idx="1"/>
            <a:endCxn id="16" idx="6"/>
          </p:cNvCxnSpPr>
          <p:nvPr/>
        </p:nvCxnSpPr>
        <p:spPr>
          <a:xfrm flipH="1" flipV="1">
            <a:off x="5993870" y="5357100"/>
            <a:ext cx="2462183" cy="127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6710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0E695-F7D7-48A1-8111-23E89B640BDB}"/>
              </a:ext>
            </a:extLst>
          </p:cNvPr>
          <p:cNvSpPr>
            <a:spLocks noGrp="1"/>
          </p:cNvSpPr>
          <p:nvPr>
            <p:ph type="title"/>
          </p:nvPr>
        </p:nvSpPr>
        <p:spPr>
          <a:xfrm>
            <a:off x="2231136" y="384121"/>
            <a:ext cx="7729728" cy="1188720"/>
          </a:xfrm>
        </p:spPr>
        <p:txBody>
          <a:bodyPr/>
          <a:lstStyle/>
          <a:p>
            <a:r>
              <a:rPr lang="en-GB" dirty="0"/>
              <a:t>One Category</a:t>
            </a:r>
          </a:p>
        </p:txBody>
      </p:sp>
      <p:pic>
        <p:nvPicPr>
          <p:cNvPr id="4" name="Picture 3">
            <a:extLst>
              <a:ext uri="{FF2B5EF4-FFF2-40B4-BE49-F238E27FC236}">
                <a16:creationId xmlns:a16="http://schemas.microsoft.com/office/drawing/2014/main" id="{2108A95E-DA01-4C8B-8AD0-6E59DFF89B12}"/>
              </a:ext>
            </a:extLst>
          </p:cNvPr>
          <p:cNvPicPr>
            <a:picLocks noChangeAspect="1"/>
          </p:cNvPicPr>
          <p:nvPr/>
        </p:nvPicPr>
        <p:blipFill rotWithShape="1">
          <a:blip r:embed="rId2"/>
          <a:srcRect l="28333" t="31391" r="38095" b="14049"/>
          <a:stretch/>
        </p:blipFill>
        <p:spPr>
          <a:xfrm>
            <a:off x="391885" y="2449715"/>
            <a:ext cx="4093029" cy="3739896"/>
          </a:xfrm>
          <a:prstGeom prst="rect">
            <a:avLst/>
          </a:prstGeom>
        </p:spPr>
      </p:pic>
      <p:pic>
        <p:nvPicPr>
          <p:cNvPr id="5" name="Picture 4">
            <a:extLst>
              <a:ext uri="{FF2B5EF4-FFF2-40B4-BE49-F238E27FC236}">
                <a16:creationId xmlns:a16="http://schemas.microsoft.com/office/drawing/2014/main" id="{BB9A53BF-259A-4BA9-8152-40D8256D7268}"/>
              </a:ext>
            </a:extLst>
          </p:cNvPr>
          <p:cNvPicPr>
            <a:picLocks noChangeAspect="1"/>
          </p:cNvPicPr>
          <p:nvPr/>
        </p:nvPicPr>
        <p:blipFill rotWithShape="1">
          <a:blip r:embed="rId3"/>
          <a:srcRect l="29286" t="32735" r="38452" b="15899"/>
          <a:stretch/>
        </p:blipFill>
        <p:spPr>
          <a:xfrm>
            <a:off x="7443454" y="2449715"/>
            <a:ext cx="4356661" cy="3739896"/>
          </a:xfrm>
          <a:prstGeom prst="rect">
            <a:avLst/>
          </a:prstGeom>
        </p:spPr>
      </p:pic>
      <p:cxnSp>
        <p:nvCxnSpPr>
          <p:cNvPr id="7" name="Straight Arrow Connector 6">
            <a:extLst>
              <a:ext uri="{FF2B5EF4-FFF2-40B4-BE49-F238E27FC236}">
                <a16:creationId xmlns:a16="http://schemas.microsoft.com/office/drawing/2014/main" id="{3D2E124A-7AD7-4FC2-8A62-A283233F7246}"/>
              </a:ext>
            </a:extLst>
          </p:cNvPr>
          <p:cNvCxnSpPr>
            <a:cxnSpLocks/>
          </p:cNvCxnSpPr>
          <p:nvPr/>
        </p:nvCxnSpPr>
        <p:spPr>
          <a:xfrm flipH="1">
            <a:off x="4002157" y="3429000"/>
            <a:ext cx="848140" cy="57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F954B2BE-5F6D-4B24-B4A8-B77CBA29688D}"/>
              </a:ext>
            </a:extLst>
          </p:cNvPr>
          <p:cNvSpPr/>
          <p:nvPr/>
        </p:nvSpPr>
        <p:spPr>
          <a:xfrm>
            <a:off x="4748547" y="2638044"/>
            <a:ext cx="2491410" cy="1188720"/>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=SUM(R(A)/</a:t>
            </a:r>
          </a:p>
          <a:p>
            <a:pPr algn="ctr"/>
            <a:r>
              <a:rPr lang="en-GB" dirty="0"/>
              <a:t>SUM(R(A+B+C)</a:t>
            </a:r>
          </a:p>
        </p:txBody>
      </p:sp>
      <p:cxnSp>
        <p:nvCxnSpPr>
          <p:cNvPr id="11" name="Straight Arrow Connector 10">
            <a:extLst>
              <a:ext uri="{FF2B5EF4-FFF2-40B4-BE49-F238E27FC236}">
                <a16:creationId xmlns:a16="http://schemas.microsoft.com/office/drawing/2014/main" id="{E0E5A9EA-E4DB-4330-A7C9-1A70605BCDF9}"/>
              </a:ext>
            </a:extLst>
          </p:cNvPr>
          <p:cNvCxnSpPr>
            <a:cxnSpLocks/>
          </p:cNvCxnSpPr>
          <p:nvPr/>
        </p:nvCxnSpPr>
        <p:spPr>
          <a:xfrm flipH="1" flipV="1">
            <a:off x="3405809" y="4373217"/>
            <a:ext cx="1342738" cy="386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0A91493F-66FB-47F9-B93B-BA8AD394368A}"/>
              </a:ext>
            </a:extLst>
          </p:cNvPr>
          <p:cNvSpPr/>
          <p:nvPr/>
        </p:nvSpPr>
        <p:spPr>
          <a:xfrm>
            <a:off x="4748547" y="4211689"/>
            <a:ext cx="2491410" cy="1188720"/>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=SUM(D1+D2+D3)</a:t>
            </a:r>
          </a:p>
        </p:txBody>
      </p:sp>
      <p:graphicFrame>
        <p:nvGraphicFramePr>
          <p:cNvPr id="3" name="Table 2">
            <a:extLst>
              <a:ext uri="{FF2B5EF4-FFF2-40B4-BE49-F238E27FC236}">
                <a16:creationId xmlns:a16="http://schemas.microsoft.com/office/drawing/2014/main" id="{F14708AF-FE8A-4683-AFB1-7E817C6C447D}"/>
              </a:ext>
            </a:extLst>
          </p:cNvPr>
          <p:cNvGraphicFramePr>
            <a:graphicFrameLocks noGrp="1"/>
          </p:cNvGraphicFramePr>
          <p:nvPr>
            <p:extLst>
              <p:ext uri="{D42A27DB-BD31-4B8C-83A1-F6EECF244321}">
                <p14:modId xmlns:p14="http://schemas.microsoft.com/office/powerpoint/2010/main" val="3215822491"/>
              </p:ext>
            </p:extLst>
          </p:nvPr>
        </p:nvGraphicFramePr>
        <p:xfrm>
          <a:off x="4174435" y="1809068"/>
          <a:ext cx="3617693" cy="480620"/>
        </p:xfrm>
        <a:graphic>
          <a:graphicData uri="http://schemas.openxmlformats.org/drawingml/2006/table">
            <a:tbl>
              <a:tblPr>
                <a:tableStyleId>{5C22544A-7EE6-4342-B048-85BDC9FD1C3A}</a:tableStyleId>
              </a:tblPr>
              <a:tblGrid>
                <a:gridCol w="624714">
                  <a:extLst>
                    <a:ext uri="{9D8B030D-6E8A-4147-A177-3AD203B41FA5}">
                      <a16:colId xmlns:a16="http://schemas.microsoft.com/office/drawing/2014/main" val="206060025"/>
                    </a:ext>
                  </a:extLst>
                </a:gridCol>
                <a:gridCol w="465888">
                  <a:extLst>
                    <a:ext uri="{9D8B030D-6E8A-4147-A177-3AD203B41FA5}">
                      <a16:colId xmlns:a16="http://schemas.microsoft.com/office/drawing/2014/main" val="2610246819"/>
                    </a:ext>
                  </a:extLst>
                </a:gridCol>
                <a:gridCol w="465888">
                  <a:extLst>
                    <a:ext uri="{9D8B030D-6E8A-4147-A177-3AD203B41FA5}">
                      <a16:colId xmlns:a16="http://schemas.microsoft.com/office/drawing/2014/main" val="3289502638"/>
                    </a:ext>
                  </a:extLst>
                </a:gridCol>
                <a:gridCol w="465888">
                  <a:extLst>
                    <a:ext uri="{9D8B030D-6E8A-4147-A177-3AD203B41FA5}">
                      <a16:colId xmlns:a16="http://schemas.microsoft.com/office/drawing/2014/main" val="3623233990"/>
                    </a:ext>
                  </a:extLst>
                </a:gridCol>
                <a:gridCol w="1595315">
                  <a:extLst>
                    <a:ext uri="{9D8B030D-6E8A-4147-A177-3AD203B41FA5}">
                      <a16:colId xmlns:a16="http://schemas.microsoft.com/office/drawing/2014/main" val="4161287886"/>
                    </a:ext>
                  </a:extLst>
                </a:gridCol>
              </a:tblGrid>
              <a:tr h="240310">
                <a:tc>
                  <a:txBody>
                    <a:bodyPr/>
                    <a:lstStyle/>
                    <a:p>
                      <a:pPr algn="r" fontAlgn="b"/>
                      <a:r>
                        <a:rPr lang="en-GB" sz="1000" u="none" strike="noStrike">
                          <a:effectLst/>
                        </a:rPr>
                        <a:t>5</a:t>
                      </a:r>
                      <a:endParaRPr lang="en-GB" sz="1000" b="0" i="0" u="none" strike="noStrike">
                        <a:effectLst/>
                        <a:latin typeface="Arial" panose="020B0604020202020204" pitchFamily="34" charset="0"/>
                      </a:endParaRPr>
                    </a:p>
                  </a:txBody>
                  <a:tcPr marL="9525" marR="9525" marT="9525" marB="0" anchor="b"/>
                </a:tc>
                <a:tc>
                  <a:txBody>
                    <a:bodyPr/>
                    <a:lstStyle/>
                    <a:p>
                      <a:pPr algn="ctr" fontAlgn="b"/>
                      <a:r>
                        <a:rPr lang="en-GB" sz="1000" u="none" strike="noStrike">
                          <a:effectLst/>
                        </a:rPr>
                        <a:t>X</a:t>
                      </a:r>
                      <a:endParaRPr lang="en-GB" sz="1000" b="0" i="0" u="none" strike="noStrike">
                        <a:effectLst/>
                        <a:latin typeface="Arial" panose="020B0604020202020204" pitchFamily="34" charset="0"/>
                      </a:endParaRPr>
                    </a:p>
                  </a:txBody>
                  <a:tcPr marL="9525" marR="9525" marT="9525" marB="0" anchor="b"/>
                </a:tc>
                <a:tc>
                  <a:txBody>
                    <a:bodyPr/>
                    <a:lstStyle/>
                    <a:p>
                      <a:pPr algn="ctr" fontAlgn="b"/>
                      <a:r>
                        <a:rPr lang="en-GB" sz="1000" u="none" strike="noStrike">
                          <a:effectLst/>
                        </a:rPr>
                        <a:t>A</a:t>
                      </a:r>
                      <a:endParaRPr lang="en-GB" sz="1000" b="0" i="0" u="none" strike="noStrike">
                        <a:effectLst/>
                        <a:latin typeface="Arial" panose="020B0604020202020204" pitchFamily="34" charset="0"/>
                      </a:endParaRPr>
                    </a:p>
                  </a:txBody>
                  <a:tcPr marL="9525" marR="9525" marT="9525" marB="0" anchor="b"/>
                </a:tc>
                <a:tc>
                  <a:txBody>
                    <a:bodyPr/>
                    <a:lstStyle/>
                    <a:p>
                      <a:pPr algn="l" fontAlgn="b"/>
                      <a:r>
                        <a:rPr lang="en-GB" sz="1000" u="none" strike="noStrike">
                          <a:effectLst/>
                        </a:rPr>
                        <a:t>B</a:t>
                      </a:r>
                      <a:endParaRPr lang="en-GB" sz="1000" b="0" i="0" u="none" strike="noStrike">
                        <a:effectLst/>
                        <a:latin typeface="Arial" panose="020B0604020202020204" pitchFamily="34" charset="0"/>
                      </a:endParaRPr>
                    </a:p>
                  </a:txBody>
                  <a:tcPr marL="9525" marR="9525" marT="9525" marB="0" anchor="b"/>
                </a:tc>
                <a:tc>
                  <a:txBody>
                    <a:bodyPr/>
                    <a:lstStyle/>
                    <a:p>
                      <a:pPr algn="ctr" fontAlgn="b"/>
                      <a:r>
                        <a:rPr lang="en-GB" sz="1000" u="none" strike="noStrike">
                          <a:effectLst/>
                        </a:rPr>
                        <a:t>categories A and B</a:t>
                      </a:r>
                      <a:endParaRPr lang="en-GB" sz="10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817700234"/>
                  </a:ext>
                </a:extLst>
              </a:tr>
              <a:tr h="240310">
                <a:tc>
                  <a:txBody>
                    <a:bodyPr/>
                    <a:lstStyle/>
                    <a:p>
                      <a:pPr algn="r" fontAlgn="b"/>
                      <a:r>
                        <a:rPr lang="en-GB" sz="1000" u="none" strike="noStrike">
                          <a:effectLst/>
                        </a:rPr>
                        <a:t>6</a:t>
                      </a:r>
                      <a:endParaRPr lang="en-GB" sz="1000" b="0" i="0" u="none" strike="noStrike">
                        <a:effectLst/>
                        <a:latin typeface="Arial" panose="020B0604020202020204" pitchFamily="34" charset="0"/>
                      </a:endParaRPr>
                    </a:p>
                  </a:txBody>
                  <a:tcPr marL="9525" marR="9525" marT="9525" marB="0" anchor="b"/>
                </a:tc>
                <a:tc>
                  <a:txBody>
                    <a:bodyPr/>
                    <a:lstStyle/>
                    <a:p>
                      <a:pPr algn="ctr" fontAlgn="b"/>
                      <a:r>
                        <a:rPr lang="en-GB" sz="1000" u="none" strike="noStrike">
                          <a:effectLst/>
                        </a:rPr>
                        <a:t>A</a:t>
                      </a:r>
                      <a:endParaRPr lang="en-GB" sz="1000" b="0" i="0" u="none" strike="noStrike">
                        <a:effectLst/>
                        <a:latin typeface="Arial" panose="020B0604020202020204" pitchFamily="34" charset="0"/>
                      </a:endParaRPr>
                    </a:p>
                  </a:txBody>
                  <a:tcPr marL="9525" marR="9525" marT="9525" marB="0" anchor="b"/>
                </a:tc>
                <a:tc>
                  <a:txBody>
                    <a:bodyPr/>
                    <a:lstStyle/>
                    <a:p>
                      <a:pPr algn="ctr" fontAlgn="b"/>
                      <a:r>
                        <a:rPr lang="en-GB" sz="1000" u="none" strike="noStrike">
                          <a:effectLst/>
                        </a:rPr>
                        <a:t>B</a:t>
                      </a:r>
                      <a:endParaRPr lang="en-GB" sz="1000" b="0" i="0" u="none" strike="noStrike">
                        <a:effectLst/>
                        <a:latin typeface="Arial" panose="020B0604020202020204" pitchFamily="34" charset="0"/>
                      </a:endParaRPr>
                    </a:p>
                  </a:txBody>
                  <a:tcPr marL="9525" marR="9525" marT="9525" marB="0" anchor="b"/>
                </a:tc>
                <a:tc>
                  <a:txBody>
                    <a:bodyPr/>
                    <a:lstStyle/>
                    <a:p>
                      <a:pPr algn="l" fontAlgn="b"/>
                      <a:r>
                        <a:rPr lang="en-GB" sz="1000" u="none" strike="noStrike">
                          <a:effectLst/>
                        </a:rPr>
                        <a:t>X</a:t>
                      </a:r>
                      <a:endParaRPr lang="en-GB" sz="1000" b="0" i="0" u="none" strike="noStrike">
                        <a:effectLst/>
                        <a:latin typeface="Arial" panose="020B0604020202020204" pitchFamily="34" charset="0"/>
                      </a:endParaRPr>
                    </a:p>
                  </a:txBody>
                  <a:tcPr marL="9525" marR="9525" marT="9525" marB="0" anchor="b"/>
                </a:tc>
                <a:tc>
                  <a:txBody>
                    <a:bodyPr/>
                    <a:lstStyle/>
                    <a:p>
                      <a:pPr algn="ctr" fontAlgn="b"/>
                      <a:r>
                        <a:rPr lang="en-GB" sz="1000" u="none" strike="noStrike" dirty="0">
                          <a:effectLst/>
                        </a:rPr>
                        <a:t>categories A and B</a:t>
                      </a:r>
                      <a:endParaRPr lang="en-GB" sz="100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183732496"/>
                  </a:ext>
                </a:extLst>
              </a:tr>
            </a:tbl>
          </a:graphicData>
        </a:graphic>
      </p:graphicFrame>
    </p:spTree>
    <p:extLst>
      <p:ext uri="{BB962C8B-B14F-4D97-AF65-F5344CB8AC3E}">
        <p14:creationId xmlns:p14="http://schemas.microsoft.com/office/powerpoint/2010/main" val="2909129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9FDDC-A88C-4D5D-BD61-D59FC73B7F9A}"/>
              </a:ext>
            </a:extLst>
          </p:cNvPr>
          <p:cNvSpPr>
            <a:spLocks noGrp="1"/>
          </p:cNvSpPr>
          <p:nvPr>
            <p:ph type="title"/>
          </p:nvPr>
        </p:nvSpPr>
        <p:spPr>
          <a:xfrm>
            <a:off x="2231136" y="370114"/>
            <a:ext cx="7729728" cy="1188720"/>
          </a:xfrm>
        </p:spPr>
        <p:txBody>
          <a:bodyPr/>
          <a:lstStyle/>
          <a:p>
            <a:r>
              <a:rPr lang="en-GB" dirty="0"/>
              <a:t>One Category</a:t>
            </a:r>
          </a:p>
        </p:txBody>
      </p:sp>
      <p:pic>
        <p:nvPicPr>
          <p:cNvPr id="5" name="Picture 4">
            <a:extLst>
              <a:ext uri="{FF2B5EF4-FFF2-40B4-BE49-F238E27FC236}">
                <a16:creationId xmlns:a16="http://schemas.microsoft.com/office/drawing/2014/main" id="{A21F8E73-C901-4884-BAB7-F1377533865C}"/>
              </a:ext>
            </a:extLst>
          </p:cNvPr>
          <p:cNvPicPr>
            <a:picLocks noChangeAspect="1"/>
          </p:cNvPicPr>
          <p:nvPr/>
        </p:nvPicPr>
        <p:blipFill rotWithShape="1">
          <a:blip r:embed="rId2"/>
          <a:srcRect l="41905" t="29409" r="6547" b="48420"/>
          <a:stretch/>
        </p:blipFill>
        <p:spPr>
          <a:xfrm>
            <a:off x="2126343" y="1690542"/>
            <a:ext cx="7834521" cy="1894487"/>
          </a:xfrm>
          <a:prstGeom prst="rect">
            <a:avLst/>
          </a:prstGeom>
        </p:spPr>
      </p:pic>
      <p:pic>
        <p:nvPicPr>
          <p:cNvPr id="6" name="Picture 5">
            <a:extLst>
              <a:ext uri="{FF2B5EF4-FFF2-40B4-BE49-F238E27FC236}">
                <a16:creationId xmlns:a16="http://schemas.microsoft.com/office/drawing/2014/main" id="{B5A9851B-C8A1-41D1-810C-691020676BAE}"/>
              </a:ext>
            </a:extLst>
          </p:cNvPr>
          <p:cNvPicPr>
            <a:picLocks noChangeAspect="1"/>
          </p:cNvPicPr>
          <p:nvPr/>
        </p:nvPicPr>
        <p:blipFill rotWithShape="1">
          <a:blip r:embed="rId2"/>
          <a:srcRect l="41785" t="56511" r="6786" b="11939"/>
          <a:stretch/>
        </p:blipFill>
        <p:spPr>
          <a:xfrm>
            <a:off x="2111829" y="3581214"/>
            <a:ext cx="7796173" cy="2688958"/>
          </a:xfrm>
          <a:prstGeom prst="rect">
            <a:avLst/>
          </a:prstGeom>
        </p:spPr>
      </p:pic>
    </p:spTree>
    <p:extLst>
      <p:ext uri="{BB962C8B-B14F-4D97-AF65-F5344CB8AC3E}">
        <p14:creationId xmlns:p14="http://schemas.microsoft.com/office/powerpoint/2010/main" val="3575582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F5A78-16F1-4D7D-A378-1F6391816118}"/>
              </a:ext>
            </a:extLst>
          </p:cNvPr>
          <p:cNvSpPr>
            <a:spLocks noGrp="1"/>
          </p:cNvSpPr>
          <p:nvPr>
            <p:ph type="title"/>
          </p:nvPr>
        </p:nvSpPr>
        <p:spPr>
          <a:xfrm>
            <a:off x="2231136" y="409038"/>
            <a:ext cx="7729728" cy="1188720"/>
          </a:xfrm>
        </p:spPr>
        <p:txBody>
          <a:bodyPr/>
          <a:lstStyle/>
          <a:p>
            <a:r>
              <a:rPr lang="en-GB" dirty="0"/>
              <a:t>One Category</a:t>
            </a:r>
          </a:p>
        </p:txBody>
      </p:sp>
      <p:pic>
        <p:nvPicPr>
          <p:cNvPr id="4" name="Picture 3">
            <a:extLst>
              <a:ext uri="{FF2B5EF4-FFF2-40B4-BE49-F238E27FC236}">
                <a16:creationId xmlns:a16="http://schemas.microsoft.com/office/drawing/2014/main" id="{A81C74D1-6A2F-4E8C-8674-692F5BCB4FE7}"/>
              </a:ext>
            </a:extLst>
          </p:cNvPr>
          <p:cNvPicPr>
            <a:picLocks noChangeAspect="1"/>
          </p:cNvPicPr>
          <p:nvPr/>
        </p:nvPicPr>
        <p:blipFill rotWithShape="1">
          <a:blip r:embed="rId2"/>
          <a:srcRect l="40953" t="31391" r="19643" b="16285"/>
          <a:stretch/>
        </p:blipFill>
        <p:spPr>
          <a:xfrm>
            <a:off x="445879" y="2117900"/>
            <a:ext cx="5548521" cy="4142269"/>
          </a:xfrm>
          <a:prstGeom prst="rect">
            <a:avLst/>
          </a:prstGeom>
        </p:spPr>
      </p:pic>
      <p:pic>
        <p:nvPicPr>
          <p:cNvPr id="5" name="Picture 4">
            <a:extLst>
              <a:ext uri="{FF2B5EF4-FFF2-40B4-BE49-F238E27FC236}">
                <a16:creationId xmlns:a16="http://schemas.microsoft.com/office/drawing/2014/main" id="{7E302AFF-08BA-413D-922C-169F805B2CAD}"/>
              </a:ext>
            </a:extLst>
          </p:cNvPr>
          <p:cNvPicPr>
            <a:picLocks noChangeAspect="1"/>
          </p:cNvPicPr>
          <p:nvPr/>
        </p:nvPicPr>
        <p:blipFill rotWithShape="1">
          <a:blip r:embed="rId3"/>
          <a:srcRect l="40595" t="42326" r="20476" b="19985"/>
          <a:stretch/>
        </p:blipFill>
        <p:spPr>
          <a:xfrm>
            <a:off x="6096000" y="2496457"/>
            <a:ext cx="5698587" cy="3101983"/>
          </a:xfrm>
          <a:prstGeom prst="rect">
            <a:avLst/>
          </a:prstGeom>
        </p:spPr>
      </p:pic>
    </p:spTree>
    <p:extLst>
      <p:ext uri="{BB962C8B-B14F-4D97-AF65-F5344CB8AC3E}">
        <p14:creationId xmlns:p14="http://schemas.microsoft.com/office/powerpoint/2010/main" val="2543170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F688F-B48C-4092-B1EA-72375A6DF313}"/>
              </a:ext>
            </a:extLst>
          </p:cNvPr>
          <p:cNvSpPr>
            <a:spLocks noGrp="1"/>
          </p:cNvSpPr>
          <p:nvPr>
            <p:ph type="title"/>
          </p:nvPr>
        </p:nvSpPr>
        <p:spPr>
          <a:xfrm>
            <a:off x="2231136" y="445718"/>
            <a:ext cx="7729728" cy="1188720"/>
          </a:xfrm>
        </p:spPr>
        <p:txBody>
          <a:bodyPr/>
          <a:lstStyle/>
          <a:p>
            <a:r>
              <a:rPr lang="en-GB" dirty="0"/>
              <a:t>Two categories</a:t>
            </a:r>
          </a:p>
        </p:txBody>
      </p:sp>
      <p:pic>
        <p:nvPicPr>
          <p:cNvPr id="4" name="Picture 3">
            <a:extLst>
              <a:ext uri="{FF2B5EF4-FFF2-40B4-BE49-F238E27FC236}">
                <a16:creationId xmlns:a16="http://schemas.microsoft.com/office/drawing/2014/main" id="{F861D9D2-124E-43C3-BF9C-26825A5D0C76}"/>
              </a:ext>
            </a:extLst>
          </p:cNvPr>
          <p:cNvPicPr>
            <a:picLocks noChangeAspect="1"/>
          </p:cNvPicPr>
          <p:nvPr/>
        </p:nvPicPr>
        <p:blipFill rotWithShape="1">
          <a:blip r:embed="rId2"/>
          <a:srcRect l="3571" t="31391" r="52262" b="14049"/>
          <a:stretch/>
        </p:blipFill>
        <p:spPr>
          <a:xfrm>
            <a:off x="489668" y="1873369"/>
            <a:ext cx="6535247" cy="4538913"/>
          </a:xfrm>
          <a:prstGeom prst="rect">
            <a:avLst/>
          </a:prstGeom>
        </p:spPr>
      </p:pic>
      <p:sp>
        <p:nvSpPr>
          <p:cNvPr id="5" name="Oval 4">
            <a:extLst>
              <a:ext uri="{FF2B5EF4-FFF2-40B4-BE49-F238E27FC236}">
                <a16:creationId xmlns:a16="http://schemas.microsoft.com/office/drawing/2014/main" id="{58A6CB20-8C7B-45F0-B5AC-25FA2F09A703}"/>
              </a:ext>
            </a:extLst>
          </p:cNvPr>
          <p:cNvSpPr/>
          <p:nvPr/>
        </p:nvSpPr>
        <p:spPr>
          <a:xfrm>
            <a:off x="7939314" y="3254103"/>
            <a:ext cx="2491410" cy="1188720"/>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=SUM(Member (A+C)</a:t>
            </a:r>
          </a:p>
        </p:txBody>
      </p:sp>
      <p:cxnSp>
        <p:nvCxnSpPr>
          <p:cNvPr id="6" name="Straight Arrow Connector 5">
            <a:extLst>
              <a:ext uri="{FF2B5EF4-FFF2-40B4-BE49-F238E27FC236}">
                <a16:creationId xmlns:a16="http://schemas.microsoft.com/office/drawing/2014/main" id="{6AB9F23A-2629-428F-A27C-09B349F64BD8}"/>
              </a:ext>
            </a:extLst>
          </p:cNvPr>
          <p:cNvCxnSpPr>
            <a:cxnSpLocks/>
          </p:cNvCxnSpPr>
          <p:nvPr/>
        </p:nvCxnSpPr>
        <p:spPr>
          <a:xfrm flipH="1">
            <a:off x="6676572" y="4023360"/>
            <a:ext cx="1262742" cy="838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684938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557</TotalTime>
  <Words>930</Words>
  <Application>Microsoft Office PowerPoint</Application>
  <PresentationFormat>Widescreen</PresentationFormat>
  <Paragraphs>114</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Gill Sans MT</vt:lpstr>
      <vt:lpstr>Gill Sans MT (Body)</vt:lpstr>
      <vt:lpstr>Parcel</vt:lpstr>
      <vt:lpstr>Modelling for Categories  Weighting attention   an Extended Exemplar Approach  VS. Neural Network</vt:lpstr>
      <vt:lpstr>Working Memory and Long-Term Memory</vt:lpstr>
      <vt:lpstr>Exemplar theory</vt:lpstr>
      <vt:lpstr>Exemplar theory</vt:lpstr>
      <vt:lpstr>The ATTENTION &amp; memory effect</vt:lpstr>
      <vt:lpstr>One Category</vt:lpstr>
      <vt:lpstr>One Category</vt:lpstr>
      <vt:lpstr>One Category</vt:lpstr>
      <vt:lpstr>Two categories</vt:lpstr>
      <vt:lpstr>Two categories</vt:lpstr>
      <vt:lpstr>Two categories</vt:lpstr>
      <vt:lpstr>A failure in Models</vt:lpstr>
      <vt:lpstr>Neural Network </vt:lpstr>
      <vt:lpstr>A simple neuron</vt:lpstr>
      <vt:lpstr>A more complicated neuron</vt:lpstr>
      <vt:lpstr>Training The neural network</vt:lpstr>
      <vt:lpstr>Training The neural network</vt:lpstr>
      <vt:lpstr>An example</vt:lpstr>
      <vt:lpstr>Correlation</vt:lpstr>
      <vt:lpstr>coding</vt:lpstr>
      <vt:lpstr>coding</vt:lpstr>
      <vt:lpstr>coding</vt:lpstr>
      <vt:lpstr>Conclusion</vt:lpstr>
      <vt:lpstr>A SUGGESTION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for One &amp; Two Categories  an Extended Exemplar Approach  VS. Neural Network</dc:title>
  <dc:creator>KHALID MUSAED O ASSMAHI</dc:creator>
  <cp:lastModifiedBy>KHALID MUSAED O ASSMAHI</cp:lastModifiedBy>
  <cp:revision>62</cp:revision>
  <dcterms:created xsi:type="dcterms:W3CDTF">2019-04-03T08:35:57Z</dcterms:created>
  <dcterms:modified xsi:type="dcterms:W3CDTF">2019-04-14T23:32:43Z</dcterms:modified>
</cp:coreProperties>
</file>