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61" r:id="rId10"/>
    <p:sldId id="265" r:id="rId11"/>
    <p:sldId id="267" r:id="rId12"/>
    <p:sldId id="268" r:id="rId13"/>
    <p:sldId id="266" r:id="rId14"/>
  </p:sldIdLst>
  <p:sldSz cx="12192000" cy="6858000"/>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5" d="100"/>
          <a:sy n="65" d="100"/>
        </p:scale>
        <p:origin x="7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E2F2-A583-415C-9254-C05D991E93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B7303A-ED44-4606-9E49-14DD20A72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EEFA23-F58D-4DEF-BCCE-CB53A214988D}"/>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5" name="Footer Placeholder 4">
            <a:extLst>
              <a:ext uri="{FF2B5EF4-FFF2-40B4-BE49-F238E27FC236}">
                <a16:creationId xmlns:a16="http://schemas.microsoft.com/office/drawing/2014/main" id="{09058C96-2661-4E3F-8D07-EE7AD6660F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E385A8-2AF7-4B27-8726-7DFBE3A39FD7}"/>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199774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07CC-142E-442A-B140-AC07F0D462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A95AB9-E903-4F0E-91BC-A32128789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454126-D070-4E18-A932-011BBAA6D577}"/>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5" name="Footer Placeholder 4">
            <a:extLst>
              <a:ext uri="{FF2B5EF4-FFF2-40B4-BE49-F238E27FC236}">
                <a16:creationId xmlns:a16="http://schemas.microsoft.com/office/drawing/2014/main" id="{B6F929BC-DB50-4076-9306-3E46C95D91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C73880-D364-4E9D-BD5E-AC6578649364}"/>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428420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526BE-31BD-435B-867A-DE15AD1FDB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B23D07-6D00-48BB-8BF8-A54A02A8B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D6BE49-CB47-4597-AC0F-270CE4F14FDB}"/>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5" name="Footer Placeholder 4">
            <a:extLst>
              <a:ext uri="{FF2B5EF4-FFF2-40B4-BE49-F238E27FC236}">
                <a16:creationId xmlns:a16="http://schemas.microsoft.com/office/drawing/2014/main" id="{2FC20239-6D90-444F-B607-0886698CF5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098420-2A88-4DB1-9703-B86706CF89E9}"/>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1258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6A26-EBEB-43F9-826A-567A1FD242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88D600-D578-43B6-989A-7CBA02CFB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8C8766-E9A9-4564-8D6C-A819347EA4BC}"/>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5" name="Footer Placeholder 4">
            <a:extLst>
              <a:ext uri="{FF2B5EF4-FFF2-40B4-BE49-F238E27FC236}">
                <a16:creationId xmlns:a16="http://schemas.microsoft.com/office/drawing/2014/main" id="{200B7613-93FB-4AC5-9E30-FA2D5B5A20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54A5B1-DC81-4DAC-B8C8-CB66ECBD4951}"/>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121750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6F4-53F1-416E-A614-F1CD1D6EB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582745-F9AD-4A72-BDC4-0364AC5E94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FD826-2EC1-485D-94E0-1BABBABBAA3D}"/>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5" name="Footer Placeholder 4">
            <a:extLst>
              <a:ext uri="{FF2B5EF4-FFF2-40B4-BE49-F238E27FC236}">
                <a16:creationId xmlns:a16="http://schemas.microsoft.com/office/drawing/2014/main" id="{3559F5D7-C02C-43E7-94E5-404B7EBFB0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41B5FA-0C79-482D-A675-6D01B1DB56CF}"/>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3506000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154F-205B-4CE2-B365-5E86055F76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07F3F5-F06C-48FF-AE8A-B5722841CF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816B1B-D00A-4F63-895C-37E06D19F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E58E03-3BE4-4A49-8AE7-5BFEDE097CAD}"/>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6" name="Footer Placeholder 5">
            <a:extLst>
              <a:ext uri="{FF2B5EF4-FFF2-40B4-BE49-F238E27FC236}">
                <a16:creationId xmlns:a16="http://schemas.microsoft.com/office/drawing/2014/main" id="{73F80E88-986F-413B-9740-97DB1C7DC1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B81862-4A72-4C77-AAC9-1F0A26F94039}"/>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277230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C434-7751-4DCA-8DAE-BB30189A9F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A7DDE8-8E04-47AB-BAEA-6CCFEA605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723E5-A3EA-4F88-9245-5942085D3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AD5CFE-87CF-4D98-BFE7-3EA353016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2313E-8196-4C8D-BE26-B1342B30B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D581AFB-6532-4690-8983-1369B8935B79}"/>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8" name="Footer Placeholder 7">
            <a:extLst>
              <a:ext uri="{FF2B5EF4-FFF2-40B4-BE49-F238E27FC236}">
                <a16:creationId xmlns:a16="http://schemas.microsoft.com/office/drawing/2014/main" id="{6CC98959-0720-43DF-AEFB-0611920F64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D011333-26E5-4217-95A8-D2F6A4FD84D8}"/>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254598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B095-270E-4465-8E53-357F05EAD8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9E378BF-90A6-4CF8-86DE-38C33CE74EF7}"/>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4" name="Footer Placeholder 3">
            <a:extLst>
              <a:ext uri="{FF2B5EF4-FFF2-40B4-BE49-F238E27FC236}">
                <a16:creationId xmlns:a16="http://schemas.microsoft.com/office/drawing/2014/main" id="{34E2B1FF-9E46-425C-99D8-017385BB8B9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B043D87-FB22-4BE6-817F-A79CEADD3278}"/>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311265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3CF5D-9AE1-45BE-89F0-2CE74FBD3D12}"/>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3" name="Footer Placeholder 2">
            <a:extLst>
              <a:ext uri="{FF2B5EF4-FFF2-40B4-BE49-F238E27FC236}">
                <a16:creationId xmlns:a16="http://schemas.microsoft.com/office/drawing/2014/main" id="{F1078A21-1539-4140-9C96-2027657CB67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A0C3B3-D7DD-48E3-8667-6B1B4A805B3B}"/>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182261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FA36-3F61-445A-83BA-DC9D8E985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2647063-770B-4B1E-9B11-5316F1D6F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038276-B62A-4E26-8742-0A62E6A6C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D0F5F-CFDB-4898-994E-953BADBEFA34}"/>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6" name="Footer Placeholder 5">
            <a:extLst>
              <a:ext uri="{FF2B5EF4-FFF2-40B4-BE49-F238E27FC236}">
                <a16:creationId xmlns:a16="http://schemas.microsoft.com/office/drawing/2014/main" id="{8885032F-3499-4AA3-BE50-5219F5AB48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DA67B0-7ED8-424B-8BE6-95368DC3648C}"/>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116409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76EF-CAEC-4239-9D80-D74EF904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052527F-7211-4370-A9FA-5C5D15D1C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6E7CC0-B7DE-4C19-8095-26993286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B9C4D-22FF-4AE5-88C1-F23D043102BF}"/>
              </a:ext>
            </a:extLst>
          </p:cNvPr>
          <p:cNvSpPr>
            <a:spLocks noGrp="1"/>
          </p:cNvSpPr>
          <p:nvPr>
            <p:ph type="dt" sz="half" idx="10"/>
          </p:nvPr>
        </p:nvSpPr>
        <p:spPr/>
        <p:txBody>
          <a:bodyPr/>
          <a:lstStyle/>
          <a:p>
            <a:fld id="{58C1B658-00C9-4BED-B423-8166CFBFD05E}" type="datetimeFigureOut">
              <a:rPr lang="en-GB" smtClean="0"/>
              <a:t>02/04/2019</a:t>
            </a:fld>
            <a:endParaRPr lang="en-GB"/>
          </a:p>
        </p:txBody>
      </p:sp>
      <p:sp>
        <p:nvSpPr>
          <p:cNvPr id="6" name="Footer Placeholder 5">
            <a:extLst>
              <a:ext uri="{FF2B5EF4-FFF2-40B4-BE49-F238E27FC236}">
                <a16:creationId xmlns:a16="http://schemas.microsoft.com/office/drawing/2014/main" id="{8B3FDCE7-E59F-4640-9C19-B8B7505D6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D9582-53E7-4A36-B446-CEB69AEF001E}"/>
              </a:ext>
            </a:extLst>
          </p:cNvPr>
          <p:cNvSpPr>
            <a:spLocks noGrp="1"/>
          </p:cNvSpPr>
          <p:nvPr>
            <p:ph type="sldNum" sz="quarter" idx="12"/>
          </p:nvPr>
        </p:nvSpPr>
        <p:spPr/>
        <p:txBody>
          <a:bodyPr/>
          <a:lstStyle/>
          <a:p>
            <a:fld id="{31EB87A2-3EAB-41CE-BC00-0219623B0026}" type="slidenum">
              <a:rPr lang="en-GB" smtClean="0"/>
              <a:t>‹#›</a:t>
            </a:fld>
            <a:endParaRPr lang="en-GB"/>
          </a:p>
        </p:txBody>
      </p:sp>
    </p:spTree>
    <p:extLst>
      <p:ext uri="{BB962C8B-B14F-4D97-AF65-F5344CB8AC3E}">
        <p14:creationId xmlns:p14="http://schemas.microsoft.com/office/powerpoint/2010/main" val="153603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7E2CDA-2EBE-48FA-A62A-7A0ED20CF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6052BC-273B-431B-A14E-F166F4A89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509BDF-510C-4E2B-B598-8E703295E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1B658-00C9-4BED-B423-8166CFBFD05E}" type="datetimeFigureOut">
              <a:rPr lang="en-GB" smtClean="0"/>
              <a:t>02/04/2019</a:t>
            </a:fld>
            <a:endParaRPr lang="en-GB"/>
          </a:p>
        </p:txBody>
      </p:sp>
      <p:sp>
        <p:nvSpPr>
          <p:cNvPr id="5" name="Footer Placeholder 4">
            <a:extLst>
              <a:ext uri="{FF2B5EF4-FFF2-40B4-BE49-F238E27FC236}">
                <a16:creationId xmlns:a16="http://schemas.microsoft.com/office/drawing/2014/main" id="{B924BAB8-97C8-4D07-B640-DDC5C006A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BC93F6-23D1-45C8-BBFE-1BA23688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B87A2-3EAB-41CE-BC00-0219623B0026}" type="slidenum">
              <a:rPr lang="en-GB" smtClean="0"/>
              <a:t>‹#›</a:t>
            </a:fld>
            <a:endParaRPr lang="en-GB"/>
          </a:p>
        </p:txBody>
      </p:sp>
    </p:spTree>
    <p:extLst>
      <p:ext uri="{BB962C8B-B14F-4D97-AF65-F5344CB8AC3E}">
        <p14:creationId xmlns:p14="http://schemas.microsoft.com/office/powerpoint/2010/main" val="317105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4A7F10-3207-41D3-B75F-47F63FF26E68}"/>
              </a:ext>
            </a:extLst>
          </p:cNvPr>
          <p:cNvSpPr txBox="1"/>
          <p:nvPr/>
        </p:nvSpPr>
        <p:spPr>
          <a:xfrm>
            <a:off x="2024392" y="1897258"/>
            <a:ext cx="8004667" cy="1631216"/>
          </a:xfrm>
          <a:prstGeom prst="rect">
            <a:avLst/>
          </a:prstGeom>
          <a:noFill/>
        </p:spPr>
        <p:txBody>
          <a:bodyPr wrap="square" rtlCol="0">
            <a:spAutoFit/>
          </a:bodyPr>
          <a:lstStyle/>
          <a:p>
            <a:pPr algn="ctr"/>
            <a:r>
              <a:rPr lang="en-GB" sz="2800" b="1" dirty="0">
                <a:solidFill>
                  <a:srgbClr val="FF0000"/>
                </a:solidFill>
              </a:rPr>
              <a:t>Cognitive Modelling </a:t>
            </a:r>
          </a:p>
          <a:p>
            <a:pPr algn="ctr"/>
            <a:r>
              <a:rPr lang="en-GB" b="1" dirty="0">
                <a:solidFill>
                  <a:srgbClr val="FF0000"/>
                </a:solidFill>
              </a:rPr>
              <a:t>Assignment 1</a:t>
            </a:r>
          </a:p>
          <a:p>
            <a:pPr algn="ctr"/>
            <a:r>
              <a:rPr lang="en-GB" b="1" dirty="0">
                <a:solidFill>
                  <a:srgbClr val="FF0000"/>
                </a:solidFill>
              </a:rPr>
              <a:t>Presentation of Cognitive Model</a:t>
            </a:r>
          </a:p>
          <a:p>
            <a:endParaRPr lang="en-GB" dirty="0"/>
          </a:p>
          <a:p>
            <a:endParaRPr lang="en-GB" dirty="0"/>
          </a:p>
        </p:txBody>
      </p:sp>
      <p:sp>
        <p:nvSpPr>
          <p:cNvPr id="8" name="Rectangle 7">
            <a:extLst>
              <a:ext uri="{FF2B5EF4-FFF2-40B4-BE49-F238E27FC236}">
                <a16:creationId xmlns:a16="http://schemas.microsoft.com/office/drawing/2014/main" id="{4668C032-4A82-4E1B-B12A-3FF15D0AB07F}"/>
              </a:ext>
            </a:extLst>
          </p:cNvPr>
          <p:cNvSpPr/>
          <p:nvPr/>
        </p:nvSpPr>
        <p:spPr>
          <a:xfrm>
            <a:off x="704137" y="5530833"/>
            <a:ext cx="6096000" cy="738664"/>
          </a:xfrm>
          <a:prstGeom prst="rect">
            <a:avLst/>
          </a:prstGeom>
        </p:spPr>
        <p:txBody>
          <a:bodyPr>
            <a:spAutoFit/>
          </a:bodyPr>
          <a:lstStyle/>
          <a:p>
            <a:r>
              <a:rPr lang="en-GB" sz="1400" dirty="0"/>
              <a:t>Student Number: 92277837</a:t>
            </a:r>
          </a:p>
          <a:p>
            <a:r>
              <a:rPr lang="en-GB" sz="1400" dirty="0"/>
              <a:t>Name: Paul McGuinness</a:t>
            </a:r>
          </a:p>
          <a:p>
            <a:r>
              <a:rPr lang="en-GB" sz="1400" dirty="0"/>
              <a:t>Email: Paulmcguinness99@gmail.com</a:t>
            </a:r>
          </a:p>
        </p:txBody>
      </p:sp>
    </p:spTree>
    <p:extLst>
      <p:ext uri="{BB962C8B-B14F-4D97-AF65-F5344CB8AC3E}">
        <p14:creationId xmlns:p14="http://schemas.microsoft.com/office/powerpoint/2010/main" val="195938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Conjunctive &amp; Single Category - Graphs</a:t>
            </a:r>
          </a:p>
        </p:txBody>
      </p:sp>
      <p:pic>
        <p:nvPicPr>
          <p:cNvPr id="4" name="Picture 3">
            <a:extLst>
              <a:ext uri="{FF2B5EF4-FFF2-40B4-BE49-F238E27FC236}">
                <a16:creationId xmlns:a16="http://schemas.microsoft.com/office/drawing/2014/main" id="{927368B7-7252-4223-8B71-B6C0C28FF048}"/>
              </a:ext>
            </a:extLst>
          </p:cNvPr>
          <p:cNvPicPr>
            <a:picLocks noChangeAspect="1"/>
          </p:cNvPicPr>
          <p:nvPr/>
        </p:nvPicPr>
        <p:blipFill>
          <a:blip r:embed="rId2"/>
          <a:stretch>
            <a:fillRect/>
          </a:stretch>
        </p:blipFill>
        <p:spPr>
          <a:xfrm>
            <a:off x="339026" y="865504"/>
            <a:ext cx="4917554" cy="2957254"/>
          </a:xfrm>
          <a:prstGeom prst="rect">
            <a:avLst/>
          </a:prstGeom>
        </p:spPr>
      </p:pic>
      <p:pic>
        <p:nvPicPr>
          <p:cNvPr id="3" name="Picture 2">
            <a:extLst>
              <a:ext uri="{FF2B5EF4-FFF2-40B4-BE49-F238E27FC236}">
                <a16:creationId xmlns:a16="http://schemas.microsoft.com/office/drawing/2014/main" id="{A102CAC1-B533-48DD-9C34-B5E0E7A6FC87}"/>
              </a:ext>
            </a:extLst>
          </p:cNvPr>
          <p:cNvPicPr>
            <a:picLocks noChangeAspect="1"/>
          </p:cNvPicPr>
          <p:nvPr/>
        </p:nvPicPr>
        <p:blipFill>
          <a:blip r:embed="rId3"/>
          <a:stretch>
            <a:fillRect/>
          </a:stretch>
        </p:blipFill>
        <p:spPr>
          <a:xfrm>
            <a:off x="339025" y="3832315"/>
            <a:ext cx="4917553" cy="2957253"/>
          </a:xfrm>
          <a:prstGeom prst="rect">
            <a:avLst/>
          </a:prstGeom>
        </p:spPr>
      </p:pic>
      <p:pic>
        <p:nvPicPr>
          <p:cNvPr id="6" name="Picture 5">
            <a:extLst>
              <a:ext uri="{FF2B5EF4-FFF2-40B4-BE49-F238E27FC236}">
                <a16:creationId xmlns:a16="http://schemas.microsoft.com/office/drawing/2014/main" id="{5C6336FD-1EEA-43D4-91BB-52273C3D26B4}"/>
              </a:ext>
            </a:extLst>
          </p:cNvPr>
          <p:cNvPicPr>
            <a:picLocks noChangeAspect="1"/>
          </p:cNvPicPr>
          <p:nvPr/>
        </p:nvPicPr>
        <p:blipFill>
          <a:blip r:embed="rId4"/>
          <a:stretch>
            <a:fillRect/>
          </a:stretch>
        </p:blipFill>
        <p:spPr>
          <a:xfrm>
            <a:off x="5728967" y="1912423"/>
            <a:ext cx="5943084" cy="3573973"/>
          </a:xfrm>
          <a:prstGeom prst="rect">
            <a:avLst/>
          </a:prstGeom>
        </p:spPr>
      </p:pic>
    </p:spTree>
    <p:extLst>
      <p:ext uri="{BB962C8B-B14F-4D97-AF65-F5344CB8AC3E}">
        <p14:creationId xmlns:p14="http://schemas.microsoft.com/office/powerpoint/2010/main" val="127947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Observations – Individual confidence levels</a:t>
            </a:r>
          </a:p>
        </p:txBody>
      </p:sp>
      <p:sp>
        <p:nvSpPr>
          <p:cNvPr id="3" name="TextBox 2">
            <a:extLst>
              <a:ext uri="{FF2B5EF4-FFF2-40B4-BE49-F238E27FC236}">
                <a16:creationId xmlns:a16="http://schemas.microsoft.com/office/drawing/2014/main" id="{2374EDB4-A5FE-4C0F-B911-11DA4670D022}"/>
              </a:ext>
            </a:extLst>
          </p:cNvPr>
          <p:cNvSpPr txBox="1"/>
          <p:nvPr/>
        </p:nvSpPr>
        <p:spPr>
          <a:xfrm>
            <a:off x="273827" y="1002417"/>
            <a:ext cx="11491124" cy="646331"/>
          </a:xfrm>
          <a:prstGeom prst="rect">
            <a:avLst/>
          </a:prstGeom>
          <a:noFill/>
        </p:spPr>
        <p:txBody>
          <a:bodyPr wrap="square" rtlCol="0">
            <a:spAutoFit/>
          </a:bodyPr>
          <a:lstStyle/>
          <a:p>
            <a:pPr marL="285750" indent="-285750">
              <a:buFont typeface="Arial" panose="020B0604020202020204" pitchFamily="34" charset="0"/>
              <a:buChar char="•"/>
            </a:pPr>
            <a:r>
              <a:rPr lang="en-GB" dirty="0"/>
              <a:t>Looking at individual participants data revealed a significant tendency towards over confidence in some individuals assessed by the number of scores of +/-10</a:t>
            </a:r>
          </a:p>
        </p:txBody>
      </p:sp>
      <p:pic>
        <p:nvPicPr>
          <p:cNvPr id="6" name="Picture 5">
            <a:extLst>
              <a:ext uri="{FF2B5EF4-FFF2-40B4-BE49-F238E27FC236}">
                <a16:creationId xmlns:a16="http://schemas.microsoft.com/office/drawing/2014/main" id="{577EE9A9-7BEF-4A71-AEA9-546715DEA204}"/>
              </a:ext>
            </a:extLst>
          </p:cNvPr>
          <p:cNvPicPr>
            <a:picLocks noChangeAspect="1"/>
          </p:cNvPicPr>
          <p:nvPr/>
        </p:nvPicPr>
        <p:blipFill>
          <a:blip r:embed="rId2"/>
          <a:stretch>
            <a:fillRect/>
          </a:stretch>
        </p:blipFill>
        <p:spPr>
          <a:xfrm>
            <a:off x="855116" y="1652863"/>
            <a:ext cx="10118290" cy="1539001"/>
          </a:xfrm>
          <a:prstGeom prst="rect">
            <a:avLst/>
          </a:prstGeom>
        </p:spPr>
      </p:pic>
      <p:pic>
        <p:nvPicPr>
          <p:cNvPr id="9" name="Picture 8">
            <a:extLst>
              <a:ext uri="{FF2B5EF4-FFF2-40B4-BE49-F238E27FC236}">
                <a16:creationId xmlns:a16="http://schemas.microsoft.com/office/drawing/2014/main" id="{B2FBECCE-382D-4961-94A3-E3510CDEFA76}"/>
              </a:ext>
            </a:extLst>
          </p:cNvPr>
          <p:cNvPicPr>
            <a:picLocks noChangeAspect="1"/>
          </p:cNvPicPr>
          <p:nvPr/>
        </p:nvPicPr>
        <p:blipFill>
          <a:blip r:embed="rId3"/>
          <a:stretch>
            <a:fillRect/>
          </a:stretch>
        </p:blipFill>
        <p:spPr>
          <a:xfrm>
            <a:off x="4772480" y="3429000"/>
            <a:ext cx="3646762" cy="2962357"/>
          </a:xfrm>
          <a:prstGeom prst="rect">
            <a:avLst/>
          </a:prstGeom>
        </p:spPr>
      </p:pic>
      <p:sp>
        <p:nvSpPr>
          <p:cNvPr id="10" name="Rectangle 9">
            <a:extLst>
              <a:ext uri="{FF2B5EF4-FFF2-40B4-BE49-F238E27FC236}">
                <a16:creationId xmlns:a16="http://schemas.microsoft.com/office/drawing/2014/main" id="{93EE2D9B-D056-4CD2-B6C3-1612677DBFBE}"/>
              </a:ext>
            </a:extLst>
          </p:cNvPr>
          <p:cNvSpPr/>
          <p:nvPr/>
        </p:nvSpPr>
        <p:spPr>
          <a:xfrm>
            <a:off x="293387" y="3278310"/>
            <a:ext cx="4503543" cy="3416320"/>
          </a:xfrm>
          <a:prstGeom prst="rect">
            <a:avLst/>
          </a:prstGeom>
        </p:spPr>
        <p:txBody>
          <a:bodyPr wrap="square">
            <a:spAutoFit/>
          </a:bodyPr>
          <a:lstStyle/>
          <a:p>
            <a:pPr marL="285750" indent="-285750">
              <a:buFont typeface="Arial" panose="020B0604020202020204" pitchFamily="34" charset="0"/>
              <a:buChar char="•"/>
            </a:pPr>
            <a:r>
              <a:rPr lang="en-GB" dirty="0"/>
              <a:t>This observation led to an suggested further amendment to the model to simply return a score of +/-10 when the model score was above a certain threshold (+/-7) and zero when below a certain threshold (+/-4).  </a:t>
            </a:r>
          </a:p>
          <a:p>
            <a:pPr marL="285750" indent="-285750">
              <a:buFont typeface="Arial" panose="020B0604020202020204" pitchFamily="34" charset="0"/>
              <a:buChar char="•"/>
            </a:pPr>
            <a:r>
              <a:rPr lang="en-GB" dirty="0"/>
              <a:t>As expected this increased correlation further from 86.9% for the single category data to 92.7% but this was ultimately disregarded as a function of the correlation calculation rather than being a meaningful adjustment</a:t>
            </a:r>
          </a:p>
        </p:txBody>
      </p:sp>
      <p:pic>
        <p:nvPicPr>
          <p:cNvPr id="12" name="Picture 11">
            <a:extLst>
              <a:ext uri="{FF2B5EF4-FFF2-40B4-BE49-F238E27FC236}">
                <a16:creationId xmlns:a16="http://schemas.microsoft.com/office/drawing/2014/main" id="{6171653D-088D-44BF-8C22-BFF62F7FC8CA}"/>
              </a:ext>
            </a:extLst>
          </p:cNvPr>
          <p:cNvPicPr>
            <a:picLocks noChangeAspect="1"/>
          </p:cNvPicPr>
          <p:nvPr/>
        </p:nvPicPr>
        <p:blipFill>
          <a:blip r:embed="rId4"/>
          <a:stretch>
            <a:fillRect/>
          </a:stretch>
        </p:blipFill>
        <p:spPr>
          <a:xfrm>
            <a:off x="8424132" y="3429000"/>
            <a:ext cx="3565049" cy="2962357"/>
          </a:xfrm>
          <a:prstGeom prst="rect">
            <a:avLst/>
          </a:prstGeom>
        </p:spPr>
      </p:pic>
    </p:spTree>
    <p:extLst>
      <p:ext uri="{BB962C8B-B14F-4D97-AF65-F5344CB8AC3E}">
        <p14:creationId xmlns:p14="http://schemas.microsoft.com/office/powerpoint/2010/main" val="106958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Observations – What is the model modelling?</a:t>
            </a:r>
          </a:p>
        </p:txBody>
      </p:sp>
      <p:pic>
        <p:nvPicPr>
          <p:cNvPr id="4" name="Picture 3">
            <a:extLst>
              <a:ext uri="{FF2B5EF4-FFF2-40B4-BE49-F238E27FC236}">
                <a16:creationId xmlns:a16="http://schemas.microsoft.com/office/drawing/2014/main" id="{F4CC3CD7-0A12-4DCB-B836-1FC5D05AF653}"/>
              </a:ext>
            </a:extLst>
          </p:cNvPr>
          <p:cNvPicPr>
            <a:picLocks noChangeAspect="1"/>
          </p:cNvPicPr>
          <p:nvPr/>
        </p:nvPicPr>
        <p:blipFill>
          <a:blip r:embed="rId2"/>
          <a:stretch>
            <a:fillRect/>
          </a:stretch>
        </p:blipFill>
        <p:spPr>
          <a:xfrm>
            <a:off x="211496" y="897105"/>
            <a:ext cx="5553623" cy="4089365"/>
          </a:xfrm>
          <a:prstGeom prst="rect">
            <a:avLst/>
          </a:prstGeom>
        </p:spPr>
      </p:pic>
      <p:pic>
        <p:nvPicPr>
          <p:cNvPr id="8" name="Picture 7">
            <a:extLst>
              <a:ext uri="{FF2B5EF4-FFF2-40B4-BE49-F238E27FC236}">
                <a16:creationId xmlns:a16="http://schemas.microsoft.com/office/drawing/2014/main" id="{962EB387-A59D-47AD-B40B-0C1C4DED7A76}"/>
              </a:ext>
            </a:extLst>
          </p:cNvPr>
          <p:cNvPicPr>
            <a:picLocks noChangeAspect="1"/>
          </p:cNvPicPr>
          <p:nvPr/>
        </p:nvPicPr>
        <p:blipFill>
          <a:blip r:embed="rId3"/>
          <a:stretch>
            <a:fillRect/>
          </a:stretch>
        </p:blipFill>
        <p:spPr>
          <a:xfrm>
            <a:off x="5856594" y="897105"/>
            <a:ext cx="6142330" cy="4089352"/>
          </a:xfrm>
          <a:prstGeom prst="rect">
            <a:avLst/>
          </a:prstGeom>
        </p:spPr>
      </p:pic>
      <p:sp>
        <p:nvSpPr>
          <p:cNvPr id="11" name="Oval 10">
            <a:extLst>
              <a:ext uri="{FF2B5EF4-FFF2-40B4-BE49-F238E27FC236}">
                <a16:creationId xmlns:a16="http://schemas.microsoft.com/office/drawing/2014/main" id="{B5330989-DD59-4A32-9A85-FD679394228A}"/>
              </a:ext>
            </a:extLst>
          </p:cNvPr>
          <p:cNvSpPr/>
          <p:nvPr/>
        </p:nvSpPr>
        <p:spPr>
          <a:xfrm>
            <a:off x="3217514" y="2439446"/>
            <a:ext cx="2765204" cy="2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4F3AF4B-F908-4830-AE7A-C207BD30137C}"/>
              </a:ext>
            </a:extLst>
          </p:cNvPr>
          <p:cNvSpPr/>
          <p:nvPr/>
        </p:nvSpPr>
        <p:spPr>
          <a:xfrm>
            <a:off x="528103" y="1261810"/>
            <a:ext cx="1168671" cy="2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1EC9B7E5-C3B6-4A1F-8E06-77F6E8E346CC}"/>
              </a:ext>
            </a:extLst>
          </p:cNvPr>
          <p:cNvCxnSpPr>
            <a:cxnSpLocks/>
            <a:stCxn id="13" idx="4"/>
            <a:endCxn id="29" idx="0"/>
          </p:cNvCxnSpPr>
          <p:nvPr/>
        </p:nvCxnSpPr>
        <p:spPr>
          <a:xfrm>
            <a:off x="1112439" y="4053898"/>
            <a:ext cx="1731002" cy="15205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50B1C6-B66A-40B7-977C-2E90C2B34816}"/>
              </a:ext>
            </a:extLst>
          </p:cNvPr>
          <p:cNvCxnSpPr>
            <a:cxnSpLocks/>
            <a:stCxn id="11" idx="3"/>
            <a:endCxn id="29" idx="0"/>
          </p:cNvCxnSpPr>
          <p:nvPr/>
        </p:nvCxnSpPr>
        <p:spPr>
          <a:xfrm flipH="1">
            <a:off x="2843441" y="4822642"/>
            <a:ext cx="779028" cy="7517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90B288D2-31FF-4279-A417-0B6F9BC6343F}"/>
              </a:ext>
            </a:extLst>
          </p:cNvPr>
          <p:cNvSpPr/>
          <p:nvPr/>
        </p:nvSpPr>
        <p:spPr>
          <a:xfrm>
            <a:off x="1603868" y="2439397"/>
            <a:ext cx="1809240" cy="141783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62A13EEA-99D1-4AE7-AD03-D7C24DF33C29}"/>
              </a:ext>
            </a:extLst>
          </p:cNvPr>
          <p:cNvCxnSpPr>
            <a:cxnSpLocks/>
            <a:stCxn id="19" idx="4"/>
            <a:endCxn id="33" idx="0"/>
          </p:cNvCxnSpPr>
          <p:nvPr/>
        </p:nvCxnSpPr>
        <p:spPr>
          <a:xfrm>
            <a:off x="2508488" y="3857228"/>
            <a:ext cx="6734069" cy="171311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B820740-84A6-456B-8F48-8B4C4158B182}"/>
              </a:ext>
            </a:extLst>
          </p:cNvPr>
          <p:cNvSpPr/>
          <p:nvPr/>
        </p:nvSpPr>
        <p:spPr>
          <a:xfrm>
            <a:off x="11461785" y="2904565"/>
            <a:ext cx="628614" cy="7725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989B59D5-0406-4A16-AE5E-5F948918F36D}"/>
              </a:ext>
            </a:extLst>
          </p:cNvPr>
          <p:cNvCxnSpPr>
            <a:cxnSpLocks/>
            <a:endCxn id="33" idx="0"/>
          </p:cNvCxnSpPr>
          <p:nvPr/>
        </p:nvCxnSpPr>
        <p:spPr>
          <a:xfrm flipH="1">
            <a:off x="9242557" y="3711388"/>
            <a:ext cx="2522398" cy="185895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A4DD5BE-8EF9-4DAD-B715-08A4B50F2565}"/>
              </a:ext>
            </a:extLst>
          </p:cNvPr>
          <p:cNvSpPr txBox="1"/>
          <p:nvPr/>
        </p:nvSpPr>
        <p:spPr>
          <a:xfrm>
            <a:off x="621008" y="5574417"/>
            <a:ext cx="4444866" cy="1200329"/>
          </a:xfrm>
          <a:prstGeom prst="rect">
            <a:avLst/>
          </a:prstGeom>
          <a:noFill/>
          <a:ln w="9525">
            <a:solidFill>
              <a:schemeClr val="tx1"/>
            </a:solidFill>
          </a:ln>
        </p:spPr>
        <p:txBody>
          <a:bodyPr wrap="square" rtlCol="0">
            <a:spAutoFit/>
          </a:bodyPr>
          <a:lstStyle/>
          <a:p>
            <a:pPr algn="ctr"/>
            <a:r>
              <a:rPr lang="en-GB" dirty="0"/>
              <a:t>Getting a model to correlate with the average answer to these questions should be trivially easy. (A score of +/-6 means 2/3rds of the participants agreed on the sign of the answer</a:t>
            </a:r>
          </a:p>
        </p:txBody>
      </p:sp>
      <p:sp>
        <p:nvSpPr>
          <p:cNvPr id="33" name="TextBox 32">
            <a:extLst>
              <a:ext uri="{FF2B5EF4-FFF2-40B4-BE49-F238E27FC236}">
                <a16:creationId xmlns:a16="http://schemas.microsoft.com/office/drawing/2014/main" id="{A8EB0374-344B-4CC1-9036-E3260B2A6958}"/>
              </a:ext>
            </a:extLst>
          </p:cNvPr>
          <p:cNvSpPr txBox="1"/>
          <p:nvPr/>
        </p:nvSpPr>
        <p:spPr>
          <a:xfrm>
            <a:off x="7315970" y="5570340"/>
            <a:ext cx="3853174" cy="1200329"/>
          </a:xfrm>
          <a:prstGeom prst="rect">
            <a:avLst/>
          </a:prstGeom>
          <a:noFill/>
          <a:ln w="9525">
            <a:solidFill>
              <a:schemeClr val="tx1"/>
            </a:solidFill>
          </a:ln>
        </p:spPr>
        <p:txBody>
          <a:bodyPr wrap="square" rtlCol="0">
            <a:spAutoFit/>
          </a:bodyPr>
          <a:lstStyle/>
          <a:p>
            <a:pPr algn="ctr"/>
            <a:r>
              <a:rPr lang="en-GB" dirty="0"/>
              <a:t>Getting a model to correlate with the avg. answer to these question is more difficult but what is the point as it does not reflect any individual?</a:t>
            </a:r>
          </a:p>
        </p:txBody>
      </p:sp>
    </p:spTree>
    <p:extLst>
      <p:ext uri="{BB962C8B-B14F-4D97-AF65-F5344CB8AC3E}">
        <p14:creationId xmlns:p14="http://schemas.microsoft.com/office/powerpoint/2010/main" val="202176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Observations – Individual v Group rationality</a:t>
            </a:r>
          </a:p>
        </p:txBody>
      </p:sp>
      <p:sp>
        <p:nvSpPr>
          <p:cNvPr id="7" name="TextBox 6">
            <a:extLst>
              <a:ext uri="{FF2B5EF4-FFF2-40B4-BE49-F238E27FC236}">
                <a16:creationId xmlns:a16="http://schemas.microsoft.com/office/drawing/2014/main" id="{8B81629B-A307-44CD-8C14-09C49BDA0D2D}"/>
              </a:ext>
            </a:extLst>
          </p:cNvPr>
          <p:cNvSpPr txBox="1"/>
          <p:nvPr/>
        </p:nvSpPr>
        <p:spPr>
          <a:xfrm>
            <a:off x="376518" y="938847"/>
            <a:ext cx="11496012"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The model correlated highly with the average participants scores suggesting that the “average” approach taken by individuals was broadly rational and attempted to use all the information contained in the training set in some fashion;</a:t>
            </a:r>
          </a:p>
          <a:p>
            <a:pPr marL="285750" indent="-285750">
              <a:buFont typeface="Arial" panose="020B0604020202020204" pitchFamily="34" charset="0"/>
              <a:buChar char="•"/>
            </a:pPr>
            <a:r>
              <a:rPr lang="en-GB" dirty="0"/>
              <a:t>A look at the correlation scores of individuals and sub categories of High confidence and Low confidence individuals (based on % of scores of +/-10) tells a different story suggesting that no individual was more rational than the average and perhaps more interesting no obvious subgrouping was more rational than the average.</a:t>
            </a:r>
          </a:p>
          <a:p>
            <a:pPr marL="285750" indent="-285750">
              <a:buFont typeface="Arial" panose="020B0604020202020204" pitchFamily="34" charset="0"/>
              <a:buChar char="•"/>
            </a:pPr>
            <a:r>
              <a:rPr lang="en-GB" dirty="0"/>
              <a:t>This leads to the counterintuitive but inevitable conclusion that everyone is below average and that each of us exists to counterbalance an equal but opposite idiot on the other side of the distribution. </a:t>
            </a:r>
          </a:p>
        </p:txBody>
      </p:sp>
      <p:pic>
        <p:nvPicPr>
          <p:cNvPr id="9" name="Picture 8">
            <a:extLst>
              <a:ext uri="{FF2B5EF4-FFF2-40B4-BE49-F238E27FC236}">
                <a16:creationId xmlns:a16="http://schemas.microsoft.com/office/drawing/2014/main" id="{ECD184F6-7309-4C43-978A-3E262281DF96}"/>
              </a:ext>
            </a:extLst>
          </p:cNvPr>
          <p:cNvPicPr>
            <a:picLocks noChangeAspect="1"/>
          </p:cNvPicPr>
          <p:nvPr/>
        </p:nvPicPr>
        <p:blipFill>
          <a:blip r:embed="rId2"/>
          <a:stretch>
            <a:fillRect/>
          </a:stretch>
        </p:blipFill>
        <p:spPr>
          <a:xfrm>
            <a:off x="1528079" y="3063703"/>
            <a:ext cx="9386044" cy="3692650"/>
          </a:xfrm>
          <a:prstGeom prst="rect">
            <a:avLst/>
          </a:prstGeom>
        </p:spPr>
      </p:pic>
    </p:spTree>
    <p:extLst>
      <p:ext uri="{BB962C8B-B14F-4D97-AF65-F5344CB8AC3E}">
        <p14:creationId xmlns:p14="http://schemas.microsoft.com/office/powerpoint/2010/main" val="384978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665018" y="161365"/>
            <a:ext cx="10126858" cy="523220"/>
          </a:xfrm>
          <a:prstGeom prst="rect">
            <a:avLst/>
          </a:prstGeom>
          <a:noFill/>
        </p:spPr>
        <p:txBody>
          <a:bodyPr wrap="square" rtlCol="0">
            <a:spAutoFit/>
          </a:bodyPr>
          <a:lstStyle/>
          <a:p>
            <a:r>
              <a:rPr lang="en-GB" sz="2800" dirty="0"/>
              <a:t>Approach to the Training Data</a:t>
            </a:r>
          </a:p>
        </p:txBody>
      </p:sp>
      <p:sp>
        <p:nvSpPr>
          <p:cNvPr id="3" name="TextBox 2">
            <a:extLst>
              <a:ext uri="{FF2B5EF4-FFF2-40B4-BE49-F238E27FC236}">
                <a16:creationId xmlns:a16="http://schemas.microsoft.com/office/drawing/2014/main" id="{4858F073-D0CD-4216-9C1B-2482991A91D5}"/>
              </a:ext>
            </a:extLst>
          </p:cNvPr>
          <p:cNvSpPr txBox="1"/>
          <p:nvPr/>
        </p:nvSpPr>
        <p:spPr>
          <a:xfrm>
            <a:off x="665018" y="963298"/>
            <a:ext cx="10899453" cy="4524315"/>
          </a:xfrm>
          <a:prstGeom prst="rect">
            <a:avLst/>
          </a:prstGeom>
          <a:noFill/>
        </p:spPr>
        <p:txBody>
          <a:bodyPr wrap="square" rtlCol="0">
            <a:spAutoFit/>
          </a:bodyPr>
          <a:lstStyle/>
          <a:p>
            <a:r>
              <a:rPr lang="en-GB" b="1" dirty="0"/>
              <a:t>Major initial assumptions</a:t>
            </a:r>
          </a:p>
          <a:p>
            <a:pPr marL="285750" indent="-285750">
              <a:buFont typeface="Arial" panose="020B0604020202020204" pitchFamily="34" charset="0"/>
              <a:buChar char="•"/>
            </a:pPr>
            <a:r>
              <a:rPr lang="en-GB" dirty="0"/>
              <a:t>The approach taken in the model is to assume that individuals will act in a broadly rational way by attempting to extract whatever “Information” is available in each dimension in the data;</a:t>
            </a:r>
          </a:p>
          <a:p>
            <a:endParaRPr lang="en-GB" dirty="0"/>
          </a:p>
          <a:p>
            <a:pPr marL="285750" indent="-285750">
              <a:buFont typeface="Arial" panose="020B0604020202020204" pitchFamily="34" charset="0"/>
              <a:buChar char="•"/>
            </a:pPr>
            <a:r>
              <a:rPr lang="en-GB" dirty="0"/>
              <a:t>The Information in each dimension may be strongly or weakly positive, negative or ambiguous and the individual will effectively identify the dimension that gives the strongest signal and then consider if the other two dimensions add to or subtract from the signal provided in the first dimension;</a:t>
            </a:r>
          </a:p>
          <a:p>
            <a:endParaRPr lang="en-GB" dirty="0"/>
          </a:p>
          <a:p>
            <a:r>
              <a:rPr lang="en-GB" b="1" dirty="0"/>
              <a:t>Assumptions that evolved from the model</a:t>
            </a:r>
          </a:p>
          <a:p>
            <a:pPr marL="285750" indent="-285750">
              <a:buFont typeface="Arial" panose="020B0604020202020204" pitchFamily="34" charset="0"/>
              <a:buChar char="•"/>
            </a:pPr>
            <a:r>
              <a:rPr lang="en-GB" dirty="0"/>
              <a:t>What was not clear at the outset was:</a:t>
            </a:r>
          </a:p>
          <a:p>
            <a:pPr lvl="1"/>
            <a:r>
              <a:rPr lang="en-GB" dirty="0"/>
              <a:t>A) how information within a dimension would be extracted and</a:t>
            </a:r>
          </a:p>
          <a:p>
            <a:pPr lvl="1"/>
            <a:r>
              <a:rPr lang="en-GB" dirty="0"/>
              <a:t>B) how negative signals would be interpreted. </a:t>
            </a:r>
          </a:p>
          <a:p>
            <a:pPr lvl="1"/>
            <a:endParaRPr lang="en-GB" dirty="0"/>
          </a:p>
          <a:p>
            <a:pPr marL="285750" indent="-285750">
              <a:buFont typeface="Arial" panose="020B0604020202020204" pitchFamily="34" charset="0"/>
              <a:buChar char="•"/>
            </a:pPr>
            <a:r>
              <a:rPr lang="en-GB" dirty="0"/>
              <a:t>As a result a number of approaches (labelled T1, T2, T3 and T4) were initially used in the single category model to see how sophisticated an approach was taken to extract the “Information” from the data and the one that provided the highest correlation was adopted </a:t>
            </a:r>
          </a:p>
        </p:txBody>
      </p:sp>
    </p:spTree>
    <p:extLst>
      <p:ext uri="{BB962C8B-B14F-4D97-AF65-F5344CB8AC3E}">
        <p14:creationId xmlns:p14="http://schemas.microsoft.com/office/powerpoint/2010/main" val="91318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435193" y="210256"/>
            <a:ext cx="10126858" cy="523220"/>
          </a:xfrm>
          <a:prstGeom prst="rect">
            <a:avLst/>
          </a:prstGeom>
          <a:noFill/>
        </p:spPr>
        <p:txBody>
          <a:bodyPr wrap="square" rtlCol="0">
            <a:spAutoFit/>
          </a:bodyPr>
          <a:lstStyle/>
          <a:p>
            <a:r>
              <a:rPr lang="en-GB" sz="2800" dirty="0"/>
              <a:t>Approach to the Training Data (continued)</a:t>
            </a:r>
          </a:p>
        </p:txBody>
      </p:sp>
      <p:sp>
        <p:nvSpPr>
          <p:cNvPr id="6" name="TextBox 5">
            <a:extLst>
              <a:ext uri="{FF2B5EF4-FFF2-40B4-BE49-F238E27FC236}">
                <a16:creationId xmlns:a16="http://schemas.microsoft.com/office/drawing/2014/main" id="{1C784213-E854-4321-87FC-78B7FE63E257}"/>
              </a:ext>
            </a:extLst>
          </p:cNvPr>
          <p:cNvSpPr txBox="1"/>
          <p:nvPr/>
        </p:nvSpPr>
        <p:spPr>
          <a:xfrm>
            <a:off x="4700765" y="1031752"/>
            <a:ext cx="7080488" cy="5755422"/>
          </a:xfrm>
          <a:prstGeom prst="rect">
            <a:avLst/>
          </a:prstGeom>
          <a:noFill/>
        </p:spPr>
        <p:txBody>
          <a:bodyPr wrap="square" rtlCol="0">
            <a:spAutoFit/>
          </a:bodyPr>
          <a:lstStyle/>
          <a:p>
            <a:r>
              <a:rPr lang="en-GB" sz="1600" b="1" dirty="0"/>
              <a:t>T1: Percentage Occurrence (“P.O.”) in Category only</a:t>
            </a:r>
          </a:p>
          <a:p>
            <a:pPr marL="285750" indent="-285750">
              <a:buFont typeface="Arial" panose="020B0604020202020204" pitchFamily="34" charset="0"/>
              <a:buChar char="•"/>
            </a:pPr>
            <a:r>
              <a:rPr lang="en-GB" sz="1600" dirty="0"/>
              <a:t>For example in Dimension 1 of Category A there are 3 “A” values out of 4 so the score for A in Dim one would be 75% (multiplied by 10 to get a score out of 10)</a:t>
            </a:r>
          </a:p>
          <a:p>
            <a:pPr marL="285750" indent="-285750">
              <a:buFont typeface="Arial" panose="020B0604020202020204" pitchFamily="34" charset="0"/>
              <a:buChar char="•"/>
            </a:pPr>
            <a:endParaRPr lang="en-GB" sz="1600" dirty="0"/>
          </a:p>
          <a:p>
            <a:r>
              <a:rPr lang="en-GB" sz="1600" b="1" dirty="0"/>
              <a:t>T2: P.O. in a Category less P.O. not in the Category (“N.I.C.”)</a:t>
            </a:r>
          </a:p>
          <a:p>
            <a:pPr marL="285750" indent="-285750">
              <a:buFont typeface="Arial" panose="020B0604020202020204" pitchFamily="34" charset="0"/>
              <a:buChar char="•"/>
            </a:pPr>
            <a:r>
              <a:rPr lang="en-GB" sz="1600" dirty="0"/>
              <a:t>For example in Dimension 1 of Category A as noted above there is a 75% occurrence of “A” in the Category, however there is an 8% (1 out of 12) occurrence in the instances that are N.I.C.-A, so the T2 score would be 67% (75%-8%) </a:t>
            </a:r>
          </a:p>
          <a:p>
            <a:pPr marL="285750" indent="-285750">
              <a:buFont typeface="Arial" panose="020B0604020202020204" pitchFamily="34" charset="0"/>
              <a:buChar char="•"/>
            </a:pPr>
            <a:endParaRPr lang="en-GB" sz="1600" dirty="0"/>
          </a:p>
          <a:p>
            <a:r>
              <a:rPr lang="en-GB" sz="1600" b="1" dirty="0"/>
              <a:t>T3: T2 but treat negatives as zero</a:t>
            </a:r>
          </a:p>
          <a:p>
            <a:pPr marL="285750" indent="-285750">
              <a:buFont typeface="Arial" panose="020B0604020202020204" pitchFamily="34" charset="0"/>
              <a:buChar char="•"/>
            </a:pPr>
            <a:r>
              <a:rPr lang="en-GB" sz="1600" dirty="0"/>
              <a:t>Similar to T2 but if a dimension returns a negative score for a Category a zero is used in the overall assessment. For example in Dimension 1 of Category A there is no “Z” however there are 2 “Z” values N.I.C.-A out of 12. T2 would return -17%, however in the case of T3 this is returned as a 0</a:t>
            </a:r>
          </a:p>
          <a:p>
            <a:pPr marL="285750" indent="-285750">
              <a:buFont typeface="Arial" panose="020B0604020202020204" pitchFamily="34" charset="0"/>
              <a:buChar char="•"/>
            </a:pPr>
            <a:endParaRPr lang="en-GB" sz="1600" dirty="0"/>
          </a:p>
          <a:p>
            <a:r>
              <a:rPr lang="en-GB" sz="1600" b="1" dirty="0"/>
              <a:t>T4: T2 but cap score at the T2 score for the broader Category</a:t>
            </a:r>
          </a:p>
          <a:p>
            <a:pPr marL="285750" indent="-285750">
              <a:buFont typeface="Arial" panose="020B0604020202020204" pitchFamily="34" charset="0"/>
              <a:buChar char="•"/>
            </a:pPr>
            <a:r>
              <a:rPr lang="en-GB" sz="1600" dirty="0"/>
              <a:t>This is relevant for Category A and B only as they have a broader category. For Category C this will return the same as T2</a:t>
            </a:r>
          </a:p>
          <a:p>
            <a:pPr marL="285750" indent="-285750">
              <a:buFont typeface="Arial" panose="020B0604020202020204" pitchFamily="34" charset="0"/>
              <a:buChar char="•"/>
            </a:pPr>
            <a:r>
              <a:rPr lang="en-GB" sz="1600" dirty="0"/>
              <a:t>For example as noted above the T2 score for “A” in Dimension 1 of Category A was 67%. In the broader Category there are 4 “A” values out of 6 in Category and zero “A” values N.I.C, thus also a score of 67%  so the T2 score would not be reduced</a:t>
            </a:r>
          </a:p>
        </p:txBody>
      </p:sp>
      <p:pic>
        <p:nvPicPr>
          <p:cNvPr id="8" name="Picture 7">
            <a:extLst>
              <a:ext uri="{FF2B5EF4-FFF2-40B4-BE49-F238E27FC236}">
                <a16:creationId xmlns:a16="http://schemas.microsoft.com/office/drawing/2014/main" id="{755F5655-490E-4057-8306-6B212FAF351E}"/>
              </a:ext>
            </a:extLst>
          </p:cNvPr>
          <p:cNvPicPr>
            <a:picLocks noChangeAspect="1"/>
          </p:cNvPicPr>
          <p:nvPr/>
        </p:nvPicPr>
        <p:blipFill>
          <a:blip r:embed="rId2"/>
          <a:stretch>
            <a:fillRect/>
          </a:stretch>
        </p:blipFill>
        <p:spPr>
          <a:xfrm>
            <a:off x="410747" y="1138086"/>
            <a:ext cx="4162588" cy="4959537"/>
          </a:xfrm>
          <a:prstGeom prst="rect">
            <a:avLst/>
          </a:prstGeom>
        </p:spPr>
      </p:pic>
    </p:spTree>
    <p:extLst>
      <p:ext uri="{BB962C8B-B14F-4D97-AF65-F5344CB8AC3E}">
        <p14:creationId xmlns:p14="http://schemas.microsoft.com/office/powerpoint/2010/main" val="415596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Application to the Test Data – Single Category</a:t>
            </a:r>
          </a:p>
        </p:txBody>
      </p:sp>
      <p:sp>
        <p:nvSpPr>
          <p:cNvPr id="9" name="TextBox 8">
            <a:extLst>
              <a:ext uri="{FF2B5EF4-FFF2-40B4-BE49-F238E27FC236}">
                <a16:creationId xmlns:a16="http://schemas.microsoft.com/office/drawing/2014/main" id="{CA9A79A2-6CA2-4999-ACF3-BD91BA489147}"/>
              </a:ext>
            </a:extLst>
          </p:cNvPr>
          <p:cNvSpPr txBox="1"/>
          <p:nvPr/>
        </p:nvSpPr>
        <p:spPr>
          <a:xfrm>
            <a:off x="444752" y="4694246"/>
            <a:ext cx="1154513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The scores for T1 to T4 for each dimension in the table above have been reordered so the highest score over the 3 dimensions is in the first panel (Max) etc.</a:t>
            </a:r>
          </a:p>
          <a:p>
            <a:pPr marL="285750" indent="-285750">
              <a:buFont typeface="Arial" panose="020B0604020202020204" pitchFamily="34" charset="0"/>
              <a:buChar char="•"/>
            </a:pPr>
            <a:r>
              <a:rPr lang="en-GB" dirty="0"/>
              <a:t>The final panel show the sum of the T1 to T4 scores across the three dimensions and the correlation to the average participant score is shown in the final panel (Sum)</a:t>
            </a:r>
          </a:p>
          <a:p>
            <a:pPr marL="285750" indent="-285750">
              <a:buFont typeface="Arial" panose="020B0604020202020204" pitchFamily="34" charset="0"/>
              <a:buChar char="•"/>
            </a:pPr>
            <a:r>
              <a:rPr lang="en-GB" dirty="0"/>
              <a:t>This scoring indicates that on average the participants have been quite sophisticated in extracting the information inherent in the Training Data as the highest correlation (86.9%) is with the most sophisticated approach to data extraction. </a:t>
            </a:r>
          </a:p>
        </p:txBody>
      </p:sp>
      <p:pic>
        <p:nvPicPr>
          <p:cNvPr id="11" name="Picture 10">
            <a:extLst>
              <a:ext uri="{FF2B5EF4-FFF2-40B4-BE49-F238E27FC236}">
                <a16:creationId xmlns:a16="http://schemas.microsoft.com/office/drawing/2014/main" id="{BACFA8D7-FB87-488D-8301-E66029DB0D11}"/>
              </a:ext>
            </a:extLst>
          </p:cNvPr>
          <p:cNvPicPr>
            <a:picLocks noChangeAspect="1"/>
          </p:cNvPicPr>
          <p:nvPr/>
        </p:nvPicPr>
        <p:blipFill>
          <a:blip r:embed="rId2"/>
          <a:stretch>
            <a:fillRect/>
          </a:stretch>
        </p:blipFill>
        <p:spPr>
          <a:xfrm>
            <a:off x="527881" y="990318"/>
            <a:ext cx="10984041" cy="3571879"/>
          </a:xfrm>
          <a:prstGeom prst="rect">
            <a:avLst/>
          </a:prstGeom>
        </p:spPr>
      </p:pic>
    </p:spTree>
    <p:extLst>
      <p:ext uri="{BB962C8B-B14F-4D97-AF65-F5344CB8AC3E}">
        <p14:creationId xmlns:p14="http://schemas.microsoft.com/office/powerpoint/2010/main" val="132183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Graphs T1 to T4 – Single Category</a:t>
            </a:r>
          </a:p>
        </p:txBody>
      </p:sp>
      <p:pic>
        <p:nvPicPr>
          <p:cNvPr id="3" name="Picture 2">
            <a:extLst>
              <a:ext uri="{FF2B5EF4-FFF2-40B4-BE49-F238E27FC236}">
                <a16:creationId xmlns:a16="http://schemas.microsoft.com/office/drawing/2014/main" id="{C68F7D0C-8822-447C-A477-4672D9B0CB56}"/>
              </a:ext>
            </a:extLst>
          </p:cNvPr>
          <p:cNvPicPr>
            <a:picLocks noChangeAspect="1"/>
          </p:cNvPicPr>
          <p:nvPr/>
        </p:nvPicPr>
        <p:blipFill>
          <a:blip r:embed="rId2"/>
          <a:stretch>
            <a:fillRect/>
          </a:stretch>
        </p:blipFill>
        <p:spPr>
          <a:xfrm>
            <a:off x="1026866" y="914403"/>
            <a:ext cx="4885675" cy="3041392"/>
          </a:xfrm>
          <a:prstGeom prst="rect">
            <a:avLst/>
          </a:prstGeom>
        </p:spPr>
      </p:pic>
      <p:pic>
        <p:nvPicPr>
          <p:cNvPr id="4" name="Picture 3">
            <a:extLst>
              <a:ext uri="{FF2B5EF4-FFF2-40B4-BE49-F238E27FC236}">
                <a16:creationId xmlns:a16="http://schemas.microsoft.com/office/drawing/2014/main" id="{2AF25F86-D99E-4813-A866-1CFC07AFDA0F}"/>
              </a:ext>
            </a:extLst>
          </p:cNvPr>
          <p:cNvPicPr>
            <a:picLocks noChangeAspect="1"/>
          </p:cNvPicPr>
          <p:nvPr/>
        </p:nvPicPr>
        <p:blipFill>
          <a:blip r:embed="rId3"/>
          <a:stretch>
            <a:fillRect/>
          </a:stretch>
        </p:blipFill>
        <p:spPr>
          <a:xfrm>
            <a:off x="6057804" y="914403"/>
            <a:ext cx="4963894" cy="3041380"/>
          </a:xfrm>
          <a:prstGeom prst="rect">
            <a:avLst/>
          </a:prstGeom>
        </p:spPr>
      </p:pic>
      <p:pic>
        <p:nvPicPr>
          <p:cNvPr id="6" name="Picture 5">
            <a:extLst>
              <a:ext uri="{FF2B5EF4-FFF2-40B4-BE49-F238E27FC236}">
                <a16:creationId xmlns:a16="http://schemas.microsoft.com/office/drawing/2014/main" id="{D0995536-4CD4-40C0-889F-FC640C18A6CC}"/>
              </a:ext>
            </a:extLst>
          </p:cNvPr>
          <p:cNvPicPr>
            <a:picLocks noChangeAspect="1"/>
          </p:cNvPicPr>
          <p:nvPr/>
        </p:nvPicPr>
        <p:blipFill>
          <a:blip r:embed="rId4"/>
          <a:stretch>
            <a:fillRect/>
          </a:stretch>
        </p:blipFill>
        <p:spPr>
          <a:xfrm>
            <a:off x="1026866" y="3752800"/>
            <a:ext cx="4885676" cy="3041392"/>
          </a:xfrm>
          <a:prstGeom prst="rect">
            <a:avLst/>
          </a:prstGeom>
        </p:spPr>
      </p:pic>
      <p:pic>
        <p:nvPicPr>
          <p:cNvPr id="7" name="Picture 6">
            <a:extLst>
              <a:ext uri="{FF2B5EF4-FFF2-40B4-BE49-F238E27FC236}">
                <a16:creationId xmlns:a16="http://schemas.microsoft.com/office/drawing/2014/main" id="{D4169569-F525-4A90-8C36-64480A9EECA4}"/>
              </a:ext>
            </a:extLst>
          </p:cNvPr>
          <p:cNvPicPr>
            <a:picLocks noChangeAspect="1"/>
          </p:cNvPicPr>
          <p:nvPr/>
        </p:nvPicPr>
        <p:blipFill>
          <a:blip r:embed="rId5"/>
          <a:stretch>
            <a:fillRect/>
          </a:stretch>
        </p:blipFill>
        <p:spPr>
          <a:xfrm>
            <a:off x="6057804" y="3737247"/>
            <a:ext cx="4963894" cy="3041379"/>
          </a:xfrm>
          <a:prstGeom prst="rect">
            <a:avLst/>
          </a:prstGeom>
        </p:spPr>
      </p:pic>
    </p:spTree>
    <p:extLst>
      <p:ext uri="{BB962C8B-B14F-4D97-AF65-F5344CB8AC3E}">
        <p14:creationId xmlns:p14="http://schemas.microsoft.com/office/powerpoint/2010/main" val="361257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Conjunctive Category – Actual Data &amp; Prototypes</a:t>
            </a:r>
          </a:p>
        </p:txBody>
      </p:sp>
      <p:sp>
        <p:nvSpPr>
          <p:cNvPr id="6" name="TextBox 5">
            <a:extLst>
              <a:ext uri="{FF2B5EF4-FFF2-40B4-BE49-F238E27FC236}">
                <a16:creationId xmlns:a16="http://schemas.microsoft.com/office/drawing/2014/main" id="{4710CFE2-E5F0-4BE6-B196-EC0E147751D5}"/>
              </a:ext>
            </a:extLst>
          </p:cNvPr>
          <p:cNvSpPr txBox="1"/>
          <p:nvPr/>
        </p:nvSpPr>
        <p:spPr>
          <a:xfrm>
            <a:off x="609600" y="937523"/>
            <a:ext cx="1097280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Given the high correlation of the T4 score in the single category to the average participant scores the approach to the conjunctive category was to try to replicate this approach as much as possible</a:t>
            </a:r>
          </a:p>
          <a:p>
            <a:pPr marL="285750" indent="-285750">
              <a:buFont typeface="Arial" panose="020B0604020202020204" pitchFamily="34" charset="0"/>
              <a:buChar char="•"/>
            </a:pPr>
            <a:r>
              <a:rPr lang="en-GB" dirty="0"/>
              <a:t>However as we are now considering the “Broader” category there is no Broader category limitation so the closest calculation to the T4 score that can be done is a T2 score on the actual data.</a:t>
            </a:r>
          </a:p>
          <a:p>
            <a:pPr marL="342900" indent="-342900">
              <a:buFont typeface="Arial" panose="020B0604020202020204" pitchFamily="34" charset="0"/>
              <a:buChar char="•"/>
            </a:pPr>
            <a:r>
              <a:rPr lang="en-GB" dirty="0"/>
              <a:t>There is a limited amount of actual information for an A&amp;B conjunction so an actual score can be calculated (table below) which is not the case for A&amp;C or B&amp;C. </a:t>
            </a:r>
          </a:p>
          <a:p>
            <a:pPr marL="342900" indent="-342900">
              <a:buFont typeface="Arial" panose="020B0604020202020204" pitchFamily="34" charset="0"/>
              <a:buChar char="•"/>
            </a:pPr>
            <a:r>
              <a:rPr lang="en-GB" dirty="0"/>
              <a:t>Thus a prototype category must be constructed and where the actual score is available it is simply averaged with the score from the prototype of the conjunctive category created from the individual categories.</a:t>
            </a:r>
          </a:p>
        </p:txBody>
      </p:sp>
      <p:pic>
        <p:nvPicPr>
          <p:cNvPr id="4" name="Picture 3">
            <a:extLst>
              <a:ext uri="{FF2B5EF4-FFF2-40B4-BE49-F238E27FC236}">
                <a16:creationId xmlns:a16="http://schemas.microsoft.com/office/drawing/2014/main" id="{6CC8F2CB-4070-4D38-9AB5-28C6E2AA9604}"/>
              </a:ext>
            </a:extLst>
          </p:cNvPr>
          <p:cNvPicPr>
            <a:picLocks noChangeAspect="1"/>
          </p:cNvPicPr>
          <p:nvPr/>
        </p:nvPicPr>
        <p:blipFill>
          <a:blip r:embed="rId2"/>
          <a:stretch>
            <a:fillRect/>
          </a:stretch>
        </p:blipFill>
        <p:spPr>
          <a:xfrm>
            <a:off x="1111416" y="3577283"/>
            <a:ext cx="9969168" cy="3070461"/>
          </a:xfrm>
          <a:prstGeom prst="rect">
            <a:avLst/>
          </a:prstGeom>
        </p:spPr>
      </p:pic>
    </p:spTree>
    <p:extLst>
      <p:ext uri="{BB962C8B-B14F-4D97-AF65-F5344CB8AC3E}">
        <p14:creationId xmlns:p14="http://schemas.microsoft.com/office/powerpoint/2010/main" val="236984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Conjunctive Category – Prototype &amp; Negative signals Type 1</a:t>
            </a:r>
          </a:p>
        </p:txBody>
      </p:sp>
      <p:sp>
        <p:nvSpPr>
          <p:cNvPr id="6" name="TextBox 5">
            <a:extLst>
              <a:ext uri="{FF2B5EF4-FFF2-40B4-BE49-F238E27FC236}">
                <a16:creationId xmlns:a16="http://schemas.microsoft.com/office/drawing/2014/main" id="{4710CFE2-E5F0-4BE6-B196-EC0E147751D5}"/>
              </a:ext>
            </a:extLst>
          </p:cNvPr>
          <p:cNvSpPr txBox="1"/>
          <p:nvPr/>
        </p:nvSpPr>
        <p:spPr>
          <a:xfrm>
            <a:off x="609600" y="937523"/>
            <a:ext cx="11277600"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The starting point for constructing the Prototype is the single category T2 scores shown earlier</a:t>
            </a:r>
          </a:p>
          <a:p>
            <a:pPr marL="285750" indent="-285750">
              <a:buFont typeface="Arial" panose="020B0604020202020204" pitchFamily="34" charset="0"/>
              <a:buChar char="•"/>
            </a:pPr>
            <a:r>
              <a:rPr lang="en-GB" dirty="0"/>
              <a:t>In creation of the Prototype it was considered necessary to be nuanced about how to treat negative signals from the data – there are 2 types of cases which are incorporated into the model.</a:t>
            </a:r>
          </a:p>
          <a:p>
            <a:pPr marL="285750" indent="-285750">
              <a:buFont typeface="Arial" panose="020B0604020202020204" pitchFamily="34" charset="0"/>
              <a:buChar char="•"/>
            </a:pPr>
            <a:r>
              <a:rPr lang="en-GB" dirty="0"/>
              <a:t>Type 1 concerns a situation where a symptom does not occur in one of the categories but is a strong indicator of the other. In this case it is assumed the participant will discount the negative signal on the basis that the strong indication of the first category has effectively “overridden” the signal from the second category. </a:t>
            </a:r>
          </a:p>
          <a:p>
            <a:endParaRPr lang="en-GB" dirty="0"/>
          </a:p>
        </p:txBody>
      </p:sp>
      <p:pic>
        <p:nvPicPr>
          <p:cNvPr id="4" name="Picture 3">
            <a:extLst>
              <a:ext uri="{FF2B5EF4-FFF2-40B4-BE49-F238E27FC236}">
                <a16:creationId xmlns:a16="http://schemas.microsoft.com/office/drawing/2014/main" id="{3370F356-E03C-4B01-A83F-48E9CD640FF7}"/>
              </a:ext>
            </a:extLst>
          </p:cNvPr>
          <p:cNvPicPr>
            <a:picLocks noChangeAspect="1"/>
          </p:cNvPicPr>
          <p:nvPr/>
        </p:nvPicPr>
        <p:blipFill>
          <a:blip r:embed="rId2"/>
          <a:stretch>
            <a:fillRect/>
          </a:stretch>
        </p:blipFill>
        <p:spPr>
          <a:xfrm>
            <a:off x="762815" y="3608667"/>
            <a:ext cx="10811435" cy="3132053"/>
          </a:xfrm>
          <a:prstGeom prst="rect">
            <a:avLst/>
          </a:prstGeom>
        </p:spPr>
      </p:pic>
      <p:sp>
        <p:nvSpPr>
          <p:cNvPr id="7" name="Oval 6">
            <a:extLst>
              <a:ext uri="{FF2B5EF4-FFF2-40B4-BE49-F238E27FC236}">
                <a16:creationId xmlns:a16="http://schemas.microsoft.com/office/drawing/2014/main" id="{A0506B24-B935-4005-BC5B-D85136D8DBDF}"/>
              </a:ext>
            </a:extLst>
          </p:cNvPr>
          <p:cNvSpPr/>
          <p:nvPr/>
        </p:nvSpPr>
        <p:spPr>
          <a:xfrm>
            <a:off x="3012141" y="4278610"/>
            <a:ext cx="400967" cy="3031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31848C18-9AFC-42CA-835D-08E65F5172C4}"/>
              </a:ext>
            </a:extLst>
          </p:cNvPr>
          <p:cNvCxnSpPr>
            <a:stCxn id="7" idx="1"/>
          </p:cNvCxnSpPr>
          <p:nvPr/>
        </p:nvCxnSpPr>
        <p:spPr>
          <a:xfrm flipH="1" flipV="1">
            <a:off x="2195538" y="3249333"/>
            <a:ext cx="875323" cy="10736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27E9AD-AEC4-4F7F-91A8-0CE9C1204CAB}"/>
              </a:ext>
            </a:extLst>
          </p:cNvPr>
          <p:cNvSpPr txBox="1"/>
          <p:nvPr/>
        </p:nvSpPr>
        <p:spPr>
          <a:xfrm>
            <a:off x="704138" y="2990561"/>
            <a:ext cx="2127080" cy="523220"/>
          </a:xfrm>
          <a:prstGeom prst="rect">
            <a:avLst/>
          </a:prstGeom>
          <a:noFill/>
        </p:spPr>
        <p:txBody>
          <a:bodyPr wrap="square" rtlCol="0">
            <a:spAutoFit/>
          </a:bodyPr>
          <a:lstStyle/>
          <a:p>
            <a:r>
              <a:rPr lang="en-GB" sz="1400" dirty="0"/>
              <a:t>T2 score for symptom A in single Category A</a:t>
            </a:r>
          </a:p>
        </p:txBody>
      </p:sp>
      <p:sp>
        <p:nvSpPr>
          <p:cNvPr id="11" name="Oval 10">
            <a:extLst>
              <a:ext uri="{FF2B5EF4-FFF2-40B4-BE49-F238E27FC236}">
                <a16:creationId xmlns:a16="http://schemas.microsoft.com/office/drawing/2014/main" id="{08F7247E-135D-4BA1-B23F-4CE10AF7384D}"/>
              </a:ext>
            </a:extLst>
          </p:cNvPr>
          <p:cNvSpPr/>
          <p:nvPr/>
        </p:nvSpPr>
        <p:spPr>
          <a:xfrm>
            <a:off x="4606230" y="4284315"/>
            <a:ext cx="460466" cy="2974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53BACECE-D53B-4DDC-9C0D-134AABFF8808}"/>
              </a:ext>
            </a:extLst>
          </p:cNvPr>
          <p:cNvCxnSpPr>
            <a:cxnSpLocks/>
            <a:stCxn id="11" idx="1"/>
          </p:cNvCxnSpPr>
          <p:nvPr/>
        </p:nvCxnSpPr>
        <p:spPr>
          <a:xfrm flipH="1" flipV="1">
            <a:off x="3849126" y="3255040"/>
            <a:ext cx="824538" cy="10728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F5D977-F5B9-4CF3-8EC3-2D0ED10A6277}"/>
              </a:ext>
            </a:extLst>
          </p:cNvPr>
          <p:cNvSpPr txBox="1"/>
          <p:nvPr/>
        </p:nvSpPr>
        <p:spPr>
          <a:xfrm>
            <a:off x="2851602" y="2732213"/>
            <a:ext cx="2127080" cy="523220"/>
          </a:xfrm>
          <a:prstGeom prst="rect">
            <a:avLst/>
          </a:prstGeom>
          <a:noFill/>
        </p:spPr>
        <p:txBody>
          <a:bodyPr wrap="square" rtlCol="0">
            <a:spAutoFit/>
          </a:bodyPr>
          <a:lstStyle/>
          <a:p>
            <a:pPr algn="ctr"/>
            <a:r>
              <a:rPr lang="en-GB" sz="1400" dirty="0"/>
              <a:t>T2 score for symptom A in single Category B</a:t>
            </a:r>
          </a:p>
        </p:txBody>
      </p:sp>
      <p:sp>
        <p:nvSpPr>
          <p:cNvPr id="15" name="Oval 14">
            <a:extLst>
              <a:ext uri="{FF2B5EF4-FFF2-40B4-BE49-F238E27FC236}">
                <a16:creationId xmlns:a16="http://schemas.microsoft.com/office/drawing/2014/main" id="{2CDD47C8-9550-426E-A86A-869B7F0B6442}"/>
              </a:ext>
            </a:extLst>
          </p:cNvPr>
          <p:cNvSpPr/>
          <p:nvPr/>
        </p:nvSpPr>
        <p:spPr>
          <a:xfrm>
            <a:off x="8567809" y="4284310"/>
            <a:ext cx="400967" cy="3031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a:extLst>
              <a:ext uri="{FF2B5EF4-FFF2-40B4-BE49-F238E27FC236}">
                <a16:creationId xmlns:a16="http://schemas.microsoft.com/office/drawing/2014/main" id="{5A3D7A14-F13A-4A91-BDDA-9ADBB0E2E0A3}"/>
              </a:ext>
            </a:extLst>
          </p:cNvPr>
          <p:cNvCxnSpPr>
            <a:stCxn id="15" idx="1"/>
          </p:cNvCxnSpPr>
          <p:nvPr/>
        </p:nvCxnSpPr>
        <p:spPr>
          <a:xfrm flipH="1" flipV="1">
            <a:off x="7751206" y="3255033"/>
            <a:ext cx="875323" cy="10736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CB837A-BD8F-478E-ABA4-B1A4B46544F3}"/>
              </a:ext>
            </a:extLst>
          </p:cNvPr>
          <p:cNvSpPr txBox="1"/>
          <p:nvPr/>
        </p:nvSpPr>
        <p:spPr>
          <a:xfrm>
            <a:off x="6103328" y="2712646"/>
            <a:ext cx="3025999" cy="738664"/>
          </a:xfrm>
          <a:prstGeom prst="rect">
            <a:avLst/>
          </a:prstGeom>
          <a:noFill/>
        </p:spPr>
        <p:txBody>
          <a:bodyPr wrap="square" rtlCol="0">
            <a:spAutoFit/>
          </a:bodyPr>
          <a:lstStyle/>
          <a:p>
            <a:r>
              <a:rPr lang="en-GB" sz="1400" dirty="0"/>
              <a:t>As 6.7 is the highest positive for Category 1, the negative score for Category 2 is ignored in calculating T9</a:t>
            </a:r>
          </a:p>
        </p:txBody>
      </p:sp>
      <p:sp>
        <p:nvSpPr>
          <p:cNvPr id="18" name="Oval 17">
            <a:extLst>
              <a:ext uri="{FF2B5EF4-FFF2-40B4-BE49-F238E27FC236}">
                <a16:creationId xmlns:a16="http://schemas.microsoft.com/office/drawing/2014/main" id="{6AB39D35-69ED-417A-AF6E-5FBBD2705084}"/>
              </a:ext>
            </a:extLst>
          </p:cNvPr>
          <p:cNvSpPr/>
          <p:nvPr/>
        </p:nvSpPr>
        <p:spPr>
          <a:xfrm>
            <a:off x="11262067" y="4269641"/>
            <a:ext cx="400967" cy="3031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87AAB498-58DA-47FF-A234-CE3CF9BF4B74}"/>
              </a:ext>
            </a:extLst>
          </p:cNvPr>
          <p:cNvCxnSpPr>
            <a:stCxn id="18" idx="1"/>
          </p:cNvCxnSpPr>
          <p:nvPr/>
        </p:nvCxnSpPr>
        <p:spPr>
          <a:xfrm flipH="1" flipV="1">
            <a:off x="10445464" y="3240364"/>
            <a:ext cx="875323" cy="10736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A427451-79D8-4BCC-B06D-B84D0113F3E2}"/>
              </a:ext>
            </a:extLst>
          </p:cNvPr>
          <p:cNvSpPr txBox="1"/>
          <p:nvPr/>
        </p:nvSpPr>
        <p:spPr>
          <a:xfrm>
            <a:off x="9381924" y="2732213"/>
            <a:ext cx="2127080" cy="523220"/>
          </a:xfrm>
          <a:prstGeom prst="rect">
            <a:avLst/>
          </a:prstGeom>
          <a:noFill/>
        </p:spPr>
        <p:txBody>
          <a:bodyPr wrap="square" rtlCol="0">
            <a:spAutoFit/>
          </a:bodyPr>
          <a:lstStyle/>
          <a:p>
            <a:r>
              <a:rPr lang="en-GB" sz="1400" dirty="0"/>
              <a:t>Sum of T9 for category 2 is now 1.7 (4.2 less 2.5) </a:t>
            </a:r>
          </a:p>
        </p:txBody>
      </p:sp>
    </p:spTree>
    <p:extLst>
      <p:ext uri="{BB962C8B-B14F-4D97-AF65-F5344CB8AC3E}">
        <p14:creationId xmlns:p14="http://schemas.microsoft.com/office/powerpoint/2010/main" val="177729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Conjunctive Category – Prototype &amp; Negative signals Type 2</a:t>
            </a:r>
          </a:p>
        </p:txBody>
      </p:sp>
      <p:sp>
        <p:nvSpPr>
          <p:cNvPr id="6" name="TextBox 5">
            <a:extLst>
              <a:ext uri="{FF2B5EF4-FFF2-40B4-BE49-F238E27FC236}">
                <a16:creationId xmlns:a16="http://schemas.microsoft.com/office/drawing/2014/main" id="{4710CFE2-E5F0-4BE6-B196-EC0E147751D5}"/>
              </a:ext>
            </a:extLst>
          </p:cNvPr>
          <p:cNvSpPr txBox="1"/>
          <p:nvPr/>
        </p:nvSpPr>
        <p:spPr>
          <a:xfrm>
            <a:off x="609600" y="937523"/>
            <a:ext cx="112776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Type 2 negative signals concern a situation where a symptom does not occur in either of the 2 individual conjunctive categories, this was considered to be a very strong negative signal that would register with participants. </a:t>
            </a:r>
          </a:p>
          <a:p>
            <a:pPr marL="285750" indent="-285750">
              <a:buFont typeface="Arial" panose="020B0604020202020204" pitchFamily="34" charset="0"/>
              <a:buChar char="•"/>
            </a:pPr>
            <a:r>
              <a:rPr lang="en-GB" dirty="0"/>
              <a:t>For example “B” occurs in Dimension 2 in case A&amp;C1 below but does not occur in the training data connected with A or C. We have dealt with this by (somewhat arbitrarily) assigning a score of -3.3 (being to max negative of 10 divided over 3 dimensions) when it occurs. This is referred to in the model as the T8 score</a:t>
            </a:r>
          </a:p>
        </p:txBody>
      </p:sp>
      <p:pic>
        <p:nvPicPr>
          <p:cNvPr id="3" name="Picture 2">
            <a:extLst>
              <a:ext uri="{FF2B5EF4-FFF2-40B4-BE49-F238E27FC236}">
                <a16:creationId xmlns:a16="http://schemas.microsoft.com/office/drawing/2014/main" id="{30ACE064-AF97-494D-A43B-5D1DD952349D}"/>
              </a:ext>
            </a:extLst>
          </p:cNvPr>
          <p:cNvPicPr>
            <a:picLocks noChangeAspect="1"/>
          </p:cNvPicPr>
          <p:nvPr/>
        </p:nvPicPr>
        <p:blipFill>
          <a:blip r:embed="rId2"/>
          <a:stretch>
            <a:fillRect/>
          </a:stretch>
        </p:blipFill>
        <p:spPr>
          <a:xfrm>
            <a:off x="872537" y="3040868"/>
            <a:ext cx="5850422" cy="3120759"/>
          </a:xfrm>
          <a:prstGeom prst="rect">
            <a:avLst/>
          </a:prstGeom>
        </p:spPr>
      </p:pic>
      <p:pic>
        <p:nvPicPr>
          <p:cNvPr id="7" name="Picture 6">
            <a:extLst>
              <a:ext uri="{FF2B5EF4-FFF2-40B4-BE49-F238E27FC236}">
                <a16:creationId xmlns:a16="http://schemas.microsoft.com/office/drawing/2014/main" id="{8640A57F-6D1F-43A0-91BD-14D3B8B1D80E}"/>
              </a:ext>
            </a:extLst>
          </p:cNvPr>
          <p:cNvPicPr>
            <a:picLocks noChangeAspect="1"/>
          </p:cNvPicPr>
          <p:nvPr/>
        </p:nvPicPr>
        <p:blipFill>
          <a:blip r:embed="rId3"/>
          <a:stretch>
            <a:fillRect/>
          </a:stretch>
        </p:blipFill>
        <p:spPr>
          <a:xfrm>
            <a:off x="7837889" y="2985302"/>
            <a:ext cx="3190315" cy="3797550"/>
          </a:xfrm>
          <a:prstGeom prst="rect">
            <a:avLst/>
          </a:prstGeom>
        </p:spPr>
      </p:pic>
      <p:sp>
        <p:nvSpPr>
          <p:cNvPr id="8" name="Oval 7">
            <a:extLst>
              <a:ext uri="{FF2B5EF4-FFF2-40B4-BE49-F238E27FC236}">
                <a16:creationId xmlns:a16="http://schemas.microsoft.com/office/drawing/2014/main" id="{0C30AE45-7E80-4AFA-8DD9-1C815FA9E2F5}"/>
              </a:ext>
            </a:extLst>
          </p:cNvPr>
          <p:cNvSpPr/>
          <p:nvPr/>
        </p:nvSpPr>
        <p:spPr>
          <a:xfrm>
            <a:off x="1682107" y="4420409"/>
            <a:ext cx="244492" cy="28361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1DA06148-13F0-468E-BDEA-8688E5A61CED}"/>
              </a:ext>
            </a:extLst>
          </p:cNvPr>
          <p:cNvSpPr/>
          <p:nvPr/>
        </p:nvSpPr>
        <p:spPr>
          <a:xfrm>
            <a:off x="8474092" y="3633154"/>
            <a:ext cx="264835" cy="9103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53CFE54-BE82-430E-A708-739B065D1922}"/>
              </a:ext>
            </a:extLst>
          </p:cNvPr>
          <p:cNvSpPr/>
          <p:nvPr/>
        </p:nvSpPr>
        <p:spPr>
          <a:xfrm>
            <a:off x="8474902" y="5570340"/>
            <a:ext cx="264835" cy="12271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4EA6E57-7B26-4CFD-8186-32368D3AAAAB}"/>
              </a:ext>
            </a:extLst>
          </p:cNvPr>
          <p:cNvSpPr/>
          <p:nvPr/>
        </p:nvSpPr>
        <p:spPr>
          <a:xfrm>
            <a:off x="5477421" y="4426110"/>
            <a:ext cx="244492" cy="28361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51F1FA5E-0848-416F-86B6-8CE2424C3105}"/>
              </a:ext>
            </a:extLst>
          </p:cNvPr>
          <p:cNvSpPr/>
          <p:nvPr/>
        </p:nvSpPr>
        <p:spPr>
          <a:xfrm>
            <a:off x="6278554" y="4431810"/>
            <a:ext cx="397695" cy="28361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8251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BCDC67-EB70-4814-A5C3-7C6C396FAEDA}"/>
              </a:ext>
            </a:extLst>
          </p:cNvPr>
          <p:cNvCxnSpPr>
            <a:cxnSpLocks/>
          </p:cNvCxnSpPr>
          <p:nvPr/>
        </p:nvCxnSpPr>
        <p:spPr>
          <a:xfrm flipV="1">
            <a:off x="704137" y="865502"/>
            <a:ext cx="10811435"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A514CB-CE85-48EA-9B99-035AE95F1390}"/>
              </a:ext>
            </a:extLst>
          </p:cNvPr>
          <p:cNvSpPr txBox="1"/>
          <p:nvPr/>
        </p:nvSpPr>
        <p:spPr>
          <a:xfrm>
            <a:off x="376517" y="210256"/>
            <a:ext cx="10126858" cy="523220"/>
          </a:xfrm>
          <a:prstGeom prst="rect">
            <a:avLst/>
          </a:prstGeom>
          <a:noFill/>
        </p:spPr>
        <p:txBody>
          <a:bodyPr wrap="square" rtlCol="0">
            <a:spAutoFit/>
          </a:bodyPr>
          <a:lstStyle/>
          <a:p>
            <a:r>
              <a:rPr lang="en-GB" sz="2800" dirty="0"/>
              <a:t>Conjunctive Category – Merging scores</a:t>
            </a:r>
          </a:p>
        </p:txBody>
      </p:sp>
      <p:sp>
        <p:nvSpPr>
          <p:cNvPr id="9" name="TextBox 8">
            <a:extLst>
              <a:ext uri="{FF2B5EF4-FFF2-40B4-BE49-F238E27FC236}">
                <a16:creationId xmlns:a16="http://schemas.microsoft.com/office/drawing/2014/main" id="{69FB7D1A-7EE3-4F16-9DC0-CD7287CEB077}"/>
              </a:ext>
            </a:extLst>
          </p:cNvPr>
          <p:cNvSpPr txBox="1"/>
          <p:nvPr/>
        </p:nvSpPr>
        <p:spPr>
          <a:xfrm>
            <a:off x="581890" y="870386"/>
            <a:ext cx="11334649" cy="2800767"/>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previous 3 pages have calculated 4 different scores:</a:t>
            </a:r>
          </a:p>
          <a:p>
            <a:pPr marL="742950" lvl="1" indent="-285750">
              <a:buFont typeface="Arial" panose="020B0604020202020204" pitchFamily="34" charset="0"/>
              <a:buChar char="•"/>
            </a:pPr>
            <a:r>
              <a:rPr lang="en-GB" sz="1600" dirty="0"/>
              <a:t>The T2 scores for the actual observed category A&amp;B training data</a:t>
            </a:r>
          </a:p>
          <a:p>
            <a:pPr marL="742950" lvl="1" indent="-285750">
              <a:buFont typeface="Arial" panose="020B0604020202020204" pitchFamily="34" charset="0"/>
              <a:buChar char="•"/>
            </a:pPr>
            <a:r>
              <a:rPr lang="en-GB" sz="1600" dirty="0"/>
              <a:t>The T9 score for each category in the conjunctive pair</a:t>
            </a:r>
          </a:p>
          <a:p>
            <a:pPr marL="742950" lvl="1" indent="-285750">
              <a:buFont typeface="Arial" panose="020B0604020202020204" pitchFamily="34" charset="0"/>
              <a:buChar char="•"/>
            </a:pPr>
            <a:r>
              <a:rPr lang="en-GB" sz="1600" dirty="0"/>
              <a:t>The T8 score to accommodate the rare instance of a symptom not appearing in either conjunctive category</a:t>
            </a:r>
          </a:p>
          <a:p>
            <a:pPr marL="285750" indent="-285750">
              <a:buFont typeface="Arial" panose="020B0604020202020204" pitchFamily="34" charset="0"/>
              <a:buChar char="•"/>
            </a:pPr>
            <a:r>
              <a:rPr lang="en-GB" sz="1600" dirty="0"/>
              <a:t>The following process was used to merger the data</a:t>
            </a:r>
          </a:p>
          <a:p>
            <a:pPr marL="742950" lvl="1" indent="-285750">
              <a:buFont typeface="Arial" panose="020B0604020202020204" pitchFamily="34" charset="0"/>
              <a:buChar char="•"/>
            </a:pPr>
            <a:r>
              <a:rPr lang="en-GB" sz="1600" dirty="0"/>
              <a:t>The lower of the two T9 scores was chosen (Min T9) – this is because the chance of both categories in the pair cannot be greater than the chance of one of them individually</a:t>
            </a:r>
          </a:p>
          <a:p>
            <a:pPr marL="742950" lvl="1" indent="-285750">
              <a:buFont typeface="Arial" panose="020B0604020202020204" pitchFamily="34" charset="0"/>
              <a:buChar char="•"/>
            </a:pPr>
            <a:r>
              <a:rPr lang="en-GB" sz="1600" dirty="0"/>
              <a:t>Where there was a T8 score (always negative) this was taken from Min T9 to give T10</a:t>
            </a:r>
          </a:p>
          <a:p>
            <a:pPr marL="742950" lvl="1" indent="-285750">
              <a:buFont typeface="Arial" panose="020B0604020202020204" pitchFamily="34" charset="0"/>
              <a:buChar char="•"/>
            </a:pPr>
            <a:r>
              <a:rPr lang="en-GB" sz="1600" dirty="0"/>
              <a:t>Where actual T2 data from an observed conjunctive category existed (A&amp;B) this was averaged with the T10 score based on the prototype on the basis that both approaches would be used and treated equally. The resulting T11 score is the model score for the conjunctive category</a:t>
            </a:r>
          </a:p>
        </p:txBody>
      </p:sp>
      <p:pic>
        <p:nvPicPr>
          <p:cNvPr id="11" name="Picture 10">
            <a:extLst>
              <a:ext uri="{FF2B5EF4-FFF2-40B4-BE49-F238E27FC236}">
                <a16:creationId xmlns:a16="http://schemas.microsoft.com/office/drawing/2014/main" id="{53AEAAA4-9F53-4D4C-A584-B1F108146F6C}"/>
              </a:ext>
            </a:extLst>
          </p:cNvPr>
          <p:cNvPicPr>
            <a:picLocks noChangeAspect="1"/>
          </p:cNvPicPr>
          <p:nvPr/>
        </p:nvPicPr>
        <p:blipFill>
          <a:blip r:embed="rId2"/>
          <a:stretch>
            <a:fillRect/>
          </a:stretch>
        </p:blipFill>
        <p:spPr>
          <a:xfrm>
            <a:off x="1878292" y="3705243"/>
            <a:ext cx="8781558" cy="3053215"/>
          </a:xfrm>
          <a:prstGeom prst="rect">
            <a:avLst/>
          </a:prstGeom>
        </p:spPr>
      </p:pic>
    </p:spTree>
    <p:extLst>
      <p:ext uri="{BB962C8B-B14F-4D97-AF65-F5344CB8AC3E}">
        <p14:creationId xmlns:p14="http://schemas.microsoft.com/office/powerpoint/2010/main" val="320714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mcguinness</dc:creator>
  <cp:lastModifiedBy>paul mcguinness</cp:lastModifiedBy>
  <cp:revision>34</cp:revision>
  <cp:lastPrinted>2019-04-02T22:16:45Z</cp:lastPrinted>
  <dcterms:created xsi:type="dcterms:W3CDTF">2019-03-26T11:35:18Z</dcterms:created>
  <dcterms:modified xsi:type="dcterms:W3CDTF">2019-04-02T22:19:59Z</dcterms:modified>
</cp:coreProperties>
</file>