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4627"/>
  </p:normalViewPr>
  <p:slideViewPr>
    <p:cSldViewPr snapToGrid="0" snapToObjects="1">
      <p:cViewPr varScale="1">
        <p:scale>
          <a:sx n="81" d="100"/>
          <a:sy n="81" d="100"/>
        </p:scale>
        <p:origin x="594"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Z-scores with conjunction</a:t>
            </a:r>
            <a:endParaRPr lang="zh-CN"/>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scatterChart>
        <c:scatterStyle val="lineMarker"/>
        <c:varyColors val="0"/>
        <c:ser>
          <c:idx val="0"/>
          <c:order val="0"/>
          <c:spPr>
            <a:ln w="25400" cap="rnd">
              <a:noFill/>
              <a:round/>
            </a:ln>
            <a:effectLst/>
          </c:spPr>
          <c:marker>
            <c:symbol val="diamond"/>
            <c:size val="6"/>
            <c:spPr>
              <a:solidFill>
                <a:schemeClr val="lt1"/>
              </a:solidFill>
              <a:ln w="15875">
                <a:solidFill>
                  <a:schemeClr val="accent1"/>
                </a:solidFill>
                <a:round/>
              </a:ln>
              <a:effectLst/>
            </c:spPr>
          </c:marker>
          <c:trendline>
            <c:spPr>
              <a:ln w="19050" cap="rnd">
                <a:solidFill>
                  <a:schemeClr val="accent1"/>
                </a:solidFill>
              </a:ln>
              <a:effectLst/>
            </c:spPr>
            <c:trendlineType val="log"/>
            <c:dispRSqr val="0"/>
            <c:dispEq val="0"/>
          </c:trendline>
          <c:trendline>
            <c:spPr>
              <a:ln w="19050" cap="rnd">
                <a:solidFill>
                  <a:schemeClr val="accent1"/>
                </a:solidFill>
                <a:prstDash val="dash"/>
              </a:ln>
              <a:effectLst/>
            </c:spPr>
            <c:trendlineType val="linear"/>
            <c:dispRSqr val="0"/>
            <c:dispEq val="0"/>
          </c:trendline>
          <c:xVal>
            <c:numRef>
              <c:f>Sheet3!$I$3:$I$32</c:f>
              <c:numCache>
                <c:formatCode>General</c:formatCode>
                <c:ptCount val="30"/>
                <c:pt idx="0">
                  <c:v>2.1352124785386595</c:v>
                </c:pt>
                <c:pt idx="1">
                  <c:v>-1.527316812330098</c:v>
                </c:pt>
                <c:pt idx="2">
                  <c:v>-0.11282274137388811</c:v>
                </c:pt>
                <c:pt idx="3">
                  <c:v>-0.10019333002606474</c:v>
                </c:pt>
                <c:pt idx="4">
                  <c:v>0.27868901040863431</c:v>
                </c:pt>
                <c:pt idx="5">
                  <c:v>0.13976548558257795</c:v>
                </c:pt>
                <c:pt idx="6">
                  <c:v>-0.13808156406953473</c:v>
                </c:pt>
                <c:pt idx="7">
                  <c:v>-0.60536978393899687</c:v>
                </c:pt>
                <c:pt idx="8">
                  <c:v>0.46813018062598377</c:v>
                </c:pt>
                <c:pt idx="9">
                  <c:v>2.1857301239299529</c:v>
                </c:pt>
                <c:pt idx="10">
                  <c:v>-1.4641697555909814</c:v>
                </c:pt>
                <c:pt idx="11">
                  <c:v>1.98365954236478</c:v>
                </c:pt>
                <c:pt idx="12">
                  <c:v>-0.2643756775477677</c:v>
                </c:pt>
                <c:pt idx="13">
                  <c:v>0.64494193949551004</c:v>
                </c:pt>
                <c:pt idx="14">
                  <c:v>-0.99688153572151916</c:v>
                </c:pt>
                <c:pt idx="15">
                  <c:v>0.85964193240850617</c:v>
                </c:pt>
                <c:pt idx="16">
                  <c:v>-1.3505050534605716</c:v>
                </c:pt>
                <c:pt idx="17">
                  <c:v>-0.25174626619994445</c:v>
                </c:pt>
                <c:pt idx="18">
                  <c:v>-2.4416861939124998E-2</c:v>
                </c:pt>
                <c:pt idx="19">
                  <c:v>-0.16334038676518134</c:v>
                </c:pt>
                <c:pt idx="20">
                  <c:v>-0.6306286066346436</c:v>
                </c:pt>
                <c:pt idx="21">
                  <c:v>-0.32752273428688417</c:v>
                </c:pt>
                <c:pt idx="22">
                  <c:v>0.35446547849557408</c:v>
                </c:pt>
                <c:pt idx="23">
                  <c:v>-0.55485213854770365</c:v>
                </c:pt>
                <c:pt idx="24">
                  <c:v>-1.0600285924606359</c:v>
                </c:pt>
                <c:pt idx="25">
                  <c:v>-1.1863227059388688</c:v>
                </c:pt>
                <c:pt idx="26">
                  <c:v>1.5795183792344343</c:v>
                </c:pt>
                <c:pt idx="27">
                  <c:v>-0.47907567046076388</c:v>
                </c:pt>
                <c:pt idx="28">
                  <c:v>0.21554195366951776</c:v>
                </c:pt>
                <c:pt idx="29">
                  <c:v>0.392353712539044</c:v>
                </c:pt>
              </c:numCache>
            </c:numRef>
          </c:xVal>
          <c:yVal>
            <c:numRef>
              <c:f>Sheet3!$J$3:$J$32</c:f>
              <c:numCache>
                <c:formatCode>General</c:formatCode>
                <c:ptCount val="30"/>
                <c:pt idx="0">
                  <c:v>1.963864133506374</c:v>
                </c:pt>
                <c:pt idx="1">
                  <c:v>-0.81855138681997441</c:v>
                </c:pt>
                <c:pt idx="2">
                  <c:v>3.2269887990561803E-2</c:v>
                </c:pt>
                <c:pt idx="3">
                  <c:v>-0.63459003010418291</c:v>
                </c:pt>
                <c:pt idx="4">
                  <c:v>-0.70357553887260471</c:v>
                </c:pt>
                <c:pt idx="5">
                  <c:v>2.4697578644748011</c:v>
                </c:pt>
                <c:pt idx="6">
                  <c:v>0.7221249756747804</c:v>
                </c:pt>
                <c:pt idx="7">
                  <c:v>3.2269887990561803E-2</c:v>
                </c:pt>
                <c:pt idx="8">
                  <c:v>1.4579704025379472</c:v>
                </c:pt>
                <c:pt idx="9">
                  <c:v>0.83710082362215021</c:v>
                </c:pt>
                <c:pt idx="10">
                  <c:v>-0.84154655640944842</c:v>
                </c:pt>
                <c:pt idx="11">
                  <c:v>1.7799027767905822</c:v>
                </c:pt>
                <c:pt idx="12">
                  <c:v>-0.35864799503049538</c:v>
                </c:pt>
                <c:pt idx="13">
                  <c:v>-0.54260935174628699</c:v>
                </c:pt>
                <c:pt idx="14">
                  <c:v>-0.40463833420944328</c:v>
                </c:pt>
                <c:pt idx="15">
                  <c:v>1.9592650995884793</c:v>
                </c:pt>
                <c:pt idx="16">
                  <c:v>-0.82085090377892178</c:v>
                </c:pt>
                <c:pt idx="17">
                  <c:v>4.1467955826351391E-2</c:v>
                </c:pt>
                <c:pt idx="18">
                  <c:v>-0.64608761489891986</c:v>
                </c:pt>
                <c:pt idx="19">
                  <c:v>-0.69207795407786765</c:v>
                </c:pt>
                <c:pt idx="20">
                  <c:v>-0.850744624245238</c:v>
                </c:pt>
                <c:pt idx="21">
                  <c:v>-0.82085090377892178</c:v>
                </c:pt>
                <c:pt idx="22">
                  <c:v>-0.36784606286628496</c:v>
                </c:pt>
                <c:pt idx="23">
                  <c:v>-0.64608761489891986</c:v>
                </c:pt>
                <c:pt idx="24">
                  <c:v>-0.69207795407786765</c:v>
                </c:pt>
                <c:pt idx="25">
                  <c:v>-0.850744624245238</c:v>
                </c:pt>
                <c:pt idx="26">
                  <c:v>0.71062739088004334</c:v>
                </c:pt>
                <c:pt idx="27">
                  <c:v>-0.36784606286628496</c:v>
                </c:pt>
                <c:pt idx="28">
                  <c:v>-0.54490886870523436</c:v>
                </c:pt>
                <c:pt idx="29">
                  <c:v>-0.40233881725049592</c:v>
                </c:pt>
              </c:numCache>
            </c:numRef>
          </c:yVal>
          <c:smooth val="0"/>
          <c:extLst>
            <c:ext xmlns:c16="http://schemas.microsoft.com/office/drawing/2014/chart" uri="{C3380CC4-5D6E-409C-BE32-E72D297353CC}">
              <c16:uniqueId val="{00000002-A910-4E74-9C4B-5A32F386DBB7}"/>
            </c:ext>
          </c:extLst>
        </c:ser>
        <c:dLbls>
          <c:showLegendKey val="0"/>
          <c:showVal val="0"/>
          <c:showCatName val="0"/>
          <c:showSerName val="0"/>
          <c:showPercent val="0"/>
          <c:showBubbleSize val="0"/>
        </c:dLbls>
        <c:axId val="1741199695"/>
        <c:axId val="1554895135"/>
      </c:scatterChart>
      <c:valAx>
        <c:axId val="1741199695"/>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12700" cap="flat" cmpd="sng" algn="ctr">
            <a:solidFill>
              <a:schemeClr val="tx1"/>
            </a:solidFill>
            <a:round/>
            <a:tailEnd type="triangle"/>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554895135"/>
        <c:crosses val="autoZero"/>
        <c:crossBetween val="midCat"/>
      </c:valAx>
      <c:valAx>
        <c:axId val="1554895135"/>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12700" cap="flat" cmpd="sng" algn="ctr">
            <a:solidFill>
              <a:schemeClr val="tx1"/>
            </a:solidFill>
            <a:round/>
            <a:tailEnd type="triangle"/>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741199695"/>
        <c:crosses val="autoZero"/>
        <c:crossBetween val="midCat"/>
      </c:valAx>
      <c:spPr>
        <a:solidFill>
          <a:schemeClr val="accent3">
            <a:lumMod val="20000"/>
            <a:lumOff val="8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20000"/>
        <a:lumOff val="80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E" dirty="0"/>
              <a:t>Z-scores </a:t>
            </a:r>
            <a:r>
              <a:rPr lang="en-IE" dirty="0">
                <a:solidFill>
                  <a:srgbClr val="FF0000"/>
                </a:solidFill>
              </a:rPr>
              <a:t>without</a:t>
            </a:r>
            <a:r>
              <a:rPr lang="en-IE" dirty="0"/>
              <a:t> conjunction</a:t>
            </a:r>
            <a:endParaRPr lang="zh-CN" dirty="0"/>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scatterChart>
        <c:scatterStyle val="lineMarker"/>
        <c:varyColors val="0"/>
        <c:ser>
          <c:idx val="0"/>
          <c:order val="0"/>
          <c:spPr>
            <a:ln w="25400" cap="rnd">
              <a:noFill/>
              <a:round/>
            </a:ln>
            <a:effectLst/>
          </c:spPr>
          <c:marker>
            <c:symbol val="diamond"/>
            <c:size val="6"/>
            <c:spPr>
              <a:solidFill>
                <a:schemeClr val="lt1"/>
              </a:solidFill>
              <a:ln w="15875">
                <a:solidFill>
                  <a:schemeClr val="accent1"/>
                </a:solidFill>
                <a:round/>
              </a:ln>
              <a:effectLst/>
            </c:spPr>
          </c:marker>
          <c:trendline>
            <c:spPr>
              <a:ln w="19050" cap="rnd">
                <a:solidFill>
                  <a:schemeClr val="accent1"/>
                </a:solidFill>
                <a:prstDash val="dash"/>
              </a:ln>
              <a:effectLst/>
            </c:spPr>
            <c:trendlineType val="linear"/>
            <c:dispRSqr val="0"/>
            <c:dispEq val="0"/>
          </c:trendline>
          <c:xVal>
            <c:numRef>
              <c:f>Sheet3!$I$3:$I$17</c:f>
              <c:numCache>
                <c:formatCode>General</c:formatCode>
                <c:ptCount val="15"/>
                <c:pt idx="0">
                  <c:v>2.1352124785386595</c:v>
                </c:pt>
                <c:pt idx="1">
                  <c:v>-1.527316812330098</c:v>
                </c:pt>
                <c:pt idx="2">
                  <c:v>-0.11282274137388811</c:v>
                </c:pt>
                <c:pt idx="3">
                  <c:v>-0.10019333002606474</c:v>
                </c:pt>
                <c:pt idx="4">
                  <c:v>0.27868901040863431</c:v>
                </c:pt>
                <c:pt idx="5">
                  <c:v>0.13976548558257795</c:v>
                </c:pt>
                <c:pt idx="6">
                  <c:v>-0.13808156406953473</c:v>
                </c:pt>
                <c:pt idx="7">
                  <c:v>-0.60536978393899687</c:v>
                </c:pt>
                <c:pt idx="8">
                  <c:v>0.46813018062598377</c:v>
                </c:pt>
                <c:pt idx="9">
                  <c:v>2.1857301239299529</c:v>
                </c:pt>
                <c:pt idx="10">
                  <c:v>-1.4641697555909814</c:v>
                </c:pt>
                <c:pt idx="11">
                  <c:v>1.98365954236478</c:v>
                </c:pt>
                <c:pt idx="12">
                  <c:v>-0.2643756775477677</c:v>
                </c:pt>
                <c:pt idx="13">
                  <c:v>0.64494193949551004</c:v>
                </c:pt>
                <c:pt idx="14">
                  <c:v>-0.99688153572151916</c:v>
                </c:pt>
              </c:numCache>
            </c:numRef>
          </c:xVal>
          <c:yVal>
            <c:numRef>
              <c:f>Sheet3!$J$3:$J$17</c:f>
              <c:numCache>
                <c:formatCode>General</c:formatCode>
                <c:ptCount val="15"/>
                <c:pt idx="0">
                  <c:v>1.963864133506374</c:v>
                </c:pt>
                <c:pt idx="1">
                  <c:v>-0.81855138681997441</c:v>
                </c:pt>
                <c:pt idx="2">
                  <c:v>3.2269887990561803E-2</c:v>
                </c:pt>
                <c:pt idx="3">
                  <c:v>-0.63459003010418291</c:v>
                </c:pt>
                <c:pt idx="4">
                  <c:v>-0.70357553887260471</c:v>
                </c:pt>
                <c:pt idx="5">
                  <c:v>2.4697578644748011</c:v>
                </c:pt>
                <c:pt idx="6">
                  <c:v>0.7221249756747804</c:v>
                </c:pt>
                <c:pt idx="7">
                  <c:v>3.2269887990561803E-2</c:v>
                </c:pt>
                <c:pt idx="8">
                  <c:v>1.4579704025379472</c:v>
                </c:pt>
                <c:pt idx="9">
                  <c:v>0.83710082362215021</c:v>
                </c:pt>
                <c:pt idx="10">
                  <c:v>-0.84154655640944842</c:v>
                </c:pt>
                <c:pt idx="11">
                  <c:v>1.7799027767905822</c:v>
                </c:pt>
                <c:pt idx="12">
                  <c:v>-0.35864799503049538</c:v>
                </c:pt>
                <c:pt idx="13">
                  <c:v>-0.54260935174628699</c:v>
                </c:pt>
                <c:pt idx="14">
                  <c:v>-0.40463833420944328</c:v>
                </c:pt>
              </c:numCache>
            </c:numRef>
          </c:yVal>
          <c:smooth val="0"/>
          <c:extLst>
            <c:ext xmlns:c16="http://schemas.microsoft.com/office/drawing/2014/chart" uri="{C3380CC4-5D6E-409C-BE32-E72D297353CC}">
              <c16:uniqueId val="{00000001-9715-40E3-A587-77B8B60B7558}"/>
            </c:ext>
          </c:extLst>
        </c:ser>
        <c:dLbls>
          <c:showLegendKey val="0"/>
          <c:showVal val="0"/>
          <c:showCatName val="0"/>
          <c:showSerName val="0"/>
          <c:showPercent val="0"/>
          <c:showBubbleSize val="0"/>
        </c:dLbls>
        <c:axId val="1762938543"/>
        <c:axId val="1930426735"/>
      </c:scatterChart>
      <c:valAx>
        <c:axId val="176293854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12700" cap="flat" cmpd="sng" algn="ctr">
            <a:solidFill>
              <a:schemeClr val="tx1"/>
            </a:solidFill>
            <a:round/>
            <a:tailEnd type="triangle"/>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930426735"/>
        <c:crosses val="autoZero"/>
        <c:crossBetween val="midCat"/>
      </c:valAx>
      <c:valAx>
        <c:axId val="1930426735"/>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12700" cap="flat" cmpd="sng" algn="ctr">
            <a:solidFill>
              <a:schemeClr val="tx1"/>
            </a:solidFill>
            <a:round/>
            <a:headEnd type="none"/>
            <a:tailEnd type="triangle"/>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762938543"/>
        <c:crosses val="autoZero"/>
        <c:crossBetween val="midCat"/>
      </c:valAx>
      <c:spPr>
        <a:solidFill>
          <a:schemeClr val="accent3">
            <a:lumMod val="20000"/>
            <a:lumOff val="8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20000"/>
        <a:lumOff val="80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0">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tx1"/>
    </cs:fontRef>
    <cs:spPr>
      <a:ln w="9525" cap="rnd">
        <a:solidFill>
          <a:schemeClr val="phClr">
            <a:alpha val="50000"/>
          </a:scheme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15000"/>
            <a:lumOff val="8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50">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tx1"/>
    </cs:fontRef>
    <cs:spPr>
      <a:ln w="9525" cap="rnd">
        <a:solidFill>
          <a:schemeClr val="phClr">
            <a:alpha val="50000"/>
          </a:scheme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15000"/>
            <a:lumOff val="8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1160EA64-D806-43AC-9DF2-F8C432F32B4C}" type="datetimeFigureOut">
              <a:rPr lang="en-US" dirty="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4F7D4976-E339-4826-83B7-FBD03F55ECF8}" type="datetimeFigureOut">
              <a:rPr lang="en-US" dirty="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fld id="{D1BE4249-C0D0-4B06-8692-E8BB871AF643}" type="datetimeFigureOut">
              <a:rPr lang="en-US" dirty="0"/>
              <a:t>4/2/2019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1600200" y="2363323"/>
            <a:ext cx="8991600" cy="1692771"/>
          </a:xfrm>
        </p:spPr>
        <p:txBody>
          <a:bodyPr>
            <a:normAutofit/>
          </a:bodyPr>
          <a:lstStyle/>
          <a:p>
            <a:r>
              <a:rPr kumimoji="1" lang="en-US" altLang="zh-CN" dirty="0"/>
              <a:t>cognitive modelling</a:t>
            </a:r>
            <a:endParaRPr kumimoji="1" lang="zh-CN" altLang="en-US" dirty="0"/>
          </a:p>
        </p:txBody>
      </p:sp>
      <p:sp>
        <p:nvSpPr>
          <p:cNvPr id="3" name="副标题 2"/>
          <p:cNvSpPr>
            <a:spLocks noGrp="1"/>
          </p:cNvSpPr>
          <p:nvPr>
            <p:ph type="subTitle" idx="1"/>
          </p:nvPr>
        </p:nvSpPr>
        <p:spPr>
          <a:xfrm>
            <a:off x="6579220" y="5374888"/>
            <a:ext cx="3995955" cy="758282"/>
          </a:xfrm>
        </p:spPr>
        <p:txBody>
          <a:bodyPr>
            <a:normAutofit/>
          </a:bodyPr>
          <a:lstStyle/>
          <a:p>
            <a:pPr algn="r"/>
            <a:r>
              <a:rPr kumimoji="1" lang="en-US" altLang="zh-CN">
                <a:solidFill>
                  <a:schemeClr val="bg1"/>
                </a:solidFill>
              </a:rPr>
              <a:t>YUHANG JASON LIU</a:t>
            </a:r>
            <a:endParaRPr kumimoji="1" lang="zh-CN" altLang="en-US">
              <a:solidFill>
                <a:schemeClr val="bg1"/>
              </a:solidFill>
            </a:endParaRPr>
          </a:p>
        </p:txBody>
      </p:sp>
    </p:spTree>
    <p:extLst>
      <p:ext uri="{BB962C8B-B14F-4D97-AF65-F5344CB8AC3E}">
        <p14:creationId xmlns:p14="http://schemas.microsoft.com/office/powerpoint/2010/main" val="186240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98511" y="695665"/>
            <a:ext cx="4475892" cy="1188720"/>
          </a:xfrm>
          <a:solidFill>
            <a:srgbClr val="FFFFFF"/>
          </a:solidFill>
          <a:ln>
            <a:solidFill>
              <a:srgbClr val="404040"/>
            </a:solidFill>
          </a:ln>
        </p:spPr>
        <p:txBody>
          <a:bodyPr>
            <a:normAutofit/>
          </a:bodyPr>
          <a:lstStyle/>
          <a:p>
            <a:r>
              <a:rPr kumimoji="1" lang="en-US" altLang="zh-CN" dirty="0"/>
              <a:t>primitive idea</a:t>
            </a:r>
            <a:endParaRPr kumimoji="1" lang="zh-CN" altLang="en-US" dirty="0"/>
          </a:p>
        </p:txBody>
      </p:sp>
      <p:sp>
        <p:nvSpPr>
          <p:cNvPr id="3" name="内容占位符 2"/>
          <p:cNvSpPr>
            <a:spLocks noGrp="1"/>
          </p:cNvSpPr>
          <p:nvPr>
            <p:ph idx="1"/>
          </p:nvPr>
        </p:nvSpPr>
        <p:spPr>
          <a:xfrm>
            <a:off x="893163" y="2324949"/>
            <a:ext cx="4475892" cy="3042547"/>
          </a:xfrm>
        </p:spPr>
        <p:txBody>
          <a:bodyPr>
            <a:noAutofit/>
          </a:bodyPr>
          <a:lstStyle/>
          <a:p>
            <a:pPr>
              <a:lnSpc>
                <a:spcPct val="90000"/>
              </a:lnSpc>
            </a:pPr>
            <a:r>
              <a:rPr kumimoji="1" lang="en-US" altLang="zh-CN" sz="1400" dirty="0">
                <a:solidFill>
                  <a:srgbClr val="FFFFFF"/>
                </a:solidFill>
              </a:rPr>
              <a:t>When we are given a whole new set of data waiting to be categorized, what we will probably do first is to find the pattern in it.  We are interested in finding out what is the common feature of the records in the same category. </a:t>
            </a:r>
          </a:p>
          <a:p>
            <a:pPr>
              <a:lnSpc>
                <a:spcPct val="90000"/>
              </a:lnSpc>
            </a:pPr>
            <a:r>
              <a:rPr kumimoji="1" lang="en-US" altLang="zh-CN" sz="1400" dirty="0">
                <a:solidFill>
                  <a:srgbClr val="FFFFFF"/>
                </a:solidFill>
              </a:rPr>
              <a:t>For every disease, there is a dimension which contributes more to the decision than others, for instance:</a:t>
            </a:r>
          </a:p>
          <a:p>
            <a:pPr lvl="1">
              <a:lnSpc>
                <a:spcPct val="90000"/>
              </a:lnSpc>
            </a:pPr>
            <a:r>
              <a:rPr kumimoji="1" lang="en-US" altLang="zh-CN" sz="1400" dirty="0">
                <a:solidFill>
                  <a:srgbClr val="FFFFFF"/>
                </a:solidFill>
              </a:rPr>
              <a:t>To determine whether a given case falls into category A, we will probably firstly look at dimension 1, where The majority of category A members have symptom* A under this particular dimension. Moreover, the combination of “</a:t>
            </a:r>
            <a:r>
              <a:rPr kumimoji="1" lang="en-US" altLang="zh-CN" sz="1400" b="1" dirty="0">
                <a:solidFill>
                  <a:srgbClr val="FFFFFF"/>
                </a:solidFill>
              </a:rPr>
              <a:t>Dimension 1 + symptom A</a:t>
            </a:r>
            <a:r>
              <a:rPr kumimoji="1" lang="en-US" altLang="zh-CN" sz="1400" dirty="0">
                <a:solidFill>
                  <a:srgbClr val="FFFFFF"/>
                </a:solidFill>
              </a:rPr>
              <a:t>” is only seen in category A members, which potentially suggests that this combination is the most critical feature of category A.</a:t>
            </a:r>
          </a:p>
          <a:p>
            <a:pPr lvl="1">
              <a:lnSpc>
                <a:spcPct val="90000"/>
              </a:lnSpc>
            </a:pPr>
            <a:r>
              <a:rPr kumimoji="1" lang="en-US" altLang="zh-CN" sz="1400" dirty="0">
                <a:solidFill>
                  <a:srgbClr val="FFFFFF"/>
                </a:solidFill>
              </a:rPr>
              <a:t>Similarly, we can use “</a:t>
            </a:r>
            <a:r>
              <a:rPr kumimoji="1" lang="en-US" altLang="zh-CN" sz="1400" b="1" dirty="0">
                <a:solidFill>
                  <a:srgbClr val="FFFFFF"/>
                </a:solidFill>
              </a:rPr>
              <a:t>Dimension3 + symptom B</a:t>
            </a:r>
            <a:r>
              <a:rPr kumimoji="1" lang="en-US" altLang="zh-CN" sz="1400" dirty="0">
                <a:solidFill>
                  <a:srgbClr val="FFFFFF"/>
                </a:solidFill>
              </a:rPr>
              <a:t>” for category B and “</a:t>
            </a:r>
            <a:r>
              <a:rPr kumimoji="1" lang="en-US" altLang="zh-CN" sz="1400" b="1" dirty="0">
                <a:solidFill>
                  <a:srgbClr val="FFFFFF"/>
                </a:solidFill>
              </a:rPr>
              <a:t>Dimension 1 + symptom C</a:t>
            </a:r>
            <a:r>
              <a:rPr kumimoji="1" lang="en-US" altLang="zh-CN" sz="1400" dirty="0">
                <a:solidFill>
                  <a:srgbClr val="FFFFFF"/>
                </a:solidFill>
              </a:rPr>
              <a:t>” for category C as primitive thoughts.</a:t>
            </a:r>
          </a:p>
        </p:txBody>
      </p:sp>
      <p:sp>
        <p:nvSpPr>
          <p:cNvPr id="38" name="Rectangle 37">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9">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E991BB6C-BD54-4BD2-9F94-1823956FA362}"/>
              </a:ext>
            </a:extLst>
          </p:cNvPr>
          <p:cNvPicPr>
            <a:picLocks noChangeAspect="1"/>
          </p:cNvPicPr>
          <p:nvPr/>
        </p:nvPicPr>
        <p:blipFill>
          <a:blip r:embed="rId2"/>
          <a:stretch>
            <a:fillRect/>
          </a:stretch>
        </p:blipFill>
        <p:spPr>
          <a:xfrm>
            <a:off x="7064692" y="1173834"/>
            <a:ext cx="4159568" cy="4193662"/>
          </a:xfrm>
          <a:prstGeom prst="rect">
            <a:avLst/>
          </a:prstGeom>
        </p:spPr>
      </p:pic>
    </p:spTree>
    <p:extLst>
      <p:ext uri="{BB962C8B-B14F-4D97-AF65-F5344CB8AC3E}">
        <p14:creationId xmlns:p14="http://schemas.microsoft.com/office/powerpoint/2010/main" val="131715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29781" y="2708804"/>
            <a:ext cx="3698803" cy="1440394"/>
          </a:xfrm>
          <a:prstGeom prst="rect">
            <a:avLst/>
          </a:prstGeom>
          <a:noFill/>
          <a:ln>
            <a:solidFill>
              <a:schemeClr val="tx1"/>
            </a:solidFill>
          </a:ln>
        </p:spPr>
        <p:txBody>
          <a:bodyPr>
            <a:normAutofit/>
          </a:bodyPr>
          <a:lstStyle/>
          <a:p>
            <a:r>
              <a:rPr kumimoji="1" lang="en-US" altLang="zh-CN" sz="2400">
                <a:solidFill>
                  <a:schemeClr val="tx1"/>
                </a:solidFill>
              </a:rPr>
              <a:t>weighting factors </a:t>
            </a:r>
            <a:endParaRPr kumimoji="1" lang="zh-CN" altLang="en-US" sz="2400">
              <a:solidFill>
                <a:schemeClr val="tx1"/>
              </a:solidFill>
            </a:endParaRPr>
          </a:p>
        </p:txBody>
      </p:sp>
      <p:sp>
        <p:nvSpPr>
          <p:cNvPr id="5"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49182" y="802638"/>
                <a:ext cx="5408696" cy="5252722"/>
              </a:xfrm>
            </p:spPr>
            <p:txBody>
              <a:bodyPr anchor="ctr">
                <a:normAutofit/>
              </a:bodyPr>
              <a:lstStyle/>
              <a:p>
                <a:r>
                  <a:rPr kumimoji="1" lang="en-US" altLang="zh-CN" dirty="0">
                    <a:solidFill>
                      <a:schemeClr val="bg1"/>
                    </a:solidFill>
                  </a:rPr>
                  <a:t>However, it’s not accurate at all to do categorization only depending on the critical symptoms.</a:t>
                </a:r>
              </a:p>
              <a:p>
                <a:r>
                  <a:rPr kumimoji="1" lang="en-US" altLang="zh-CN" dirty="0">
                    <a:solidFill>
                      <a:schemeClr val="bg1"/>
                    </a:solidFill>
                  </a:rPr>
                  <a:t>Now we need to calculate the weights of different possible symptoms</a:t>
                </a:r>
              </a:p>
              <a:p>
                <a:r>
                  <a:rPr kumimoji="1" lang="en-US" altLang="zh-CN" dirty="0">
                    <a:solidFill>
                      <a:schemeClr val="bg1"/>
                    </a:solidFill>
                  </a:rPr>
                  <a:t> What are we looking at when calculating the weights?</a:t>
                </a:r>
              </a:p>
              <a:p>
                <a:pPr marL="571500" lvl="1" indent="-342900">
                  <a:buFont typeface="+mj-lt"/>
                  <a:buAutoNum type="alphaLcPeriod"/>
                </a:pPr>
                <a:r>
                  <a:rPr kumimoji="1" lang="en-US" altLang="zh-CN" dirty="0">
                    <a:solidFill>
                      <a:schemeClr val="bg1"/>
                    </a:solidFill>
                  </a:rPr>
                  <a:t>How frequent is this symptom observed in this dimension?(</a:t>
                </a:r>
                <a:r>
                  <a:rPr kumimoji="1" lang="en-US" altLang="zh-CN" i="1" dirty="0">
                    <a:solidFill>
                      <a:schemeClr val="bg1"/>
                    </a:solidFill>
                  </a:rPr>
                  <a:t>precision</a:t>
                </a:r>
                <a:r>
                  <a:rPr kumimoji="1" lang="en-US" altLang="zh-CN" dirty="0">
                    <a:solidFill>
                      <a:schemeClr val="bg1"/>
                    </a:solidFill>
                  </a:rPr>
                  <a:t>)</a:t>
                </a:r>
              </a:p>
              <a:p>
                <a:pPr marL="571500" lvl="1" indent="-342900">
                  <a:buFont typeface="+mj-lt"/>
                  <a:buAutoNum type="alphaLcPeriod"/>
                </a:pPr>
                <a:r>
                  <a:rPr kumimoji="1" lang="en-US" altLang="zh-CN" dirty="0">
                    <a:solidFill>
                      <a:schemeClr val="bg1"/>
                    </a:solidFill>
                  </a:rPr>
                  <a:t>How many cases of this symptom are observed inside this category?(</a:t>
                </a:r>
                <a:r>
                  <a:rPr kumimoji="1" lang="en-US" altLang="zh-CN" i="1" dirty="0">
                    <a:solidFill>
                      <a:schemeClr val="bg1"/>
                    </a:solidFill>
                  </a:rPr>
                  <a:t>recall</a:t>
                </a:r>
                <a:r>
                  <a:rPr kumimoji="1" lang="en-US" altLang="zh-CN" dirty="0">
                    <a:solidFill>
                      <a:schemeClr val="bg1"/>
                    </a:solidFill>
                  </a:rPr>
                  <a:t>)</a:t>
                </a:r>
              </a:p>
              <a:p>
                <a:pPr marL="0" indent="0" algn="ctr">
                  <a:buNone/>
                </a:pPr>
                <a:r>
                  <a:rPr kumimoji="1" lang="en-US" altLang="zh-CN" dirty="0">
                    <a:solidFill>
                      <a:schemeClr val="bg1"/>
                    </a:solidFill>
                    <a:latin typeface="Times New Roman" charset="0"/>
                    <a:ea typeface="Times New Roman" charset="0"/>
                    <a:cs typeface="Times New Roman" charset="0"/>
                  </a:rPr>
                  <a:t>Weight(S, D, C) = </a:t>
                </a:r>
                <a14:m>
                  <m:oMath xmlns:m="http://schemas.openxmlformats.org/officeDocument/2006/math">
                    <m:f>
                      <m:fPr>
                        <m:ctrlPr>
                          <a:rPr kumimoji="1" lang="mr-IN" altLang="zh-CN" i="1">
                            <a:solidFill>
                              <a:schemeClr val="bg1"/>
                            </a:solidFill>
                            <a:latin typeface="Cambria Math" panose="02040503050406030204" pitchFamily="18" charset="0"/>
                            <a:ea typeface="Times New Roman" charset="0"/>
                            <a:cs typeface="Times New Roman" charset="0"/>
                          </a:rPr>
                        </m:ctrlPr>
                      </m:fPr>
                      <m:num>
                        <m:r>
                          <a:rPr kumimoji="1" lang="en-US" altLang="zh-CN" b="0" i="1">
                            <a:solidFill>
                              <a:schemeClr val="bg1"/>
                            </a:solidFill>
                            <a:latin typeface="Cambria Math" charset="0"/>
                            <a:ea typeface="Times New Roman" charset="0"/>
                            <a:cs typeface="Times New Roman" charset="0"/>
                          </a:rPr>
                          <m:t>𝑐𝑜𝑢𝑛𝑡</m:t>
                        </m:r>
                        <m:r>
                          <a:rPr kumimoji="1" lang="en-US" altLang="zh-CN" b="0" i="1">
                            <a:solidFill>
                              <a:schemeClr val="bg1"/>
                            </a:solidFill>
                            <a:latin typeface="Cambria Math" charset="0"/>
                            <a:ea typeface="Times New Roman" charset="0"/>
                            <a:cs typeface="Times New Roman" charset="0"/>
                          </a:rPr>
                          <m:t> </m:t>
                        </m:r>
                        <m:r>
                          <a:rPr kumimoji="1" lang="en-US" altLang="zh-CN" b="0" i="1">
                            <a:solidFill>
                              <a:schemeClr val="bg1"/>
                            </a:solidFill>
                            <a:latin typeface="Cambria Math" charset="0"/>
                            <a:ea typeface="Times New Roman" charset="0"/>
                            <a:cs typeface="Times New Roman" charset="0"/>
                          </a:rPr>
                          <m:t>𝑜𝑓</m:t>
                        </m:r>
                        <m:r>
                          <a:rPr kumimoji="1" lang="en-US" altLang="zh-CN" b="0" i="1">
                            <a:solidFill>
                              <a:schemeClr val="bg1"/>
                            </a:solidFill>
                            <a:latin typeface="Cambria Math" charset="0"/>
                            <a:ea typeface="Times New Roman" charset="0"/>
                            <a:cs typeface="Times New Roman" charset="0"/>
                          </a:rPr>
                          <m:t> </m:t>
                        </m:r>
                        <m:r>
                          <a:rPr kumimoji="1" lang="en-US" altLang="zh-CN" b="0" i="1">
                            <a:solidFill>
                              <a:schemeClr val="bg1"/>
                            </a:solidFill>
                            <a:latin typeface="Cambria Math" charset="0"/>
                            <a:ea typeface="Times New Roman" charset="0"/>
                            <a:cs typeface="Times New Roman" charset="0"/>
                          </a:rPr>
                          <m:t>𝐷𝑦</m:t>
                        </m:r>
                      </m:num>
                      <m:den>
                        <m:r>
                          <a:rPr kumimoji="1" lang="en-US" altLang="zh-CN" b="0" i="1">
                            <a:solidFill>
                              <a:schemeClr val="bg1"/>
                            </a:solidFill>
                            <a:latin typeface="Cambria Math" charset="0"/>
                            <a:ea typeface="Times New Roman" charset="0"/>
                            <a:cs typeface="Times New Roman" charset="0"/>
                          </a:rPr>
                          <m:t>𝑐𝑜𝑢𝑛𝑡</m:t>
                        </m:r>
                        <m:r>
                          <a:rPr kumimoji="1" lang="en-US" altLang="zh-CN" b="0" i="1">
                            <a:solidFill>
                              <a:schemeClr val="bg1"/>
                            </a:solidFill>
                            <a:latin typeface="Cambria Math" charset="0"/>
                            <a:ea typeface="Times New Roman" charset="0"/>
                            <a:cs typeface="Times New Roman" charset="0"/>
                          </a:rPr>
                          <m:t> </m:t>
                        </m:r>
                        <m:r>
                          <a:rPr kumimoji="1" lang="en-US" altLang="zh-CN" b="0" i="1">
                            <a:solidFill>
                              <a:schemeClr val="bg1"/>
                            </a:solidFill>
                            <a:latin typeface="Cambria Math" charset="0"/>
                            <a:ea typeface="Times New Roman" charset="0"/>
                            <a:cs typeface="Times New Roman" charset="0"/>
                          </a:rPr>
                          <m:t>𝑜𝑓</m:t>
                        </m:r>
                        <m:r>
                          <a:rPr kumimoji="1" lang="en-US" altLang="zh-CN" b="0" i="1">
                            <a:solidFill>
                              <a:schemeClr val="bg1"/>
                            </a:solidFill>
                            <a:latin typeface="Cambria Math" charset="0"/>
                            <a:ea typeface="Times New Roman" charset="0"/>
                            <a:cs typeface="Times New Roman" charset="0"/>
                          </a:rPr>
                          <m:t> </m:t>
                        </m:r>
                        <m:r>
                          <a:rPr kumimoji="1" lang="en-US" altLang="zh-CN" b="0" i="1" smtClean="0">
                            <a:solidFill>
                              <a:schemeClr val="bg1"/>
                            </a:solidFill>
                            <a:latin typeface="Cambria Math" panose="02040503050406030204" pitchFamily="18" charset="0"/>
                            <a:ea typeface="Times New Roman" charset="0"/>
                            <a:cs typeface="Times New Roman" charset="0"/>
                          </a:rPr>
                          <m:t>𝑑</m:t>
                        </m:r>
                        <m:r>
                          <a:rPr kumimoji="1" lang="en-US" altLang="zh-CN" b="0" i="1">
                            <a:solidFill>
                              <a:schemeClr val="bg1"/>
                            </a:solidFill>
                            <a:latin typeface="Cambria Math" charset="0"/>
                            <a:ea typeface="Times New Roman" charset="0"/>
                            <a:cs typeface="Times New Roman" charset="0"/>
                          </a:rPr>
                          <m:t> </m:t>
                        </m:r>
                        <m:r>
                          <a:rPr kumimoji="1" lang="en-US" altLang="zh-CN" b="0" i="1">
                            <a:solidFill>
                              <a:schemeClr val="bg1"/>
                            </a:solidFill>
                            <a:latin typeface="Cambria Math" charset="0"/>
                            <a:ea typeface="Times New Roman" charset="0"/>
                            <a:cs typeface="Times New Roman" charset="0"/>
                          </a:rPr>
                          <m:t>𝑖𝑛</m:t>
                        </m:r>
                        <m:r>
                          <a:rPr kumimoji="1" lang="en-US" altLang="zh-CN" b="0" i="1">
                            <a:solidFill>
                              <a:schemeClr val="bg1"/>
                            </a:solidFill>
                            <a:latin typeface="Cambria Math" charset="0"/>
                            <a:ea typeface="Times New Roman" charset="0"/>
                            <a:cs typeface="Times New Roman" charset="0"/>
                          </a:rPr>
                          <m:t> </m:t>
                        </m:r>
                        <m:r>
                          <a:rPr kumimoji="1" lang="en-US" altLang="zh-CN" b="0" i="1">
                            <a:solidFill>
                              <a:schemeClr val="bg1"/>
                            </a:solidFill>
                            <a:latin typeface="Cambria Math" charset="0"/>
                            <a:ea typeface="Times New Roman" charset="0"/>
                            <a:cs typeface="Times New Roman" charset="0"/>
                          </a:rPr>
                          <m:t>𝐶𝑧</m:t>
                        </m:r>
                      </m:den>
                    </m:f>
                    <m:r>
                      <a:rPr kumimoji="1" lang="mr-IN" altLang="zh-CN" i="1">
                        <a:solidFill>
                          <a:schemeClr val="bg1"/>
                        </a:solidFill>
                        <a:latin typeface="Cambria Math" charset="0"/>
                        <a:ea typeface="Cambria Math" charset="0"/>
                        <a:cs typeface="Cambria Math" charset="0"/>
                      </a:rPr>
                      <m:t>×</m:t>
                    </m:r>
                    <m:f>
                      <m:fPr>
                        <m:ctrlPr>
                          <a:rPr kumimoji="1" lang="mr-IN" altLang="zh-CN" i="1">
                            <a:solidFill>
                              <a:schemeClr val="bg1"/>
                            </a:solidFill>
                            <a:latin typeface="Cambria Math" panose="02040503050406030204" pitchFamily="18" charset="0"/>
                            <a:ea typeface="Cambria Math" charset="0"/>
                            <a:cs typeface="Cambria Math" charset="0"/>
                          </a:rPr>
                        </m:ctrlPr>
                      </m:fPr>
                      <m:num>
                        <m:r>
                          <a:rPr kumimoji="1" lang="en-US" altLang="zh-CN" b="0" i="1">
                            <a:solidFill>
                              <a:schemeClr val="bg1"/>
                            </a:solidFill>
                            <a:latin typeface="Cambria Math" charset="0"/>
                            <a:ea typeface="Cambria Math" charset="0"/>
                            <a:cs typeface="Cambria Math" charset="0"/>
                          </a:rPr>
                          <m:t>𝑐𝑜𝑢𝑛𝑡</m:t>
                        </m:r>
                        <m:r>
                          <a:rPr kumimoji="1" lang="en-US" altLang="zh-CN" b="0" i="1">
                            <a:solidFill>
                              <a:schemeClr val="bg1"/>
                            </a:solidFill>
                            <a:latin typeface="Cambria Math" charset="0"/>
                            <a:ea typeface="Cambria Math" charset="0"/>
                            <a:cs typeface="Cambria Math" charset="0"/>
                          </a:rPr>
                          <m:t> </m:t>
                        </m:r>
                        <m:r>
                          <a:rPr kumimoji="1" lang="en-US" altLang="zh-CN" b="0" i="1">
                            <a:solidFill>
                              <a:schemeClr val="bg1"/>
                            </a:solidFill>
                            <a:latin typeface="Cambria Math" charset="0"/>
                            <a:ea typeface="Cambria Math" charset="0"/>
                            <a:cs typeface="Cambria Math" charset="0"/>
                          </a:rPr>
                          <m:t>𝑜𝑓</m:t>
                        </m:r>
                        <m:r>
                          <a:rPr kumimoji="1" lang="en-US" altLang="zh-CN" b="0" i="1">
                            <a:solidFill>
                              <a:schemeClr val="bg1"/>
                            </a:solidFill>
                            <a:latin typeface="Cambria Math" charset="0"/>
                            <a:ea typeface="Cambria Math" charset="0"/>
                            <a:cs typeface="Cambria Math" charset="0"/>
                          </a:rPr>
                          <m:t> </m:t>
                        </m:r>
                        <m:r>
                          <a:rPr kumimoji="1" lang="en-US" altLang="zh-CN" b="0" i="1">
                            <a:solidFill>
                              <a:schemeClr val="bg1"/>
                            </a:solidFill>
                            <a:latin typeface="Cambria Math" charset="0"/>
                            <a:ea typeface="Cambria Math" charset="0"/>
                            <a:cs typeface="Cambria Math" charset="0"/>
                          </a:rPr>
                          <m:t>𝐷</m:t>
                        </m:r>
                      </m:num>
                      <m:den>
                        <m:r>
                          <a:rPr kumimoji="1" lang="en-US" altLang="zh-CN" b="0" i="1">
                            <a:solidFill>
                              <a:schemeClr val="bg1"/>
                            </a:solidFill>
                            <a:latin typeface="Cambria Math" charset="0"/>
                            <a:ea typeface="Cambria Math" charset="0"/>
                            <a:cs typeface="Cambria Math" charset="0"/>
                          </a:rPr>
                          <m:t>𝑐𝑜𝑢𝑛𝑡</m:t>
                        </m:r>
                        <m:r>
                          <a:rPr kumimoji="1" lang="en-US" altLang="zh-CN" b="0" i="1">
                            <a:solidFill>
                              <a:schemeClr val="bg1"/>
                            </a:solidFill>
                            <a:latin typeface="Cambria Math" charset="0"/>
                            <a:ea typeface="Cambria Math" charset="0"/>
                            <a:cs typeface="Cambria Math" charset="0"/>
                          </a:rPr>
                          <m:t> </m:t>
                        </m:r>
                        <m:r>
                          <a:rPr kumimoji="1" lang="en-US" altLang="zh-CN" b="0" i="1">
                            <a:solidFill>
                              <a:schemeClr val="bg1"/>
                            </a:solidFill>
                            <a:latin typeface="Cambria Math" charset="0"/>
                            <a:ea typeface="Cambria Math" charset="0"/>
                            <a:cs typeface="Cambria Math" charset="0"/>
                          </a:rPr>
                          <m:t>𝑜𝑓</m:t>
                        </m:r>
                        <m:r>
                          <a:rPr kumimoji="1" lang="en-US" altLang="zh-CN" b="0" i="1">
                            <a:solidFill>
                              <a:schemeClr val="bg1"/>
                            </a:solidFill>
                            <a:latin typeface="Cambria Math" charset="0"/>
                            <a:ea typeface="Cambria Math" charset="0"/>
                            <a:cs typeface="Cambria Math" charset="0"/>
                          </a:rPr>
                          <m:t> </m:t>
                        </m:r>
                        <m:r>
                          <a:rPr kumimoji="1" lang="en-US" altLang="zh-CN" b="0" i="1" smtClean="0">
                            <a:solidFill>
                              <a:schemeClr val="bg1"/>
                            </a:solidFill>
                            <a:latin typeface="Cambria Math" panose="02040503050406030204" pitchFamily="18" charset="0"/>
                            <a:ea typeface="Cambria Math" charset="0"/>
                            <a:cs typeface="Cambria Math" charset="0"/>
                          </a:rPr>
                          <m:t>𝑑</m:t>
                        </m:r>
                        <m:r>
                          <a:rPr kumimoji="1" lang="en-US" altLang="zh-CN" b="0" i="1">
                            <a:solidFill>
                              <a:schemeClr val="bg1"/>
                            </a:solidFill>
                            <a:latin typeface="Cambria Math" charset="0"/>
                            <a:ea typeface="Cambria Math" charset="0"/>
                            <a:cs typeface="Cambria Math" charset="0"/>
                          </a:rPr>
                          <m:t> </m:t>
                        </m:r>
                        <m:r>
                          <a:rPr kumimoji="1" lang="en-US" altLang="zh-CN" b="0" i="1">
                            <a:solidFill>
                              <a:schemeClr val="bg1"/>
                            </a:solidFill>
                            <a:latin typeface="Cambria Math" charset="0"/>
                            <a:ea typeface="Cambria Math" charset="0"/>
                            <a:cs typeface="Cambria Math" charset="0"/>
                          </a:rPr>
                          <m:t>𝑖𝑛</m:t>
                        </m:r>
                        <m:r>
                          <a:rPr kumimoji="1" lang="en-US" altLang="zh-CN" b="0" i="1">
                            <a:solidFill>
                              <a:schemeClr val="bg1"/>
                            </a:solidFill>
                            <a:latin typeface="Cambria Math" charset="0"/>
                            <a:ea typeface="Cambria Math" charset="0"/>
                            <a:cs typeface="Cambria Math" charset="0"/>
                          </a:rPr>
                          <m:t> </m:t>
                        </m:r>
                        <m:r>
                          <a:rPr kumimoji="1" lang="en-US" altLang="zh-CN" b="0" i="1">
                            <a:solidFill>
                              <a:schemeClr val="bg1"/>
                            </a:solidFill>
                            <a:latin typeface="Cambria Math" charset="0"/>
                            <a:ea typeface="Cambria Math" charset="0"/>
                            <a:cs typeface="Cambria Math" charset="0"/>
                          </a:rPr>
                          <m:t>𝑆𝑥</m:t>
                        </m:r>
                        <m:r>
                          <a:rPr kumimoji="1" lang="en-US" altLang="zh-CN" b="0" i="1">
                            <a:solidFill>
                              <a:schemeClr val="bg1"/>
                            </a:solidFill>
                            <a:latin typeface="Cambria Math" charset="0"/>
                            <a:ea typeface="Cambria Math" charset="0"/>
                            <a:cs typeface="Cambria Math" charset="0"/>
                          </a:rPr>
                          <m:t> </m:t>
                        </m:r>
                      </m:den>
                    </m:f>
                  </m:oMath>
                </a14:m>
                <a:endParaRPr kumimoji="1" lang="en-US" altLang="zh-CN" dirty="0">
                  <a:solidFill>
                    <a:schemeClr val="bg1"/>
                  </a:solidFill>
                  <a:latin typeface="Times New Roman" charset="0"/>
                  <a:ea typeface="Times New Roman" charset="0"/>
                  <a:cs typeface="Times New Roman" charset="0"/>
                </a:endParaRPr>
              </a:p>
              <a:p>
                <a:r>
                  <a:rPr kumimoji="1" lang="en-US" altLang="zh-CN" dirty="0">
                    <a:solidFill>
                      <a:schemeClr val="bg1"/>
                    </a:solidFill>
                    <a:ea typeface="Times New Roman" charset="0"/>
                    <a:cs typeface="Times New Roman" charset="0"/>
                  </a:rPr>
                  <a:t>And the </a:t>
                </a:r>
                <a:r>
                  <a:rPr kumimoji="1" lang="en-US" altLang="zh-CN" b="1" dirty="0">
                    <a:solidFill>
                      <a:schemeClr val="bg1"/>
                    </a:solidFill>
                    <a:ea typeface="Times New Roman" charset="0"/>
                    <a:cs typeface="Times New Roman" charset="0"/>
                  </a:rPr>
                  <a:t>score </a:t>
                </a:r>
                <a:r>
                  <a:rPr kumimoji="1" lang="en-US" altLang="zh-CN" dirty="0">
                    <a:solidFill>
                      <a:schemeClr val="bg1"/>
                    </a:solidFill>
                    <a:ea typeface="Times New Roman" charset="0"/>
                    <a:cs typeface="Times New Roman" charset="0"/>
                  </a:rPr>
                  <a:t>of a piece of new record is the </a:t>
                </a:r>
                <a:r>
                  <a:rPr kumimoji="1" lang="en-US" altLang="zh-CN" b="1" dirty="0">
                    <a:solidFill>
                      <a:schemeClr val="bg1"/>
                    </a:solidFill>
                    <a:ea typeface="Times New Roman" charset="0"/>
                    <a:cs typeface="Times New Roman" charset="0"/>
                  </a:rPr>
                  <a:t>sum</a:t>
                </a:r>
                <a:r>
                  <a:rPr kumimoji="1" lang="en-US" altLang="zh-CN" dirty="0">
                    <a:solidFill>
                      <a:schemeClr val="bg1"/>
                    </a:solidFill>
                    <a:ea typeface="Times New Roman" charset="0"/>
                    <a:cs typeface="Times New Roman" charset="0"/>
                  </a:rPr>
                  <a:t> of scores from all three dimensions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49182" y="802638"/>
                <a:ext cx="5408696" cy="5252722"/>
              </a:xfrm>
              <a:blipFill>
                <a:blip r:embed="rId2"/>
                <a:stretch>
                  <a:fillRect l="-676" r="-1014"/>
                </a:stretch>
              </a:blipFill>
            </p:spPr>
            <p:txBody>
              <a:bodyPr/>
              <a:lstStyle/>
              <a:p>
                <a:r>
                  <a:rPr lang="en-IE">
                    <a:noFill/>
                  </a:rPr>
                  <a:t> </a:t>
                </a:r>
              </a:p>
            </p:txBody>
          </p:sp>
        </mc:Fallback>
      </mc:AlternateContent>
    </p:spTree>
    <p:extLst>
      <p:ext uri="{BB962C8B-B14F-4D97-AF65-F5344CB8AC3E}">
        <p14:creationId xmlns:p14="http://schemas.microsoft.com/office/powerpoint/2010/main" val="41327433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29781" y="2708804"/>
            <a:ext cx="3698803" cy="1440394"/>
          </a:xfrm>
          <a:noFill/>
          <a:ln>
            <a:solidFill>
              <a:schemeClr val="tx1"/>
            </a:solidFill>
          </a:ln>
        </p:spPr>
        <p:txBody>
          <a:bodyPr>
            <a:normAutofit/>
          </a:bodyPr>
          <a:lstStyle/>
          <a:p>
            <a:r>
              <a:rPr kumimoji="1" lang="en-US" altLang="zh-CN" sz="2400">
                <a:solidFill>
                  <a:schemeClr val="tx1"/>
                </a:solidFill>
              </a:rPr>
              <a:t>Weighting factors</a:t>
            </a:r>
            <a:endParaRPr kumimoji="1" lang="zh-CN" altLang="en-US" sz="2400">
              <a:solidFill>
                <a:schemeClr val="tx1"/>
              </a:solidFill>
            </a:endParaRP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49182" y="802638"/>
                <a:ext cx="5408696" cy="5252722"/>
              </a:xfrm>
            </p:spPr>
            <p:txBody>
              <a:bodyPr anchor="ctr">
                <a:normAutofit/>
              </a:bodyPr>
              <a:lstStyle/>
              <a:p>
                <a:r>
                  <a:rPr kumimoji="1" lang="en-US" altLang="zh-CN" b="1" dirty="0">
                    <a:solidFill>
                      <a:schemeClr val="bg1"/>
                    </a:solidFill>
                  </a:rPr>
                  <a:t>Back to the critical features, </a:t>
                </a:r>
                <a:r>
                  <a:rPr kumimoji="1" lang="mr-IN" altLang="zh-CN" b="1" dirty="0">
                    <a:solidFill>
                      <a:schemeClr val="bg1"/>
                    </a:solidFill>
                  </a:rPr>
                  <a:t>…</a:t>
                </a:r>
                <a:endParaRPr kumimoji="1" lang="en-US" altLang="zh-CN" b="1" dirty="0">
                  <a:solidFill>
                    <a:schemeClr val="bg1"/>
                  </a:solidFill>
                </a:endParaRPr>
              </a:p>
              <a:p>
                <a:r>
                  <a:rPr kumimoji="1" lang="en-US" altLang="zh-CN" dirty="0">
                    <a:solidFill>
                      <a:schemeClr val="bg1"/>
                    </a:solidFill>
                  </a:rPr>
                  <a:t>Whichever symptom with </a:t>
                </a:r>
                <a14:m>
                  <m:oMath xmlns:m="http://schemas.openxmlformats.org/officeDocument/2006/math">
                    <m:f>
                      <m:fPr>
                        <m:ctrlPr>
                          <a:rPr kumimoji="1" lang="mr-IN" altLang="zh-CN" i="1">
                            <a:solidFill>
                              <a:schemeClr val="bg1"/>
                            </a:solidFill>
                            <a:latin typeface="Cambria Math" panose="02040503050406030204" pitchFamily="18" charset="0"/>
                            <a:ea typeface="Cambria Math" charset="0"/>
                            <a:cs typeface="Cambria Math" charset="0"/>
                          </a:rPr>
                        </m:ctrlPr>
                      </m:fPr>
                      <m:num>
                        <m:r>
                          <a:rPr kumimoji="1" lang="en-US" altLang="zh-CN" i="1">
                            <a:solidFill>
                              <a:schemeClr val="bg1"/>
                            </a:solidFill>
                            <a:latin typeface="Cambria Math" charset="0"/>
                            <a:ea typeface="Cambria Math" charset="0"/>
                            <a:cs typeface="Cambria Math" charset="0"/>
                          </a:rPr>
                          <m:t>𝑐𝑜𝑢𝑛𝑡</m:t>
                        </m:r>
                        <m:r>
                          <a:rPr kumimoji="1" lang="en-US" altLang="zh-CN" i="1">
                            <a:solidFill>
                              <a:schemeClr val="bg1"/>
                            </a:solidFill>
                            <a:latin typeface="Cambria Math" charset="0"/>
                            <a:ea typeface="Cambria Math" charset="0"/>
                            <a:cs typeface="Cambria Math" charset="0"/>
                          </a:rPr>
                          <m:t> </m:t>
                        </m:r>
                        <m:r>
                          <a:rPr kumimoji="1" lang="en-US" altLang="zh-CN" i="1">
                            <a:solidFill>
                              <a:schemeClr val="bg1"/>
                            </a:solidFill>
                            <a:latin typeface="Cambria Math" charset="0"/>
                            <a:ea typeface="Cambria Math" charset="0"/>
                            <a:cs typeface="Cambria Math" charset="0"/>
                          </a:rPr>
                          <m:t>𝑜𝑓</m:t>
                        </m:r>
                        <m:r>
                          <a:rPr kumimoji="1" lang="en-US" altLang="zh-CN" i="1">
                            <a:solidFill>
                              <a:schemeClr val="bg1"/>
                            </a:solidFill>
                            <a:latin typeface="Cambria Math" charset="0"/>
                            <a:ea typeface="Cambria Math" charset="0"/>
                            <a:cs typeface="Cambria Math" charset="0"/>
                          </a:rPr>
                          <m:t> </m:t>
                        </m:r>
                        <m:r>
                          <a:rPr kumimoji="1" lang="en-US" altLang="zh-CN" i="1">
                            <a:solidFill>
                              <a:schemeClr val="bg1"/>
                            </a:solidFill>
                            <a:latin typeface="Cambria Math" charset="0"/>
                            <a:ea typeface="Cambria Math" charset="0"/>
                            <a:cs typeface="Cambria Math" charset="0"/>
                          </a:rPr>
                          <m:t>𝐷𝑦</m:t>
                        </m:r>
                      </m:num>
                      <m:den>
                        <m:r>
                          <a:rPr kumimoji="1" lang="en-US" altLang="zh-CN" i="1">
                            <a:solidFill>
                              <a:schemeClr val="bg1"/>
                            </a:solidFill>
                            <a:latin typeface="Cambria Math" charset="0"/>
                            <a:ea typeface="Cambria Math" charset="0"/>
                            <a:cs typeface="Cambria Math" charset="0"/>
                          </a:rPr>
                          <m:t>𝑐𝑜𝑢𝑛𝑡</m:t>
                        </m:r>
                        <m:r>
                          <a:rPr kumimoji="1" lang="en-US" altLang="zh-CN" i="1">
                            <a:solidFill>
                              <a:schemeClr val="bg1"/>
                            </a:solidFill>
                            <a:latin typeface="Cambria Math" charset="0"/>
                            <a:ea typeface="Cambria Math" charset="0"/>
                            <a:cs typeface="Cambria Math" charset="0"/>
                          </a:rPr>
                          <m:t> </m:t>
                        </m:r>
                        <m:r>
                          <a:rPr kumimoji="1" lang="en-US" altLang="zh-CN" i="1">
                            <a:solidFill>
                              <a:schemeClr val="bg1"/>
                            </a:solidFill>
                            <a:latin typeface="Cambria Math" charset="0"/>
                            <a:ea typeface="Cambria Math" charset="0"/>
                            <a:cs typeface="Cambria Math" charset="0"/>
                          </a:rPr>
                          <m:t>𝑜𝑓</m:t>
                        </m:r>
                        <m:r>
                          <a:rPr kumimoji="1" lang="en-US" altLang="zh-CN" i="1">
                            <a:solidFill>
                              <a:schemeClr val="bg1"/>
                            </a:solidFill>
                            <a:latin typeface="Cambria Math" charset="0"/>
                            <a:ea typeface="Cambria Math" charset="0"/>
                            <a:cs typeface="Cambria Math" charset="0"/>
                          </a:rPr>
                          <m:t> </m:t>
                        </m:r>
                        <m:r>
                          <a:rPr kumimoji="1" lang="en-US" altLang="zh-CN" i="1">
                            <a:solidFill>
                              <a:schemeClr val="bg1"/>
                            </a:solidFill>
                            <a:latin typeface="Cambria Math" charset="0"/>
                            <a:ea typeface="Cambria Math" charset="0"/>
                            <a:cs typeface="Cambria Math" charset="0"/>
                          </a:rPr>
                          <m:t>𝐷</m:t>
                        </m:r>
                        <m:r>
                          <a:rPr kumimoji="1" lang="en-US" altLang="zh-CN" i="1">
                            <a:solidFill>
                              <a:schemeClr val="bg1"/>
                            </a:solidFill>
                            <a:latin typeface="Cambria Math" charset="0"/>
                            <a:ea typeface="Cambria Math" charset="0"/>
                            <a:cs typeface="Cambria Math" charset="0"/>
                          </a:rPr>
                          <m:t> </m:t>
                        </m:r>
                        <m:r>
                          <a:rPr kumimoji="1" lang="en-US" altLang="zh-CN" i="1">
                            <a:solidFill>
                              <a:schemeClr val="bg1"/>
                            </a:solidFill>
                            <a:latin typeface="Cambria Math" charset="0"/>
                            <a:ea typeface="Cambria Math" charset="0"/>
                            <a:cs typeface="Cambria Math" charset="0"/>
                          </a:rPr>
                          <m:t>𝑖𝑛</m:t>
                        </m:r>
                        <m:r>
                          <a:rPr kumimoji="1" lang="en-US" altLang="zh-CN" i="1">
                            <a:solidFill>
                              <a:schemeClr val="bg1"/>
                            </a:solidFill>
                            <a:latin typeface="Cambria Math" charset="0"/>
                            <a:ea typeface="Cambria Math" charset="0"/>
                            <a:cs typeface="Cambria Math" charset="0"/>
                          </a:rPr>
                          <m:t> </m:t>
                        </m:r>
                        <m:r>
                          <a:rPr kumimoji="1" lang="en-US" altLang="zh-CN" i="1">
                            <a:solidFill>
                              <a:schemeClr val="bg1"/>
                            </a:solidFill>
                            <a:latin typeface="Cambria Math" charset="0"/>
                            <a:ea typeface="Cambria Math" charset="0"/>
                            <a:cs typeface="Cambria Math" charset="0"/>
                          </a:rPr>
                          <m:t>𝑆𝑥</m:t>
                        </m:r>
                        <m:r>
                          <a:rPr kumimoji="1" lang="en-US" altLang="zh-CN" i="1">
                            <a:solidFill>
                              <a:schemeClr val="bg1"/>
                            </a:solidFill>
                            <a:latin typeface="Cambria Math" charset="0"/>
                            <a:ea typeface="Cambria Math" charset="0"/>
                            <a:cs typeface="Cambria Math" charset="0"/>
                          </a:rPr>
                          <m:t> </m:t>
                        </m:r>
                      </m:den>
                    </m:f>
                    <m:r>
                      <a:rPr kumimoji="1" lang="en-US" altLang="zh-CN" i="1">
                        <a:solidFill>
                          <a:schemeClr val="bg1"/>
                        </a:solidFill>
                        <a:latin typeface="Cambria Math" charset="0"/>
                        <a:ea typeface="Cambria Math" charset="0"/>
                        <a:cs typeface="Cambria Math" charset="0"/>
                      </a:rPr>
                      <m:t>=</m:t>
                    </m:r>
                    <m:r>
                      <a:rPr kumimoji="1" lang="en-US" altLang="zh-CN" b="0" i="1">
                        <a:solidFill>
                          <a:schemeClr val="bg1"/>
                        </a:solidFill>
                        <a:latin typeface="Cambria Math" charset="0"/>
                        <a:ea typeface="Cambria Math" charset="0"/>
                        <a:cs typeface="Cambria Math" charset="0"/>
                      </a:rPr>
                      <m:t>1</m:t>
                    </m:r>
                    <m:r>
                      <a:rPr kumimoji="1" lang="en-US" altLang="zh-CN" b="0" i="0">
                        <a:solidFill>
                          <a:schemeClr val="bg1"/>
                        </a:solidFill>
                        <a:latin typeface="Cambria Math" charset="0"/>
                        <a:ea typeface="Cambria Math" charset="0"/>
                        <a:cs typeface="Cambria Math" charset="0"/>
                      </a:rPr>
                      <m:t> </m:t>
                    </m:r>
                  </m:oMath>
                </a14:m>
                <a:r>
                  <a:rPr kumimoji="1" lang="en-US" altLang="zh-CN" dirty="0">
                    <a:solidFill>
                      <a:schemeClr val="bg1"/>
                    </a:solidFill>
                  </a:rPr>
                  <a:t>is given a weight of </a:t>
                </a:r>
                <a:r>
                  <a:rPr kumimoji="1" lang="en-US" altLang="zh-CN" dirty="0">
                    <a:solidFill>
                      <a:schemeClr val="bg1"/>
                    </a:solidFill>
                    <a:latin typeface="Times New Roman" charset="0"/>
                    <a:ea typeface="Times New Roman" charset="0"/>
                    <a:cs typeface="Times New Roman" charset="0"/>
                  </a:rPr>
                  <a:t>1</a:t>
                </a:r>
              </a:p>
              <a:p>
                <a:r>
                  <a:rPr kumimoji="1" lang="en-US" altLang="zh-CN" b="1" dirty="0">
                    <a:solidFill>
                      <a:schemeClr val="bg1"/>
                    </a:solidFill>
                    <a:ea typeface="Times New Roman" charset="0"/>
                    <a:cs typeface="Times New Roman" charset="0"/>
                  </a:rPr>
                  <a:t>An empirical shortcut</a:t>
                </a:r>
              </a:p>
              <a:p>
                <a:r>
                  <a:rPr kumimoji="1" lang="en-US" altLang="zh-CN" dirty="0">
                    <a:solidFill>
                      <a:schemeClr val="bg1"/>
                    </a:solidFill>
                    <a:ea typeface="Times New Roman" charset="0"/>
                    <a:cs typeface="Times New Roman" charset="0"/>
                  </a:rPr>
                  <a:t>Cases that have been seen in the training set come into handy when it comes to determining new records. If we have learnt that “AXC” is category A, then next time we see a “AXC” we would know which category it falls into instantly.</a:t>
                </a:r>
              </a:p>
              <a:p>
                <a:endParaRPr kumimoji="1" lang="zh-CN" altLang="en-US" dirty="0">
                  <a:solidFill>
                    <a:schemeClr val="bg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49182" y="802638"/>
                <a:ext cx="5408696" cy="5252722"/>
              </a:xfrm>
              <a:blipFill>
                <a:blip r:embed="rId2"/>
                <a:stretch>
                  <a:fillRect l="-676" r="-1577"/>
                </a:stretch>
              </a:blipFill>
            </p:spPr>
            <p:txBody>
              <a:bodyPr/>
              <a:lstStyle/>
              <a:p>
                <a:r>
                  <a:rPr lang="en-IE">
                    <a:noFill/>
                  </a:rPr>
                  <a:t> </a:t>
                </a:r>
              </a:p>
            </p:txBody>
          </p:sp>
        </mc:Fallback>
      </mc:AlternateContent>
    </p:spTree>
    <p:extLst>
      <p:ext uri="{BB962C8B-B14F-4D97-AF65-F5344CB8AC3E}">
        <p14:creationId xmlns:p14="http://schemas.microsoft.com/office/powerpoint/2010/main" val="4327123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29781" y="2708804"/>
            <a:ext cx="3698803" cy="1440394"/>
          </a:xfrm>
          <a:noFill/>
          <a:ln>
            <a:solidFill>
              <a:schemeClr val="tx1"/>
            </a:solidFill>
          </a:ln>
        </p:spPr>
        <p:txBody>
          <a:bodyPr>
            <a:normAutofit/>
          </a:bodyPr>
          <a:lstStyle/>
          <a:p>
            <a:r>
              <a:rPr kumimoji="1" lang="en-US" altLang="zh-CN" sz="2400">
                <a:solidFill>
                  <a:schemeClr val="tx1"/>
                </a:solidFill>
              </a:rPr>
              <a:t>CONJUNCTION</a:t>
            </a:r>
            <a:endParaRPr kumimoji="1" lang="zh-CN" altLang="en-US" sz="2400">
              <a:solidFill>
                <a:schemeClr val="tx1"/>
              </a:solidFill>
            </a:endParaRP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6049182" y="802638"/>
            <a:ext cx="5408696" cy="5252722"/>
          </a:xfrm>
        </p:spPr>
        <p:txBody>
          <a:bodyPr anchor="ctr">
            <a:normAutofit/>
          </a:bodyPr>
          <a:lstStyle/>
          <a:p>
            <a:r>
              <a:rPr kumimoji="1" lang="en-US" altLang="zh-CN" dirty="0">
                <a:solidFill>
                  <a:schemeClr val="bg1"/>
                </a:solidFill>
              </a:rPr>
              <a:t>To be able to say that a certain piece of record is possibly a conjunction of category A and category B, it must have an enough score to be either A or B. Therefore, my thinking is that I will calculate its score for both A and B, and the minimum value of the two is accepted as the final score. </a:t>
            </a:r>
          </a:p>
          <a:p>
            <a:pPr marL="0" indent="0" algn="ctr">
              <a:buNone/>
            </a:pPr>
            <a:r>
              <a:rPr kumimoji="1" lang="en-US" altLang="zh-CN" dirty="0">
                <a:solidFill>
                  <a:schemeClr val="bg1"/>
                </a:solidFill>
                <a:latin typeface="Times New Roman" panose="02020603050405020304" pitchFamily="18" charset="0"/>
                <a:cs typeface="Times New Roman" panose="02020603050405020304" pitchFamily="18" charset="0"/>
              </a:rPr>
              <a:t>Score for A&amp;B = Min(Score of A, Score of B)</a:t>
            </a:r>
          </a:p>
          <a:p>
            <a:r>
              <a:rPr kumimoji="1" lang="en-US" altLang="zh-CN" dirty="0">
                <a:solidFill>
                  <a:schemeClr val="bg1"/>
                </a:solidFill>
                <a:cs typeface="Times New Roman" panose="02020603050405020304" pitchFamily="18" charset="0"/>
              </a:rPr>
              <a:t>If either of its score is low, then it’s not very likely to be a conjunction. (Inspired by the Cannikin Law)</a:t>
            </a:r>
          </a:p>
        </p:txBody>
      </p:sp>
    </p:spTree>
    <p:extLst>
      <p:ext uri="{BB962C8B-B14F-4D97-AF65-F5344CB8AC3E}">
        <p14:creationId xmlns:p14="http://schemas.microsoft.com/office/powerpoint/2010/main" val="16821725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BD312-8034-4E03-A6A7-F1A1C6B30A2C}"/>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RESULTS</a:t>
            </a:r>
            <a:endParaRPr lang="en-IE" sz="2400" dirty="0">
              <a:solidFill>
                <a:schemeClr val="tx1"/>
              </a:solidFill>
            </a:endParaRP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图表 22">
            <a:extLst>
              <a:ext uri="{FF2B5EF4-FFF2-40B4-BE49-F238E27FC236}">
                <a16:creationId xmlns:a16="http://schemas.microsoft.com/office/drawing/2014/main" id="{7AF5BC3B-D82E-4EB0-B537-5D991B1CA2E5}"/>
              </a:ext>
            </a:extLst>
          </p:cNvPr>
          <p:cNvGraphicFramePr>
            <a:graphicFrameLocks/>
          </p:cNvGraphicFramePr>
          <p:nvPr>
            <p:extLst>
              <p:ext uri="{D42A27DB-BD31-4B8C-83A1-F6EECF244321}">
                <p14:modId xmlns:p14="http://schemas.microsoft.com/office/powerpoint/2010/main" val="2413982018"/>
              </p:ext>
            </p:extLst>
          </p:nvPr>
        </p:nvGraphicFramePr>
        <p:xfrm>
          <a:off x="5422236" y="297001"/>
          <a:ext cx="6662586" cy="3016892"/>
        </p:xfrm>
        <a:graphic>
          <a:graphicData uri="http://schemas.openxmlformats.org/drawingml/2006/chart">
            <c:chart xmlns:c="http://schemas.openxmlformats.org/drawingml/2006/chart" xmlns:r="http://schemas.openxmlformats.org/officeDocument/2006/relationships" r:id="rId2"/>
          </a:graphicData>
        </a:graphic>
      </p:graphicFrame>
      <p:sp>
        <p:nvSpPr>
          <p:cNvPr id="7" name="乘号 6">
            <a:extLst>
              <a:ext uri="{FF2B5EF4-FFF2-40B4-BE49-F238E27FC236}">
                <a16:creationId xmlns:a16="http://schemas.microsoft.com/office/drawing/2014/main" id="{C75D700A-6AEF-46EE-89AB-2366EB8FC497}"/>
              </a:ext>
            </a:extLst>
          </p:cNvPr>
          <p:cNvSpPr/>
          <p:nvPr/>
        </p:nvSpPr>
        <p:spPr>
          <a:xfrm>
            <a:off x="8477250" y="962025"/>
            <a:ext cx="228600" cy="219075"/>
          </a:xfrm>
          <a:prstGeom prst="mathMultiply">
            <a:avLst/>
          </a:prstGeom>
          <a:solidFill>
            <a:srgbClr val="FF0000">
              <a:alpha val="9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乘号 15">
            <a:extLst>
              <a:ext uri="{FF2B5EF4-FFF2-40B4-BE49-F238E27FC236}">
                <a16:creationId xmlns:a16="http://schemas.microsoft.com/office/drawing/2014/main" id="{4B17C82E-EA8D-4BEB-8C4A-73B6ACF7B27A}"/>
              </a:ext>
            </a:extLst>
          </p:cNvPr>
          <p:cNvSpPr/>
          <p:nvPr/>
        </p:nvSpPr>
        <p:spPr>
          <a:xfrm>
            <a:off x="8464958" y="4198065"/>
            <a:ext cx="228600" cy="219075"/>
          </a:xfrm>
          <a:prstGeom prst="mathMultiply">
            <a:avLst/>
          </a:prstGeom>
          <a:solidFill>
            <a:srgbClr val="FF0000">
              <a:alpha val="9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乘号 17">
            <a:extLst>
              <a:ext uri="{FF2B5EF4-FFF2-40B4-BE49-F238E27FC236}">
                <a16:creationId xmlns:a16="http://schemas.microsoft.com/office/drawing/2014/main" id="{D7A35490-CEF3-4739-B73A-14812483EA5A}"/>
              </a:ext>
            </a:extLst>
          </p:cNvPr>
          <p:cNvSpPr/>
          <p:nvPr/>
        </p:nvSpPr>
        <p:spPr>
          <a:xfrm>
            <a:off x="8663445" y="5920401"/>
            <a:ext cx="228600" cy="219075"/>
          </a:xfrm>
          <a:prstGeom prst="mathMultiply">
            <a:avLst/>
          </a:prstGeom>
          <a:solidFill>
            <a:srgbClr val="92D050">
              <a:alpha val="9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乘号 19">
            <a:extLst>
              <a:ext uri="{FF2B5EF4-FFF2-40B4-BE49-F238E27FC236}">
                <a16:creationId xmlns:a16="http://schemas.microsoft.com/office/drawing/2014/main" id="{394A5F69-11BF-4597-84A7-E6EFB2E9E780}"/>
              </a:ext>
            </a:extLst>
          </p:cNvPr>
          <p:cNvSpPr/>
          <p:nvPr/>
        </p:nvSpPr>
        <p:spPr>
          <a:xfrm>
            <a:off x="8663445" y="2625902"/>
            <a:ext cx="228600" cy="219075"/>
          </a:xfrm>
          <a:prstGeom prst="mathMultiply">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aphicFrame>
        <p:nvGraphicFramePr>
          <p:cNvPr id="25" name="图表 24">
            <a:extLst>
              <a:ext uri="{FF2B5EF4-FFF2-40B4-BE49-F238E27FC236}">
                <a16:creationId xmlns:a16="http://schemas.microsoft.com/office/drawing/2014/main" id="{B638FFF0-80D3-49C2-A11C-AB6507FB9647}"/>
              </a:ext>
            </a:extLst>
          </p:cNvPr>
          <p:cNvGraphicFramePr>
            <a:graphicFrameLocks/>
          </p:cNvGraphicFramePr>
          <p:nvPr>
            <p:extLst>
              <p:ext uri="{D42A27DB-BD31-4B8C-83A1-F6EECF244321}">
                <p14:modId xmlns:p14="http://schemas.microsoft.com/office/powerpoint/2010/main" val="3644979706"/>
              </p:ext>
            </p:extLst>
          </p:nvPr>
        </p:nvGraphicFramePr>
        <p:xfrm>
          <a:off x="5422236" y="3544107"/>
          <a:ext cx="6662585" cy="3016892"/>
        </p:xfrm>
        <a:graphic>
          <a:graphicData uri="http://schemas.openxmlformats.org/drawingml/2006/chart">
            <c:chart xmlns:c="http://schemas.openxmlformats.org/drawingml/2006/chart" xmlns:r="http://schemas.openxmlformats.org/officeDocument/2006/relationships" r:id="rId3"/>
          </a:graphicData>
        </a:graphic>
      </p:graphicFrame>
      <p:sp>
        <p:nvSpPr>
          <p:cNvPr id="26" name="乘号 25">
            <a:extLst>
              <a:ext uri="{FF2B5EF4-FFF2-40B4-BE49-F238E27FC236}">
                <a16:creationId xmlns:a16="http://schemas.microsoft.com/office/drawing/2014/main" id="{9A0CC83D-F102-427C-BFB5-5ADC15A329DB}"/>
              </a:ext>
            </a:extLst>
          </p:cNvPr>
          <p:cNvSpPr/>
          <p:nvPr/>
        </p:nvSpPr>
        <p:spPr>
          <a:xfrm>
            <a:off x="8464958" y="4218341"/>
            <a:ext cx="228600" cy="219075"/>
          </a:xfrm>
          <a:prstGeom prst="mathMultiply">
            <a:avLst/>
          </a:prstGeom>
          <a:solidFill>
            <a:srgbClr val="FF0000">
              <a:alpha val="9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乘号 26">
            <a:extLst>
              <a:ext uri="{FF2B5EF4-FFF2-40B4-BE49-F238E27FC236}">
                <a16:creationId xmlns:a16="http://schemas.microsoft.com/office/drawing/2014/main" id="{29C4BBDF-B9E8-4696-B914-193DD03D05CD}"/>
              </a:ext>
            </a:extLst>
          </p:cNvPr>
          <p:cNvSpPr/>
          <p:nvPr/>
        </p:nvSpPr>
        <p:spPr>
          <a:xfrm>
            <a:off x="8657980" y="5876925"/>
            <a:ext cx="228600" cy="219075"/>
          </a:xfrm>
          <a:prstGeom prst="mathMultiply">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3844357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07C83-7B79-46AD-BFA6-FD4C644A079B}"/>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REVIEW</a:t>
            </a:r>
            <a:endParaRPr lang="en-IE" sz="2400" dirty="0">
              <a:solidFill>
                <a:schemeClr val="tx1"/>
              </a:solidFill>
            </a:endParaRP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051E24C5-303E-473E-8670-C688269AD4E3}"/>
              </a:ext>
            </a:extLst>
          </p:cNvPr>
          <p:cNvSpPr>
            <a:spLocks noGrp="1"/>
          </p:cNvSpPr>
          <p:nvPr>
            <p:ph idx="1"/>
          </p:nvPr>
        </p:nvSpPr>
        <p:spPr>
          <a:xfrm>
            <a:off x="6049182" y="1355088"/>
            <a:ext cx="5408696" cy="5252722"/>
          </a:xfrm>
        </p:spPr>
        <p:txBody>
          <a:bodyPr anchor="t">
            <a:normAutofit/>
          </a:bodyPr>
          <a:lstStyle/>
          <a:p>
            <a:r>
              <a:rPr lang="en-US" dirty="0">
                <a:solidFill>
                  <a:schemeClr val="bg1"/>
                </a:solidFill>
              </a:rPr>
              <a:t>Overall acceptable</a:t>
            </a:r>
          </a:p>
          <a:p>
            <a:r>
              <a:rPr lang="en-US" dirty="0">
                <a:solidFill>
                  <a:schemeClr val="bg1"/>
                </a:solidFill>
              </a:rPr>
              <a:t>Works better without conjunctions</a:t>
            </a:r>
          </a:p>
          <a:p>
            <a:r>
              <a:rPr lang="en-US" dirty="0">
                <a:solidFill>
                  <a:schemeClr val="bg1"/>
                </a:solidFill>
              </a:rPr>
              <a:t>Several bad misfits(converted to z-scores):</a:t>
            </a:r>
          </a:p>
          <a:p>
            <a:pPr marL="571500" lvl="1" indent="-342900">
              <a:buFont typeface="+mj-lt"/>
              <a:buAutoNum type="arabicPeriod"/>
            </a:pPr>
            <a:r>
              <a:rPr lang="en-US" dirty="0">
                <a:solidFill>
                  <a:schemeClr val="bg1"/>
                </a:solidFill>
              </a:rPr>
              <a:t> Case “ABY” for category B</a:t>
            </a:r>
          </a:p>
          <a:p>
            <a:pPr marL="457200" lvl="2" indent="0">
              <a:buNone/>
            </a:pPr>
            <a:r>
              <a:rPr lang="en-US" dirty="0">
                <a:solidFill>
                  <a:schemeClr val="bg1"/>
                </a:solidFill>
              </a:rPr>
              <a:t>   People: 0.14      Model:</a:t>
            </a:r>
            <a:r>
              <a:rPr lang="en-US" b="1" dirty="0">
                <a:solidFill>
                  <a:schemeClr val="bg1"/>
                </a:solidFill>
              </a:rPr>
              <a:t>2.42</a:t>
            </a:r>
          </a:p>
          <a:p>
            <a:pPr marL="571500" lvl="1" indent="-342900">
              <a:buFont typeface="+mj-lt"/>
              <a:buAutoNum type="arabicPeriod"/>
            </a:pPr>
            <a:r>
              <a:rPr lang="en-US" dirty="0">
                <a:solidFill>
                  <a:schemeClr val="bg1"/>
                </a:solidFill>
              </a:rPr>
              <a:t>Case “XXB” for category A</a:t>
            </a:r>
          </a:p>
          <a:p>
            <a:pPr marL="228600" lvl="1" indent="0">
              <a:buNone/>
            </a:pPr>
            <a:r>
              <a:rPr lang="en-US" dirty="0">
                <a:solidFill>
                  <a:schemeClr val="bg1"/>
                </a:solidFill>
              </a:rPr>
              <a:t>        People: </a:t>
            </a:r>
            <a:r>
              <a:rPr lang="en-US" b="1" dirty="0">
                <a:solidFill>
                  <a:schemeClr val="bg1"/>
                </a:solidFill>
              </a:rPr>
              <a:t>0.28</a:t>
            </a:r>
            <a:r>
              <a:rPr lang="en-US" dirty="0">
                <a:solidFill>
                  <a:schemeClr val="bg1"/>
                </a:solidFill>
              </a:rPr>
              <a:t>     Model: -0.74 </a:t>
            </a:r>
          </a:p>
          <a:p>
            <a:pPr marL="571500" lvl="1" indent="-342900">
              <a:buFont typeface="+mj-lt"/>
              <a:buAutoNum type="arabicPeriod" startAt="3"/>
            </a:pPr>
            <a:r>
              <a:rPr lang="en-US" dirty="0">
                <a:solidFill>
                  <a:schemeClr val="bg1"/>
                </a:solidFill>
              </a:rPr>
              <a:t>…</a:t>
            </a:r>
          </a:p>
          <a:p>
            <a:pPr marL="228600" lvl="1" indent="0">
              <a:buNone/>
            </a:pPr>
            <a:r>
              <a:rPr lang="en-US" sz="2000" dirty="0">
                <a:solidFill>
                  <a:schemeClr val="bg1"/>
                </a:solidFill>
              </a:rPr>
              <a:t>Possible reason:</a:t>
            </a:r>
            <a:r>
              <a:rPr lang="en-US" sz="1800" dirty="0">
                <a:solidFill>
                  <a:schemeClr val="bg1"/>
                </a:solidFill>
              </a:rPr>
              <a:t> The occurrence of critical symptoms is having too much effect on the calculation</a:t>
            </a:r>
            <a:endParaRPr lang="en-US" sz="2000" dirty="0">
              <a:solidFill>
                <a:schemeClr val="bg1"/>
              </a:solidFill>
            </a:endParaRPr>
          </a:p>
        </p:txBody>
      </p:sp>
      <p:sp>
        <p:nvSpPr>
          <p:cNvPr id="5" name="乘号 4">
            <a:extLst>
              <a:ext uri="{FF2B5EF4-FFF2-40B4-BE49-F238E27FC236}">
                <a16:creationId xmlns:a16="http://schemas.microsoft.com/office/drawing/2014/main" id="{4D2BE550-3F57-498D-A177-3515F333F5BB}"/>
              </a:ext>
            </a:extLst>
          </p:cNvPr>
          <p:cNvSpPr/>
          <p:nvPr/>
        </p:nvSpPr>
        <p:spPr>
          <a:xfrm>
            <a:off x="9029700" y="2599266"/>
            <a:ext cx="228600" cy="219075"/>
          </a:xfrm>
          <a:prstGeom prst="mathMultiply">
            <a:avLst/>
          </a:prstGeom>
          <a:solidFill>
            <a:srgbClr val="FF0000">
              <a:alpha val="9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乘号 5">
            <a:extLst>
              <a:ext uri="{FF2B5EF4-FFF2-40B4-BE49-F238E27FC236}">
                <a16:creationId xmlns:a16="http://schemas.microsoft.com/office/drawing/2014/main" id="{0E4EB87B-3251-4646-BB71-A894DB3C68DE}"/>
              </a:ext>
            </a:extLst>
          </p:cNvPr>
          <p:cNvSpPr/>
          <p:nvPr/>
        </p:nvSpPr>
        <p:spPr>
          <a:xfrm>
            <a:off x="9029700" y="3369732"/>
            <a:ext cx="228600" cy="219075"/>
          </a:xfrm>
          <a:prstGeom prst="mathMultiply">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4345790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F86BC-34E5-4BC2-9EAA-8802F3C57D43}"/>
              </a:ext>
            </a:extLst>
          </p:cNvPr>
          <p:cNvSpPr>
            <a:spLocks noGrp="1"/>
          </p:cNvSpPr>
          <p:nvPr>
            <p:ph type="title"/>
          </p:nvPr>
        </p:nvSpPr>
        <p:spPr>
          <a:xfrm>
            <a:off x="985544" y="1584710"/>
            <a:ext cx="3688580" cy="3688580"/>
          </a:xfrm>
          <a:prstGeom prst="ellipse">
            <a:avLst/>
          </a:prstGeom>
          <a:solidFill>
            <a:schemeClr val="accent2"/>
          </a:solidFill>
          <a:ln>
            <a:noFill/>
          </a:ln>
        </p:spPr>
        <p:txBody>
          <a:bodyPr vert="horz" lIns="182880" tIns="182880" rIns="182880" bIns="182880" rtlCol="0" anchor="ctr">
            <a:normAutofit/>
          </a:bodyPr>
          <a:lstStyle/>
          <a:p>
            <a:r>
              <a:rPr lang="en-US" sz="3600" dirty="0">
                <a:solidFill>
                  <a:srgbClr val="FFFFFF"/>
                </a:solidFill>
              </a:rPr>
              <a:t>THANK YOU</a:t>
            </a:r>
          </a:p>
        </p:txBody>
      </p:sp>
      <p:sp>
        <p:nvSpPr>
          <p:cNvPr id="21" name="Oval 20">
            <a:extLst>
              <a:ext uri="{FF2B5EF4-FFF2-40B4-BE49-F238E27FC236}">
                <a16:creationId xmlns:a16="http://schemas.microsoft.com/office/drawing/2014/main" id="{5E373D23-9552-4D00-A685-F29249A5A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868" y="1443035"/>
            <a:ext cx="3971932" cy="397193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E24867-6016-44FF-BCAF-4A8082CA8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640080"/>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2C1B0C5-B3ED-4F12-BA2C-00F26D2A6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802767"/>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形 4" descr="问题">
            <a:extLst>
              <a:ext uri="{FF2B5EF4-FFF2-40B4-BE49-F238E27FC236}">
                <a16:creationId xmlns:a16="http://schemas.microsoft.com/office/drawing/2014/main" id="{599F82C2-007C-4B82-B328-3D124F0555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37131" y="1122807"/>
            <a:ext cx="4297680" cy="4297680"/>
          </a:xfrm>
          <a:prstGeom prst="rect">
            <a:avLst/>
          </a:prstGeom>
        </p:spPr>
      </p:pic>
    </p:spTree>
    <p:extLst>
      <p:ext uri="{BB962C8B-B14F-4D97-AF65-F5344CB8AC3E}">
        <p14:creationId xmlns:p14="http://schemas.microsoft.com/office/powerpoint/2010/main" val="313539091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2035</TotalTime>
  <Words>526</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Cambria Math</vt:lpstr>
      <vt:lpstr>Gill Sans MT</vt:lpstr>
      <vt:lpstr>Times New Roman</vt:lpstr>
      <vt:lpstr>Parcel</vt:lpstr>
      <vt:lpstr>cognitive modelling</vt:lpstr>
      <vt:lpstr>primitive idea</vt:lpstr>
      <vt:lpstr>weighting factors </vt:lpstr>
      <vt:lpstr>Weighting factors</vt:lpstr>
      <vt:lpstr>CONJUNCTION</vt:lpstr>
      <vt:lpstr>RESULTS</vt:lpstr>
      <vt:lpstr>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modelling</dc:title>
  <dc:creator>宇航 刘</dc:creator>
  <cp:lastModifiedBy>宇航 刘</cp:lastModifiedBy>
  <cp:revision>3</cp:revision>
  <dcterms:created xsi:type="dcterms:W3CDTF">2019-04-01T22:57:24Z</dcterms:created>
  <dcterms:modified xsi:type="dcterms:W3CDTF">2019-04-03T08:54:07Z</dcterms:modified>
</cp:coreProperties>
</file>