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4AED-2FB7-487E-BFAD-11B4E119ED7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366A4-F3C8-41AF-984E-E571BED7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5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C8A53-07EA-4AB1-B3CE-04487F96F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3F125-07BA-4FCD-95CD-A108F4C5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E029F-27CA-4481-9515-5B61EA4F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2E15-A3D0-49CF-B642-4262C639D16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FBFC-6233-4CC2-BB29-6E94BCE8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A87C-2B5A-4776-B155-B95BC28C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0B10-9FB8-4F59-A933-A92F0FDC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6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25075-B35F-4F22-A5B2-FAB0436F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A638C7-825E-4046-9E07-FB62A5ACE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6FB9E-6A90-45A5-9F01-F1896595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2E15-A3D0-49CF-B642-4262C639D16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5AB6C-D31C-4E0B-A457-F5A59B37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4EBC1-17D1-4D52-8D08-D2EF6114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0B10-9FB8-4F59-A933-A92F0FDC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9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D3F62D-3122-4D5D-B250-C69B7CCD7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3A20B-2646-4AC4-809B-F7395FF79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FB365-23F9-4C0B-995C-1088166C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2E15-A3D0-49CF-B642-4262C639D16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AA47B-6D90-449A-A04F-3616950C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A0C6A-D058-4C0D-B6CC-C29BF3A0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0B10-9FB8-4F59-A933-A92F0FDC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9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C9376-2C0D-4503-A5FB-8610D24B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601A8-3E3F-4281-9350-AA9A33F20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ED337-4B38-4C9A-95E5-21BAEE19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2E15-A3D0-49CF-B642-4262C639D16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01ACF-9C71-4BFF-8EFE-22BB13BE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C0C2F-E794-4956-9A45-A9308119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0B10-9FB8-4F59-A933-A92F0FDC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6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F0B87-4A18-4E0C-AB26-2AF982B0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EF8BC-CD39-423B-8A72-A2D2C1B34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C3506-4BB7-4AC3-B8B6-87603289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2E15-A3D0-49CF-B642-4262C639D16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7E45D-31B9-430B-AF75-393B7CE4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07C38-8126-4B12-A85D-AFA30FE5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0B10-9FB8-4F59-A933-A92F0FDC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4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FBE6-CDCB-419A-AD2F-7C63BA34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69D1B-4245-44F7-8A47-364E55636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CFA00-2CE3-4838-808E-379C14F7B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27916-D3A6-4BE5-AA7C-BAB35605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2E15-A3D0-49CF-B642-4262C639D16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34136-3B6B-45C7-B983-299A38F1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9E545F-1A32-4813-A888-5F36F382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0B10-9FB8-4F59-A933-A92F0FDC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2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0A801-BE37-428C-8D08-4A698608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311B3-C4BB-4BB1-B959-B80C13C6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B76A01-C430-4153-B227-3D3B20D19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87DCED-D730-4043-AE57-52F786942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C8FFAD-44D5-4EB4-B3C5-911812E4C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266620-4ED5-4719-B639-A95FE408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2E15-A3D0-49CF-B642-4262C639D16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144F0-975F-42B7-A822-C64AB1BB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8A0B6D-B187-4E5B-93DF-1A003FB2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0B10-9FB8-4F59-A933-A92F0FDC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9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C9899-0D48-427E-AB9A-BFF19EC3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C972DF-65F8-4161-A5EE-15DAA4A8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2E15-A3D0-49CF-B642-4262C639D16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C0E91-F1BE-49C7-A862-5067F839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29C4B2-864D-4FC0-AEFF-20E1575D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0B10-9FB8-4F59-A933-A92F0FDC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3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23A3A5-6FE2-4B87-9286-5B14F01E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2E15-A3D0-49CF-B642-4262C639D16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BAAE55-06A9-4604-AE77-B3976AD0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091936-63DD-404E-B4AE-614523E2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0B10-9FB8-4F59-A933-A92F0FDC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8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B209B-68DA-4AD2-A57E-67AA2AC7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D0B09-7C66-47A0-884F-615D0A51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9AC7F-22B0-41C0-B604-BA0EE762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6E9C0-C4B7-444F-BAD7-E9C8EACB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2E15-A3D0-49CF-B642-4262C639D16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D725C-0995-4B8C-AF04-D80B5832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239FA-D49C-42DC-B359-D86C74BB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0B10-9FB8-4F59-A933-A92F0FDC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1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263EC-161D-4671-842F-51527EF4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138B86-DE56-44B9-A738-E3A80FE53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23AB6-5BB5-4D1F-BEC7-5071822E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D4D5A-4738-4681-8079-E722445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2E15-A3D0-49CF-B642-4262C639D16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22CC4-1C00-4E45-BDFB-3D76872B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AA335-5C8B-4B21-800E-D1C4264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0B10-9FB8-4F59-A933-A92F0FDC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8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4EA5B8-F683-49D0-8DEC-46097DEB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11D92-525A-466A-9119-A3804702E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ABD11-17C0-4C5B-B015-BE6BCE376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F2E15-A3D0-49CF-B642-4262C639D16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0439B-49E0-489D-9D5C-0D1268EEE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A4B1C-C135-4A68-B7C2-CE30EACDD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0B10-9FB8-4F59-A933-A92F0FDCF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5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717152C-5729-4547-86B5-1B14439EE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49198F-6B47-4D80-A14B-10F3884FDE03}"/>
              </a:ext>
            </a:extLst>
          </p:cNvPr>
          <p:cNvSpPr txBox="1"/>
          <p:nvPr/>
        </p:nvSpPr>
        <p:spPr>
          <a:xfrm>
            <a:off x="1031132" y="671208"/>
            <a:ext cx="10322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System Design and Verification</a:t>
            </a:r>
          </a:p>
          <a:p>
            <a:r>
              <a:rPr lang="en-US" altLang="zh-CN" sz="5400" b="1" dirty="0">
                <a:solidFill>
                  <a:schemeClr val="bg1"/>
                </a:solidFill>
              </a:rPr>
              <a:t>Advanced Program construction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5E40B4-7AD5-4D7A-9B08-7906B4BD8A1A}"/>
              </a:ext>
            </a:extLst>
          </p:cNvPr>
          <p:cNvSpPr txBox="1"/>
          <p:nvPr/>
        </p:nvSpPr>
        <p:spPr>
          <a:xfrm>
            <a:off x="3543847" y="3740687"/>
            <a:ext cx="57246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Lecturer: Wang Zhengyang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      Xu Chuyuan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      Wen Haotian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      Xiao Yao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      Wei Danling		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3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717152C-5729-4547-86B5-1B14439EE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E9E899-D822-4F98-9360-211903E48E11}"/>
              </a:ext>
            </a:extLst>
          </p:cNvPr>
          <p:cNvSpPr txBox="1"/>
          <p:nvPr/>
        </p:nvSpPr>
        <p:spPr>
          <a:xfrm>
            <a:off x="3750013" y="488474"/>
            <a:ext cx="5763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Introduction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E72B09-1226-4647-A507-281106489472}"/>
              </a:ext>
            </a:extLst>
          </p:cNvPr>
          <p:cNvSpPr txBox="1"/>
          <p:nvPr/>
        </p:nvSpPr>
        <p:spPr>
          <a:xfrm>
            <a:off x="1642702" y="2274838"/>
            <a:ext cx="9773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1.What we’ve learnt until now is not program.</a:t>
            </a:r>
          </a:p>
          <a:p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en-US" altLang="zh-CN" sz="3600" b="1" dirty="0">
                <a:solidFill>
                  <a:schemeClr val="bg1"/>
                </a:solidFill>
              </a:rPr>
              <a:t>2.We have just learnt two languages</a:t>
            </a:r>
          </a:p>
          <a:p>
            <a:r>
              <a:rPr lang="en-US" altLang="zh-CN" sz="3600" b="1" dirty="0">
                <a:solidFill>
                  <a:schemeClr val="bg1"/>
                </a:solidFill>
              </a:rPr>
              <a:t>and some Algorithm.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3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717152C-5729-4547-86B5-1B14439EE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E9E899-D822-4F98-9360-211903E48E11}"/>
              </a:ext>
            </a:extLst>
          </p:cNvPr>
          <p:cNvSpPr txBox="1"/>
          <p:nvPr/>
        </p:nvSpPr>
        <p:spPr>
          <a:xfrm>
            <a:off x="1341107" y="291829"/>
            <a:ext cx="1097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Simplification and Analysis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EA598F-FDFA-4019-8D9C-45EB13715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287" y="2573461"/>
            <a:ext cx="3326683" cy="41074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DDDE29-9B0D-4053-BDE6-CBD96EB18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287" y="1307492"/>
            <a:ext cx="3326684" cy="12659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EDD842-93A9-4BC0-8E9E-7BC022EF0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04" y="1709927"/>
            <a:ext cx="1129692" cy="11296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1DE4C8-FDFC-4098-BD2B-4E9E2D8A5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57" y="1709927"/>
            <a:ext cx="1129692" cy="11296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E9D7E9-D920-40AE-A0B1-5EAD3AB32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92" y="1709927"/>
            <a:ext cx="1129692" cy="11296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8E6E0F-B966-4BBD-AF08-3FEBED6C09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88" y="1709927"/>
            <a:ext cx="1129692" cy="112969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8B14018-F841-431A-8288-A8D249480A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88" y="1709927"/>
            <a:ext cx="1129692" cy="1129692"/>
          </a:xfrm>
          <a:prstGeom prst="rect">
            <a:avLst/>
          </a:prstGeom>
        </p:spPr>
      </p:pic>
      <p:sp>
        <p:nvSpPr>
          <p:cNvPr id="17" name="加号 16">
            <a:extLst>
              <a:ext uri="{FF2B5EF4-FFF2-40B4-BE49-F238E27FC236}">
                <a16:creationId xmlns:a16="http://schemas.microsoft.com/office/drawing/2014/main" id="{111DA2DD-148E-4759-B958-25E2B3155AEC}"/>
              </a:ext>
            </a:extLst>
          </p:cNvPr>
          <p:cNvSpPr/>
          <p:nvPr/>
        </p:nvSpPr>
        <p:spPr>
          <a:xfrm>
            <a:off x="2181513" y="1861819"/>
            <a:ext cx="816078" cy="825909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号 17">
            <a:extLst>
              <a:ext uri="{FF2B5EF4-FFF2-40B4-BE49-F238E27FC236}">
                <a16:creationId xmlns:a16="http://schemas.microsoft.com/office/drawing/2014/main" id="{87F85C5E-D64D-4744-AA13-AE7F0CA6878C}"/>
              </a:ext>
            </a:extLst>
          </p:cNvPr>
          <p:cNvSpPr/>
          <p:nvPr/>
        </p:nvSpPr>
        <p:spPr>
          <a:xfrm>
            <a:off x="4990483" y="1933618"/>
            <a:ext cx="855407" cy="792892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50DFC6-D61D-46A3-9132-ED005AE8B4AF}"/>
              </a:ext>
            </a:extLst>
          </p:cNvPr>
          <p:cNvSpPr txBox="1"/>
          <p:nvPr/>
        </p:nvSpPr>
        <p:spPr>
          <a:xfrm>
            <a:off x="5832786" y="1668344"/>
            <a:ext cx="1322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FFC000"/>
                </a:solidFill>
              </a:rPr>
              <a:t>16</a:t>
            </a:r>
            <a:endParaRPr lang="zh-CN" altLang="en-US" sz="8000" b="1" dirty="0">
              <a:solidFill>
                <a:srgbClr val="FFC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7DA6D0-FDA1-4404-A7C2-7DAF492B9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88" y="3296132"/>
            <a:ext cx="1129692" cy="112969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8E20727-C8FB-4B86-A5D4-FA5B83AC2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88" y="3321420"/>
            <a:ext cx="1129692" cy="112969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7395F66-474B-4997-9549-9377598D0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58" y="3321420"/>
            <a:ext cx="1129692" cy="1129692"/>
          </a:xfrm>
          <a:prstGeom prst="rect">
            <a:avLst/>
          </a:prstGeom>
        </p:spPr>
      </p:pic>
      <p:sp>
        <p:nvSpPr>
          <p:cNvPr id="23" name="加号 22">
            <a:extLst>
              <a:ext uri="{FF2B5EF4-FFF2-40B4-BE49-F238E27FC236}">
                <a16:creationId xmlns:a16="http://schemas.microsoft.com/office/drawing/2014/main" id="{D2C47A38-88E8-473C-A522-FA6964F9A29B}"/>
              </a:ext>
            </a:extLst>
          </p:cNvPr>
          <p:cNvSpPr/>
          <p:nvPr/>
        </p:nvSpPr>
        <p:spPr>
          <a:xfrm>
            <a:off x="2147022" y="3448023"/>
            <a:ext cx="816078" cy="825909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号 23">
            <a:extLst>
              <a:ext uri="{FF2B5EF4-FFF2-40B4-BE49-F238E27FC236}">
                <a16:creationId xmlns:a16="http://schemas.microsoft.com/office/drawing/2014/main" id="{581AF6E6-CC64-4699-8FF8-59FB28F7ED9F}"/>
              </a:ext>
            </a:extLst>
          </p:cNvPr>
          <p:cNvSpPr/>
          <p:nvPr/>
        </p:nvSpPr>
        <p:spPr>
          <a:xfrm>
            <a:off x="4990483" y="3489820"/>
            <a:ext cx="855407" cy="792892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C474ED-CC1D-411D-9F4C-A806646874E9}"/>
              </a:ext>
            </a:extLst>
          </p:cNvPr>
          <p:cNvSpPr txBox="1"/>
          <p:nvPr/>
        </p:nvSpPr>
        <p:spPr>
          <a:xfrm>
            <a:off x="5807245" y="3211373"/>
            <a:ext cx="1322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FFC000"/>
                </a:solidFill>
              </a:rPr>
              <a:t>10</a:t>
            </a:r>
            <a:endParaRPr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4ECC9D3-BE82-46BD-AFA3-8D7E442812CF}"/>
              </a:ext>
            </a:extLst>
          </p:cNvPr>
          <p:cNvSpPr txBox="1"/>
          <p:nvPr/>
        </p:nvSpPr>
        <p:spPr>
          <a:xfrm>
            <a:off x="2664992" y="4831002"/>
            <a:ext cx="29851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FFC000"/>
                </a:solidFill>
              </a:rPr>
              <a:t>Cost ?</a:t>
            </a:r>
            <a:endParaRPr lang="zh-CN" altLang="en-US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717152C-5729-4547-86B5-1B14439EE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E9E899-D822-4F98-9360-211903E48E11}"/>
              </a:ext>
            </a:extLst>
          </p:cNvPr>
          <p:cNvSpPr txBox="1"/>
          <p:nvPr/>
        </p:nvSpPr>
        <p:spPr>
          <a:xfrm>
            <a:off x="639097" y="350823"/>
            <a:ext cx="11061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System Design and Verification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F24C2F-337D-4AFE-83D8-01226D184214}"/>
              </a:ext>
            </a:extLst>
          </p:cNvPr>
          <p:cNvSpPr txBox="1"/>
          <p:nvPr/>
        </p:nvSpPr>
        <p:spPr>
          <a:xfrm>
            <a:off x="1809136" y="1717309"/>
            <a:ext cx="34531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① </a:t>
            </a:r>
            <a:r>
              <a:rPr lang="en-US" altLang="zh-CN" sz="3600" b="1" dirty="0">
                <a:solidFill>
                  <a:schemeClr val="bg1"/>
                </a:solidFill>
              </a:rPr>
              <a:t>Specification</a:t>
            </a: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②           </a:t>
            </a:r>
            <a:r>
              <a:rPr lang="en-US" altLang="zh-CN" sz="3600" b="1" dirty="0">
                <a:solidFill>
                  <a:schemeClr val="bg1"/>
                </a:solidFill>
              </a:rPr>
              <a:t>Tools</a:t>
            </a: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③      </a:t>
            </a:r>
            <a:r>
              <a:rPr lang="en-US" altLang="zh-CN" sz="3600" b="1" dirty="0">
                <a:solidFill>
                  <a:schemeClr val="bg1"/>
                </a:solidFill>
              </a:rPr>
              <a:t>Theorem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070C0D3-BCDF-483B-BF0A-AA3B6DF343C6}"/>
              </a:ext>
            </a:extLst>
          </p:cNvPr>
          <p:cNvSpPr/>
          <p:nvPr/>
        </p:nvSpPr>
        <p:spPr>
          <a:xfrm>
            <a:off x="5118055" y="2263779"/>
            <a:ext cx="319184" cy="1848464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29EA22-1639-4F65-8B96-8033D7DA5AD4}"/>
              </a:ext>
            </a:extLst>
          </p:cNvPr>
          <p:cNvSpPr txBox="1"/>
          <p:nvPr/>
        </p:nvSpPr>
        <p:spPr>
          <a:xfrm>
            <a:off x="5447072" y="2324049"/>
            <a:ext cx="46313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Notation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Calculational Programming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A8164168-DC50-429B-8DBE-4BCA50068B59}"/>
              </a:ext>
            </a:extLst>
          </p:cNvPr>
          <p:cNvSpPr/>
          <p:nvPr/>
        </p:nvSpPr>
        <p:spPr>
          <a:xfrm>
            <a:off x="5127888" y="4533951"/>
            <a:ext cx="319184" cy="1848464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97E10B-0DA5-4957-829C-0739C5A2FB1E}"/>
              </a:ext>
            </a:extLst>
          </p:cNvPr>
          <p:cNvSpPr txBox="1"/>
          <p:nvPr/>
        </p:nvSpPr>
        <p:spPr>
          <a:xfrm>
            <a:off x="5437239" y="4577180"/>
            <a:ext cx="46089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The Reduction Theorem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The Linear Search Theorem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… 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1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717152C-5729-4547-86B5-1B14439EE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9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E9E899-D822-4F98-9360-211903E48E11}"/>
              </a:ext>
            </a:extLst>
          </p:cNvPr>
          <p:cNvSpPr txBox="1"/>
          <p:nvPr/>
        </p:nvSpPr>
        <p:spPr>
          <a:xfrm>
            <a:off x="442452" y="360655"/>
            <a:ext cx="11513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Advanced Program Construction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84986C-2070-4CA6-BCFE-DD0C649F0FD2}"/>
              </a:ext>
            </a:extLst>
          </p:cNvPr>
          <p:cNvSpPr txBox="1"/>
          <p:nvPr/>
        </p:nvSpPr>
        <p:spPr>
          <a:xfrm>
            <a:off x="80667" y="5173906"/>
            <a:ext cx="12022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For solving more complex problems and further study</a:t>
            </a:r>
          </a:p>
          <a:p>
            <a:r>
              <a:rPr lang="en-US" altLang="zh-CN" sz="4000" dirty="0">
                <a:solidFill>
                  <a:schemeClr val="bg1"/>
                </a:solidFill>
              </a:rPr>
              <a:t>                                 ……………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717152C-5729-4547-86B5-1B14439EE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E9E899-D822-4F98-9360-211903E48E11}"/>
              </a:ext>
            </a:extLst>
          </p:cNvPr>
          <p:cNvSpPr txBox="1"/>
          <p:nvPr/>
        </p:nvSpPr>
        <p:spPr>
          <a:xfrm>
            <a:off x="4041058" y="321326"/>
            <a:ext cx="3480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Summary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84986C-2070-4CA6-BCFE-DD0C649F0FD2}"/>
              </a:ext>
            </a:extLst>
          </p:cNvPr>
          <p:cNvSpPr txBox="1"/>
          <p:nvPr/>
        </p:nvSpPr>
        <p:spPr>
          <a:xfrm>
            <a:off x="968980" y="1464808"/>
            <a:ext cx="108002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1.We should distinguish programming task and Programming.</a:t>
            </a:r>
          </a:p>
          <a:p>
            <a:endParaRPr lang="en-US" altLang="zh-CN" sz="4000" b="1" dirty="0">
              <a:solidFill>
                <a:schemeClr val="bg1"/>
              </a:solidFill>
            </a:endParaRPr>
          </a:p>
          <a:p>
            <a:r>
              <a:rPr lang="en-US" altLang="zh-CN" sz="4000" b="1" dirty="0">
                <a:solidFill>
                  <a:schemeClr val="bg1"/>
                </a:solidFill>
              </a:rPr>
              <a:t>2.We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are supposed to avoid writing program </a:t>
            </a:r>
          </a:p>
          <a:p>
            <a:r>
              <a:rPr lang="en-US" altLang="zh-CN" sz="4000" b="1" dirty="0">
                <a:solidFill>
                  <a:schemeClr val="bg1"/>
                </a:solidFill>
              </a:rPr>
              <a:t>instead of concentrating on how to program</a:t>
            </a:r>
          </a:p>
          <a:p>
            <a:endParaRPr lang="en-US" altLang="zh-CN" sz="4000" b="1" dirty="0">
              <a:solidFill>
                <a:schemeClr val="bg1"/>
              </a:solidFill>
            </a:endParaRPr>
          </a:p>
          <a:p>
            <a:r>
              <a:rPr lang="en-US" altLang="zh-CN" sz="4000" b="1" dirty="0">
                <a:solidFill>
                  <a:schemeClr val="bg1"/>
                </a:solidFill>
              </a:rPr>
              <a:t>3.We should change our attitude</a:t>
            </a:r>
          </a:p>
        </p:txBody>
      </p:sp>
    </p:spTree>
    <p:extLst>
      <p:ext uri="{BB962C8B-B14F-4D97-AF65-F5344CB8AC3E}">
        <p14:creationId xmlns:p14="http://schemas.microsoft.com/office/powerpoint/2010/main" val="2644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717152C-5729-4547-86B5-1B14439EE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E9E899-D822-4F98-9360-211903E48E11}"/>
              </a:ext>
            </a:extLst>
          </p:cNvPr>
          <p:cNvSpPr txBox="1"/>
          <p:nvPr/>
        </p:nvSpPr>
        <p:spPr>
          <a:xfrm>
            <a:off x="184826" y="240440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Thank you for listening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3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127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正央 王</dc:creator>
  <cp:lastModifiedBy>正央 王</cp:lastModifiedBy>
  <cp:revision>12</cp:revision>
  <dcterms:created xsi:type="dcterms:W3CDTF">2019-05-08T07:46:59Z</dcterms:created>
  <dcterms:modified xsi:type="dcterms:W3CDTF">2019-05-08T09:18:09Z</dcterms:modified>
</cp:coreProperties>
</file>