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70" r:id="rId6"/>
    <p:sldId id="257" r:id="rId7"/>
    <p:sldId id="310" r:id="rId8"/>
    <p:sldId id="272" r:id="rId9"/>
    <p:sldId id="266" r:id="rId10"/>
  </p:sldIdLst>
  <p:sldSz cx="12188825" cy="6858000"/>
  <p:notesSz cx="6858000" cy="9144000"/>
  <p:custDataLst>
    <p:tags r:id="rId1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72" y="12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2019/4/9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0"/>
            <a:ext cx="6391275" cy="5067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756" y="548680"/>
            <a:ext cx="47525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website is informational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 application is interactive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A1B3D4-BEA3-41EC-A6BB-92C6CF20AABA}"/>
              </a:ext>
            </a:extLst>
          </p:cNvPr>
          <p:cNvSpPr/>
          <p:nvPr/>
        </p:nvSpPr>
        <p:spPr>
          <a:xfrm>
            <a:off x="1845940" y="0"/>
            <a:ext cx="9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 and disadvantage of web application </a:t>
            </a:r>
            <a:endParaRPr lang="zh-CN" altLang="en-US" sz="5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252C0-E661-4868-8A43-2D021F674745}"/>
              </a:ext>
            </a:extLst>
          </p:cNvPr>
          <p:cNvSpPr/>
          <p:nvPr/>
        </p:nvSpPr>
        <p:spPr>
          <a:xfrm>
            <a:off x="22749" y="1556792"/>
            <a:ext cx="6022403" cy="30777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Advantages:</a:t>
            </a:r>
          </a:p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Good separation mode</a:t>
            </a:r>
          </a:p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Reduce server pressure</a:t>
            </a:r>
          </a:p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Share a set of back-end program code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09949C-FF69-4B60-AFF0-C9C4155996F3}"/>
              </a:ext>
            </a:extLst>
          </p:cNvPr>
          <p:cNvSpPr/>
          <p:nvPr/>
        </p:nvSpPr>
        <p:spPr>
          <a:xfrm>
            <a:off x="6526460" y="1555304"/>
            <a:ext cx="5400600" cy="46782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Disadvantages:</a:t>
            </a:r>
          </a:p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 SEO is difficult</a:t>
            </a:r>
          </a:p>
          <a:p>
            <a:pPr marL="742950" indent="-742950" algn="ctr">
              <a:buAutoNum type="arabicPeriod" startAt="2"/>
            </a:pPr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 to manage </a:t>
            </a:r>
          </a:p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 The initial loading takes much time</a:t>
            </a:r>
          </a:p>
          <a:p>
            <a:pPr marL="914400" indent="-914400" algn="ctr">
              <a:buAutoNum type="arabicPeriod"/>
            </a:pPr>
            <a:endParaRPr lang="en-US" altLang="zh-CN" sz="5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5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772" y="0"/>
            <a:ext cx="11927060" cy="12131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History of Web Development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5780" y="1220248"/>
            <a:ext cx="9793088" cy="5233088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1969</a:t>
            </a:r>
            <a:r>
              <a:rPr lang="en-US" altLang="zh-CN" sz="2900" dirty="0">
                <a:solidFill>
                  <a:srgbClr val="C00000"/>
                </a:solidFill>
              </a:rPr>
              <a:t> </a:t>
            </a:r>
            <a:r>
              <a:rPr lang="en-US" altLang="zh-CN" sz="2900" dirty="0">
                <a:solidFill>
                  <a:srgbClr val="FFFF00"/>
                </a:solidFill>
              </a:rPr>
              <a:t>ARPANET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1981 The first complete norm had been established base on TCP/IP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1982 WAN appeared in Europe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1984 DNS technique realized; e-mail came into use in Germany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1985 The first domain name Symbolics.com appeared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1987-1989   3 service providers : UNNET CERFNET PSINET; Tim Berners-Lee established WWW and started to explore HTTP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1990 The first network search engine Archie appeared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1991 WWW opened to the public;  Gopher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1994-2006 Netscape ,Yahoo! ,Craigslist,eBay,AltaVista,Google,WordPress,Facebook,Youtube.com,Reddit,Twitter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2016 Google Analysis(AI)</a:t>
            </a:r>
          </a:p>
          <a:p>
            <a:pPr algn="l">
              <a:lnSpc>
                <a:spcPct val="170000"/>
              </a:lnSpc>
            </a:pPr>
            <a:r>
              <a:rPr lang="en-US" altLang="zh-CN" sz="2900" dirty="0">
                <a:solidFill>
                  <a:srgbClr val="FFFF00"/>
                </a:solidFill>
              </a:rPr>
              <a:t>2018---- </a:t>
            </a:r>
          </a:p>
          <a:p>
            <a:pPr algn="l"/>
            <a:endParaRPr lang="en-US" altLang="zh-CN" dirty="0">
              <a:solidFill>
                <a:srgbClr val="FFFF00"/>
              </a:solidFill>
            </a:endParaRPr>
          </a:p>
          <a:p>
            <a:pPr algn="l"/>
            <a:endParaRPr lang="en-US" altLang="zh-CN" dirty="0">
              <a:solidFill>
                <a:srgbClr val="FFFF00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develop web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/>
              <a:t>Learning to use a flow chart software (MS Visio, </a:t>
            </a:r>
            <a:r>
              <a:rPr lang="en-US" altLang="zh-CN" dirty="0" err="1"/>
              <a:t>Xmind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Being familiar with website structure</a:t>
            </a:r>
          </a:p>
          <a:p>
            <a:r>
              <a:rPr lang="en-US" altLang="zh-CN" dirty="0"/>
              <a:t>Learning a Photo Processing Software (PS)</a:t>
            </a:r>
          </a:p>
          <a:p>
            <a:r>
              <a:rPr lang="en-US" altLang="zh-CN" dirty="0"/>
              <a:t>Learning basic Internet knowledge</a:t>
            </a:r>
          </a:p>
          <a:p>
            <a:r>
              <a:rPr lang="en-US" altLang="zh-CN" dirty="0"/>
              <a:t>Learning HTML and CSS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5785" y="782955"/>
            <a:ext cx="7211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accent3">
                    <a:lumMod val="60000"/>
                    <a:lumOff val="40000"/>
                  </a:schemeClr>
                </a:solidFill>
                <a:latin typeface="Segoe UI Black" panose="020B0A02040204020203" charset="0"/>
                <a:ea typeface="微软雅黑" panose="020B0503020204020204" pitchFamily="34" charset="-122"/>
                <a:cs typeface="Segoe UI Black" panose="020B0A02040204020203" charset="0"/>
              </a:rPr>
              <a:t>web's future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35785" y="2306955"/>
            <a:ext cx="8311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00B050"/>
                </a:solidFill>
                <a:latin typeface="Bahnschrift" panose="020B0502040204020203" charset="0"/>
                <a:cs typeface="Bahnschrift" panose="020B0502040204020203" charset="0"/>
              </a:rPr>
              <a:t>First,web will let everybody  get online.</a:t>
            </a:r>
          </a:p>
          <a:p>
            <a:endParaRPr lang="en-US" altLang="zh-CN" sz="3600">
              <a:solidFill>
                <a:srgbClr val="00B05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zh-CN" sz="3600">
                <a:solidFill>
                  <a:srgbClr val="00B050"/>
                </a:solidFill>
                <a:latin typeface="Bahnschrift" panose="020B0502040204020203" charset="0"/>
                <a:cs typeface="Bahnschrift" panose="020B0502040204020203" charset="0"/>
              </a:rPr>
              <a:t>Second,web will  bring more innovation.</a:t>
            </a:r>
          </a:p>
          <a:p>
            <a:endParaRPr lang="en-US" altLang="zh-CN" sz="3600">
              <a:solidFill>
                <a:srgbClr val="00B05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altLang="zh-CN" sz="3600">
                <a:solidFill>
                  <a:srgbClr val="00B050"/>
                </a:solidFill>
                <a:latin typeface="Bahnschrift" panose="020B0502040204020203" charset="0"/>
                <a:cs typeface="Bahnschrift" panose="020B0502040204020203" charset="0"/>
              </a:rPr>
              <a:t>Third,web will provide more work chances with people.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7275" y="2150110"/>
            <a:ext cx="69253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>
                <a:ln/>
                <a:solidFill>
                  <a:schemeClr val="accent4"/>
                </a:solidFill>
                <a:effectLst/>
                <a:latin typeface="Yu Gothic UI Semibold" panose="020B0700000000000000" charset="-128"/>
                <a:ea typeface="Yu Gothic UI Semibold" panose="020B0700000000000000" charset="-128"/>
              </a:rPr>
              <a:t>thank you for </a:t>
            </a:r>
            <a:r>
              <a:rPr lang="en-US" altLang="zh-CN" sz="4800">
                <a:ln/>
                <a:solidFill>
                  <a:schemeClr val="accent4"/>
                </a:solidFill>
                <a:effectLst/>
                <a:latin typeface="Yu Gothic UI Semibold" panose="020B0700000000000000" charset="-128"/>
                <a:ea typeface="Yu Gothic UI Semibold" panose="020B0700000000000000" charset="-128"/>
                <a:cs typeface="Arial Black" panose="020B0A04020102020204" charset="0"/>
              </a:rPr>
              <a:t>listenning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229</Words>
  <Application>Microsoft Office PowerPoint</Application>
  <PresentationFormat>自定义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Yu Gothic UI Semibold</vt:lpstr>
      <vt:lpstr>微软雅黑</vt:lpstr>
      <vt:lpstr>Arial</vt:lpstr>
      <vt:lpstr>Bahnschrift</vt:lpstr>
      <vt:lpstr>Corbel</vt:lpstr>
      <vt:lpstr>Segoe UI Black</vt:lpstr>
      <vt:lpstr>Times New Roman</vt:lpstr>
      <vt:lpstr>数字蓝色隧道 16x9</vt:lpstr>
      <vt:lpstr>PowerPoint 演示文稿</vt:lpstr>
      <vt:lpstr>PowerPoint 演示文稿</vt:lpstr>
      <vt:lpstr>History of Web Development </vt:lpstr>
      <vt:lpstr>How to develop web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2019-04-27T12:09:49Z</dcterms:created>
  <dcterms:modified xsi:type="dcterms:W3CDTF">2019-04-09T07:28:48Z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