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322" r:id="rId3"/>
    <p:sldId id="336" r:id="rId4"/>
    <p:sldId id="386" r:id="rId5"/>
    <p:sldId id="402" r:id="rId6"/>
    <p:sldId id="403" r:id="rId7"/>
    <p:sldId id="404" r:id="rId8"/>
    <p:sldId id="405" r:id="rId9"/>
    <p:sldId id="406" r:id="rId10"/>
    <p:sldId id="407" r:id="rId11"/>
    <p:sldId id="408" r:id="rId12"/>
    <p:sldId id="344" r:id="rId13"/>
    <p:sldId id="409" r:id="rId14"/>
    <p:sldId id="412" r:id="rId15"/>
    <p:sldId id="411" r:id="rId16"/>
    <p:sldId id="413" r:id="rId17"/>
    <p:sldId id="414" r:id="rId18"/>
    <p:sldId id="415" r:id="rId19"/>
    <p:sldId id="410"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33" autoAdjust="0"/>
  </p:normalViewPr>
  <p:slideViewPr>
    <p:cSldViewPr snapToGrid="0" snapToObjects="1">
      <p:cViewPr varScale="1">
        <p:scale>
          <a:sx n="44" d="100"/>
          <a:sy n="44" d="100"/>
        </p:scale>
        <p:origin x="-11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AAC35-B9EF-C846-98B4-63503093AC60}" type="datetimeFigureOut">
              <a:rPr lang="en-US" smtClean="0"/>
              <a:t>31/01/19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0EF0F-C99A-AA4E-889C-CEF3D4388521}" type="slidenum">
              <a:rPr lang="en-US" smtClean="0"/>
              <a:t>‹#›</a:t>
            </a:fld>
            <a:endParaRPr lang="en-US"/>
          </a:p>
        </p:txBody>
      </p:sp>
    </p:spTree>
    <p:extLst>
      <p:ext uri="{BB962C8B-B14F-4D97-AF65-F5344CB8AC3E}">
        <p14:creationId xmlns:p14="http://schemas.microsoft.com/office/powerpoint/2010/main" val="2789793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a:t>
            </a:fld>
            <a:endParaRPr lang="en-US"/>
          </a:p>
        </p:txBody>
      </p:sp>
    </p:spTree>
    <p:extLst>
      <p:ext uri="{BB962C8B-B14F-4D97-AF65-F5344CB8AC3E}">
        <p14:creationId xmlns:p14="http://schemas.microsoft.com/office/powerpoint/2010/main" val="3783961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web application, 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12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is typically on the same web page for long periods of time, even though the display may change as they interact with the page. Rather than having the web browser generate HTTP requests and reload the page, JavaScript code is used to interact with the server in the background and update the display as needed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16</a:t>
            </a:fld>
            <a:endParaRPr lang="en-US"/>
          </a:p>
        </p:txBody>
      </p:sp>
    </p:spTree>
    <p:extLst>
      <p:ext uri="{BB962C8B-B14F-4D97-AF65-F5344CB8AC3E}">
        <p14:creationId xmlns:p14="http://schemas.microsoft.com/office/powerpoint/2010/main" val="401837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31/01/19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3912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31/01/19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22529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31/01/19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0159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31/01/19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4066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95A4175F-39A9-994F-AEF5-8EBA8423B573}" type="datetimeFigureOut">
              <a:rPr lang="en-US" smtClean="0"/>
              <a:t>31/01/19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34123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95A4175F-39A9-994F-AEF5-8EBA8423B573}" type="datetimeFigureOut">
              <a:rPr lang="en-US" smtClean="0"/>
              <a:t>31/01/19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380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95A4175F-39A9-994F-AEF5-8EBA8423B573}" type="datetimeFigureOut">
              <a:rPr lang="en-US" smtClean="0"/>
              <a:t>31/01/19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5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95A4175F-39A9-994F-AEF5-8EBA8423B573}" type="datetimeFigureOut">
              <a:rPr lang="en-US" smtClean="0"/>
              <a:t>31/01/19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4720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4175F-39A9-994F-AEF5-8EBA8423B573}" type="datetimeFigureOut">
              <a:rPr lang="en-US" smtClean="0"/>
              <a:t>31/01/19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6928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31/01/19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39030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31/01/19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11732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4175F-39A9-994F-AEF5-8EBA8423B573}" type="datetimeFigureOut">
              <a:rPr lang="en-US" smtClean="0"/>
              <a:t>31/01/19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B6F4-192A-BE4A-A8F3-8CB85A20582D}" type="slidenum">
              <a:rPr lang="en-US" smtClean="0"/>
              <a:t>‹#›</a:t>
            </a:fld>
            <a:endParaRPr lang="en-US"/>
          </a:p>
        </p:txBody>
      </p:sp>
    </p:spTree>
    <p:extLst>
      <p:ext uri="{BB962C8B-B14F-4D97-AF65-F5344CB8AC3E}">
        <p14:creationId xmlns:p14="http://schemas.microsoft.com/office/powerpoint/2010/main" val="66816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3" Type="http://schemas.openxmlformats.org/officeDocument/2006/relationships/hyperlink" Target="https://mvnrepository.com/artifact/org.glassfish.web/javax.servlet.jsp.jstl" TargetMode="External"/><Relationship Id="rId4" Type="http://schemas.openxmlformats.org/officeDocument/2006/relationships/hyperlink" Target="https://mvnrepository.com/artifact/javax.servlet.jsp.jstl/javax.servlet.jsp.jstl-api"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Lecture </a:t>
            </a:r>
            <a:r>
              <a:rPr lang="en-US" b="1" dirty="0" smtClean="0"/>
              <a:t>4</a:t>
            </a:r>
            <a:r>
              <a:rPr lang="en-US" b="1" dirty="0" smtClean="0"/>
              <a:t/>
            </a:r>
            <a:br>
              <a:rPr lang="en-US" b="1" dirty="0" smtClean="0"/>
            </a:br>
            <a:r>
              <a:rPr lang="en-US" b="1" dirty="0" smtClean="0"/>
              <a:t>Introduction to Web Applications</a:t>
            </a:r>
            <a:endParaRPr lang="en-US" b="1" dirty="0"/>
          </a:p>
        </p:txBody>
      </p:sp>
    </p:spTree>
    <p:extLst>
      <p:ext uri="{BB962C8B-B14F-4D97-AF65-F5344CB8AC3E}">
        <p14:creationId xmlns:p14="http://schemas.microsoft.com/office/powerpoint/2010/main" val="4257251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 Application Architecture</a:t>
            </a:r>
            <a:endParaRPr lang="en-US" b="1" dirty="0"/>
          </a:p>
        </p:txBody>
      </p:sp>
      <p:pic>
        <p:nvPicPr>
          <p:cNvPr id="8" name="Picture 7"/>
          <p:cNvPicPr>
            <a:picLocks noChangeAspect="1"/>
          </p:cNvPicPr>
          <p:nvPr/>
        </p:nvPicPr>
        <p:blipFill rotWithShape="1">
          <a:blip r:embed="rId2"/>
          <a:srcRect l="47851" b="3368"/>
          <a:stretch/>
        </p:blipFill>
        <p:spPr>
          <a:xfrm>
            <a:off x="5097884" y="1244636"/>
            <a:ext cx="3280991" cy="5441363"/>
          </a:xfrm>
          <a:prstGeom prst="rect">
            <a:avLst/>
          </a:prstGeom>
        </p:spPr>
      </p:pic>
      <p:pic>
        <p:nvPicPr>
          <p:cNvPr id="3" name="Picture 2"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098" y="1229506"/>
            <a:ext cx="1856326" cy="1390453"/>
          </a:xfrm>
          <a:prstGeom prst="rect">
            <a:avLst/>
          </a:prstGeom>
        </p:spPr>
      </p:pic>
      <p:sp>
        <p:nvSpPr>
          <p:cNvPr id="6" name="TextBox 5"/>
          <p:cNvSpPr txBox="1"/>
          <p:nvPr/>
        </p:nvSpPr>
        <p:spPr>
          <a:xfrm>
            <a:off x="3118098" y="2435293"/>
            <a:ext cx="1779867" cy="369332"/>
          </a:xfrm>
          <a:prstGeom prst="rect">
            <a:avLst/>
          </a:prstGeom>
          <a:noFill/>
        </p:spPr>
        <p:txBody>
          <a:bodyPr wrap="none" rtlCol="0">
            <a:spAutoFit/>
          </a:bodyPr>
          <a:lstStyle/>
          <a:p>
            <a:r>
              <a:rPr lang="en-US" dirty="0" smtClean="0"/>
              <a:t>HTML, JavaScript</a:t>
            </a:r>
            <a:endParaRPr lang="en-US" dirty="0"/>
          </a:p>
        </p:txBody>
      </p:sp>
      <p:sp>
        <p:nvSpPr>
          <p:cNvPr id="9" name="Rectangle 8"/>
          <p:cNvSpPr/>
          <p:nvPr/>
        </p:nvSpPr>
        <p:spPr>
          <a:xfrm>
            <a:off x="123478" y="1376742"/>
            <a:ext cx="2575401" cy="1323439"/>
          </a:xfrm>
          <a:prstGeom prst="rect">
            <a:avLst/>
          </a:prstGeom>
        </p:spPr>
        <p:txBody>
          <a:bodyPr wrap="square">
            <a:spAutoFit/>
          </a:bodyPr>
          <a:lstStyle/>
          <a:p>
            <a:pPr algn="ctr"/>
            <a:r>
              <a:rPr lang="x-none" sz="2000" dirty="0" smtClean="0"/>
              <a:t>Statically or dynamically generated content rendered by the browser</a:t>
            </a:r>
          </a:p>
        </p:txBody>
      </p:sp>
      <p:sp>
        <p:nvSpPr>
          <p:cNvPr id="11" name="Rectangle 10"/>
          <p:cNvSpPr/>
          <p:nvPr/>
        </p:nvSpPr>
        <p:spPr>
          <a:xfrm>
            <a:off x="0" y="3066623"/>
            <a:ext cx="2575401" cy="1323439"/>
          </a:xfrm>
          <a:prstGeom prst="rect">
            <a:avLst/>
          </a:prstGeom>
        </p:spPr>
        <p:txBody>
          <a:bodyPr wrap="square">
            <a:spAutoFit/>
          </a:bodyPr>
          <a:lstStyle/>
          <a:p>
            <a:pPr algn="ctr"/>
            <a:r>
              <a:rPr lang="x-none" sz="2000" dirty="0" smtClean="0"/>
              <a:t>A dynamic content processing and generation level application server </a:t>
            </a:r>
          </a:p>
        </p:txBody>
      </p:sp>
      <p:pic>
        <p:nvPicPr>
          <p:cNvPr id="10" name="Picture 9" descr="download.png"/>
          <p:cNvPicPr>
            <a:picLocks noChangeAspect="1"/>
          </p:cNvPicPr>
          <p:nvPr/>
        </p:nvPicPr>
        <p:blipFill rotWithShape="1">
          <a:blip r:embed="rId4">
            <a:extLst>
              <a:ext uri="{28A0092B-C50C-407E-A947-70E740481C1C}">
                <a14:useLocalDpi xmlns:a14="http://schemas.microsoft.com/office/drawing/2010/main" val="0"/>
              </a:ext>
            </a:extLst>
          </a:blip>
          <a:srcRect t="20829" b="21524"/>
          <a:stretch/>
        </p:blipFill>
        <p:spPr>
          <a:xfrm>
            <a:off x="3034039" y="3159480"/>
            <a:ext cx="1340559" cy="772783"/>
          </a:xfrm>
          <a:prstGeom prst="rect">
            <a:avLst/>
          </a:prstGeom>
        </p:spPr>
      </p:pic>
      <p:pic>
        <p:nvPicPr>
          <p:cNvPr id="13" name="Picture 12" descr="downloa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4625" y="3932263"/>
            <a:ext cx="1223340" cy="659644"/>
          </a:xfrm>
          <a:prstGeom prst="rect">
            <a:avLst/>
          </a:prstGeom>
        </p:spPr>
      </p:pic>
      <p:pic>
        <p:nvPicPr>
          <p:cNvPr id="14" name="Picture 13" descr="downloa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8098" y="5576474"/>
            <a:ext cx="1534437" cy="789279"/>
          </a:xfrm>
          <a:prstGeom prst="rect">
            <a:avLst/>
          </a:prstGeom>
        </p:spPr>
      </p:pic>
      <p:pic>
        <p:nvPicPr>
          <p:cNvPr id="15" name="Picture 14" descr="downloa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3475" y="5149350"/>
            <a:ext cx="1573423" cy="427124"/>
          </a:xfrm>
          <a:prstGeom prst="rect">
            <a:avLst/>
          </a:prstGeom>
        </p:spPr>
      </p:pic>
      <p:sp>
        <p:nvSpPr>
          <p:cNvPr id="17" name="Rectangle 16"/>
          <p:cNvSpPr/>
          <p:nvPr/>
        </p:nvSpPr>
        <p:spPr>
          <a:xfrm>
            <a:off x="123478" y="5042314"/>
            <a:ext cx="2575401" cy="1631216"/>
          </a:xfrm>
          <a:prstGeom prst="rect">
            <a:avLst/>
          </a:prstGeom>
        </p:spPr>
        <p:txBody>
          <a:bodyPr wrap="square">
            <a:spAutoFit/>
          </a:bodyPr>
          <a:lstStyle/>
          <a:p>
            <a:pPr algn="ctr"/>
            <a:r>
              <a:rPr lang="x-none" sz="2000" dirty="0" smtClean="0"/>
              <a:t>A database comprising both data sets and database management system or RDBMS software</a:t>
            </a:r>
          </a:p>
        </p:txBody>
      </p:sp>
    </p:spTree>
    <p:extLst>
      <p:ext uri="{BB962C8B-B14F-4D97-AF65-F5344CB8AC3E}">
        <p14:creationId xmlns:p14="http://schemas.microsoft.com/office/powerpoint/2010/main" val="5380395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2929332"/>
          </a:xfrm>
        </p:spPr>
        <p:txBody>
          <a:bodyPr/>
          <a:lstStyle/>
          <a:p>
            <a:r>
              <a:rPr lang="en-US" b="1" dirty="0" smtClean="0"/>
              <a:t>Tutorial</a:t>
            </a:r>
            <a:r>
              <a:rPr lang="en-US" b="1" dirty="0" smtClean="0"/>
              <a:t/>
            </a:r>
            <a:br>
              <a:rPr lang="en-US" b="1" dirty="0" smtClean="0"/>
            </a:br>
            <a:r>
              <a:rPr lang="en-US" b="1" dirty="0" smtClean="0"/>
              <a:t>E-Shop Case Study</a:t>
            </a:r>
            <a:endParaRPr lang="en-US" b="1" dirty="0"/>
          </a:p>
        </p:txBody>
      </p:sp>
      <p:sp>
        <p:nvSpPr>
          <p:cNvPr id="3" name="TextBox 2"/>
          <p:cNvSpPr txBox="1"/>
          <p:nvPr/>
        </p:nvSpPr>
        <p:spPr>
          <a:xfrm>
            <a:off x="920692" y="4092789"/>
            <a:ext cx="7452127" cy="1384995"/>
          </a:xfrm>
          <a:prstGeom prst="rect">
            <a:avLst/>
          </a:prstGeom>
          <a:noFill/>
        </p:spPr>
        <p:txBody>
          <a:bodyPr wrap="square" rtlCol="0">
            <a:spAutoFit/>
          </a:bodyPr>
          <a:lstStyle/>
          <a:p>
            <a:pPr algn="ctr"/>
            <a:r>
              <a:rPr lang="en-US" sz="2800" dirty="0" smtClean="0"/>
              <a:t>In this case study we will develop an “e-shop” based on the Java Servlet Technology. This e-shop is a typical 3-tier application.</a:t>
            </a:r>
            <a:endParaRPr lang="en-US" sz="2800" dirty="0"/>
          </a:p>
        </p:txBody>
      </p:sp>
    </p:spTree>
    <p:extLst>
      <p:ext uri="{BB962C8B-B14F-4D97-AF65-F5344CB8AC3E}">
        <p14:creationId xmlns:p14="http://schemas.microsoft.com/office/powerpoint/2010/main" val="1851760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Components</a:t>
            </a:r>
            <a:endParaRPr lang="en-US" b="1" dirty="0"/>
          </a:p>
        </p:txBody>
      </p:sp>
      <p:sp>
        <p:nvSpPr>
          <p:cNvPr id="3" name="TextBox 2"/>
          <p:cNvSpPr txBox="1"/>
          <p:nvPr/>
        </p:nvSpPr>
        <p:spPr>
          <a:xfrm>
            <a:off x="3112112" y="1693442"/>
            <a:ext cx="1484000" cy="369332"/>
          </a:xfrm>
          <a:prstGeom prst="rect">
            <a:avLst/>
          </a:prstGeom>
          <a:noFill/>
        </p:spPr>
        <p:txBody>
          <a:bodyPr wrap="none" rtlCol="0">
            <a:spAutoFit/>
          </a:bodyPr>
          <a:lstStyle/>
          <a:p>
            <a:pPr algn="ctr"/>
            <a:r>
              <a:rPr lang="en-US" b="1" dirty="0" smtClean="0"/>
              <a:t>Web Browser</a:t>
            </a:r>
          </a:p>
        </p:txBody>
      </p:sp>
      <p:sp>
        <p:nvSpPr>
          <p:cNvPr id="6" name="TextBox 5"/>
          <p:cNvSpPr txBox="1"/>
          <p:nvPr/>
        </p:nvSpPr>
        <p:spPr>
          <a:xfrm>
            <a:off x="311414" y="1462610"/>
            <a:ext cx="1827243" cy="830997"/>
          </a:xfrm>
          <a:prstGeom prst="rect">
            <a:avLst/>
          </a:prstGeom>
          <a:noFill/>
        </p:spPr>
        <p:txBody>
          <a:bodyPr wrap="none" rtlCol="0">
            <a:spAutoFit/>
          </a:bodyPr>
          <a:lstStyle/>
          <a:p>
            <a:r>
              <a:rPr lang="en-US" sz="2400" b="1" dirty="0" smtClean="0"/>
              <a:t>Presentation </a:t>
            </a:r>
          </a:p>
          <a:p>
            <a:r>
              <a:rPr lang="en-US" sz="2400" b="1" dirty="0" smtClean="0"/>
              <a:t>Layer</a:t>
            </a:r>
            <a:endParaRPr lang="en-US" sz="2400" b="1" dirty="0"/>
          </a:p>
        </p:txBody>
      </p:sp>
      <p:cxnSp>
        <p:nvCxnSpPr>
          <p:cNvPr id="8" name="Straight Arrow Connector 7"/>
          <p:cNvCxnSpPr/>
          <p:nvPr/>
        </p:nvCxnSpPr>
        <p:spPr>
          <a:xfrm>
            <a:off x="4743017" y="1878108"/>
            <a:ext cx="1504195" cy="0"/>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610291" y="1255422"/>
            <a:ext cx="1451634" cy="124537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Client-side programs</a:t>
            </a:r>
          </a:p>
          <a:p>
            <a:pPr algn="ctr"/>
            <a:r>
              <a:rPr lang="en-US" dirty="0" smtClean="0">
                <a:solidFill>
                  <a:schemeClr val="tx1"/>
                </a:solidFill>
              </a:rPr>
              <a:t>(HTML, JavaScript)</a:t>
            </a:r>
            <a:endParaRPr lang="en-US" dirty="0">
              <a:solidFill>
                <a:schemeClr val="tx1"/>
              </a:solidFill>
            </a:endParaRPr>
          </a:p>
        </p:txBody>
      </p:sp>
      <p:sp>
        <p:nvSpPr>
          <p:cNvPr id="10" name="TextBox 9"/>
          <p:cNvSpPr txBox="1"/>
          <p:nvPr/>
        </p:nvSpPr>
        <p:spPr>
          <a:xfrm>
            <a:off x="2713543" y="3255382"/>
            <a:ext cx="2281139" cy="923330"/>
          </a:xfrm>
          <a:prstGeom prst="rect">
            <a:avLst/>
          </a:prstGeom>
          <a:noFill/>
        </p:spPr>
        <p:txBody>
          <a:bodyPr wrap="square" rtlCol="0">
            <a:spAutoFit/>
          </a:bodyPr>
          <a:lstStyle/>
          <a:p>
            <a:pPr algn="ctr"/>
            <a:r>
              <a:rPr lang="en-US" b="1" dirty="0" smtClean="0"/>
              <a:t>Web Server</a:t>
            </a:r>
          </a:p>
          <a:p>
            <a:pPr algn="ctr"/>
            <a:r>
              <a:rPr lang="en-US" dirty="0" smtClean="0"/>
              <a:t>(Apache Tomcat Server)</a:t>
            </a:r>
            <a:endParaRPr lang="en-US" dirty="0"/>
          </a:p>
        </p:txBody>
      </p:sp>
      <p:cxnSp>
        <p:nvCxnSpPr>
          <p:cNvPr id="11" name="Straight Arrow Connector 10"/>
          <p:cNvCxnSpPr/>
          <p:nvPr/>
        </p:nvCxnSpPr>
        <p:spPr>
          <a:xfrm>
            <a:off x="4895417" y="3717047"/>
            <a:ext cx="1504195" cy="0"/>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480681" y="3094361"/>
            <a:ext cx="1710855" cy="124537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Server-side programs</a:t>
            </a:r>
          </a:p>
          <a:p>
            <a:pPr algn="ctr"/>
            <a:r>
              <a:rPr lang="en-US" dirty="0" smtClean="0">
                <a:solidFill>
                  <a:schemeClr val="tx1"/>
                </a:solidFill>
              </a:rPr>
              <a:t>(Java Servlets)</a:t>
            </a:r>
            <a:endParaRPr lang="en-US" dirty="0">
              <a:solidFill>
                <a:schemeClr val="tx1"/>
              </a:solidFill>
            </a:endParaRPr>
          </a:p>
        </p:txBody>
      </p:sp>
      <p:sp>
        <p:nvSpPr>
          <p:cNvPr id="13" name="TextBox 12"/>
          <p:cNvSpPr txBox="1"/>
          <p:nvPr/>
        </p:nvSpPr>
        <p:spPr>
          <a:xfrm>
            <a:off x="2713543" y="5372145"/>
            <a:ext cx="2281139" cy="646331"/>
          </a:xfrm>
          <a:prstGeom prst="rect">
            <a:avLst/>
          </a:prstGeom>
          <a:noFill/>
        </p:spPr>
        <p:txBody>
          <a:bodyPr wrap="square" rtlCol="0">
            <a:spAutoFit/>
          </a:bodyPr>
          <a:lstStyle/>
          <a:p>
            <a:pPr algn="ctr"/>
            <a:r>
              <a:rPr lang="en-US" b="1" dirty="0" smtClean="0"/>
              <a:t>DBMS</a:t>
            </a:r>
          </a:p>
          <a:p>
            <a:pPr algn="ctr"/>
            <a:r>
              <a:rPr lang="en-US" dirty="0" smtClean="0"/>
              <a:t>(MySQL)</a:t>
            </a:r>
            <a:endParaRPr lang="en-US" dirty="0"/>
          </a:p>
        </p:txBody>
      </p:sp>
      <p:sp>
        <p:nvSpPr>
          <p:cNvPr id="14" name="TextBox 13"/>
          <p:cNvSpPr txBox="1"/>
          <p:nvPr/>
        </p:nvSpPr>
        <p:spPr>
          <a:xfrm>
            <a:off x="311414" y="3486215"/>
            <a:ext cx="2309843" cy="461665"/>
          </a:xfrm>
          <a:prstGeom prst="rect">
            <a:avLst/>
          </a:prstGeom>
          <a:noFill/>
        </p:spPr>
        <p:txBody>
          <a:bodyPr wrap="square" rtlCol="0">
            <a:spAutoFit/>
          </a:bodyPr>
          <a:lstStyle/>
          <a:p>
            <a:r>
              <a:rPr lang="en-US" sz="2400" b="1" dirty="0" smtClean="0"/>
              <a:t>Logic Layer</a:t>
            </a:r>
            <a:endParaRPr lang="en-US" sz="2400" b="1" dirty="0"/>
          </a:p>
        </p:txBody>
      </p:sp>
      <p:sp>
        <p:nvSpPr>
          <p:cNvPr id="15" name="TextBox 14"/>
          <p:cNvSpPr txBox="1"/>
          <p:nvPr/>
        </p:nvSpPr>
        <p:spPr>
          <a:xfrm>
            <a:off x="227032" y="5464478"/>
            <a:ext cx="2394225" cy="461665"/>
          </a:xfrm>
          <a:prstGeom prst="rect">
            <a:avLst/>
          </a:prstGeom>
          <a:noFill/>
        </p:spPr>
        <p:txBody>
          <a:bodyPr wrap="square" rtlCol="0">
            <a:spAutoFit/>
          </a:bodyPr>
          <a:lstStyle/>
          <a:p>
            <a:r>
              <a:rPr lang="en-US" sz="2400" b="1" dirty="0" smtClean="0"/>
              <a:t>Data Layer</a:t>
            </a:r>
            <a:endParaRPr lang="en-US" sz="2400" b="1" dirty="0"/>
          </a:p>
        </p:txBody>
      </p:sp>
      <p:cxnSp>
        <p:nvCxnSpPr>
          <p:cNvPr id="16" name="Straight Arrow Connector 15"/>
          <p:cNvCxnSpPr/>
          <p:nvPr/>
        </p:nvCxnSpPr>
        <p:spPr>
          <a:xfrm>
            <a:off x="4895417" y="5695310"/>
            <a:ext cx="1504195" cy="0"/>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480681" y="5072624"/>
            <a:ext cx="1710855" cy="124537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Custom Database</a:t>
            </a:r>
          </a:p>
        </p:txBody>
      </p:sp>
    </p:spTree>
    <p:extLst>
      <p:ext uri="{BB962C8B-B14F-4D97-AF65-F5344CB8AC3E}">
        <p14:creationId xmlns:p14="http://schemas.microsoft.com/office/powerpoint/2010/main" val="12813631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954107"/>
          </a:xfrm>
          <a:prstGeom prst="rect">
            <a:avLst/>
          </a:prstGeom>
        </p:spPr>
        <p:txBody>
          <a:bodyPr wrap="square">
            <a:spAutoFit/>
          </a:bodyPr>
          <a:lstStyle/>
          <a:p>
            <a:pPr marL="457200" indent="-457200">
              <a:buFont typeface="Arial"/>
              <a:buChar char="•"/>
            </a:pPr>
            <a:r>
              <a:rPr lang="en-US" sz="2800" dirty="0" smtClean="0"/>
              <a:t>Download and install MySQL server at </a:t>
            </a:r>
          </a:p>
          <a:p>
            <a:pPr marL="914400" lvl="1" indent="-457200">
              <a:buFont typeface="Lucida Grande"/>
              <a:buChar char="-"/>
            </a:pPr>
            <a:r>
              <a:rPr lang="en-US" sz="2800" dirty="0" smtClean="0"/>
              <a:t>https</a:t>
            </a:r>
            <a:r>
              <a:rPr lang="en-US" sz="2800" dirty="0"/>
              <a:t>://</a:t>
            </a:r>
            <a:r>
              <a:rPr lang="en-US" sz="2800" dirty="0" err="1"/>
              <a:t>dev.mysql.com</a:t>
            </a:r>
            <a:r>
              <a:rPr lang="en-US" sz="2800" dirty="0"/>
              <a:t>/downloads/</a:t>
            </a:r>
            <a:r>
              <a:rPr lang="en-US" sz="2800" dirty="0" err="1"/>
              <a:t>mysql</a:t>
            </a:r>
            <a:r>
              <a:rPr lang="en-US" sz="2800" dirty="0"/>
              <a:t>/</a:t>
            </a:r>
            <a:endParaRPr lang="x-none" sz="2800" dirty="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1: Prepare the DataBase</a:t>
            </a:r>
            <a:endParaRPr lang="en-US" b="1" dirty="0"/>
          </a:p>
        </p:txBody>
      </p:sp>
      <p:sp>
        <p:nvSpPr>
          <p:cNvPr id="6" name="Rectangle 5"/>
          <p:cNvSpPr/>
          <p:nvPr/>
        </p:nvSpPr>
        <p:spPr>
          <a:xfrm>
            <a:off x="457200" y="2844225"/>
            <a:ext cx="8557130" cy="2246769"/>
          </a:xfrm>
          <a:prstGeom prst="rect">
            <a:avLst/>
          </a:prstGeom>
        </p:spPr>
        <p:txBody>
          <a:bodyPr wrap="square">
            <a:spAutoFit/>
          </a:bodyPr>
          <a:lstStyle/>
          <a:p>
            <a:pPr marL="457200" indent="-457200">
              <a:buFont typeface="Arial"/>
              <a:buChar char="•"/>
            </a:pPr>
            <a:r>
              <a:rPr lang="en-US" sz="2800" dirty="0" smtClean="0"/>
              <a:t>Follow the installation instructions that are specific to your platform</a:t>
            </a:r>
          </a:p>
          <a:p>
            <a:pPr marL="914400" lvl="1" indent="-457200">
              <a:buFont typeface="Lucida Grande"/>
              <a:buChar char="-"/>
            </a:pPr>
            <a:r>
              <a:rPr lang="en-US" sz="2800" dirty="0"/>
              <a:t>https://</a:t>
            </a:r>
            <a:r>
              <a:rPr lang="en-US" sz="2800" dirty="0" err="1"/>
              <a:t>dev.mysql.com</a:t>
            </a:r>
            <a:r>
              <a:rPr lang="en-US" sz="2800" dirty="0"/>
              <a:t>/doc/</a:t>
            </a:r>
            <a:r>
              <a:rPr lang="en-US" sz="2800" dirty="0" err="1"/>
              <a:t>refman</a:t>
            </a:r>
            <a:r>
              <a:rPr lang="en-US" sz="2800" dirty="0"/>
              <a:t>/8.0/en/</a:t>
            </a:r>
            <a:r>
              <a:rPr lang="en-US" sz="2800" dirty="0" err="1"/>
              <a:t>installing.html</a:t>
            </a:r>
            <a:endParaRPr lang="en-US" sz="2800" dirty="0"/>
          </a:p>
          <a:p>
            <a:pPr marL="457200" indent="-457200">
              <a:buFont typeface="Arial"/>
              <a:buChar char="•"/>
            </a:pPr>
            <a:endParaRPr lang="x-none" sz="2800" dirty="0"/>
          </a:p>
        </p:txBody>
      </p:sp>
    </p:spTree>
    <p:extLst>
      <p:ext uri="{BB962C8B-B14F-4D97-AF65-F5344CB8AC3E}">
        <p14:creationId xmlns:p14="http://schemas.microsoft.com/office/powerpoint/2010/main" val="30880018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954107"/>
          </a:xfrm>
          <a:prstGeom prst="rect">
            <a:avLst/>
          </a:prstGeom>
        </p:spPr>
        <p:txBody>
          <a:bodyPr wrap="square">
            <a:spAutoFit/>
          </a:bodyPr>
          <a:lstStyle/>
          <a:p>
            <a:pPr marL="457200" indent="-457200">
              <a:buFont typeface="Arial"/>
              <a:buChar char="•"/>
            </a:pPr>
            <a:r>
              <a:rPr lang="x-none" sz="2800" dirty="0" smtClean="0"/>
              <a:t>Once your database server is up and running, download file </a:t>
            </a:r>
            <a:r>
              <a:rPr lang="x-none" sz="2800" i="1" dirty="0" smtClean="0"/>
              <a:t>script.sql</a:t>
            </a:r>
            <a:r>
              <a:rPr lang="x-none" sz="2800" dirty="0" smtClean="0"/>
              <a:t> available on Moodle.</a:t>
            </a:r>
            <a:endParaRPr lang="x-none" sz="2800" dirty="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1: Prepare the DataBase</a:t>
            </a:r>
            <a:endParaRPr lang="en-US" b="1" dirty="0"/>
          </a:p>
        </p:txBody>
      </p:sp>
      <p:sp>
        <p:nvSpPr>
          <p:cNvPr id="6" name="Rectangle 5"/>
          <p:cNvSpPr/>
          <p:nvPr/>
        </p:nvSpPr>
        <p:spPr>
          <a:xfrm>
            <a:off x="457200" y="2844225"/>
            <a:ext cx="8557130" cy="954107"/>
          </a:xfrm>
          <a:prstGeom prst="rect">
            <a:avLst/>
          </a:prstGeom>
        </p:spPr>
        <p:txBody>
          <a:bodyPr wrap="square">
            <a:spAutoFit/>
          </a:bodyPr>
          <a:lstStyle/>
          <a:p>
            <a:pPr marL="457200" indent="-457200">
              <a:buFont typeface="Arial"/>
              <a:buChar char="•"/>
            </a:pPr>
            <a:r>
              <a:rPr lang="x-none" sz="2800" i="1" dirty="0"/>
              <a:t>script.sql</a:t>
            </a:r>
            <a:r>
              <a:rPr lang="en-US" sz="2800" dirty="0" smtClean="0"/>
              <a:t> will take care of the creation of the database.</a:t>
            </a:r>
            <a:endParaRPr lang="en-US" sz="2800" dirty="0"/>
          </a:p>
          <a:p>
            <a:pPr marL="457200" indent="-457200">
              <a:buFont typeface="Arial"/>
              <a:buChar char="•"/>
            </a:pPr>
            <a:endParaRPr lang="x-none" sz="2800" dirty="0"/>
          </a:p>
        </p:txBody>
      </p:sp>
      <p:sp>
        <p:nvSpPr>
          <p:cNvPr id="5" name="Rectangle 4"/>
          <p:cNvSpPr/>
          <p:nvPr/>
        </p:nvSpPr>
        <p:spPr>
          <a:xfrm>
            <a:off x="457200" y="3798332"/>
            <a:ext cx="8557130" cy="1908215"/>
          </a:xfrm>
          <a:prstGeom prst="rect">
            <a:avLst/>
          </a:prstGeom>
        </p:spPr>
        <p:txBody>
          <a:bodyPr wrap="square">
            <a:spAutoFit/>
          </a:bodyPr>
          <a:lstStyle/>
          <a:p>
            <a:pPr marL="457200" indent="-457200">
              <a:buFont typeface="Arial"/>
              <a:buChar char="•"/>
            </a:pPr>
            <a:r>
              <a:rPr lang="x-none" sz="2800" dirty="0" smtClean="0"/>
              <a:t>You can run the script using the following commands inside mysql</a:t>
            </a:r>
          </a:p>
          <a:p>
            <a:pPr marL="457200" indent="-457200">
              <a:buFont typeface="Arial"/>
              <a:buChar char="•"/>
            </a:pPr>
            <a:endParaRPr lang="x-none" sz="1200" dirty="0"/>
          </a:p>
          <a:p>
            <a:pPr lvl="1"/>
            <a:r>
              <a:rPr lang="en-US" sz="2200" dirty="0" err="1">
                <a:latin typeface="Courier"/>
                <a:cs typeface="Courier"/>
              </a:rPr>
              <a:t>mysql</a:t>
            </a:r>
            <a:r>
              <a:rPr lang="en-US" sz="2200" dirty="0" smtClean="0">
                <a:latin typeface="Courier"/>
                <a:cs typeface="Courier"/>
              </a:rPr>
              <a:t>&gt; s</a:t>
            </a:r>
            <a:r>
              <a:rPr lang="x-none" sz="2200" dirty="0" smtClean="0">
                <a:latin typeface="Courier"/>
                <a:cs typeface="Courier"/>
              </a:rPr>
              <a:t>ource &lt;path to your script&gt;/script.sql</a:t>
            </a:r>
          </a:p>
          <a:p>
            <a:pPr marL="457200" indent="-457200">
              <a:buFont typeface="Arial"/>
              <a:buChar char="•"/>
            </a:pPr>
            <a:endParaRPr lang="x-none" sz="2800" dirty="0"/>
          </a:p>
        </p:txBody>
      </p:sp>
      <p:sp>
        <p:nvSpPr>
          <p:cNvPr id="8" name="Rectangle 7"/>
          <p:cNvSpPr/>
          <p:nvPr/>
        </p:nvSpPr>
        <p:spPr>
          <a:xfrm>
            <a:off x="129670" y="5706547"/>
            <a:ext cx="8557130" cy="954107"/>
          </a:xfrm>
          <a:prstGeom prst="rect">
            <a:avLst/>
          </a:prstGeom>
        </p:spPr>
        <p:txBody>
          <a:bodyPr wrap="square">
            <a:spAutoFit/>
          </a:bodyPr>
          <a:lstStyle/>
          <a:p>
            <a:pPr algn="ctr"/>
            <a:r>
              <a:rPr lang="x-none" sz="2800" b="1" dirty="0" smtClean="0"/>
              <a:t>Remember to create and use a database of your choice before running the script!</a:t>
            </a:r>
            <a:endParaRPr lang="x-none" sz="2800" b="1" dirty="0"/>
          </a:p>
        </p:txBody>
      </p:sp>
    </p:spTree>
    <p:extLst>
      <p:ext uri="{BB962C8B-B14F-4D97-AF65-F5344CB8AC3E}">
        <p14:creationId xmlns:p14="http://schemas.microsoft.com/office/powerpoint/2010/main" val="203946560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1384995"/>
          </a:xfrm>
          <a:prstGeom prst="rect">
            <a:avLst/>
          </a:prstGeom>
        </p:spPr>
        <p:txBody>
          <a:bodyPr wrap="square">
            <a:spAutoFit/>
          </a:bodyPr>
          <a:lstStyle/>
          <a:p>
            <a:pPr marL="457200" indent="-457200">
              <a:buFont typeface="Arial"/>
              <a:buChar char="•"/>
            </a:pPr>
            <a:r>
              <a:rPr lang="en-US" sz="2800" dirty="0" smtClean="0"/>
              <a:t>First download and install the most recent version of Eclipse IDE for Enterprise Java Developers at</a:t>
            </a:r>
          </a:p>
          <a:p>
            <a:pPr lvl="1"/>
            <a:r>
              <a:rPr lang="en-US" sz="2800" dirty="0"/>
              <a:t>https://</a:t>
            </a:r>
            <a:r>
              <a:rPr lang="en-US" sz="2800" dirty="0" err="1"/>
              <a:t>www.eclipse.org</a:t>
            </a:r>
            <a:r>
              <a:rPr lang="en-US" sz="2800" dirty="0"/>
              <a:t>/downloads/packages/</a:t>
            </a:r>
            <a:endParaRPr lang="x-none" sz="2800" dirty="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2: Create a WebApp Project </a:t>
            </a:r>
            <a:endParaRPr lang="en-US" b="1" dirty="0"/>
          </a:p>
        </p:txBody>
      </p:sp>
      <p:pic>
        <p:nvPicPr>
          <p:cNvPr id="3" name="Picture 2" descr="Screen Shot 2019-01-31 at 10.59.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427" y="2977878"/>
            <a:ext cx="7770373" cy="3440524"/>
          </a:xfrm>
          <a:prstGeom prst="rect">
            <a:avLst/>
          </a:prstGeom>
        </p:spPr>
      </p:pic>
      <p:sp>
        <p:nvSpPr>
          <p:cNvPr id="8" name="Rectangle 7"/>
          <p:cNvSpPr/>
          <p:nvPr/>
        </p:nvSpPr>
        <p:spPr>
          <a:xfrm>
            <a:off x="916427" y="4548081"/>
            <a:ext cx="8097903" cy="187032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96645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954107"/>
          </a:xfrm>
          <a:prstGeom prst="rect">
            <a:avLst/>
          </a:prstGeom>
        </p:spPr>
        <p:txBody>
          <a:bodyPr wrap="square">
            <a:spAutoFit/>
          </a:bodyPr>
          <a:lstStyle/>
          <a:p>
            <a:pPr marL="457200" indent="-457200">
              <a:buFont typeface="Arial"/>
              <a:buChar char="•"/>
            </a:pPr>
            <a:r>
              <a:rPr lang="en-US" sz="2800" dirty="0" smtClean="0"/>
              <a:t>In Eclipse create a new Dynamic Web Project and click Next</a:t>
            </a:r>
            <a:endParaRPr lang="x-none" sz="2800" dirty="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2: Create a WebApp Project </a:t>
            </a:r>
            <a:endParaRPr lang="en-US" b="1" dirty="0"/>
          </a:p>
        </p:txBody>
      </p:sp>
      <p:pic>
        <p:nvPicPr>
          <p:cNvPr id="2" name="Picture 1" descr="Screen Shot 2019-01-31 at 11.01.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29" y="2397948"/>
            <a:ext cx="4382966" cy="4031969"/>
          </a:xfrm>
          <a:prstGeom prst="rect">
            <a:avLst/>
          </a:prstGeom>
        </p:spPr>
      </p:pic>
      <p:sp>
        <p:nvSpPr>
          <p:cNvPr id="9" name="Rectangle 8"/>
          <p:cNvSpPr/>
          <p:nvPr/>
        </p:nvSpPr>
        <p:spPr>
          <a:xfrm>
            <a:off x="5112595" y="2456270"/>
            <a:ext cx="3901735" cy="2677656"/>
          </a:xfrm>
          <a:prstGeom prst="rect">
            <a:avLst/>
          </a:prstGeom>
        </p:spPr>
        <p:txBody>
          <a:bodyPr wrap="square">
            <a:spAutoFit/>
          </a:bodyPr>
          <a:lstStyle/>
          <a:p>
            <a:pPr marL="457200" indent="-457200">
              <a:buFont typeface="Arial"/>
              <a:buChar char="•"/>
            </a:pPr>
            <a:r>
              <a:rPr lang="en-US" sz="2800" dirty="0" smtClean="0"/>
              <a:t>Set a project name (e.g., </a:t>
            </a:r>
            <a:r>
              <a:rPr lang="en-US" sz="2800" dirty="0" err="1" smtClean="0"/>
              <a:t>SimpleWebApp</a:t>
            </a:r>
            <a:r>
              <a:rPr lang="en-US" sz="2800" dirty="0" smtClean="0"/>
              <a:t>)</a:t>
            </a:r>
            <a:r>
              <a:rPr lang="en-US" sz="2800" dirty="0"/>
              <a:t> </a:t>
            </a:r>
            <a:r>
              <a:rPr lang="en-US" sz="2800" dirty="0" smtClean="0"/>
              <a:t>and press Next</a:t>
            </a:r>
          </a:p>
          <a:p>
            <a:pPr marL="457200" indent="-457200">
              <a:buFont typeface="Arial"/>
              <a:buChar char="•"/>
            </a:pPr>
            <a:endParaRPr lang="en-US" sz="2800" dirty="0"/>
          </a:p>
          <a:p>
            <a:pPr marL="457200" indent="-457200">
              <a:buFont typeface="Arial"/>
              <a:buChar char="•"/>
            </a:pPr>
            <a:r>
              <a:rPr lang="en-US" sz="2800" dirty="0" smtClean="0"/>
              <a:t>Click Next in the next screen.</a:t>
            </a:r>
          </a:p>
        </p:txBody>
      </p:sp>
    </p:spTree>
    <p:extLst>
      <p:ext uri="{BB962C8B-B14F-4D97-AF65-F5344CB8AC3E}">
        <p14:creationId xmlns:p14="http://schemas.microsoft.com/office/powerpoint/2010/main" val="14094668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523220"/>
          </a:xfrm>
          <a:prstGeom prst="rect">
            <a:avLst/>
          </a:prstGeom>
        </p:spPr>
        <p:txBody>
          <a:bodyPr wrap="square">
            <a:spAutoFit/>
          </a:bodyPr>
          <a:lstStyle/>
          <a:p>
            <a:pPr marL="457200" indent="-457200">
              <a:buFont typeface="Arial"/>
              <a:buChar char="•"/>
            </a:pPr>
            <a:r>
              <a:rPr lang="en-US" sz="2800" dirty="0" smtClean="0"/>
              <a:t>Select Generate </a:t>
            </a:r>
            <a:r>
              <a:rPr lang="en-US" sz="2800" dirty="0" err="1" smtClean="0"/>
              <a:t>web.xml</a:t>
            </a:r>
            <a:r>
              <a:rPr lang="en-US" sz="2800" dirty="0" smtClean="0"/>
              <a:t> deployment descriptor</a:t>
            </a:r>
            <a:endParaRPr lang="x-none" sz="2800" dirty="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2: Create a WebApp Project </a:t>
            </a:r>
            <a:endParaRPr lang="en-US" b="1" dirty="0"/>
          </a:p>
        </p:txBody>
      </p:sp>
      <p:sp>
        <p:nvSpPr>
          <p:cNvPr id="9" name="Rectangle 8"/>
          <p:cNvSpPr/>
          <p:nvPr/>
        </p:nvSpPr>
        <p:spPr>
          <a:xfrm>
            <a:off x="5755955" y="2424119"/>
            <a:ext cx="3901735" cy="523220"/>
          </a:xfrm>
          <a:prstGeom prst="rect">
            <a:avLst/>
          </a:prstGeom>
        </p:spPr>
        <p:txBody>
          <a:bodyPr wrap="square">
            <a:spAutoFit/>
          </a:bodyPr>
          <a:lstStyle/>
          <a:p>
            <a:pPr marL="457200" indent="-457200">
              <a:buFont typeface="Arial"/>
              <a:buChar char="•"/>
            </a:pPr>
            <a:r>
              <a:rPr lang="en-US" sz="2800" dirty="0" smtClean="0"/>
              <a:t>Click Finish</a:t>
            </a:r>
          </a:p>
        </p:txBody>
      </p:sp>
      <p:pic>
        <p:nvPicPr>
          <p:cNvPr id="3" name="Picture 2" descr="Screen Shot 2019-01-31 at 11.05.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84" y="2397948"/>
            <a:ext cx="5539771" cy="4298682"/>
          </a:xfrm>
          <a:prstGeom prst="rect">
            <a:avLst/>
          </a:prstGeom>
        </p:spPr>
      </p:pic>
    </p:spTree>
    <p:extLst>
      <p:ext uri="{BB962C8B-B14F-4D97-AF65-F5344CB8AC3E}">
        <p14:creationId xmlns:p14="http://schemas.microsoft.com/office/powerpoint/2010/main" val="17003513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01-31 at 11.06.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03" y="2180880"/>
            <a:ext cx="7150100" cy="4279900"/>
          </a:xfrm>
          <a:prstGeom prst="rect">
            <a:avLst/>
          </a:prstGeom>
        </p:spPr>
      </p:pic>
      <p:sp>
        <p:nvSpPr>
          <p:cNvPr id="7" name="Rectangle 6"/>
          <p:cNvSpPr/>
          <p:nvPr/>
        </p:nvSpPr>
        <p:spPr>
          <a:xfrm>
            <a:off x="457200" y="1443841"/>
            <a:ext cx="8557130" cy="523220"/>
          </a:xfrm>
          <a:prstGeom prst="rect">
            <a:avLst/>
          </a:prstGeom>
        </p:spPr>
        <p:txBody>
          <a:bodyPr wrap="square">
            <a:spAutoFit/>
          </a:bodyPr>
          <a:lstStyle/>
          <a:p>
            <a:pPr marL="457200" indent="-457200">
              <a:buFont typeface="Arial"/>
              <a:buChar char="•"/>
            </a:pPr>
            <a:r>
              <a:rPr lang="en-US" sz="2800" dirty="0" smtClean="0"/>
              <a:t>The project is now created</a:t>
            </a:r>
            <a:endParaRPr lang="x-none" sz="2800" dirty="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2: Create a WebApp Project </a:t>
            </a:r>
            <a:endParaRPr lang="en-US" b="1" dirty="0"/>
          </a:p>
        </p:txBody>
      </p:sp>
      <p:sp>
        <p:nvSpPr>
          <p:cNvPr id="8" name="Rectangle 7"/>
          <p:cNvSpPr/>
          <p:nvPr/>
        </p:nvSpPr>
        <p:spPr>
          <a:xfrm>
            <a:off x="588898" y="1967061"/>
            <a:ext cx="3464594" cy="449371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6447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523220"/>
          </a:xfrm>
          <a:prstGeom prst="rect">
            <a:avLst/>
          </a:prstGeom>
        </p:spPr>
        <p:txBody>
          <a:bodyPr wrap="square">
            <a:spAutoFit/>
          </a:bodyPr>
          <a:lstStyle/>
          <a:p>
            <a:pPr marL="457200" indent="-457200">
              <a:buFont typeface="Arial"/>
              <a:buChar char="•"/>
            </a:pPr>
            <a:r>
              <a:rPr lang="en-US" sz="2800" dirty="0" smtClean="0"/>
              <a:t>Add file </a:t>
            </a:r>
            <a:r>
              <a:rPr lang="en-US" sz="2800" i="1" dirty="0" err="1" smtClean="0"/>
              <a:t>index.html</a:t>
            </a:r>
            <a:r>
              <a:rPr lang="en-US" sz="2800" i="1" dirty="0" smtClean="0"/>
              <a:t> </a:t>
            </a:r>
            <a:r>
              <a:rPr lang="en-US" sz="2800" dirty="0" smtClean="0"/>
              <a:t>(provided in Moodle)</a:t>
            </a:r>
            <a:endParaRPr lang="x-none" sz="2800" i="1" dirty="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2: Create a WebApp Project </a:t>
            </a:r>
            <a:endParaRPr lang="en-US" b="1" dirty="0"/>
          </a:p>
        </p:txBody>
      </p:sp>
      <p:pic>
        <p:nvPicPr>
          <p:cNvPr id="3" name="Picture 2" descr="Screen Shot 2019-01-31 at 11.08.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04" y="2214739"/>
            <a:ext cx="6350469" cy="4379032"/>
          </a:xfrm>
          <a:prstGeom prst="rect">
            <a:avLst/>
          </a:prstGeom>
        </p:spPr>
      </p:pic>
    </p:spTree>
    <p:extLst>
      <p:ext uri="{BB962C8B-B14F-4D97-AF65-F5344CB8AC3E}">
        <p14:creationId xmlns:p14="http://schemas.microsoft.com/office/powerpoint/2010/main" val="10460416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507"/>
            <a:ext cx="8229600" cy="5337958"/>
          </a:xfrm>
        </p:spPr>
        <p:txBody>
          <a:bodyPr>
            <a:normAutofit/>
          </a:bodyPr>
          <a:lstStyle/>
          <a:p>
            <a:pPr marL="0" indent="0">
              <a:buNone/>
            </a:pPr>
            <a:endParaRPr lang="en-US" sz="2800" dirty="0" smtClean="0"/>
          </a:p>
          <a:p>
            <a:r>
              <a:rPr lang="en-US" dirty="0" smtClean="0"/>
              <a:t>Websites </a:t>
            </a:r>
            <a:r>
              <a:rPr lang="en-US" dirty="0" err="1" smtClean="0"/>
              <a:t>vs</a:t>
            </a:r>
            <a:r>
              <a:rPr lang="en-US" dirty="0" smtClean="0"/>
              <a:t> Web Applications</a:t>
            </a:r>
            <a:endParaRPr lang="en-US" dirty="0" smtClean="0"/>
          </a:p>
          <a:p>
            <a:endParaRPr lang="en-US" sz="2800" dirty="0"/>
          </a:p>
          <a:p>
            <a:r>
              <a:rPr lang="en-US" dirty="0" smtClean="0"/>
              <a:t>Web Application Architecture</a:t>
            </a:r>
          </a:p>
          <a:p>
            <a:endParaRPr lang="en-US" dirty="0"/>
          </a:p>
          <a:p>
            <a:r>
              <a:rPr lang="en-US" dirty="0" smtClean="0"/>
              <a:t>Create a Simple Web Application using MySQL, Tomcat, Java Servlets and JSP</a:t>
            </a:r>
            <a:endParaRPr lang="en-US" dirty="0" smtClean="0"/>
          </a:p>
          <a:p>
            <a:endParaRPr lang="en-US" sz="2800" dirty="0" smtClean="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t>Objectives</a:t>
            </a:r>
            <a:endParaRPr lang="en-US" b="1" dirty="0"/>
          </a:p>
        </p:txBody>
      </p:sp>
    </p:spTree>
    <p:extLst>
      <p:ext uri="{BB962C8B-B14F-4D97-AF65-F5344CB8AC3E}">
        <p14:creationId xmlns:p14="http://schemas.microsoft.com/office/powerpoint/2010/main" val="7811922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9-01-31 at 11.11.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29506"/>
            <a:ext cx="6845300" cy="5600700"/>
          </a:xfrm>
          <a:prstGeom prst="rect">
            <a:avLst/>
          </a:prstGeom>
        </p:spPr>
      </p:pic>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2: Create a WebApp Project </a:t>
            </a:r>
            <a:endParaRPr lang="en-US" b="1" dirty="0"/>
          </a:p>
        </p:txBody>
      </p:sp>
    </p:spTree>
    <p:extLst>
      <p:ext uri="{BB962C8B-B14F-4D97-AF65-F5344CB8AC3E}">
        <p14:creationId xmlns:p14="http://schemas.microsoft.com/office/powerpoint/2010/main" val="2362977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954107"/>
          </a:xfrm>
          <a:prstGeom prst="rect">
            <a:avLst/>
          </a:prstGeom>
        </p:spPr>
        <p:txBody>
          <a:bodyPr wrap="square">
            <a:spAutoFit/>
          </a:bodyPr>
          <a:lstStyle/>
          <a:p>
            <a:r>
              <a:rPr lang="x-none" sz="2800" dirty="0" smtClean="0"/>
              <a:t>Remember that your application needs to run on a Web Server, such as Tomcat Server</a:t>
            </a:r>
            <a:endParaRPr lang="x-none" sz="2800" dirty="0"/>
          </a:p>
        </p:txBody>
      </p:sp>
      <p:sp>
        <p:nvSpPr>
          <p:cNvPr id="4" name="Title 1"/>
          <p:cNvSpPr txBox="1">
            <a:spLocks/>
          </p:cNvSpPr>
          <p:nvPr/>
        </p:nvSpPr>
        <p:spPr>
          <a:xfrm>
            <a:off x="457200" y="194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3: Configure the Web Server</a:t>
            </a:r>
            <a:endParaRPr lang="en-US" b="1" dirty="0"/>
          </a:p>
        </p:txBody>
      </p:sp>
      <p:sp>
        <p:nvSpPr>
          <p:cNvPr id="9" name="Rectangle 8"/>
          <p:cNvSpPr/>
          <p:nvPr/>
        </p:nvSpPr>
        <p:spPr>
          <a:xfrm>
            <a:off x="457200" y="2731126"/>
            <a:ext cx="8557130" cy="1815882"/>
          </a:xfrm>
          <a:prstGeom prst="rect">
            <a:avLst/>
          </a:prstGeom>
        </p:spPr>
        <p:txBody>
          <a:bodyPr wrap="square">
            <a:spAutoFit/>
          </a:bodyPr>
          <a:lstStyle/>
          <a:p>
            <a:pPr marL="457200" indent="-457200">
              <a:buFont typeface="Arial"/>
              <a:buChar char="•"/>
            </a:pPr>
            <a:r>
              <a:rPr lang="en-US" sz="2800" dirty="0" smtClean="0"/>
              <a:t>Thus the first thing you need to do is to install the most recent version of Tomcat.</a:t>
            </a:r>
          </a:p>
          <a:p>
            <a:pPr marL="914400" lvl="1" indent="-457200">
              <a:buFont typeface="Lucida Grande"/>
              <a:buChar char="-"/>
            </a:pPr>
            <a:r>
              <a:rPr lang="en-US" sz="2800" dirty="0" smtClean="0"/>
              <a:t>I </a:t>
            </a:r>
            <a:r>
              <a:rPr lang="en-US" sz="2800" dirty="0"/>
              <a:t>installed version 9 </a:t>
            </a:r>
            <a:endParaRPr lang="en-US" sz="2800" dirty="0" smtClean="0"/>
          </a:p>
          <a:p>
            <a:pPr marL="1371600" lvl="2" indent="-457200">
              <a:buFont typeface="Lucida Grande"/>
              <a:buChar char="-"/>
            </a:pPr>
            <a:r>
              <a:rPr lang="en-US" sz="2800" dirty="0" smtClean="0"/>
              <a:t>https</a:t>
            </a:r>
            <a:r>
              <a:rPr lang="en-US" sz="2800" dirty="0"/>
              <a:t>://</a:t>
            </a:r>
            <a:r>
              <a:rPr lang="en-US" sz="2800" dirty="0" err="1"/>
              <a:t>tomcat.apache.org</a:t>
            </a:r>
            <a:r>
              <a:rPr lang="en-US" sz="2800" dirty="0"/>
              <a:t>/download-90.cgi</a:t>
            </a:r>
            <a:endParaRPr lang="en-US" sz="2800" dirty="0" smtClean="0"/>
          </a:p>
        </p:txBody>
      </p:sp>
      <p:sp>
        <p:nvSpPr>
          <p:cNvPr id="8" name="Rectangle 7"/>
          <p:cNvSpPr/>
          <p:nvPr/>
        </p:nvSpPr>
        <p:spPr>
          <a:xfrm>
            <a:off x="457200" y="4915621"/>
            <a:ext cx="8557130" cy="1384995"/>
          </a:xfrm>
          <a:prstGeom prst="rect">
            <a:avLst/>
          </a:prstGeom>
        </p:spPr>
        <p:txBody>
          <a:bodyPr wrap="square">
            <a:spAutoFit/>
          </a:bodyPr>
          <a:lstStyle/>
          <a:p>
            <a:pPr marL="457200" indent="-457200">
              <a:buFont typeface="Arial"/>
              <a:buChar char="•"/>
            </a:pPr>
            <a:r>
              <a:rPr lang="en-US" sz="2800" dirty="0" smtClean="0"/>
              <a:t>You can download the installer if you are a Win user or just decompress the archive (.zip or .</a:t>
            </a:r>
            <a:r>
              <a:rPr lang="en-US" sz="2800" dirty="0" err="1" smtClean="0"/>
              <a:t>tar.gz</a:t>
            </a:r>
            <a:r>
              <a:rPr lang="en-US" sz="2800" dirty="0" smtClean="0"/>
              <a:t>) if you are a Linux or a </a:t>
            </a:r>
            <a:r>
              <a:rPr lang="en-US" sz="2800" dirty="0" err="1" smtClean="0"/>
              <a:t>MacOS</a:t>
            </a:r>
            <a:r>
              <a:rPr lang="en-US" sz="2800" dirty="0" smtClean="0"/>
              <a:t> user </a:t>
            </a:r>
          </a:p>
        </p:txBody>
      </p:sp>
    </p:spTree>
    <p:extLst>
      <p:ext uri="{BB962C8B-B14F-4D97-AF65-F5344CB8AC3E}">
        <p14:creationId xmlns:p14="http://schemas.microsoft.com/office/powerpoint/2010/main" val="28451947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5136618" cy="954107"/>
          </a:xfrm>
          <a:prstGeom prst="rect">
            <a:avLst/>
          </a:prstGeom>
        </p:spPr>
        <p:txBody>
          <a:bodyPr wrap="square">
            <a:spAutoFit/>
          </a:bodyPr>
          <a:lstStyle/>
          <a:p>
            <a:r>
              <a:rPr lang="x-none" sz="2800" dirty="0" smtClean="0"/>
              <a:t>Select: Eclipse &gt;&gt; Preferences</a:t>
            </a:r>
          </a:p>
          <a:p>
            <a:endParaRPr lang="x-none" sz="2800" dirty="0"/>
          </a:p>
        </p:txBody>
      </p:sp>
      <p:pic>
        <p:nvPicPr>
          <p:cNvPr id="3" name="Picture 2"/>
          <p:cNvPicPr>
            <a:picLocks noChangeAspect="1"/>
          </p:cNvPicPr>
          <p:nvPr/>
        </p:nvPicPr>
        <p:blipFill>
          <a:blip r:embed="rId3"/>
          <a:stretch>
            <a:fillRect/>
          </a:stretch>
        </p:blipFill>
        <p:spPr>
          <a:xfrm>
            <a:off x="648559" y="2073356"/>
            <a:ext cx="6404516" cy="4698751"/>
          </a:xfrm>
          <a:prstGeom prst="rect">
            <a:avLst/>
          </a:prstGeom>
        </p:spPr>
      </p:pic>
      <p:sp>
        <p:nvSpPr>
          <p:cNvPr id="10" name="Title 1"/>
          <p:cNvSpPr txBox="1">
            <a:spLocks/>
          </p:cNvSpPr>
          <p:nvPr/>
        </p:nvSpPr>
        <p:spPr>
          <a:xfrm>
            <a:off x="457200" y="194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3: Configure the Web Server</a:t>
            </a:r>
            <a:endParaRPr lang="en-US" b="1" dirty="0"/>
          </a:p>
        </p:txBody>
      </p:sp>
    </p:spTree>
    <p:extLst>
      <p:ext uri="{BB962C8B-B14F-4D97-AF65-F5344CB8AC3E}">
        <p14:creationId xmlns:p14="http://schemas.microsoft.com/office/powerpoint/2010/main" val="22453011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01-31 at 11.21.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327" y="1443841"/>
            <a:ext cx="6616700" cy="5308600"/>
          </a:xfrm>
          <a:prstGeom prst="rect">
            <a:avLst/>
          </a:prstGeom>
        </p:spPr>
      </p:pic>
      <p:sp>
        <p:nvSpPr>
          <p:cNvPr id="6" name="Rectangle 5"/>
          <p:cNvSpPr/>
          <p:nvPr/>
        </p:nvSpPr>
        <p:spPr>
          <a:xfrm>
            <a:off x="1228906" y="4053990"/>
            <a:ext cx="2527329" cy="544872"/>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756236" y="6148096"/>
            <a:ext cx="1324140" cy="544872"/>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57200" y="194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3: Configure the Web Server</a:t>
            </a:r>
            <a:endParaRPr lang="en-US" b="1" dirty="0"/>
          </a:p>
        </p:txBody>
      </p:sp>
    </p:spTree>
    <p:extLst>
      <p:ext uri="{BB962C8B-B14F-4D97-AF65-F5344CB8AC3E}">
        <p14:creationId xmlns:p14="http://schemas.microsoft.com/office/powerpoint/2010/main" val="174840135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9-01-31 at 11.22.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906" y="1666390"/>
            <a:ext cx="6667500" cy="4775200"/>
          </a:xfrm>
          <a:prstGeom prst="rect">
            <a:avLst/>
          </a:prstGeom>
        </p:spPr>
      </p:pic>
      <p:sp>
        <p:nvSpPr>
          <p:cNvPr id="8" name="Rectangle 7"/>
          <p:cNvSpPr/>
          <p:nvPr/>
        </p:nvSpPr>
        <p:spPr>
          <a:xfrm>
            <a:off x="1224074" y="4738062"/>
            <a:ext cx="4504860" cy="41878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156474" y="3292186"/>
            <a:ext cx="2891762" cy="369332"/>
          </a:xfrm>
          <a:prstGeom prst="rect">
            <a:avLst/>
          </a:prstGeom>
          <a:noFill/>
        </p:spPr>
        <p:txBody>
          <a:bodyPr wrap="none" rtlCol="0">
            <a:spAutoFit/>
          </a:bodyPr>
          <a:lstStyle/>
          <a:p>
            <a:r>
              <a:rPr lang="en-US" dirty="0" smtClean="0"/>
              <a:t>Tomcat Installation directory</a:t>
            </a:r>
            <a:endParaRPr lang="en-US" dirty="0"/>
          </a:p>
        </p:txBody>
      </p:sp>
      <p:sp>
        <p:nvSpPr>
          <p:cNvPr id="9" name="TextBox 8"/>
          <p:cNvSpPr txBox="1"/>
          <p:nvPr/>
        </p:nvSpPr>
        <p:spPr>
          <a:xfrm>
            <a:off x="1877057" y="5156842"/>
            <a:ext cx="1368697" cy="369332"/>
          </a:xfrm>
          <a:prstGeom prst="rect">
            <a:avLst/>
          </a:prstGeom>
          <a:noFill/>
        </p:spPr>
        <p:txBody>
          <a:bodyPr wrap="none" rtlCol="0">
            <a:spAutoFit/>
          </a:bodyPr>
          <a:lstStyle/>
          <a:p>
            <a:r>
              <a:rPr lang="en-US" dirty="0" smtClean="0"/>
              <a:t>Select Java 8</a:t>
            </a:r>
            <a:endParaRPr lang="en-US" dirty="0"/>
          </a:p>
        </p:txBody>
      </p:sp>
      <p:sp>
        <p:nvSpPr>
          <p:cNvPr id="10" name="Rectangle 9"/>
          <p:cNvSpPr/>
          <p:nvPr/>
        </p:nvSpPr>
        <p:spPr>
          <a:xfrm>
            <a:off x="1381306" y="3661518"/>
            <a:ext cx="6667500" cy="788112"/>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434370" y="5809367"/>
            <a:ext cx="1462036" cy="41878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457200" y="194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3: Configure the Web Server</a:t>
            </a:r>
            <a:endParaRPr lang="en-US" b="1" dirty="0"/>
          </a:p>
        </p:txBody>
      </p:sp>
    </p:spTree>
    <p:extLst>
      <p:ext uri="{BB962C8B-B14F-4D97-AF65-F5344CB8AC3E}">
        <p14:creationId xmlns:p14="http://schemas.microsoft.com/office/powerpoint/2010/main" val="1338834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01-31 at 11.24.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65" y="1366314"/>
            <a:ext cx="7512470" cy="5420138"/>
          </a:xfrm>
          <a:prstGeom prst="rect">
            <a:avLst/>
          </a:prstGeom>
        </p:spPr>
      </p:pic>
      <p:sp>
        <p:nvSpPr>
          <p:cNvPr id="12" name="Rectangle 11"/>
          <p:cNvSpPr/>
          <p:nvPr/>
        </p:nvSpPr>
        <p:spPr>
          <a:xfrm>
            <a:off x="6866199" y="6307875"/>
            <a:ext cx="1462036" cy="41878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57200" y="194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3: Configure the Web Server</a:t>
            </a:r>
            <a:endParaRPr lang="en-US" b="1" dirty="0"/>
          </a:p>
        </p:txBody>
      </p:sp>
    </p:spTree>
    <p:extLst>
      <p:ext uri="{BB962C8B-B14F-4D97-AF65-F5344CB8AC3E}">
        <p14:creationId xmlns:p14="http://schemas.microsoft.com/office/powerpoint/2010/main" val="232188561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443841"/>
            <a:ext cx="8686800" cy="523220"/>
          </a:xfrm>
          <a:prstGeom prst="rect">
            <a:avLst/>
          </a:prstGeom>
        </p:spPr>
        <p:txBody>
          <a:bodyPr wrap="square">
            <a:spAutoFit/>
          </a:bodyPr>
          <a:lstStyle/>
          <a:p>
            <a:r>
              <a:rPr lang="x-none" sz="2800" dirty="0" smtClean="0"/>
              <a:t>Right click on SimpleWebApp and select Properties</a:t>
            </a:r>
            <a:endParaRPr lang="x-none" sz="2800" dirty="0"/>
          </a:p>
        </p:txBody>
      </p:sp>
      <p:pic>
        <p:nvPicPr>
          <p:cNvPr id="3" name="Picture 2"/>
          <p:cNvPicPr>
            <a:picLocks noChangeAspect="1"/>
          </p:cNvPicPr>
          <p:nvPr/>
        </p:nvPicPr>
        <p:blipFill>
          <a:blip r:embed="rId3"/>
          <a:stretch>
            <a:fillRect/>
          </a:stretch>
        </p:blipFill>
        <p:spPr>
          <a:xfrm>
            <a:off x="1718046" y="2329700"/>
            <a:ext cx="6037633" cy="4478710"/>
          </a:xfrm>
          <a:prstGeom prst="rect">
            <a:avLst/>
          </a:prstGeom>
        </p:spPr>
      </p:pic>
      <p:sp>
        <p:nvSpPr>
          <p:cNvPr id="7" name="Title 1"/>
          <p:cNvSpPr txBox="1">
            <a:spLocks/>
          </p:cNvSpPr>
          <p:nvPr/>
        </p:nvSpPr>
        <p:spPr>
          <a:xfrm>
            <a:off x="457200" y="194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3: Configure the Web Server</a:t>
            </a:r>
            <a:endParaRPr lang="en-US" b="1" dirty="0"/>
          </a:p>
        </p:txBody>
      </p:sp>
    </p:spTree>
    <p:extLst>
      <p:ext uri="{BB962C8B-B14F-4D97-AF65-F5344CB8AC3E}">
        <p14:creationId xmlns:p14="http://schemas.microsoft.com/office/powerpoint/2010/main" val="106519808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01-31 at 11.28.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815" y="1621632"/>
            <a:ext cx="5071213" cy="5236367"/>
          </a:xfrm>
          <a:prstGeom prst="rect">
            <a:avLst/>
          </a:prstGeom>
        </p:spPr>
      </p:pic>
      <p:sp>
        <p:nvSpPr>
          <p:cNvPr id="6" name="Rectangle 5"/>
          <p:cNvSpPr/>
          <p:nvPr/>
        </p:nvSpPr>
        <p:spPr>
          <a:xfrm>
            <a:off x="3866615" y="6345579"/>
            <a:ext cx="1462036" cy="41878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191172" y="4740332"/>
            <a:ext cx="1462036" cy="41878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457200" y="194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3: Configure the Web Server</a:t>
            </a:r>
            <a:endParaRPr lang="en-US" b="1" dirty="0"/>
          </a:p>
        </p:txBody>
      </p:sp>
    </p:spTree>
    <p:extLst>
      <p:ext uri="{BB962C8B-B14F-4D97-AF65-F5344CB8AC3E}">
        <p14:creationId xmlns:p14="http://schemas.microsoft.com/office/powerpoint/2010/main" val="20652812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9-01-31 at 11.29.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4950" y="1576788"/>
            <a:ext cx="5117287" cy="5205012"/>
          </a:xfrm>
          <a:prstGeom prst="rect">
            <a:avLst/>
          </a:prstGeom>
        </p:spPr>
      </p:pic>
      <p:sp>
        <p:nvSpPr>
          <p:cNvPr id="8" name="Title 1"/>
          <p:cNvSpPr txBox="1">
            <a:spLocks/>
          </p:cNvSpPr>
          <p:nvPr/>
        </p:nvSpPr>
        <p:spPr>
          <a:xfrm>
            <a:off x="457200" y="19461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3: Configure the Web Server</a:t>
            </a:r>
            <a:endParaRPr lang="en-US" b="1" dirty="0"/>
          </a:p>
        </p:txBody>
      </p:sp>
      <p:sp>
        <p:nvSpPr>
          <p:cNvPr id="9" name="Rectangle 8"/>
          <p:cNvSpPr/>
          <p:nvPr/>
        </p:nvSpPr>
        <p:spPr>
          <a:xfrm>
            <a:off x="2019301" y="3688545"/>
            <a:ext cx="3898796" cy="788112"/>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728934" y="2733665"/>
            <a:ext cx="2891762" cy="369332"/>
          </a:xfrm>
          <a:prstGeom prst="rect">
            <a:avLst/>
          </a:prstGeom>
          <a:noFill/>
        </p:spPr>
        <p:txBody>
          <a:bodyPr wrap="none" rtlCol="0">
            <a:spAutoFit/>
          </a:bodyPr>
          <a:lstStyle/>
          <a:p>
            <a:r>
              <a:rPr lang="en-US" dirty="0" smtClean="0"/>
              <a:t>Tomcat Installation directory</a:t>
            </a:r>
            <a:endParaRPr lang="en-US" dirty="0"/>
          </a:p>
        </p:txBody>
      </p:sp>
      <p:sp>
        <p:nvSpPr>
          <p:cNvPr id="11" name="TextBox 10"/>
          <p:cNvSpPr txBox="1"/>
          <p:nvPr/>
        </p:nvSpPr>
        <p:spPr>
          <a:xfrm>
            <a:off x="2561405" y="4552498"/>
            <a:ext cx="1368697" cy="369332"/>
          </a:xfrm>
          <a:prstGeom prst="rect">
            <a:avLst/>
          </a:prstGeom>
          <a:noFill/>
        </p:spPr>
        <p:txBody>
          <a:bodyPr wrap="none" rtlCol="0">
            <a:spAutoFit/>
          </a:bodyPr>
          <a:lstStyle/>
          <a:p>
            <a:r>
              <a:rPr lang="en-US" dirty="0" smtClean="0"/>
              <a:t>Select Java 8</a:t>
            </a:r>
            <a:endParaRPr lang="en-US" dirty="0"/>
          </a:p>
        </p:txBody>
      </p:sp>
      <p:sp>
        <p:nvSpPr>
          <p:cNvPr id="12" name="Rectangle 11"/>
          <p:cNvSpPr/>
          <p:nvPr/>
        </p:nvSpPr>
        <p:spPr>
          <a:xfrm>
            <a:off x="2019300" y="3102997"/>
            <a:ext cx="3898797" cy="369332"/>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085847" y="6363020"/>
            <a:ext cx="1462036" cy="41878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72016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9-01-31 at 11.30.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72" y="0"/>
            <a:ext cx="3932074" cy="6858000"/>
          </a:xfrm>
          <a:prstGeom prst="rect">
            <a:avLst/>
          </a:prstGeom>
        </p:spPr>
      </p:pic>
      <p:sp>
        <p:nvSpPr>
          <p:cNvPr id="6" name="Rectangle 5"/>
          <p:cNvSpPr/>
          <p:nvPr/>
        </p:nvSpPr>
        <p:spPr>
          <a:xfrm>
            <a:off x="249871" y="232317"/>
            <a:ext cx="2317339" cy="41878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49872" y="4384654"/>
            <a:ext cx="2830781" cy="83148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513163" y="6216118"/>
            <a:ext cx="1668783" cy="632122"/>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85167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2000548"/>
          </a:xfrm>
          <a:prstGeom prst="rect">
            <a:avLst/>
          </a:prstGeom>
        </p:spPr>
        <p:txBody>
          <a:bodyPr wrap="square">
            <a:spAutoFit/>
          </a:bodyPr>
          <a:lstStyle/>
          <a:p>
            <a:r>
              <a:rPr lang="x-none" sz="3200" b="1" dirty="0" smtClean="0"/>
              <a:t>Website: </a:t>
            </a:r>
            <a:r>
              <a:rPr lang="x-none" sz="3200" dirty="0" smtClean="0"/>
              <a:t>everytime the users clicks on a link, the web browser generates HTTP requests and reloads the page.</a:t>
            </a:r>
            <a:endParaRPr lang="x-none" sz="3200" dirty="0" smtClean="0"/>
          </a:p>
          <a:p>
            <a:endParaRPr lang="x-none" sz="2800" dirty="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Websites vs Web Applications</a:t>
            </a:r>
            <a:endParaRPr lang="en-US" b="1" dirty="0"/>
          </a:p>
        </p:txBody>
      </p:sp>
      <p:sp>
        <p:nvSpPr>
          <p:cNvPr id="8" name="Rectangle 7"/>
          <p:cNvSpPr/>
          <p:nvPr/>
        </p:nvSpPr>
        <p:spPr>
          <a:xfrm>
            <a:off x="457200" y="3596789"/>
            <a:ext cx="8557130" cy="1569660"/>
          </a:xfrm>
          <a:prstGeom prst="rect">
            <a:avLst/>
          </a:prstGeom>
        </p:spPr>
        <p:txBody>
          <a:bodyPr wrap="square">
            <a:spAutoFit/>
          </a:bodyPr>
          <a:lstStyle/>
          <a:p>
            <a:r>
              <a:rPr lang="x-none" sz="3200" b="1" dirty="0" smtClean="0"/>
              <a:t>Web Application: </a:t>
            </a:r>
            <a:r>
              <a:rPr lang="x-none" sz="3200" dirty="0" smtClean="0"/>
              <a:t>JavaScript code is used to interact with the server in the background and updates the display as needed.</a:t>
            </a:r>
            <a:endParaRPr lang="x-none" sz="2800" dirty="0"/>
          </a:p>
        </p:txBody>
      </p:sp>
      <p:sp>
        <p:nvSpPr>
          <p:cNvPr id="2" name="Rectangle 1"/>
          <p:cNvSpPr/>
          <p:nvPr/>
        </p:nvSpPr>
        <p:spPr>
          <a:xfrm>
            <a:off x="718650" y="5943628"/>
            <a:ext cx="7968149" cy="461665"/>
          </a:xfrm>
          <a:prstGeom prst="rect">
            <a:avLst/>
          </a:prstGeom>
        </p:spPr>
        <p:txBody>
          <a:bodyPr wrap="square">
            <a:spAutoFit/>
          </a:bodyPr>
          <a:lstStyle/>
          <a:p>
            <a:r>
              <a:rPr lang="en-US" sz="2400" dirty="0" smtClean="0"/>
              <a:t>Source: https</a:t>
            </a:r>
            <a:r>
              <a:rPr lang="en-US" sz="2400" dirty="0"/>
              <a:t>://</a:t>
            </a:r>
            <a:r>
              <a:rPr lang="en-US" sz="2400" dirty="0" err="1"/>
              <a:t>www.youtube.com</a:t>
            </a:r>
            <a:r>
              <a:rPr lang="en-US" sz="2400" dirty="0"/>
              <a:t>/</a:t>
            </a:r>
            <a:r>
              <a:rPr lang="en-US" sz="2400" dirty="0" err="1"/>
              <a:t>watch?v</a:t>
            </a:r>
            <a:r>
              <a:rPr lang="en-US" sz="2400" dirty="0"/>
              <a:t>=Hv3czsQh8tg</a:t>
            </a:r>
          </a:p>
        </p:txBody>
      </p:sp>
    </p:spTree>
    <p:extLst>
      <p:ext uri="{BB962C8B-B14F-4D97-AF65-F5344CB8AC3E}">
        <p14:creationId xmlns:p14="http://schemas.microsoft.com/office/powerpoint/2010/main" val="35974415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2154371"/>
            <a:ext cx="8115300" cy="1638300"/>
          </a:xfrm>
          <a:prstGeom prst="rect">
            <a:avLst/>
          </a:prstGeom>
        </p:spPr>
      </p:pic>
      <p:sp>
        <p:nvSpPr>
          <p:cNvPr id="10" name="Rectangle 9"/>
          <p:cNvSpPr/>
          <p:nvPr/>
        </p:nvSpPr>
        <p:spPr>
          <a:xfrm>
            <a:off x="673386" y="4609467"/>
            <a:ext cx="8686800" cy="523220"/>
          </a:xfrm>
          <a:prstGeom prst="rect">
            <a:avLst/>
          </a:prstGeom>
        </p:spPr>
        <p:txBody>
          <a:bodyPr wrap="square">
            <a:spAutoFit/>
          </a:bodyPr>
          <a:lstStyle/>
          <a:p>
            <a:r>
              <a:rPr lang="x-none" sz="2800" dirty="0" smtClean="0"/>
              <a:t>Right click on SimpleWebApp and select Run As</a:t>
            </a:r>
            <a:endParaRPr lang="x-none" sz="2800" dirty="0"/>
          </a:p>
        </p:txBody>
      </p:sp>
      <p:sp>
        <p:nvSpPr>
          <p:cNvPr id="12" name="Title 1"/>
          <p:cNvSpPr txBox="1">
            <a:spLocks/>
          </p:cNvSpPr>
          <p:nvPr/>
        </p:nvSpPr>
        <p:spPr>
          <a:xfrm>
            <a:off x="457200" y="294963"/>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4: Run the Web Application for the First Time</a:t>
            </a:r>
            <a:endParaRPr lang="en-US" b="1" dirty="0"/>
          </a:p>
        </p:txBody>
      </p:sp>
    </p:spTree>
    <p:extLst>
      <p:ext uri="{BB962C8B-B14F-4D97-AF65-F5344CB8AC3E}">
        <p14:creationId xmlns:p14="http://schemas.microsoft.com/office/powerpoint/2010/main" val="117627016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 y="426385"/>
            <a:ext cx="2191081" cy="1384995"/>
          </a:xfrm>
          <a:prstGeom prst="rect">
            <a:avLst/>
          </a:prstGeom>
        </p:spPr>
        <p:txBody>
          <a:bodyPr wrap="square">
            <a:spAutoFit/>
          </a:bodyPr>
          <a:lstStyle/>
          <a:p>
            <a:r>
              <a:rPr lang="x-none" sz="2800" dirty="0" smtClean="0"/>
              <a:t>Manually define a new server.</a:t>
            </a:r>
            <a:endParaRPr lang="x-none" sz="2800" dirty="0"/>
          </a:p>
        </p:txBody>
      </p:sp>
      <p:pic>
        <p:nvPicPr>
          <p:cNvPr id="2" name="Picture 1" descr="Screen Shot 2019-01-31 at 11.33.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3280" y="0"/>
            <a:ext cx="5525354" cy="6858000"/>
          </a:xfrm>
          <a:prstGeom prst="rect">
            <a:avLst/>
          </a:prstGeom>
        </p:spPr>
      </p:pic>
      <p:sp>
        <p:nvSpPr>
          <p:cNvPr id="5" name="Rectangle 4"/>
          <p:cNvSpPr/>
          <p:nvPr/>
        </p:nvSpPr>
        <p:spPr>
          <a:xfrm>
            <a:off x="3080653" y="3559519"/>
            <a:ext cx="2830781" cy="359338"/>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080653" y="4333530"/>
            <a:ext cx="5437981" cy="126097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269260" y="6270170"/>
            <a:ext cx="1249374" cy="5755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51503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 y="426385"/>
            <a:ext cx="8686800" cy="523220"/>
          </a:xfrm>
          <a:prstGeom prst="rect">
            <a:avLst/>
          </a:prstGeom>
        </p:spPr>
        <p:txBody>
          <a:bodyPr wrap="square">
            <a:spAutoFit/>
          </a:bodyPr>
          <a:lstStyle/>
          <a:p>
            <a:r>
              <a:rPr lang="x-none" sz="2800" dirty="0" smtClean="0"/>
              <a:t>Your first web application is now up and running!</a:t>
            </a:r>
            <a:endParaRPr lang="x-none" sz="2800" dirty="0"/>
          </a:p>
        </p:txBody>
      </p:sp>
      <p:pic>
        <p:nvPicPr>
          <p:cNvPr id="2" name="Picture 1" descr="Screen Shot 2019-01-31 at 11.34.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9214"/>
            <a:ext cx="9144000" cy="2960914"/>
          </a:xfrm>
          <a:prstGeom prst="rect">
            <a:avLst/>
          </a:prstGeom>
        </p:spPr>
      </p:pic>
    </p:spTree>
    <p:extLst>
      <p:ext uri="{BB962C8B-B14F-4D97-AF65-F5344CB8AC3E}">
        <p14:creationId xmlns:p14="http://schemas.microsoft.com/office/powerpoint/2010/main" val="262846377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14936" y="1437963"/>
            <a:ext cx="8171864" cy="3539431"/>
          </a:xfrm>
          <a:prstGeom prst="rect">
            <a:avLst/>
          </a:prstGeom>
        </p:spPr>
        <p:txBody>
          <a:bodyPr wrap="square">
            <a:spAutoFit/>
          </a:bodyPr>
          <a:lstStyle/>
          <a:p>
            <a:r>
              <a:rPr lang="x-none" sz="2800" b="1" dirty="0" smtClean="0"/>
              <a:t>JDBC Library: </a:t>
            </a:r>
            <a:r>
              <a:rPr lang="x-none" sz="2800" dirty="0" smtClean="0"/>
              <a:t>supports connectivity with the database.</a:t>
            </a:r>
          </a:p>
          <a:p>
            <a:endParaRPr lang="x-none" sz="2800" dirty="0"/>
          </a:p>
          <a:p>
            <a:pPr marL="457200" indent="-457200">
              <a:buFont typeface="Lucida Grande"/>
              <a:buChar char="-"/>
            </a:pPr>
            <a:r>
              <a:rPr lang="x-none" sz="2800" dirty="0" smtClean="0"/>
              <a:t>A different driver will need to be used for different DBMS</a:t>
            </a:r>
          </a:p>
          <a:p>
            <a:endParaRPr lang="x-none" sz="2800" dirty="0" smtClean="0"/>
          </a:p>
          <a:p>
            <a:r>
              <a:rPr lang="en-US" sz="2800" dirty="0" smtClean="0"/>
              <a:t>Download the JDBC driver for MySQL here:</a:t>
            </a:r>
          </a:p>
          <a:p>
            <a:r>
              <a:rPr lang="en-US" sz="2800" dirty="0" smtClean="0"/>
              <a:t>https</a:t>
            </a:r>
            <a:r>
              <a:rPr lang="en-US" sz="2800" dirty="0"/>
              <a:t>://</a:t>
            </a:r>
            <a:r>
              <a:rPr lang="en-US" sz="2800" dirty="0" err="1"/>
              <a:t>mvnrepository.com</a:t>
            </a:r>
            <a:r>
              <a:rPr lang="en-US" sz="2800" dirty="0"/>
              <a:t>/artifact/</a:t>
            </a:r>
            <a:r>
              <a:rPr lang="en-US" sz="2800" dirty="0" err="1"/>
              <a:t>mysql</a:t>
            </a:r>
            <a:r>
              <a:rPr lang="en-US" sz="2800" dirty="0"/>
              <a:t>/</a:t>
            </a:r>
            <a:r>
              <a:rPr lang="en-US" sz="2800" dirty="0" err="1"/>
              <a:t>mysql</a:t>
            </a:r>
            <a:r>
              <a:rPr lang="en-US" sz="2800" dirty="0"/>
              <a:t>-connector-java</a:t>
            </a:r>
            <a:endParaRPr lang="x-none" sz="2800" dirty="0"/>
          </a:p>
        </p:txBody>
      </p:sp>
      <p:sp>
        <p:nvSpPr>
          <p:cNvPr id="12" name="Title 1"/>
          <p:cNvSpPr txBox="1">
            <a:spLocks/>
          </p:cNvSpPr>
          <p:nvPr/>
        </p:nvSpPr>
        <p:spPr>
          <a:xfrm>
            <a:off x="457200" y="294963"/>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5: Include Additional Libraries</a:t>
            </a:r>
            <a:endParaRPr lang="en-US" b="1" dirty="0"/>
          </a:p>
        </p:txBody>
      </p:sp>
    </p:spTree>
    <p:extLst>
      <p:ext uri="{BB962C8B-B14F-4D97-AF65-F5344CB8AC3E}">
        <p14:creationId xmlns:p14="http://schemas.microsoft.com/office/powerpoint/2010/main" val="76770317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14936" y="1293658"/>
            <a:ext cx="8171864" cy="4832093"/>
          </a:xfrm>
          <a:prstGeom prst="rect">
            <a:avLst/>
          </a:prstGeom>
        </p:spPr>
        <p:txBody>
          <a:bodyPr wrap="square">
            <a:spAutoFit/>
          </a:bodyPr>
          <a:lstStyle/>
          <a:p>
            <a:r>
              <a:rPr lang="x-none" sz="2800" b="1" dirty="0" smtClean="0"/>
              <a:t>JSP Standard Tag Library (JSTL):</a:t>
            </a:r>
            <a:r>
              <a:rPr lang="x-none" sz="2800" dirty="0" smtClean="0"/>
              <a:t> it is a components of the Java EE Web Application development platform. It extends the JSP specification by adding a tag library of JSP tags for common tasks, such as XML data processing, conditional execution, loops.</a:t>
            </a:r>
          </a:p>
          <a:p>
            <a:endParaRPr lang="x-none" sz="2800" dirty="0"/>
          </a:p>
          <a:p>
            <a:r>
              <a:rPr lang="x-none" sz="2800" dirty="0" smtClean="0"/>
              <a:t>You need to download 2 JSTL libraries to be able to use them in JSP</a:t>
            </a:r>
          </a:p>
          <a:p>
            <a:pPr lvl="1"/>
            <a:r>
              <a:rPr lang="en-US" sz="2800" dirty="0" smtClean="0">
                <a:hlinkClick r:id="rId3"/>
              </a:rPr>
              <a:t>j</a:t>
            </a:r>
            <a:r>
              <a:rPr lang="x-none" sz="2800" dirty="0" smtClean="0">
                <a:hlinkClick r:id="rId3"/>
              </a:rPr>
              <a:t>avax.servlet.jsp.jstl-*.jar</a:t>
            </a:r>
            <a:endParaRPr lang="x-none" sz="2800" dirty="0" smtClean="0"/>
          </a:p>
          <a:p>
            <a:pPr lvl="1"/>
            <a:r>
              <a:rPr lang="en-US" sz="2800" dirty="0">
                <a:hlinkClick r:id="rId4"/>
              </a:rPr>
              <a:t>j</a:t>
            </a:r>
            <a:r>
              <a:rPr lang="x-none" sz="2800" dirty="0" smtClean="0">
                <a:hlinkClick r:id="rId4"/>
              </a:rPr>
              <a:t>avax.servlet.jsp.jslt-api-*.jar</a:t>
            </a:r>
            <a:endParaRPr lang="x-none" sz="2800" dirty="0"/>
          </a:p>
          <a:p>
            <a:endParaRPr lang="x-none" sz="2800" dirty="0" smtClean="0"/>
          </a:p>
        </p:txBody>
      </p:sp>
      <p:sp>
        <p:nvSpPr>
          <p:cNvPr id="12" name="Title 1"/>
          <p:cNvSpPr txBox="1">
            <a:spLocks/>
          </p:cNvSpPr>
          <p:nvPr/>
        </p:nvSpPr>
        <p:spPr>
          <a:xfrm>
            <a:off x="457200" y="208380"/>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Step 5: Include Additional Libraries</a:t>
            </a:r>
            <a:endParaRPr lang="en-US" b="1" dirty="0"/>
          </a:p>
        </p:txBody>
      </p:sp>
      <p:sp>
        <p:nvSpPr>
          <p:cNvPr id="4" name="Rectangle 3"/>
          <p:cNvSpPr/>
          <p:nvPr/>
        </p:nvSpPr>
        <p:spPr>
          <a:xfrm>
            <a:off x="514936" y="5835280"/>
            <a:ext cx="8171864" cy="954107"/>
          </a:xfrm>
          <a:prstGeom prst="rect">
            <a:avLst/>
          </a:prstGeom>
        </p:spPr>
        <p:txBody>
          <a:bodyPr wrap="square">
            <a:spAutoFit/>
          </a:bodyPr>
          <a:lstStyle/>
          <a:p>
            <a:r>
              <a:rPr lang="x-none" sz="2800" dirty="0" smtClean="0"/>
              <a:t>Add libraries in the </a:t>
            </a:r>
            <a:r>
              <a:rPr lang="x-none" sz="2800" i="1" dirty="0" smtClean="0"/>
              <a:t>WebContent/WEB-INF/lib</a:t>
            </a:r>
            <a:r>
              <a:rPr lang="x-none" sz="2800" dirty="0" smtClean="0"/>
              <a:t> folder inside your project</a:t>
            </a:r>
            <a:endParaRPr lang="x-none" sz="2800" dirty="0" smtClean="0"/>
          </a:p>
        </p:txBody>
      </p:sp>
    </p:spTree>
    <p:extLst>
      <p:ext uri="{BB962C8B-B14F-4D97-AF65-F5344CB8AC3E}">
        <p14:creationId xmlns:p14="http://schemas.microsoft.com/office/powerpoint/2010/main" val="30904741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 Application Architecture</a:t>
            </a:r>
            <a:endParaRPr lang="en-US" b="1" dirty="0"/>
          </a:p>
        </p:txBody>
      </p:sp>
      <p:sp>
        <p:nvSpPr>
          <p:cNvPr id="4" name="Rectangle 3"/>
          <p:cNvSpPr/>
          <p:nvPr/>
        </p:nvSpPr>
        <p:spPr>
          <a:xfrm>
            <a:off x="457200" y="1677891"/>
            <a:ext cx="1414208" cy="203818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Presentation Tier</a:t>
            </a:r>
            <a:endParaRPr lang="en-US" dirty="0">
              <a:solidFill>
                <a:schemeClr val="tx1"/>
              </a:solidFill>
            </a:endParaRPr>
          </a:p>
        </p:txBody>
      </p:sp>
      <p:sp>
        <p:nvSpPr>
          <p:cNvPr id="17" name="Rectangle 16"/>
          <p:cNvSpPr/>
          <p:nvPr/>
        </p:nvSpPr>
        <p:spPr>
          <a:xfrm>
            <a:off x="2848606" y="1677891"/>
            <a:ext cx="1414208" cy="203818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Logic Tier</a:t>
            </a:r>
            <a:endParaRPr lang="en-US" dirty="0">
              <a:solidFill>
                <a:schemeClr val="tx1"/>
              </a:solidFill>
            </a:endParaRPr>
          </a:p>
        </p:txBody>
      </p:sp>
      <p:sp>
        <p:nvSpPr>
          <p:cNvPr id="18" name="Rectangle 17"/>
          <p:cNvSpPr/>
          <p:nvPr/>
        </p:nvSpPr>
        <p:spPr>
          <a:xfrm>
            <a:off x="5240012" y="1677891"/>
            <a:ext cx="1414208" cy="203818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  Tier</a:t>
            </a:r>
            <a:endParaRPr lang="en-US" dirty="0">
              <a:solidFill>
                <a:schemeClr val="tx1"/>
              </a:solidFill>
            </a:endParaRPr>
          </a:p>
        </p:txBody>
      </p:sp>
      <p:sp>
        <p:nvSpPr>
          <p:cNvPr id="6" name="Can 5"/>
          <p:cNvSpPr/>
          <p:nvPr/>
        </p:nvSpPr>
        <p:spPr>
          <a:xfrm>
            <a:off x="7585886" y="1677891"/>
            <a:ext cx="1100914" cy="2038188"/>
          </a:xfrm>
          <a:prstGeom prst="can">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Database</a:t>
            </a:r>
            <a:endParaRPr lang="en-US" dirty="0">
              <a:solidFill>
                <a:srgbClr val="000000"/>
              </a:solidFill>
            </a:endParaRPr>
          </a:p>
        </p:txBody>
      </p:sp>
      <p:cxnSp>
        <p:nvCxnSpPr>
          <p:cNvPr id="14" name="Straight Arrow Connector 13"/>
          <p:cNvCxnSpPr/>
          <p:nvPr/>
        </p:nvCxnSpPr>
        <p:spPr>
          <a:xfrm>
            <a:off x="1871408" y="2379445"/>
            <a:ext cx="977198" cy="0"/>
          </a:xfrm>
          <a:prstGeom prst="straightConnector1">
            <a:avLst/>
          </a:prstGeom>
          <a:ln>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1871408" y="2955233"/>
            <a:ext cx="977198" cy="0"/>
          </a:xfrm>
          <a:prstGeom prst="straightConnector1">
            <a:avLst/>
          </a:prstGeom>
          <a:ln>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262814" y="2379445"/>
            <a:ext cx="977198" cy="0"/>
          </a:xfrm>
          <a:prstGeom prst="straightConnector1">
            <a:avLst/>
          </a:prstGeom>
          <a:ln>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4262814" y="2955233"/>
            <a:ext cx="977198" cy="0"/>
          </a:xfrm>
          <a:prstGeom prst="straightConnector1">
            <a:avLst/>
          </a:prstGeom>
          <a:ln>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654220" y="2382230"/>
            <a:ext cx="977198" cy="0"/>
          </a:xfrm>
          <a:prstGeom prst="straightConnector1">
            <a:avLst/>
          </a:prstGeom>
          <a:ln>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6654220" y="2958018"/>
            <a:ext cx="977198" cy="0"/>
          </a:xfrm>
          <a:prstGeom prst="straightConnector1">
            <a:avLst/>
          </a:prstGeom>
          <a:ln>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246956" y="1393655"/>
            <a:ext cx="1834533" cy="2593250"/>
          </a:xfrm>
          <a:prstGeom prst="roundRect">
            <a:avLst/>
          </a:prstGeom>
          <a:noFill/>
          <a:ln w="381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2482796" y="1393655"/>
            <a:ext cx="4573100" cy="2593250"/>
          </a:xfrm>
          <a:prstGeom prst="roundRect">
            <a:avLst/>
          </a:prstGeom>
          <a:noFill/>
          <a:ln w="381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7309467" y="1393655"/>
            <a:ext cx="1651521" cy="2593250"/>
          </a:xfrm>
          <a:prstGeom prst="roundRect">
            <a:avLst/>
          </a:prstGeom>
          <a:noFill/>
          <a:ln w="381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457200" y="4163318"/>
            <a:ext cx="1223412" cy="461665"/>
          </a:xfrm>
          <a:prstGeom prst="rect">
            <a:avLst/>
          </a:prstGeom>
          <a:noFill/>
        </p:spPr>
        <p:txBody>
          <a:bodyPr wrap="none" rtlCol="0">
            <a:spAutoFit/>
          </a:bodyPr>
          <a:lstStyle/>
          <a:p>
            <a:r>
              <a:rPr lang="en-US" sz="2400" dirty="0" smtClean="0">
                <a:solidFill>
                  <a:srgbClr val="FF0000"/>
                </a:solidFill>
              </a:rPr>
              <a:t>Browser</a:t>
            </a:r>
            <a:endParaRPr lang="en-US" sz="2400" dirty="0">
              <a:solidFill>
                <a:srgbClr val="FF0000"/>
              </a:solidFill>
            </a:endParaRPr>
          </a:p>
        </p:txBody>
      </p:sp>
      <p:sp>
        <p:nvSpPr>
          <p:cNvPr id="31" name="TextBox 30"/>
          <p:cNvSpPr txBox="1"/>
          <p:nvPr/>
        </p:nvSpPr>
        <p:spPr>
          <a:xfrm>
            <a:off x="3167822" y="4145677"/>
            <a:ext cx="3181129" cy="461665"/>
          </a:xfrm>
          <a:prstGeom prst="rect">
            <a:avLst/>
          </a:prstGeom>
          <a:noFill/>
        </p:spPr>
        <p:txBody>
          <a:bodyPr wrap="none" rtlCol="0">
            <a:spAutoFit/>
          </a:bodyPr>
          <a:lstStyle/>
          <a:p>
            <a:r>
              <a:rPr lang="en-US" sz="2400" dirty="0" smtClean="0">
                <a:solidFill>
                  <a:srgbClr val="FF0000"/>
                </a:solidFill>
              </a:rPr>
              <a:t>Web/Application Server</a:t>
            </a:r>
            <a:endParaRPr lang="en-US" sz="2400" dirty="0">
              <a:solidFill>
                <a:srgbClr val="FF0000"/>
              </a:solidFill>
            </a:endParaRPr>
          </a:p>
        </p:txBody>
      </p:sp>
      <p:sp>
        <p:nvSpPr>
          <p:cNvPr id="32" name="TextBox 31"/>
          <p:cNvSpPr txBox="1"/>
          <p:nvPr/>
        </p:nvSpPr>
        <p:spPr>
          <a:xfrm>
            <a:off x="7126456" y="4145677"/>
            <a:ext cx="2088103" cy="830997"/>
          </a:xfrm>
          <a:prstGeom prst="rect">
            <a:avLst/>
          </a:prstGeom>
          <a:noFill/>
        </p:spPr>
        <p:txBody>
          <a:bodyPr wrap="square" rtlCol="0">
            <a:spAutoFit/>
          </a:bodyPr>
          <a:lstStyle/>
          <a:p>
            <a:pPr algn="ctr"/>
            <a:r>
              <a:rPr lang="en-US" sz="2400" dirty="0" smtClean="0">
                <a:solidFill>
                  <a:srgbClr val="FF0000"/>
                </a:solidFill>
              </a:rPr>
              <a:t>Database Server</a:t>
            </a:r>
            <a:endParaRPr lang="en-US" sz="2400" dirty="0">
              <a:solidFill>
                <a:srgbClr val="FF0000"/>
              </a:solidFill>
            </a:endParaRPr>
          </a:p>
        </p:txBody>
      </p:sp>
      <p:sp>
        <p:nvSpPr>
          <p:cNvPr id="33" name="Rectangle 32"/>
          <p:cNvSpPr/>
          <p:nvPr/>
        </p:nvSpPr>
        <p:spPr>
          <a:xfrm>
            <a:off x="246956" y="5087906"/>
            <a:ext cx="8557130" cy="1508105"/>
          </a:xfrm>
          <a:prstGeom prst="rect">
            <a:avLst/>
          </a:prstGeom>
        </p:spPr>
        <p:txBody>
          <a:bodyPr wrap="square">
            <a:spAutoFit/>
          </a:bodyPr>
          <a:lstStyle/>
          <a:p>
            <a:pPr marL="457200" indent="-457200">
              <a:buFont typeface="Arial"/>
              <a:buChar char="•"/>
            </a:pPr>
            <a:r>
              <a:rPr lang="x-none" sz="2800" dirty="0" smtClean="0"/>
              <a:t>Each Tier can potentially run on a different machine</a:t>
            </a:r>
            <a:endParaRPr lang="x-none" sz="2400" dirty="0" smtClean="0"/>
          </a:p>
          <a:p>
            <a:pPr marL="457200" indent="-457200">
              <a:buFont typeface="Arial"/>
              <a:buChar char="•"/>
            </a:pPr>
            <a:endParaRPr lang="x-none" sz="1200" dirty="0" smtClean="0"/>
          </a:p>
          <a:p>
            <a:pPr marL="457200" indent="-457200">
              <a:buFont typeface="Arial"/>
              <a:buChar char="•"/>
            </a:pPr>
            <a:r>
              <a:rPr lang="x-none" sz="2800" dirty="0" smtClean="0"/>
              <a:t>Presentation, logic, data tier are disconnected</a:t>
            </a:r>
            <a:endParaRPr lang="x-none" sz="2800" dirty="0" smtClean="0"/>
          </a:p>
          <a:p>
            <a:pPr marL="457200" indent="-457200">
              <a:buFont typeface="Arial"/>
              <a:buChar char="•"/>
            </a:pPr>
            <a:endParaRPr lang="x-none" sz="2400" dirty="0"/>
          </a:p>
        </p:txBody>
      </p:sp>
    </p:spTree>
    <p:extLst>
      <p:ext uri="{BB962C8B-B14F-4D97-AF65-F5344CB8AC3E}">
        <p14:creationId xmlns:p14="http://schemas.microsoft.com/office/powerpoint/2010/main" val="15515276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 Application Architecture</a:t>
            </a:r>
            <a:endParaRPr lang="en-US" b="1" dirty="0"/>
          </a:p>
        </p:txBody>
      </p:sp>
      <p:sp>
        <p:nvSpPr>
          <p:cNvPr id="33" name="Rectangle 32"/>
          <p:cNvSpPr/>
          <p:nvPr/>
        </p:nvSpPr>
        <p:spPr>
          <a:xfrm>
            <a:off x="457200" y="1376742"/>
            <a:ext cx="3678001" cy="1200329"/>
          </a:xfrm>
          <a:prstGeom prst="rect">
            <a:avLst/>
          </a:prstGeom>
        </p:spPr>
        <p:txBody>
          <a:bodyPr wrap="square">
            <a:spAutoFit/>
          </a:bodyPr>
          <a:lstStyle/>
          <a:p>
            <a:r>
              <a:rPr lang="x-none" b="1" dirty="0" smtClean="0"/>
              <a:t>Presentation tier</a:t>
            </a:r>
          </a:p>
          <a:p>
            <a:r>
              <a:rPr lang="x-none" dirty="0" smtClean="0"/>
              <a:t>Represents the user interface. </a:t>
            </a:r>
            <a:r>
              <a:rPr lang="en-US" dirty="0" smtClean="0"/>
              <a:t>I</a:t>
            </a:r>
            <a:r>
              <a:rPr lang="x-none" dirty="0" smtClean="0"/>
              <a:t>t represents requests and results in something the user can understand.</a:t>
            </a:r>
            <a:endParaRPr lang="x-none" dirty="0"/>
          </a:p>
        </p:txBody>
      </p:sp>
      <p:sp>
        <p:nvSpPr>
          <p:cNvPr id="35" name="Rectangle 34"/>
          <p:cNvSpPr/>
          <p:nvPr/>
        </p:nvSpPr>
        <p:spPr>
          <a:xfrm>
            <a:off x="457200" y="2751476"/>
            <a:ext cx="4376089" cy="1754327"/>
          </a:xfrm>
          <a:prstGeom prst="rect">
            <a:avLst/>
          </a:prstGeom>
        </p:spPr>
        <p:txBody>
          <a:bodyPr wrap="square">
            <a:spAutoFit/>
          </a:bodyPr>
          <a:lstStyle/>
          <a:p>
            <a:r>
              <a:rPr lang="x-none" b="1" dirty="0" smtClean="0"/>
              <a:t>Logic tier</a:t>
            </a:r>
          </a:p>
          <a:p>
            <a:r>
              <a:rPr lang="x-none" dirty="0" smtClean="0"/>
              <a:t>Cordinates the application, processes comands, makes logical decisions and evaluations, and performs calculations. It also moves and processes data between the 2 surrounding layers.</a:t>
            </a:r>
            <a:endParaRPr lang="x-none" dirty="0"/>
          </a:p>
        </p:txBody>
      </p:sp>
      <p:sp>
        <p:nvSpPr>
          <p:cNvPr id="36" name="Rectangle 35"/>
          <p:cNvSpPr/>
          <p:nvPr/>
        </p:nvSpPr>
        <p:spPr>
          <a:xfrm>
            <a:off x="457200" y="4862045"/>
            <a:ext cx="4376089" cy="1477328"/>
          </a:xfrm>
          <a:prstGeom prst="rect">
            <a:avLst/>
          </a:prstGeom>
        </p:spPr>
        <p:txBody>
          <a:bodyPr wrap="square">
            <a:spAutoFit/>
          </a:bodyPr>
          <a:lstStyle/>
          <a:p>
            <a:r>
              <a:rPr lang="x-none" b="1" dirty="0" smtClean="0"/>
              <a:t>Data tier</a:t>
            </a:r>
          </a:p>
          <a:p>
            <a:r>
              <a:rPr lang="x-none" dirty="0" smtClean="0"/>
              <a:t>Information is stored and retrieved from a database or file system. The information is then passed back to the logic tier for processing and then back to the user.</a:t>
            </a:r>
            <a:endParaRPr lang="x-none" dirty="0"/>
          </a:p>
        </p:txBody>
      </p:sp>
      <p:pic>
        <p:nvPicPr>
          <p:cNvPr id="8" name="Picture 7"/>
          <p:cNvPicPr>
            <a:picLocks noChangeAspect="1"/>
          </p:cNvPicPr>
          <p:nvPr/>
        </p:nvPicPr>
        <p:blipFill rotWithShape="1">
          <a:blip r:embed="rId2"/>
          <a:srcRect l="47851" b="3368"/>
          <a:stretch/>
        </p:blipFill>
        <p:spPr>
          <a:xfrm>
            <a:off x="5097884" y="1244636"/>
            <a:ext cx="3280991" cy="5441363"/>
          </a:xfrm>
          <a:prstGeom prst="rect">
            <a:avLst/>
          </a:prstGeom>
        </p:spPr>
      </p:pic>
    </p:spTree>
    <p:extLst>
      <p:ext uri="{BB962C8B-B14F-4D97-AF65-F5344CB8AC3E}">
        <p14:creationId xmlns:p14="http://schemas.microsoft.com/office/powerpoint/2010/main" val="35928088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 Application Architecture</a:t>
            </a:r>
            <a:endParaRPr lang="en-US" b="1" dirty="0"/>
          </a:p>
        </p:txBody>
      </p:sp>
      <p:sp>
        <p:nvSpPr>
          <p:cNvPr id="33" name="Rectangle 32"/>
          <p:cNvSpPr/>
          <p:nvPr/>
        </p:nvSpPr>
        <p:spPr>
          <a:xfrm>
            <a:off x="457200" y="1429181"/>
            <a:ext cx="4640684" cy="4216539"/>
          </a:xfrm>
          <a:prstGeom prst="rect">
            <a:avLst/>
          </a:prstGeom>
        </p:spPr>
        <p:txBody>
          <a:bodyPr wrap="square">
            <a:spAutoFit/>
          </a:bodyPr>
          <a:lstStyle/>
          <a:p>
            <a:r>
              <a:rPr lang="x-none" sz="2800" b="1" dirty="0" smtClean="0"/>
              <a:t>Architectural Principles</a:t>
            </a:r>
          </a:p>
          <a:p>
            <a:pPr marL="285750" indent="-285750">
              <a:buFont typeface="Arial"/>
              <a:buChar char="•"/>
            </a:pPr>
            <a:r>
              <a:rPr lang="x-none" sz="2400" dirty="0" smtClean="0"/>
              <a:t>Each tier should be </a:t>
            </a:r>
            <a:r>
              <a:rPr lang="x-none" sz="2400" b="1" dirty="0" smtClean="0">
                <a:solidFill>
                  <a:srgbClr val="FF0000"/>
                </a:solidFill>
              </a:rPr>
              <a:t>independent</a:t>
            </a:r>
            <a:r>
              <a:rPr lang="x-none" sz="2400" dirty="0" smtClean="0"/>
              <a:t> and should not expose dependencies related to the implementation.</a:t>
            </a:r>
          </a:p>
          <a:p>
            <a:pPr marL="285750" indent="-285750">
              <a:buFont typeface="Arial"/>
              <a:buChar char="•"/>
            </a:pPr>
            <a:endParaRPr lang="x-none" sz="600" dirty="0" smtClean="0"/>
          </a:p>
          <a:p>
            <a:pPr marL="285750" indent="-285750">
              <a:buFont typeface="Arial"/>
              <a:buChar char="•"/>
            </a:pPr>
            <a:endParaRPr lang="x-none" sz="600" dirty="0" smtClean="0"/>
          </a:p>
          <a:p>
            <a:pPr marL="285750" indent="-285750">
              <a:buFont typeface="Arial"/>
              <a:buChar char="•"/>
            </a:pPr>
            <a:r>
              <a:rPr lang="x-none" sz="2400" dirty="0" smtClean="0"/>
              <a:t>Disconnected tiers should not communicate.</a:t>
            </a:r>
          </a:p>
          <a:p>
            <a:pPr marL="285750" indent="-285750">
              <a:buFont typeface="Arial"/>
              <a:buChar char="•"/>
            </a:pPr>
            <a:endParaRPr lang="x-none" sz="600" dirty="0" smtClean="0"/>
          </a:p>
          <a:p>
            <a:pPr marL="285750" indent="-285750">
              <a:buFont typeface="Arial"/>
              <a:buChar char="•"/>
            </a:pPr>
            <a:endParaRPr lang="x-none" sz="600" dirty="0" smtClean="0"/>
          </a:p>
          <a:p>
            <a:pPr marL="285750" indent="-285750">
              <a:buFont typeface="Arial"/>
              <a:buChar char="•"/>
            </a:pPr>
            <a:r>
              <a:rPr lang="x-none" sz="2400" dirty="0" smtClean="0"/>
              <a:t>Changes in platform should only affect the layer running that particular platform</a:t>
            </a:r>
            <a:endParaRPr lang="x-none" sz="2400" dirty="0"/>
          </a:p>
        </p:txBody>
      </p:sp>
      <p:pic>
        <p:nvPicPr>
          <p:cNvPr id="8" name="Picture 7"/>
          <p:cNvPicPr>
            <a:picLocks noChangeAspect="1"/>
          </p:cNvPicPr>
          <p:nvPr/>
        </p:nvPicPr>
        <p:blipFill rotWithShape="1">
          <a:blip r:embed="rId2"/>
          <a:srcRect l="47851" b="3368"/>
          <a:stretch/>
        </p:blipFill>
        <p:spPr>
          <a:xfrm>
            <a:off x="5097884" y="1244636"/>
            <a:ext cx="3280991" cy="5441363"/>
          </a:xfrm>
          <a:prstGeom prst="rect">
            <a:avLst/>
          </a:prstGeom>
        </p:spPr>
      </p:pic>
    </p:spTree>
    <p:extLst>
      <p:ext uri="{BB962C8B-B14F-4D97-AF65-F5344CB8AC3E}">
        <p14:creationId xmlns:p14="http://schemas.microsoft.com/office/powerpoint/2010/main" val="21343201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 Application Architecture</a:t>
            </a:r>
            <a:endParaRPr lang="en-US" b="1" dirty="0"/>
          </a:p>
        </p:txBody>
      </p:sp>
      <p:sp>
        <p:nvSpPr>
          <p:cNvPr id="33" name="Rectangle 32"/>
          <p:cNvSpPr/>
          <p:nvPr/>
        </p:nvSpPr>
        <p:spPr>
          <a:xfrm>
            <a:off x="457200" y="1376742"/>
            <a:ext cx="3678001" cy="4124205"/>
          </a:xfrm>
          <a:prstGeom prst="rect">
            <a:avLst/>
          </a:prstGeom>
        </p:spPr>
        <p:txBody>
          <a:bodyPr wrap="square">
            <a:spAutoFit/>
          </a:bodyPr>
          <a:lstStyle/>
          <a:p>
            <a:r>
              <a:rPr lang="x-none" sz="2800" b="1" dirty="0" smtClean="0"/>
              <a:t>Presentation Layer</a:t>
            </a:r>
          </a:p>
          <a:p>
            <a:pPr marL="457200" indent="-457200">
              <a:buFont typeface="Arial"/>
              <a:buChar char="•"/>
            </a:pPr>
            <a:r>
              <a:rPr lang="x-none" sz="2400" dirty="0" smtClean="0"/>
              <a:t>Provides user interface</a:t>
            </a:r>
          </a:p>
          <a:p>
            <a:pPr marL="457200" indent="-457200">
              <a:buFont typeface="Arial"/>
              <a:buChar char="•"/>
            </a:pPr>
            <a:endParaRPr lang="x-none" sz="600" dirty="0" smtClean="0"/>
          </a:p>
          <a:p>
            <a:pPr marL="457200" indent="-457200">
              <a:buFont typeface="Arial"/>
              <a:buChar char="•"/>
            </a:pPr>
            <a:r>
              <a:rPr lang="x-none" sz="2400" dirty="0" smtClean="0"/>
              <a:t>Handles the interaction with the user.</a:t>
            </a:r>
          </a:p>
          <a:p>
            <a:pPr marL="457200" indent="-457200">
              <a:buFont typeface="Arial"/>
              <a:buChar char="•"/>
            </a:pPr>
            <a:endParaRPr lang="x-none" sz="600" dirty="0" smtClean="0"/>
          </a:p>
          <a:p>
            <a:pPr marL="457200" indent="-457200">
              <a:buFont typeface="Arial"/>
              <a:buChar char="•"/>
            </a:pPr>
            <a:r>
              <a:rPr lang="x-none" sz="2400" dirty="0" smtClean="0"/>
              <a:t>Sometimes called the GUI or client view or </a:t>
            </a:r>
            <a:r>
              <a:rPr lang="x-none" sz="2400" b="1" dirty="0" smtClean="0">
                <a:solidFill>
                  <a:srgbClr val="FF0000"/>
                </a:solidFill>
              </a:rPr>
              <a:t>front-end</a:t>
            </a:r>
            <a:r>
              <a:rPr lang="x-none" sz="2400" dirty="0" smtClean="0"/>
              <a:t>.</a:t>
            </a:r>
          </a:p>
          <a:p>
            <a:pPr marL="457200" indent="-457200">
              <a:buFont typeface="Arial"/>
              <a:buChar char="•"/>
            </a:pPr>
            <a:endParaRPr lang="x-none" sz="600" dirty="0" smtClean="0"/>
          </a:p>
          <a:p>
            <a:pPr marL="457200" indent="-457200">
              <a:buFont typeface="Arial"/>
              <a:buChar char="•"/>
            </a:pPr>
            <a:r>
              <a:rPr lang="x-none" sz="2400" dirty="0" smtClean="0"/>
              <a:t>Should not contain business logic or data access code.</a:t>
            </a:r>
          </a:p>
        </p:txBody>
      </p:sp>
      <p:pic>
        <p:nvPicPr>
          <p:cNvPr id="8" name="Picture 7"/>
          <p:cNvPicPr>
            <a:picLocks noChangeAspect="1"/>
          </p:cNvPicPr>
          <p:nvPr/>
        </p:nvPicPr>
        <p:blipFill rotWithShape="1">
          <a:blip r:embed="rId2"/>
          <a:srcRect l="47851" b="3368"/>
          <a:stretch/>
        </p:blipFill>
        <p:spPr>
          <a:xfrm>
            <a:off x="5097884" y="1244636"/>
            <a:ext cx="3280991" cy="5441363"/>
          </a:xfrm>
          <a:prstGeom prst="rect">
            <a:avLst/>
          </a:prstGeom>
        </p:spPr>
      </p:pic>
      <p:sp>
        <p:nvSpPr>
          <p:cNvPr id="2" name="Right Arrow 1"/>
          <p:cNvSpPr/>
          <p:nvPr/>
        </p:nvSpPr>
        <p:spPr>
          <a:xfrm>
            <a:off x="3916023" y="1517140"/>
            <a:ext cx="1076024" cy="335182"/>
          </a:xfrm>
          <a:prstGeom prst="rightArrow">
            <a:avLst>
              <a:gd name="adj1" fmla="val 0"/>
              <a:gd name="adj2" fmla="val 69863"/>
            </a:avLst>
          </a:prstGeom>
          <a:solidFill>
            <a:schemeClr val="tx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3044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 Application Architecture</a:t>
            </a:r>
            <a:endParaRPr lang="en-US" b="1" dirty="0"/>
          </a:p>
        </p:txBody>
      </p:sp>
      <p:sp>
        <p:nvSpPr>
          <p:cNvPr id="33" name="Rectangle 32"/>
          <p:cNvSpPr/>
          <p:nvPr/>
        </p:nvSpPr>
        <p:spPr>
          <a:xfrm>
            <a:off x="457200" y="1376742"/>
            <a:ext cx="3678001" cy="4493538"/>
          </a:xfrm>
          <a:prstGeom prst="rect">
            <a:avLst/>
          </a:prstGeom>
        </p:spPr>
        <p:txBody>
          <a:bodyPr wrap="square">
            <a:spAutoFit/>
          </a:bodyPr>
          <a:lstStyle/>
          <a:p>
            <a:r>
              <a:rPr lang="x-none" sz="2800" b="1" dirty="0" smtClean="0"/>
              <a:t>Logic Layer</a:t>
            </a:r>
          </a:p>
          <a:p>
            <a:pPr marL="457200" indent="-457200">
              <a:buFont typeface="Arial"/>
              <a:buChar char="•"/>
            </a:pPr>
            <a:r>
              <a:rPr lang="en-US" sz="2400" dirty="0" smtClean="0"/>
              <a:t>I</a:t>
            </a:r>
            <a:r>
              <a:rPr lang="x-none" sz="2400" dirty="0" smtClean="0"/>
              <a:t>mplements a set of rules for processing information.</a:t>
            </a:r>
          </a:p>
          <a:p>
            <a:pPr marL="457200" indent="-457200">
              <a:buFont typeface="Arial"/>
              <a:buChar char="•"/>
            </a:pPr>
            <a:endParaRPr lang="x-none" sz="600" dirty="0" smtClean="0"/>
          </a:p>
          <a:p>
            <a:pPr marL="457200" indent="-457200">
              <a:buFont typeface="Arial"/>
              <a:buChar char="•"/>
            </a:pPr>
            <a:r>
              <a:rPr lang="x-none" sz="2400" dirty="0" smtClean="0"/>
              <a:t>Can accom</a:t>
            </a:r>
            <a:r>
              <a:rPr lang="en-US" sz="2400" dirty="0" smtClean="0"/>
              <a:t>m</a:t>
            </a:r>
            <a:r>
              <a:rPr lang="x-none" sz="2400" dirty="0" smtClean="0"/>
              <a:t>odate many users’ requests.</a:t>
            </a:r>
          </a:p>
          <a:p>
            <a:pPr marL="457200" indent="-457200">
              <a:buFont typeface="Arial"/>
              <a:buChar char="•"/>
            </a:pPr>
            <a:endParaRPr lang="x-none" sz="600" dirty="0" smtClean="0"/>
          </a:p>
          <a:p>
            <a:pPr marL="457200" indent="-457200">
              <a:buFont typeface="Arial"/>
              <a:buChar char="•"/>
            </a:pPr>
            <a:r>
              <a:rPr lang="x-none" sz="2400" dirty="0" smtClean="0"/>
              <a:t>Sometimes called middleware/</a:t>
            </a:r>
            <a:r>
              <a:rPr lang="x-none" sz="2400" b="1" dirty="0" smtClean="0">
                <a:solidFill>
                  <a:srgbClr val="FF0000"/>
                </a:solidFill>
              </a:rPr>
              <a:t>back-end</a:t>
            </a:r>
            <a:r>
              <a:rPr lang="x-none" sz="2400" dirty="0" smtClean="0"/>
              <a:t>.</a:t>
            </a:r>
          </a:p>
          <a:p>
            <a:pPr marL="457200" indent="-457200">
              <a:buFont typeface="Arial"/>
              <a:buChar char="•"/>
            </a:pPr>
            <a:endParaRPr lang="x-none" sz="600" dirty="0" smtClean="0"/>
          </a:p>
          <a:p>
            <a:pPr marL="457200" indent="-457200">
              <a:buFont typeface="Arial"/>
              <a:buChar char="•"/>
            </a:pPr>
            <a:r>
              <a:rPr lang="x-none" sz="2400" dirty="0" smtClean="0"/>
              <a:t>Should not contain presentation or data access code.</a:t>
            </a:r>
          </a:p>
        </p:txBody>
      </p:sp>
      <p:pic>
        <p:nvPicPr>
          <p:cNvPr id="8" name="Picture 7"/>
          <p:cNvPicPr>
            <a:picLocks noChangeAspect="1"/>
          </p:cNvPicPr>
          <p:nvPr/>
        </p:nvPicPr>
        <p:blipFill rotWithShape="1">
          <a:blip r:embed="rId2"/>
          <a:srcRect l="47851" b="3368"/>
          <a:stretch/>
        </p:blipFill>
        <p:spPr>
          <a:xfrm>
            <a:off x="5097884" y="1244636"/>
            <a:ext cx="3280991" cy="5441363"/>
          </a:xfrm>
          <a:prstGeom prst="rect">
            <a:avLst/>
          </a:prstGeom>
        </p:spPr>
      </p:pic>
      <p:sp>
        <p:nvSpPr>
          <p:cNvPr id="2" name="Right Arrow 1"/>
          <p:cNvSpPr/>
          <p:nvPr/>
        </p:nvSpPr>
        <p:spPr>
          <a:xfrm>
            <a:off x="4021860" y="3422385"/>
            <a:ext cx="1076024" cy="335182"/>
          </a:xfrm>
          <a:prstGeom prst="rightArrow">
            <a:avLst>
              <a:gd name="adj1" fmla="val 0"/>
              <a:gd name="adj2" fmla="val 69863"/>
            </a:avLst>
          </a:prstGeom>
          <a:solidFill>
            <a:schemeClr val="tx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0772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 Application Architecture</a:t>
            </a:r>
            <a:endParaRPr lang="en-US" b="1" dirty="0"/>
          </a:p>
        </p:txBody>
      </p:sp>
      <p:sp>
        <p:nvSpPr>
          <p:cNvPr id="33" name="Rectangle 32"/>
          <p:cNvSpPr/>
          <p:nvPr/>
        </p:nvSpPr>
        <p:spPr>
          <a:xfrm>
            <a:off x="457200" y="2349700"/>
            <a:ext cx="4028663" cy="4124205"/>
          </a:xfrm>
          <a:prstGeom prst="rect">
            <a:avLst/>
          </a:prstGeom>
        </p:spPr>
        <p:txBody>
          <a:bodyPr wrap="square">
            <a:spAutoFit/>
          </a:bodyPr>
          <a:lstStyle/>
          <a:p>
            <a:r>
              <a:rPr lang="x-none" sz="2800" b="1" dirty="0" smtClean="0"/>
              <a:t>Data Layer</a:t>
            </a:r>
          </a:p>
          <a:p>
            <a:pPr marL="457200" indent="-457200">
              <a:buFont typeface="Arial"/>
              <a:buChar char="•"/>
            </a:pPr>
            <a:r>
              <a:rPr lang="x-none" sz="2400" dirty="0" smtClean="0"/>
              <a:t>The physical storage layer for data persistence.</a:t>
            </a:r>
          </a:p>
          <a:p>
            <a:pPr marL="457200" indent="-457200">
              <a:buFont typeface="Arial"/>
              <a:buChar char="•"/>
            </a:pPr>
            <a:endParaRPr lang="x-none" sz="600" dirty="0" smtClean="0"/>
          </a:p>
          <a:p>
            <a:pPr marL="457200" indent="-457200">
              <a:buFont typeface="Arial"/>
              <a:buChar char="•"/>
            </a:pPr>
            <a:r>
              <a:rPr lang="x-none" sz="2400" dirty="0" smtClean="0"/>
              <a:t>Manages access to DB or file system.</a:t>
            </a:r>
          </a:p>
          <a:p>
            <a:pPr marL="457200" indent="-457200">
              <a:buFont typeface="Arial"/>
              <a:buChar char="•"/>
            </a:pPr>
            <a:endParaRPr lang="x-none" sz="600" dirty="0" smtClean="0"/>
          </a:p>
          <a:p>
            <a:pPr marL="457200" indent="-457200">
              <a:buFont typeface="Arial"/>
              <a:buChar char="•"/>
            </a:pPr>
            <a:r>
              <a:rPr lang="x-none" sz="2400" dirty="0" smtClean="0"/>
              <a:t>Sometimes called </a:t>
            </a:r>
            <a:r>
              <a:rPr lang="x-none" sz="2400" b="1" dirty="0" smtClean="0">
                <a:solidFill>
                  <a:srgbClr val="FF0000"/>
                </a:solidFill>
              </a:rPr>
              <a:t>back-end</a:t>
            </a:r>
            <a:r>
              <a:rPr lang="x-none" sz="2400" dirty="0" smtClean="0"/>
              <a:t>.</a:t>
            </a:r>
          </a:p>
          <a:p>
            <a:pPr marL="457200" indent="-457200">
              <a:buFont typeface="Arial"/>
              <a:buChar char="•"/>
            </a:pPr>
            <a:endParaRPr lang="x-none" sz="600" dirty="0" smtClean="0"/>
          </a:p>
          <a:p>
            <a:pPr marL="457200" indent="-457200">
              <a:buFont typeface="Arial"/>
              <a:buChar char="•"/>
            </a:pPr>
            <a:r>
              <a:rPr lang="x-none" sz="2400" dirty="0" smtClean="0"/>
              <a:t>Should not contain presentation or business logic code.</a:t>
            </a:r>
          </a:p>
        </p:txBody>
      </p:sp>
      <p:pic>
        <p:nvPicPr>
          <p:cNvPr id="8" name="Picture 7"/>
          <p:cNvPicPr>
            <a:picLocks noChangeAspect="1"/>
          </p:cNvPicPr>
          <p:nvPr/>
        </p:nvPicPr>
        <p:blipFill rotWithShape="1">
          <a:blip r:embed="rId2"/>
          <a:srcRect l="47851" b="3368"/>
          <a:stretch/>
        </p:blipFill>
        <p:spPr>
          <a:xfrm>
            <a:off x="5097884" y="1244636"/>
            <a:ext cx="3280991" cy="5441363"/>
          </a:xfrm>
          <a:prstGeom prst="rect">
            <a:avLst/>
          </a:prstGeom>
        </p:spPr>
      </p:pic>
      <p:sp>
        <p:nvSpPr>
          <p:cNvPr id="2" name="Right Arrow 1"/>
          <p:cNvSpPr/>
          <p:nvPr/>
        </p:nvSpPr>
        <p:spPr>
          <a:xfrm>
            <a:off x="4021860" y="5027730"/>
            <a:ext cx="1076024" cy="335182"/>
          </a:xfrm>
          <a:prstGeom prst="rightArrow">
            <a:avLst>
              <a:gd name="adj1" fmla="val 0"/>
              <a:gd name="adj2" fmla="val 69863"/>
            </a:avLst>
          </a:prstGeom>
          <a:solidFill>
            <a:schemeClr val="tx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22808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3251</TotalTime>
  <Words>1985</Words>
  <Application>Microsoft Macintosh PowerPoint</Application>
  <PresentationFormat>On-screen Show (4:3)</PresentationFormat>
  <Paragraphs>196</Paragraphs>
  <Slides>34</Slides>
  <Notes>27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Lecture 4 Introduction to Web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Tutorial E-Shop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 COMP47660</dc:title>
  <dc:creator>Liliana Pasquale</dc:creator>
  <cp:lastModifiedBy>Liliana Pasquale</cp:lastModifiedBy>
  <cp:revision>145</cp:revision>
  <dcterms:created xsi:type="dcterms:W3CDTF">2019-01-24T13:29:53Z</dcterms:created>
  <dcterms:modified xsi:type="dcterms:W3CDTF">2019-01-31T16:36:57Z</dcterms:modified>
</cp:coreProperties>
</file>