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457" r:id="rId3"/>
    <p:sldId id="460" r:id="rId4"/>
    <p:sldId id="461" r:id="rId5"/>
    <p:sldId id="462" r:id="rId6"/>
    <p:sldId id="463" r:id="rId7"/>
    <p:sldId id="468" r:id="rId8"/>
    <p:sldId id="464" r:id="rId9"/>
    <p:sldId id="467" r:id="rId10"/>
    <p:sldId id="466" r:id="rId11"/>
    <p:sldId id="469" r:id="rId12"/>
    <p:sldId id="4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0"/>
    <p:restoredTop sz="93750"/>
  </p:normalViewPr>
  <p:slideViewPr>
    <p:cSldViewPr snapToGrid="0" snapToObjects="1">
      <p:cViewPr>
        <p:scale>
          <a:sx n="140" d="100"/>
          <a:sy n="140" d="100"/>
        </p:scale>
        <p:origin x="293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43964-E711-6949-A483-6A3FF7E1619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72F1-CB6F-0749-92A0-BDD9C0EB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0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2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72F1-CB6F-0749-92A0-BDD9C0EB3F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d.coyle@ucd.i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5187538" y="-676894"/>
            <a:ext cx="6339354" cy="5808188"/>
          </a:xfrm>
          <a:prstGeom prst="rect">
            <a:avLst/>
          </a:prstGeom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877" y="2302653"/>
            <a:ext cx="9328068" cy="360416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COMP30680</a:t>
            </a:r>
            <a:br>
              <a:rPr lang="pt-BR" b="1" dirty="0"/>
            </a:br>
            <a:r>
              <a:rPr lang="en-US" dirty="0" smtClean="0"/>
              <a:t>Web Application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7 </a:t>
            </a:r>
            <a:r>
              <a:rPr lang="mr-IN" dirty="0" smtClean="0"/>
              <a:t>–</a:t>
            </a:r>
            <a:r>
              <a:rPr lang="en-US" dirty="0" smtClean="0"/>
              <a:t> part b.</a:t>
            </a:r>
            <a:br>
              <a:rPr lang="en-US" dirty="0" smtClean="0"/>
            </a:br>
            <a:r>
              <a:rPr lang="en-US" sz="3600" dirty="0" smtClean="0"/>
              <a:t>Setting </a:t>
            </a:r>
            <a:r>
              <a:rPr lang="en-US" sz="3600" dirty="0" smtClean="0"/>
              <a:t>up the </a:t>
            </a:r>
            <a:r>
              <a:rPr lang="en-US" sz="3600" dirty="0" smtClean="0"/>
              <a:t>database for assignment 3.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David Coyle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d.coyle@ucd.ie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266E-B323-E34C-9700-039BDAC1E43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273"/>
            <a:ext cx="9668540" cy="60645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00990" y="3840912"/>
            <a:ext cx="4972665" cy="32309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2392" y="271494"/>
            <a:ext cx="739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check in </a:t>
            </a:r>
            <a:r>
              <a:rPr lang="en-US" dirty="0" err="1" smtClean="0"/>
              <a:t>phpMyAdmin</a:t>
            </a:r>
            <a:r>
              <a:rPr lang="en-US" dirty="0" smtClean="0"/>
              <a:t> to make sure the database was imported.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99" y="0"/>
            <a:ext cx="10058400" cy="825432"/>
          </a:xfrm>
        </p:spPr>
        <p:txBody>
          <a:bodyPr>
            <a:normAutofit/>
          </a:bodyPr>
          <a:lstStyle/>
          <a:p>
            <a:r>
              <a:rPr lang="en-US" sz="3600" dirty="0"/>
              <a:t>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600" y="1070639"/>
            <a:ext cx="10545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 err="1" smtClean="0">
                <a:solidFill>
                  <a:srgbClr val="000000"/>
                </a:solidFill>
              </a:rPr>
              <a:t>classicmodels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database schema consists of the following tables: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Customers</a:t>
            </a:r>
            <a:r>
              <a:rPr lang="en-US" sz="2000" dirty="0">
                <a:solidFill>
                  <a:srgbClr val="000000"/>
                </a:solidFill>
              </a:rPr>
              <a:t>: stores customer’s data.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Products</a:t>
            </a:r>
            <a:r>
              <a:rPr lang="en-US" sz="2000" dirty="0">
                <a:solidFill>
                  <a:srgbClr val="000000"/>
                </a:solidFill>
              </a:rPr>
              <a:t>: stores a list of scale model cars.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ProductLines</a:t>
            </a:r>
            <a:r>
              <a:rPr lang="en-US" sz="2000" dirty="0">
                <a:solidFill>
                  <a:srgbClr val="000000"/>
                </a:solidFill>
              </a:rPr>
              <a:t>: stores a list of product line categories.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Orders</a:t>
            </a:r>
            <a:r>
              <a:rPr lang="en-US" sz="2000" dirty="0">
                <a:solidFill>
                  <a:srgbClr val="000000"/>
                </a:solidFill>
              </a:rPr>
              <a:t>: stores  sales orders placed by customers.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OrderDetails</a:t>
            </a:r>
            <a:r>
              <a:rPr lang="en-US" sz="2000" dirty="0">
                <a:solidFill>
                  <a:srgbClr val="000000"/>
                </a:solidFill>
              </a:rPr>
              <a:t>: stores sales order line items for each sales order.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Payments</a:t>
            </a:r>
            <a:r>
              <a:rPr lang="en-US" sz="2000" dirty="0">
                <a:solidFill>
                  <a:srgbClr val="000000"/>
                </a:solidFill>
              </a:rPr>
              <a:t>: stores payments made by customers based on their accounts.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Employees</a:t>
            </a:r>
            <a:r>
              <a:rPr lang="en-US" sz="2000" dirty="0">
                <a:solidFill>
                  <a:srgbClr val="000000"/>
                </a:solidFill>
              </a:rPr>
              <a:t>: stores all employee information as well as the organization structure such as who reports to whom.</a:t>
            </a:r>
          </a:p>
          <a:p>
            <a:pPr marL="625475" indent="-338138">
              <a:spcBef>
                <a:spcPts val="120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Offices</a:t>
            </a:r>
            <a:r>
              <a:rPr lang="en-US" sz="2000" dirty="0">
                <a:solidFill>
                  <a:srgbClr val="000000"/>
                </a:solidFill>
              </a:rPr>
              <a:t>: stores sales office data.</a:t>
            </a:r>
          </a:p>
        </p:txBody>
      </p:sp>
    </p:spTree>
    <p:extLst>
      <p:ext uri="{BB962C8B-B14F-4D97-AF65-F5344CB8AC3E}">
        <p14:creationId xmlns:p14="http://schemas.microsoft.com/office/powerpoint/2010/main" val="7242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7" y="214792"/>
            <a:ext cx="10058400" cy="825432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Database </a:t>
            </a:r>
            <a:br>
              <a:rPr lang="en-US" sz="3600" smtClean="0"/>
            </a:br>
            <a:r>
              <a:rPr lang="en-US" sz="3600" smtClean="0"/>
              <a:t>schema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43" y="0"/>
            <a:ext cx="6608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99" y="0"/>
            <a:ext cx="10058400" cy="8254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database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96600" y="1070639"/>
            <a:ext cx="105455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a sample database the contains information about a wholesale company that sells miniature models for classic cars, planes etc. </a:t>
            </a:r>
          </a:p>
          <a:p>
            <a:endParaRPr lang="en-US" sz="2000" dirty="0"/>
          </a:p>
          <a:p>
            <a:r>
              <a:rPr lang="en-US" sz="2000" dirty="0" smtClean="0"/>
              <a:t>The database file is available on Moodle as a zip file.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Download and then unzip this file.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That should leave you with a </a:t>
            </a:r>
            <a:r>
              <a:rPr lang="en-US" sz="2000" dirty="0"/>
              <a:t>file call “</a:t>
            </a:r>
            <a:r>
              <a:rPr lang="en-US" sz="2000" dirty="0" err="1" smtClean="0"/>
              <a:t>mysqlsampledatabase.sql</a:t>
            </a:r>
            <a:r>
              <a:rPr lang="en-US" sz="2000" dirty="0" smtClean="0"/>
              <a:t>”. </a:t>
            </a:r>
          </a:p>
          <a:p>
            <a:endParaRPr lang="en-US" sz="2000" dirty="0"/>
          </a:p>
          <a:p>
            <a:r>
              <a:rPr lang="en-US" sz="2000" dirty="0" smtClean="0"/>
              <a:t>You </a:t>
            </a:r>
            <a:r>
              <a:rPr lang="en-US" sz="2000" dirty="0" smtClean="0"/>
              <a:t>can import to the MySQL database server on your localhost.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You can import the file using the </a:t>
            </a:r>
            <a:r>
              <a:rPr lang="en-US" sz="2000" dirty="0" err="1" smtClean="0"/>
              <a:t>PHPMyAdmin</a:t>
            </a:r>
            <a:r>
              <a:rPr lang="en-US" sz="2000" dirty="0" smtClean="0"/>
              <a:t> interface that is included with XAMP.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0" y="6150114"/>
            <a:ext cx="12192000" cy="70788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XAMPP includes </a:t>
            </a:r>
            <a:r>
              <a:rPr lang="en-US" sz="2000" b="1" dirty="0" err="1" smtClean="0">
                <a:solidFill>
                  <a:schemeClr val="bg1"/>
                </a:solidFill>
              </a:rPr>
              <a:t>MariaDB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r>
              <a:rPr lang="en-US" sz="2000" dirty="0" smtClean="0">
                <a:solidFill>
                  <a:schemeClr val="bg1"/>
                </a:solidFill>
              </a:rPr>
              <a:t> a </a:t>
            </a:r>
            <a:r>
              <a:rPr lang="en-US" sz="2000" dirty="0">
                <a:solidFill>
                  <a:schemeClr val="bg1"/>
                </a:solidFill>
              </a:rPr>
              <a:t>community-developed fork of the MySQL relational database management system intended to remain free under the GNU GPL.  </a:t>
            </a:r>
          </a:p>
        </p:txBody>
      </p:sp>
    </p:spTree>
    <p:extLst>
      <p:ext uri="{BB962C8B-B14F-4D97-AF65-F5344CB8AC3E}">
        <p14:creationId xmlns:p14="http://schemas.microsoft.com/office/powerpoint/2010/main" val="5636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94015" y="96253"/>
            <a:ext cx="1845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XAMPP includes</a:t>
            </a:r>
          </a:p>
          <a:p>
            <a:r>
              <a:rPr lang="en-US" dirty="0" smtClean="0"/>
              <a:t>a database admin</a:t>
            </a:r>
          </a:p>
          <a:p>
            <a:r>
              <a:rPr lang="en-US" dirty="0" smtClean="0"/>
              <a:t>Tool called</a:t>
            </a:r>
          </a:p>
          <a:p>
            <a:r>
              <a:rPr lang="en-US" dirty="0" err="1" smtClean="0"/>
              <a:t>phpMyAdmin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" y="0"/>
            <a:ext cx="8100874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61959" y="54864"/>
            <a:ext cx="1049412" cy="3657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759498" y="336885"/>
            <a:ext cx="8520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1" y="0"/>
            <a:ext cx="11266142" cy="74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278"/>
            <a:ext cx="10684042" cy="57655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5568" y="1168783"/>
            <a:ext cx="1049412" cy="527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2392" y="271494"/>
            <a:ext cx="637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the Databases tab to see a list of databases on </a:t>
            </a:r>
            <a:r>
              <a:rPr lang="en-US" smtClean="0"/>
              <a:t>your localhost.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07"/>
            <a:ext cx="10058400" cy="59183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21126" y="676156"/>
            <a:ext cx="1049412" cy="527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0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import tab includes functionality to import databases.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488668"/>
            <a:ext cx="1167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approach is ok for small databases. For large databases it is better to use Shell commands. They are more reliable. </a:t>
            </a:r>
          </a:p>
        </p:txBody>
      </p:sp>
    </p:spTree>
    <p:extLst>
      <p:ext uri="{BB962C8B-B14F-4D97-AF65-F5344CB8AC3E}">
        <p14:creationId xmlns:p14="http://schemas.microsoft.com/office/powerpoint/2010/main" val="3968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4633" y="1866080"/>
            <a:ext cx="8409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following slides show how to import the database using Terminal on a MAC or the Command Line on Windows. 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This should only be necessary if the direct import using </a:t>
            </a:r>
            <a:r>
              <a:rPr lang="en-US" sz="2400" b="1" dirty="0" err="1" smtClean="0"/>
              <a:t>PHPMyAdmin</a:t>
            </a:r>
            <a:r>
              <a:rPr lang="en-US" sz="2400" b="1" dirty="0" smtClean="0"/>
              <a:t> does not work.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54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129" y="110432"/>
            <a:ext cx="63457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 the database using Terminal on a MAC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1: </a:t>
            </a:r>
            <a:r>
              <a:rPr lang="en-US" sz="2000" dirty="0" smtClean="0"/>
              <a:t>connect to the database. 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 smtClean="0"/>
              <a:t>If you have installed XAMPP in the standard location the following command should work: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/Applications/</a:t>
            </a:r>
            <a:r>
              <a:rPr lang="en-US" dirty="0" err="1" smtClean="0">
                <a:solidFill>
                  <a:srgbClr val="0070C0"/>
                </a:solidFill>
              </a:rPr>
              <a:t>xampp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xamppfiles</a:t>
            </a:r>
            <a:r>
              <a:rPr lang="en-US" dirty="0" smtClean="0">
                <a:solidFill>
                  <a:srgbClr val="0070C0"/>
                </a:solidFill>
              </a:rPr>
              <a:t>/bin/</a:t>
            </a:r>
            <a:r>
              <a:rPr lang="en-US" dirty="0" err="1" smtClean="0">
                <a:solidFill>
                  <a:srgbClr val="0070C0"/>
                </a:solidFill>
              </a:rPr>
              <a:t>mysql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-u root </a:t>
            </a:r>
            <a:r>
              <a:rPr lang="en-US" dirty="0" smtClean="0">
                <a:solidFill>
                  <a:srgbClr val="0070C0"/>
                </a:solidFill>
              </a:rPr>
              <a:t>–p</a:t>
            </a:r>
            <a:endParaRPr lang="en-US" dirty="0">
              <a:solidFill>
                <a:srgbClr val="0070C0"/>
              </a:solidFill>
            </a:endParaRPr>
          </a:p>
          <a:p>
            <a:pPr>
              <a:spcAft>
                <a:spcPts val="2400"/>
              </a:spcAft>
            </a:pPr>
            <a:r>
              <a:rPr lang="en-US" sz="2000" dirty="0" smtClean="0"/>
              <a:t>This assumes you have not changed the default XAMPP username and password for MySQL. 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b="1" dirty="0" smtClean="0"/>
              <a:t>Step 2: </a:t>
            </a:r>
            <a:r>
              <a:rPr lang="en-US" sz="2000" dirty="0" smtClean="0"/>
              <a:t>UNZIP the database archive that is available on Moodle and import the </a:t>
            </a:r>
            <a:r>
              <a:rPr lang="en-US" sz="2000" dirty="0" err="1" smtClean="0"/>
              <a:t>sql</a:t>
            </a:r>
            <a:r>
              <a:rPr lang="en-US" sz="2000" dirty="0" smtClean="0"/>
              <a:t> file using the SOURCE command.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SOURCE </a:t>
            </a:r>
            <a:r>
              <a:rPr lang="en-US" dirty="0">
                <a:solidFill>
                  <a:srgbClr val="0070C0"/>
                </a:solidFill>
              </a:rPr>
              <a:t>/Users/</a:t>
            </a:r>
            <a:r>
              <a:rPr lang="en-US" dirty="0" err="1">
                <a:solidFill>
                  <a:srgbClr val="0070C0"/>
                </a:solidFill>
              </a:rPr>
              <a:t>davidcoyle</a:t>
            </a:r>
            <a:r>
              <a:rPr lang="en-US" dirty="0">
                <a:solidFill>
                  <a:srgbClr val="0070C0"/>
                </a:solidFill>
              </a:rPr>
              <a:t>/Desktop/</a:t>
            </a:r>
            <a:r>
              <a:rPr lang="en-US" dirty="0" err="1">
                <a:solidFill>
                  <a:srgbClr val="0070C0"/>
                </a:solidFill>
              </a:rPr>
              <a:t>mysqlsampledatabase.sql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spcAft>
                <a:spcPts val="2400"/>
              </a:spcAft>
            </a:pPr>
            <a:r>
              <a:rPr lang="en-US" sz="2000" dirty="0"/>
              <a:t>You will need to give the full path for the file on your computer. </a:t>
            </a:r>
            <a:r>
              <a:rPr lang="en-US" sz="2000" dirty="0" smtClean="0"/>
              <a:t>The command will not work if you have spacing in the path for the file.</a:t>
            </a:r>
          </a:p>
          <a:p>
            <a:pPr>
              <a:spcAft>
                <a:spcPts val="1200"/>
              </a:spcAft>
            </a:pPr>
            <a:r>
              <a:rPr lang="en-US" sz="2000" b="1" dirty="0" smtClean="0"/>
              <a:t>Step3: </a:t>
            </a:r>
            <a:r>
              <a:rPr lang="en-US" sz="2000" dirty="0" smtClean="0"/>
              <a:t>run the command </a:t>
            </a:r>
            <a:r>
              <a:rPr lang="en-US" sz="2000" dirty="0" smtClean="0">
                <a:solidFill>
                  <a:srgbClr val="0070C0"/>
                </a:solidFill>
              </a:rPr>
              <a:t>SHOW TABLES</a:t>
            </a:r>
            <a:r>
              <a:rPr lang="en-US" sz="2000" dirty="0" smtClean="0"/>
              <a:t> to make sure the database was imported.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59" y="720978"/>
            <a:ext cx="4837894" cy="17862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8030966" y="1202512"/>
            <a:ext cx="36932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59" y="3072717"/>
            <a:ext cx="4837894" cy="152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8574012" y="3728136"/>
            <a:ext cx="3160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59" y="4862623"/>
            <a:ext cx="4833748" cy="1613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8297565" y="5149354"/>
            <a:ext cx="6763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129" y="110432"/>
            <a:ext cx="634579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 the database using Command Line on Windows</a:t>
            </a:r>
          </a:p>
          <a:p>
            <a:endParaRPr lang="en-US" sz="1000" dirty="0" smtClean="0"/>
          </a:p>
          <a:p>
            <a:r>
              <a:rPr lang="en-US" sz="2000" b="1" dirty="0" smtClean="0"/>
              <a:t>Step 1: </a:t>
            </a:r>
            <a:r>
              <a:rPr lang="en-US" sz="2000" dirty="0" smtClean="0"/>
              <a:t>connect to the database. 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 smtClean="0"/>
              <a:t>If you have installed XAMPP in the standard location the following command should work: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C:\</a:t>
            </a:r>
            <a:r>
              <a:rPr lang="en-US" dirty="0" err="1" smtClean="0">
                <a:solidFill>
                  <a:srgbClr val="0070C0"/>
                </a:solidFill>
              </a:rPr>
              <a:t>xampp</a:t>
            </a:r>
            <a:r>
              <a:rPr lang="en-US" dirty="0" smtClean="0">
                <a:solidFill>
                  <a:srgbClr val="0070C0"/>
                </a:solidFill>
              </a:rPr>
              <a:t>\</a:t>
            </a:r>
            <a:r>
              <a:rPr lang="en-US" dirty="0" err="1" smtClean="0">
                <a:solidFill>
                  <a:srgbClr val="0070C0"/>
                </a:solidFill>
              </a:rPr>
              <a:t>xamppfiles</a:t>
            </a:r>
            <a:r>
              <a:rPr lang="en-US" dirty="0" smtClean="0">
                <a:solidFill>
                  <a:srgbClr val="0070C0"/>
                </a:solidFill>
              </a:rPr>
              <a:t>\bin\</a:t>
            </a:r>
            <a:r>
              <a:rPr lang="en-US" dirty="0" err="1" smtClean="0">
                <a:solidFill>
                  <a:srgbClr val="0070C0"/>
                </a:solidFill>
              </a:rPr>
              <a:t>mysql.exe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-u root </a:t>
            </a:r>
            <a:r>
              <a:rPr lang="en-US" dirty="0" smtClean="0">
                <a:solidFill>
                  <a:srgbClr val="0070C0"/>
                </a:solidFill>
              </a:rPr>
              <a:t>–p</a:t>
            </a:r>
            <a:endParaRPr lang="en-US" dirty="0">
              <a:solidFill>
                <a:srgbClr val="0070C0"/>
              </a:solidFill>
            </a:endParaRPr>
          </a:p>
          <a:p>
            <a:pPr>
              <a:spcAft>
                <a:spcPts val="2400"/>
              </a:spcAft>
            </a:pPr>
            <a:r>
              <a:rPr lang="en-US" sz="2000" dirty="0" smtClean="0"/>
              <a:t>This assumes you have not changed the default XAMPP username and password for MySQL. 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b="1" dirty="0" smtClean="0"/>
              <a:t>Step 2: </a:t>
            </a:r>
            <a:r>
              <a:rPr lang="en-US" sz="2000" dirty="0" smtClean="0"/>
              <a:t>UNZIP the database archive that is available on Moodle and import the </a:t>
            </a:r>
            <a:r>
              <a:rPr lang="en-US" sz="2000" dirty="0" err="1" smtClean="0"/>
              <a:t>sql</a:t>
            </a:r>
            <a:r>
              <a:rPr lang="en-US" sz="2000" dirty="0" smtClean="0"/>
              <a:t> file using the SOURCE command.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SOURCE C:\...\</a:t>
            </a:r>
            <a:r>
              <a:rPr lang="en-US" dirty="0" err="1" smtClean="0">
                <a:solidFill>
                  <a:srgbClr val="0070C0"/>
                </a:solidFill>
              </a:rPr>
              <a:t>mysqlsampledatabase.sql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spcAft>
                <a:spcPts val="2400"/>
              </a:spcAft>
            </a:pPr>
            <a:r>
              <a:rPr lang="en-US" sz="2000" dirty="0"/>
              <a:t>You will need to give the full path for the file on your computer. </a:t>
            </a:r>
            <a:r>
              <a:rPr lang="en-US" sz="2000" dirty="0" smtClean="0"/>
              <a:t>The command will not work if you have spacing in the path for the file.</a:t>
            </a:r>
          </a:p>
          <a:p>
            <a:pPr>
              <a:spcAft>
                <a:spcPts val="1200"/>
              </a:spcAft>
            </a:pPr>
            <a:r>
              <a:rPr lang="en-US" sz="2000" b="1" dirty="0" smtClean="0"/>
              <a:t>Step3: </a:t>
            </a:r>
            <a:r>
              <a:rPr lang="en-US" sz="2000" dirty="0" smtClean="0"/>
              <a:t>run the command </a:t>
            </a:r>
            <a:r>
              <a:rPr lang="en-US" sz="2000" dirty="0" smtClean="0">
                <a:solidFill>
                  <a:srgbClr val="0070C0"/>
                </a:solidFill>
              </a:rPr>
              <a:t>SHOW TABLES</a:t>
            </a:r>
            <a:r>
              <a:rPr lang="en-US" sz="2000" dirty="0" smtClean="0"/>
              <a:t> to make sure the database was imported.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58" y="652325"/>
            <a:ext cx="5108757" cy="20853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8467344" y="1202512"/>
            <a:ext cx="2523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57" y="3088765"/>
            <a:ext cx="5095643" cy="11449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8034516" y="3298368"/>
            <a:ext cx="39863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57" y="4584788"/>
            <a:ext cx="5095643" cy="20497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8398149" y="4993906"/>
            <a:ext cx="76413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5957</TotalTime>
  <Words>518</Words>
  <Application>Microsoft Macintosh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Retrospect</vt:lpstr>
      <vt:lpstr>COMP30680 Web Application Development  Practical 7 – part b. Setting up the database for assignment 3.  David Coyle d.coyle@ucd.ie </vt:lpstr>
      <vt:lpstr>The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</vt:lpstr>
      <vt:lpstr>Database  schema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COMP30680 Web Application Development  David Coyle d.coyle@ucd.ie </dc:title>
  <dc:creator>David Coyle</dc:creator>
  <cp:lastModifiedBy>David Coyle</cp:lastModifiedBy>
  <cp:revision>651</cp:revision>
  <cp:lastPrinted>2016-04-12T14:49:21Z</cp:lastPrinted>
  <dcterms:created xsi:type="dcterms:W3CDTF">2016-01-25T16:10:54Z</dcterms:created>
  <dcterms:modified xsi:type="dcterms:W3CDTF">2016-11-02T11:44:39Z</dcterms:modified>
</cp:coreProperties>
</file>