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3"/>
  </p:normalViewPr>
  <p:slideViewPr>
    <p:cSldViewPr snapToGrid="0" snapToObjects="1">
      <p:cViewPr varScale="1">
        <p:scale>
          <a:sx n="101" d="100"/>
          <a:sy n="101"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4/14/19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4/14/19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4/14/19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4/14/19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4/14/19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4/14/19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4/14/19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4/14/19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pubs.com/riazakhan94/naive_bayes_classifier_e107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CF9D-473F-B24B-8E29-14E9F6CCFF86}"/>
              </a:ext>
            </a:extLst>
          </p:cNvPr>
          <p:cNvSpPr>
            <a:spLocks noGrp="1"/>
          </p:cNvSpPr>
          <p:nvPr>
            <p:ph type="ctrTitle"/>
          </p:nvPr>
        </p:nvSpPr>
        <p:spPr/>
        <p:txBody>
          <a:bodyPr/>
          <a:lstStyle/>
          <a:p>
            <a:r>
              <a:rPr lang="en-US" dirty="0"/>
              <a:t>A Naïve Bayes Computational Model of </a:t>
            </a:r>
            <a:r>
              <a:rPr lang="en-US" dirty="0" err="1"/>
              <a:t>Categorisation</a:t>
            </a:r>
            <a:endParaRPr lang="en-US" dirty="0"/>
          </a:p>
        </p:txBody>
      </p:sp>
      <p:sp>
        <p:nvSpPr>
          <p:cNvPr id="3" name="Subtitle 2">
            <a:extLst>
              <a:ext uri="{FF2B5EF4-FFF2-40B4-BE49-F238E27FC236}">
                <a16:creationId xmlns:a16="http://schemas.microsoft.com/office/drawing/2014/main" id="{B5007B86-3FCF-CE40-BE1B-21D6B997BB50}"/>
              </a:ext>
            </a:extLst>
          </p:cNvPr>
          <p:cNvSpPr>
            <a:spLocks noGrp="1"/>
          </p:cNvSpPr>
          <p:nvPr>
            <p:ph type="subTitle" idx="1"/>
          </p:nvPr>
        </p:nvSpPr>
        <p:spPr/>
        <p:txBody>
          <a:bodyPr/>
          <a:lstStyle/>
          <a:p>
            <a:r>
              <a:rPr lang="en-US" dirty="0"/>
              <a:t>Courtney Ford</a:t>
            </a:r>
          </a:p>
        </p:txBody>
      </p:sp>
    </p:spTree>
    <p:extLst>
      <p:ext uri="{BB962C8B-B14F-4D97-AF65-F5344CB8AC3E}">
        <p14:creationId xmlns:p14="http://schemas.microsoft.com/office/powerpoint/2010/main" val="219066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DAA0-E88C-E241-AC54-E2E8B9A7102F}"/>
              </a:ext>
            </a:extLst>
          </p:cNvPr>
          <p:cNvSpPr>
            <a:spLocks noGrp="1"/>
          </p:cNvSpPr>
          <p:nvPr>
            <p:ph type="title"/>
          </p:nvPr>
        </p:nvSpPr>
        <p:spPr/>
        <p:txBody>
          <a:bodyPr/>
          <a:lstStyle/>
          <a:p>
            <a:r>
              <a:rPr lang="en-US" dirty="0"/>
              <a:t>Final considerations</a:t>
            </a:r>
          </a:p>
        </p:txBody>
      </p:sp>
      <p:sp>
        <p:nvSpPr>
          <p:cNvPr id="3" name="Content Placeholder 2">
            <a:extLst>
              <a:ext uri="{FF2B5EF4-FFF2-40B4-BE49-F238E27FC236}">
                <a16:creationId xmlns:a16="http://schemas.microsoft.com/office/drawing/2014/main" id="{FC6451EB-6197-1C41-B931-83307B693D8E}"/>
              </a:ext>
            </a:extLst>
          </p:cNvPr>
          <p:cNvSpPr>
            <a:spLocks noGrp="1"/>
          </p:cNvSpPr>
          <p:nvPr>
            <p:ph idx="1"/>
          </p:nvPr>
        </p:nvSpPr>
        <p:spPr/>
        <p:txBody>
          <a:bodyPr/>
          <a:lstStyle/>
          <a:p>
            <a:r>
              <a:rPr lang="en-US" dirty="0"/>
              <a:t>I feel that the Naïve Bayes model is an appropriate model of human categorization, as it captures recurrent features and is a powerful method of calculating the probability that sets of features are descriptive of a given category. </a:t>
            </a:r>
          </a:p>
          <a:p>
            <a:r>
              <a:rPr lang="en-US" dirty="0"/>
              <a:t>Though I performed some of the calculations by hand as an example, it was easy to perform the more complex calculations in R via some simple code and csv files. </a:t>
            </a:r>
          </a:p>
          <a:p>
            <a:r>
              <a:rPr lang="en-US" dirty="0"/>
              <a:t>I am not convinced that the Naïve Bayes model --or my treatment of adding two categories’ probabilities-– is the best way to handle conjunctive categories, and in the future would suggest approaching this in perhaps a different way. </a:t>
            </a:r>
          </a:p>
        </p:txBody>
      </p:sp>
    </p:spTree>
    <p:extLst>
      <p:ext uri="{BB962C8B-B14F-4D97-AF65-F5344CB8AC3E}">
        <p14:creationId xmlns:p14="http://schemas.microsoft.com/office/powerpoint/2010/main" val="44642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B8C-C102-2F48-98C4-B1603E02197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80553B-283B-5B45-A1A7-7071B3068136}"/>
              </a:ext>
            </a:extLst>
          </p:cNvPr>
          <p:cNvSpPr>
            <a:spLocks noGrp="1"/>
          </p:cNvSpPr>
          <p:nvPr>
            <p:ph idx="1"/>
          </p:nvPr>
        </p:nvSpPr>
        <p:spPr/>
        <p:txBody>
          <a:bodyPr/>
          <a:lstStyle/>
          <a:p>
            <a:r>
              <a:rPr lang="en-IE" dirty="0"/>
              <a:t>Brownlee, J. (2018, August 31). Naive Bayes Classifier From Scratch in Python. Retrieved April 14, 2019, from https://</a:t>
            </a:r>
            <a:r>
              <a:rPr lang="en-IE" dirty="0" err="1"/>
              <a:t>machinelearningmastery.com</a:t>
            </a:r>
            <a:r>
              <a:rPr lang="en-IE" dirty="0"/>
              <a:t>/naive-</a:t>
            </a:r>
            <a:r>
              <a:rPr lang="en-IE" dirty="0" err="1"/>
              <a:t>bayes</a:t>
            </a:r>
            <a:r>
              <a:rPr lang="en-IE" dirty="0"/>
              <a:t>-classifier-scratch-python/</a:t>
            </a:r>
          </a:p>
          <a:p>
            <a:r>
              <a:rPr lang="en-IE" dirty="0"/>
              <a:t>Khan, R. (n.d.). Naive Bayes Classifier: Theory and R example. Retrieved March 9, 2019, from </a:t>
            </a:r>
            <a:r>
              <a:rPr lang="en-IE" dirty="0">
                <a:hlinkClick r:id="rId2"/>
              </a:rPr>
              <a:t>https://rpubs.com/riazakhan94/naive_bayes_classifier_e1071</a:t>
            </a:r>
            <a:endParaRPr lang="en-IE" dirty="0"/>
          </a:p>
          <a:p>
            <a:r>
              <a:rPr lang="en-IE" dirty="0"/>
              <a:t>Understanding Naïve Bayes Classifier Using R. (2018, January 22). Retrieved April 14, 2019, from https://</a:t>
            </a:r>
            <a:r>
              <a:rPr lang="en-IE" dirty="0" err="1"/>
              <a:t>www.r-bloggers.com</a:t>
            </a:r>
            <a:r>
              <a:rPr lang="en-IE" dirty="0"/>
              <a:t>/understanding-naive-</a:t>
            </a:r>
            <a:r>
              <a:rPr lang="en-IE" dirty="0" err="1"/>
              <a:t>bayes</a:t>
            </a:r>
            <a:r>
              <a:rPr lang="en-IE" dirty="0"/>
              <a:t>-classifier-using-r/</a:t>
            </a:r>
            <a:endParaRPr lang="en-US" dirty="0"/>
          </a:p>
        </p:txBody>
      </p:sp>
    </p:spTree>
    <p:extLst>
      <p:ext uri="{BB962C8B-B14F-4D97-AF65-F5344CB8AC3E}">
        <p14:creationId xmlns:p14="http://schemas.microsoft.com/office/powerpoint/2010/main" val="286287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00E7-5FC3-E546-AE61-5D5E7A7502ED}"/>
              </a:ext>
            </a:extLst>
          </p:cNvPr>
          <p:cNvSpPr>
            <a:spLocks noGrp="1"/>
          </p:cNvSpPr>
          <p:nvPr>
            <p:ph type="title"/>
          </p:nvPr>
        </p:nvSpPr>
        <p:spPr/>
        <p:txBody>
          <a:bodyPr/>
          <a:lstStyle/>
          <a:p>
            <a:r>
              <a:rPr lang="en-US" dirty="0"/>
              <a:t>What is a Naïve Bayes model?</a:t>
            </a:r>
          </a:p>
        </p:txBody>
      </p:sp>
      <p:sp>
        <p:nvSpPr>
          <p:cNvPr id="3" name="Content Placeholder 2">
            <a:extLst>
              <a:ext uri="{FF2B5EF4-FFF2-40B4-BE49-F238E27FC236}">
                <a16:creationId xmlns:a16="http://schemas.microsoft.com/office/drawing/2014/main" id="{FFEC05E9-D60B-074B-9E64-31BB25EE1A21}"/>
              </a:ext>
            </a:extLst>
          </p:cNvPr>
          <p:cNvSpPr>
            <a:spLocks noGrp="1"/>
          </p:cNvSpPr>
          <p:nvPr>
            <p:ph idx="1"/>
          </p:nvPr>
        </p:nvSpPr>
        <p:spPr/>
        <p:txBody>
          <a:bodyPr/>
          <a:lstStyle/>
          <a:p>
            <a:r>
              <a:rPr lang="en-US" dirty="0"/>
              <a:t>Bayes’ Theorem represents a way of calculating the probability, using statistics, of an event occurring based on previously learned information about that event.</a:t>
            </a:r>
          </a:p>
          <a:p>
            <a:r>
              <a:rPr lang="en-US" dirty="0"/>
              <a:t>The Naïve Bayes model is based on this theorem, however, it assumes that all features of an item (or disease) are independently related, and therefore independently contribute to the probability that the presence of feature X would be categorized as a representation of disease Y. A collection of features are therefore calculated independently before adding the probabilities together to form the total probability that a series of features together represent an item.</a:t>
            </a:r>
          </a:p>
        </p:txBody>
      </p:sp>
    </p:spTree>
    <p:extLst>
      <p:ext uri="{BB962C8B-B14F-4D97-AF65-F5344CB8AC3E}">
        <p14:creationId xmlns:p14="http://schemas.microsoft.com/office/powerpoint/2010/main" val="331847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0331-C841-3643-882D-80A08C433857}"/>
              </a:ext>
            </a:extLst>
          </p:cNvPr>
          <p:cNvSpPr>
            <a:spLocks noGrp="1"/>
          </p:cNvSpPr>
          <p:nvPr>
            <p:ph type="title"/>
          </p:nvPr>
        </p:nvSpPr>
        <p:spPr/>
        <p:txBody>
          <a:bodyPr/>
          <a:lstStyle/>
          <a:p>
            <a:r>
              <a:rPr lang="en-US" dirty="0"/>
              <a:t>Why choose a Naïve Bayes model?</a:t>
            </a:r>
          </a:p>
        </p:txBody>
      </p:sp>
      <p:sp>
        <p:nvSpPr>
          <p:cNvPr id="3" name="Content Placeholder 2">
            <a:extLst>
              <a:ext uri="{FF2B5EF4-FFF2-40B4-BE49-F238E27FC236}">
                <a16:creationId xmlns:a16="http://schemas.microsoft.com/office/drawing/2014/main" id="{B689C35B-13FA-0545-8D88-E5446879F82D}"/>
              </a:ext>
            </a:extLst>
          </p:cNvPr>
          <p:cNvSpPr>
            <a:spLocks noGrp="1"/>
          </p:cNvSpPr>
          <p:nvPr>
            <p:ph idx="1"/>
          </p:nvPr>
        </p:nvSpPr>
        <p:spPr/>
        <p:txBody>
          <a:bodyPr>
            <a:normAutofit fontScale="85000" lnSpcReduction="10000"/>
          </a:bodyPr>
          <a:lstStyle/>
          <a:p>
            <a:r>
              <a:rPr lang="en-US" dirty="0"/>
              <a:t>I chose to use a Naïve Bayes model as I feel that it captures humans’ natural ability to subconsciously calculate the probability that a given feature is representative of an item based on the frequency of that feature in training information.</a:t>
            </a:r>
          </a:p>
          <a:p>
            <a:r>
              <a:rPr lang="en-US" dirty="0"/>
              <a:t>Though this theory assumes that humans are fairly rational in their categorization of features to items, I believe that humans are capable of performing mental probability calculations –perhaps without the awareness of the individual– to form associations between recurrent items and features.</a:t>
            </a:r>
          </a:p>
          <a:p>
            <a:r>
              <a:rPr lang="en-US" dirty="0"/>
              <a:t>Importantly, the Naïve Bayes model’s treatment of each individual feature as a separate contributor to the classification of items means that highly recurrent features will impact the overall probability that the presence of that feature, regardless of the other features seen with it, will be categorized into the associated item. This gives recurrent features a higher weight, which I feel is accurate of how humans would treat such data. </a:t>
            </a:r>
          </a:p>
          <a:p>
            <a:endParaRPr lang="en-US" dirty="0"/>
          </a:p>
        </p:txBody>
      </p:sp>
    </p:spTree>
    <p:extLst>
      <p:ext uri="{BB962C8B-B14F-4D97-AF65-F5344CB8AC3E}">
        <p14:creationId xmlns:p14="http://schemas.microsoft.com/office/powerpoint/2010/main" val="182321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E699-310C-EA4D-90CF-F29EA207556B}"/>
              </a:ext>
            </a:extLst>
          </p:cNvPr>
          <p:cNvSpPr>
            <a:spLocks noGrp="1"/>
          </p:cNvSpPr>
          <p:nvPr>
            <p:ph type="title"/>
          </p:nvPr>
        </p:nvSpPr>
        <p:spPr/>
        <p:txBody>
          <a:bodyPr/>
          <a:lstStyle/>
          <a:p>
            <a:r>
              <a:rPr lang="en-US" dirty="0"/>
              <a:t>What is the Naïve Bayes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B4DE4-079F-1440-AD9B-51B34D9B7A53}"/>
                  </a:ext>
                </a:extLst>
              </p:cNvPr>
              <p:cNvSpPr>
                <a:spLocks noGrp="1"/>
              </p:cNvSpPr>
              <p:nvPr>
                <p:ph idx="1"/>
              </p:nvPr>
            </p:nvSpPr>
            <p:spPr/>
            <p:txBody>
              <a:bodyPr/>
              <a:lstStyle/>
              <a:p>
                <a:r>
                  <a:rPr lang="en-US" dirty="0"/>
                  <a:t>Simply put, Naïve Bayes can be described as follows: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m:oMathPara>
                </a14:m>
                <a:endParaRPr lang="en-US" b="0" dirty="0"/>
              </a:p>
              <a:p>
                <a:r>
                  <a:rPr lang="en-US" dirty="0"/>
                  <a:t>This equation represents the probability of A given B is equal to the probability of B given A multiplied by the probability of A divided by the probability of B. </a:t>
                </a:r>
              </a:p>
              <a:p>
                <a:r>
                  <a:rPr lang="en-US" dirty="0"/>
                  <a:t>When performing a Naïve Bayes calculation, this is performed for each feature in each item, an example of which is on the next slide.</a:t>
                </a:r>
              </a:p>
            </p:txBody>
          </p:sp>
        </mc:Choice>
        <mc:Fallback xmlns="">
          <p:sp>
            <p:nvSpPr>
              <p:cNvPr id="3" name="Content Placeholder 2">
                <a:extLst>
                  <a:ext uri="{FF2B5EF4-FFF2-40B4-BE49-F238E27FC236}">
                    <a16:creationId xmlns:a16="http://schemas.microsoft.com/office/drawing/2014/main" id="{E98B4DE4-079F-1440-AD9B-51B34D9B7A53}"/>
                  </a:ext>
                </a:extLst>
              </p:cNvPr>
              <p:cNvSpPr>
                <a:spLocks noGrp="1" noRot="1" noChangeAspect="1" noMove="1" noResize="1" noEditPoints="1" noAdjustHandles="1" noChangeArrowheads="1" noChangeShapeType="1" noTextEdit="1"/>
              </p:cNvSpPr>
              <p:nvPr>
                <p:ph idx="1"/>
              </p:nvPr>
            </p:nvSpPr>
            <p:spPr>
              <a:blipFill>
                <a:blip r:embed="rId2"/>
                <a:stretch>
                  <a:fillRect l="-806"/>
                </a:stretch>
              </a:blipFill>
            </p:spPr>
            <p:txBody>
              <a:bodyPr/>
              <a:lstStyle/>
              <a:p>
                <a:r>
                  <a:rPr lang="en-US">
                    <a:noFill/>
                  </a:rPr>
                  <a:t> </a:t>
                </a:r>
              </a:p>
            </p:txBody>
          </p:sp>
        </mc:Fallback>
      </mc:AlternateContent>
    </p:spTree>
    <p:extLst>
      <p:ext uri="{BB962C8B-B14F-4D97-AF65-F5344CB8AC3E}">
        <p14:creationId xmlns:p14="http://schemas.microsoft.com/office/powerpoint/2010/main" val="291095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3A1A-E980-BE48-856E-1ED97CF2B4DC}"/>
              </a:ext>
            </a:extLst>
          </p:cNvPr>
          <p:cNvSpPr>
            <a:spLocks noGrp="1"/>
          </p:cNvSpPr>
          <p:nvPr>
            <p:ph type="title"/>
          </p:nvPr>
        </p:nvSpPr>
        <p:spPr/>
        <p:txBody>
          <a:bodyPr/>
          <a:lstStyle/>
          <a:p>
            <a:r>
              <a:rPr lang="en-US" dirty="0"/>
              <a:t>Naïve Bayes formula, continued.</a:t>
            </a:r>
          </a:p>
        </p:txBody>
      </p:sp>
      <p:graphicFrame>
        <p:nvGraphicFramePr>
          <p:cNvPr id="4" name="Content Placeholder 3">
            <a:extLst>
              <a:ext uri="{FF2B5EF4-FFF2-40B4-BE49-F238E27FC236}">
                <a16:creationId xmlns:a16="http://schemas.microsoft.com/office/drawing/2014/main" id="{A58CAB11-7D3C-BD45-8F8C-0486F5FAFFC6}"/>
              </a:ext>
            </a:extLst>
          </p:cNvPr>
          <p:cNvGraphicFramePr>
            <a:graphicFrameLocks noGrp="1"/>
          </p:cNvGraphicFramePr>
          <p:nvPr>
            <p:ph idx="1"/>
          </p:nvPr>
        </p:nvGraphicFramePr>
        <p:xfrm>
          <a:off x="5118100" y="1369097"/>
          <a:ext cx="6281738" cy="4573831"/>
        </p:xfrm>
        <a:graphic>
          <a:graphicData uri="http://schemas.openxmlformats.org/drawingml/2006/table">
            <a:tbl>
              <a:tblPr>
                <a:tableStyleId>{5C22544A-7EE6-4342-B048-85BDC9FD1C3A}</a:tableStyleId>
              </a:tblPr>
              <a:tblGrid>
                <a:gridCol w="723407">
                  <a:extLst>
                    <a:ext uri="{9D8B030D-6E8A-4147-A177-3AD203B41FA5}">
                      <a16:colId xmlns:a16="http://schemas.microsoft.com/office/drawing/2014/main" val="2745863357"/>
                    </a:ext>
                  </a:extLst>
                </a:gridCol>
                <a:gridCol w="659308">
                  <a:extLst>
                    <a:ext uri="{9D8B030D-6E8A-4147-A177-3AD203B41FA5}">
                      <a16:colId xmlns:a16="http://schemas.microsoft.com/office/drawing/2014/main" val="131732363"/>
                    </a:ext>
                  </a:extLst>
                </a:gridCol>
                <a:gridCol w="851606">
                  <a:extLst>
                    <a:ext uri="{9D8B030D-6E8A-4147-A177-3AD203B41FA5}">
                      <a16:colId xmlns:a16="http://schemas.microsoft.com/office/drawing/2014/main" val="2913303890"/>
                    </a:ext>
                  </a:extLst>
                </a:gridCol>
                <a:gridCol w="650151">
                  <a:extLst>
                    <a:ext uri="{9D8B030D-6E8A-4147-A177-3AD203B41FA5}">
                      <a16:colId xmlns:a16="http://schemas.microsoft.com/office/drawing/2014/main" val="1325360107"/>
                    </a:ext>
                  </a:extLst>
                </a:gridCol>
                <a:gridCol w="723407">
                  <a:extLst>
                    <a:ext uri="{9D8B030D-6E8A-4147-A177-3AD203B41FA5}">
                      <a16:colId xmlns:a16="http://schemas.microsoft.com/office/drawing/2014/main" val="2401233598"/>
                    </a:ext>
                  </a:extLst>
                </a:gridCol>
                <a:gridCol w="915705">
                  <a:extLst>
                    <a:ext uri="{9D8B030D-6E8A-4147-A177-3AD203B41FA5}">
                      <a16:colId xmlns:a16="http://schemas.microsoft.com/office/drawing/2014/main" val="3489937133"/>
                    </a:ext>
                  </a:extLst>
                </a:gridCol>
                <a:gridCol w="1108003">
                  <a:extLst>
                    <a:ext uri="{9D8B030D-6E8A-4147-A177-3AD203B41FA5}">
                      <a16:colId xmlns:a16="http://schemas.microsoft.com/office/drawing/2014/main" val="732505994"/>
                    </a:ext>
                  </a:extLst>
                </a:gridCol>
                <a:gridCol w="650151">
                  <a:extLst>
                    <a:ext uri="{9D8B030D-6E8A-4147-A177-3AD203B41FA5}">
                      <a16:colId xmlns:a16="http://schemas.microsoft.com/office/drawing/2014/main" val="486494862"/>
                    </a:ext>
                  </a:extLst>
                </a:gridCol>
              </a:tblGrid>
              <a:tr h="391081">
                <a:tc gridSpan="3">
                  <a:txBody>
                    <a:bodyPr/>
                    <a:lstStyle/>
                    <a:p>
                      <a:pPr algn="ctr" fontAlgn="ctr"/>
                      <a:r>
                        <a:rPr lang="en-IE" sz="1000" u="none" strike="noStrike">
                          <a:effectLst/>
                        </a:rPr>
                        <a:t>Frequency Table - Category A, Dim 1</a:t>
                      </a:r>
                      <a:endParaRPr lang="en-IE" sz="1000" b="0" i="0" u="none" strike="noStrike">
                        <a:effectLst/>
                        <a:latin typeface="Arial" panose="020B0604020202020204" pitchFamily="34" charset="0"/>
                      </a:endParaRPr>
                    </a:p>
                  </a:txBody>
                  <a:tcPr marL="9166" marR="9166" marT="9166" marB="0" anchor="ct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gridSpan="3">
                  <a:txBody>
                    <a:bodyPr/>
                    <a:lstStyle/>
                    <a:p>
                      <a:pPr algn="ctr" fontAlgn="ctr"/>
                      <a:r>
                        <a:rPr lang="en-IE" sz="1000" u="none" strike="noStrike">
                          <a:effectLst/>
                        </a:rPr>
                        <a:t>Likelihood Table - Category A, Dim 1</a:t>
                      </a:r>
                      <a:endParaRPr lang="en-IE" sz="1000" b="0" i="0" u="none" strike="noStrike">
                        <a:effectLst/>
                        <a:latin typeface="Arial" panose="020B0604020202020204" pitchFamily="34" charset="0"/>
                      </a:endParaRPr>
                    </a:p>
                  </a:txBody>
                  <a:tcPr marL="9166" marR="9166" marT="9166" marB="0" anchor="ct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758027835"/>
                  </a:ext>
                </a:extLst>
              </a:tr>
              <a:tr h="158877">
                <a:tc>
                  <a:txBody>
                    <a:bodyPr/>
                    <a:lstStyle/>
                    <a:p>
                      <a:pPr algn="ctr" fontAlgn="b"/>
                      <a:r>
                        <a:rPr lang="en-IE" sz="1000" u="none" strike="noStrike">
                          <a:effectLst/>
                        </a:rPr>
                        <a:t>Dimension</a:t>
                      </a:r>
                      <a:endParaRPr lang="en-IE" sz="1000" b="0" i="0" u="none" strike="noStrike">
                        <a:effectLst/>
                        <a:latin typeface="Arial" panose="020B0604020202020204" pitchFamily="34" charset="0"/>
                      </a:endParaRPr>
                    </a:p>
                  </a:txBody>
                  <a:tcPr marL="9166" marR="9166" marT="9166" marB="0" anchor="b"/>
                </a:tc>
                <a:tc>
                  <a:txBody>
                    <a:bodyPr/>
                    <a:lstStyle/>
                    <a:p>
                      <a:pPr algn="l" fontAlgn="b"/>
                      <a:r>
                        <a:rPr lang="en-IE" sz="1000" u="none" strike="noStrike">
                          <a:effectLst/>
                        </a:rPr>
                        <a:t>Yes</a:t>
                      </a:r>
                      <a:endParaRPr lang="en-IE" sz="1000" b="0" i="0" u="none" strike="noStrike">
                        <a:effectLst/>
                        <a:latin typeface="Arial" panose="020B0604020202020204" pitchFamily="34" charset="0"/>
                      </a:endParaRPr>
                    </a:p>
                  </a:txBody>
                  <a:tcPr marL="9166" marR="9166" marT="9166" marB="0" anchor="b"/>
                </a:tc>
                <a:tc>
                  <a:txBody>
                    <a:bodyPr/>
                    <a:lstStyle/>
                    <a:p>
                      <a:pPr algn="ctr" fontAlgn="b"/>
                      <a:r>
                        <a:rPr lang="en-IE" sz="1000" u="none" strike="noStrike">
                          <a:effectLst/>
                        </a:rPr>
                        <a:t>No</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ctr" fontAlgn="b"/>
                      <a:r>
                        <a:rPr lang="en-IE" sz="1000" u="none" strike="noStrike">
                          <a:effectLst/>
                        </a:rPr>
                        <a:t>Dimension</a:t>
                      </a:r>
                      <a:endParaRPr lang="en-IE" sz="1000" b="0" i="0" u="none" strike="noStrike">
                        <a:effectLst/>
                        <a:latin typeface="Arial" panose="020B0604020202020204" pitchFamily="34" charset="0"/>
                      </a:endParaRPr>
                    </a:p>
                  </a:txBody>
                  <a:tcPr marL="9166" marR="9166" marT="9166" marB="0" anchor="b"/>
                </a:tc>
                <a:tc>
                  <a:txBody>
                    <a:bodyPr/>
                    <a:lstStyle/>
                    <a:p>
                      <a:pPr algn="l" fontAlgn="b"/>
                      <a:r>
                        <a:rPr lang="en-IE" sz="1000" u="none" strike="noStrike">
                          <a:effectLst/>
                        </a:rPr>
                        <a:t>Yes</a:t>
                      </a:r>
                      <a:endParaRPr lang="en-IE" sz="1000" b="0" i="0" u="none" strike="noStrike">
                        <a:effectLst/>
                        <a:latin typeface="Arial" panose="020B0604020202020204" pitchFamily="34" charset="0"/>
                      </a:endParaRPr>
                    </a:p>
                  </a:txBody>
                  <a:tcPr marL="9166" marR="9166" marT="9166" marB="0" anchor="b"/>
                </a:tc>
                <a:tc>
                  <a:txBody>
                    <a:bodyPr/>
                    <a:lstStyle/>
                    <a:p>
                      <a:pPr algn="ctr" fontAlgn="b"/>
                      <a:r>
                        <a:rPr lang="en-IE" sz="1000" u="none" strike="noStrike">
                          <a:effectLst/>
                        </a:rPr>
                        <a:t>No</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1012012817"/>
                  </a:ext>
                </a:extLst>
              </a:tr>
              <a:tr h="158877">
                <a:tc>
                  <a:txBody>
                    <a:bodyPr/>
                    <a:lstStyle/>
                    <a:p>
                      <a:pPr algn="ctr" fontAlgn="b"/>
                      <a:r>
                        <a:rPr lang="en-IE" sz="1000" u="none" strike="noStrike">
                          <a:effectLst/>
                        </a:rPr>
                        <a:t>A</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4</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ctr" fontAlgn="b"/>
                      <a:r>
                        <a:rPr lang="en-IE" sz="1000" u="none" strike="noStrike">
                          <a:effectLst/>
                        </a:rPr>
                        <a:t>A</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4</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0.25</a:t>
                      </a:r>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2778604347"/>
                  </a:ext>
                </a:extLst>
              </a:tr>
              <a:tr h="158877">
                <a:tc>
                  <a:txBody>
                    <a:bodyPr/>
                    <a:lstStyle/>
                    <a:p>
                      <a:pPr algn="ctr" fontAlgn="b"/>
                      <a:r>
                        <a:rPr lang="en-IE" sz="1000" u="none" strike="noStrike">
                          <a:effectLst/>
                        </a:rPr>
                        <a:t>C</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5</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ctr" fontAlgn="b"/>
                      <a:r>
                        <a:rPr lang="en-IE" sz="1000" u="none" strike="noStrike">
                          <a:effectLst/>
                        </a:rPr>
                        <a:t>C</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5</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0.3125</a:t>
                      </a:r>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1848808016"/>
                  </a:ext>
                </a:extLst>
              </a:tr>
              <a:tr h="158877">
                <a:tc>
                  <a:txBody>
                    <a:bodyPr/>
                    <a:lstStyle/>
                    <a:p>
                      <a:pPr algn="ctr" fontAlgn="b"/>
                      <a:r>
                        <a:rPr lang="en-IE" sz="1000" u="none" strike="noStrike">
                          <a:effectLst/>
                        </a:rPr>
                        <a:t>X</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1</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2</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ctr" fontAlgn="b"/>
                      <a:r>
                        <a:rPr lang="en-IE" sz="1000" u="none" strike="noStrike">
                          <a:effectLst/>
                        </a:rPr>
                        <a:t>X</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1</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2</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0.1875</a:t>
                      </a:r>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2221737756"/>
                  </a:ext>
                </a:extLst>
              </a:tr>
              <a:tr h="158877">
                <a:tc>
                  <a:txBody>
                    <a:bodyPr/>
                    <a:lstStyle/>
                    <a:p>
                      <a:pPr algn="ctr" fontAlgn="b"/>
                      <a:r>
                        <a:rPr lang="en-IE" sz="1000" u="none" strike="noStrike">
                          <a:effectLst/>
                        </a:rPr>
                        <a:t>Y</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1</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1</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ctr" fontAlgn="b"/>
                      <a:r>
                        <a:rPr lang="en-IE" sz="1000" u="none" strike="noStrike">
                          <a:effectLst/>
                        </a:rPr>
                        <a:t>Y</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1</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1</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0.125</a:t>
                      </a:r>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3138812613"/>
                  </a:ext>
                </a:extLst>
              </a:tr>
              <a:tr h="158877">
                <a:tc>
                  <a:txBody>
                    <a:bodyPr/>
                    <a:lstStyle/>
                    <a:p>
                      <a:pPr algn="ctr" fontAlgn="b"/>
                      <a:r>
                        <a:rPr lang="en-IE" sz="1000" u="none" strike="noStrike">
                          <a:effectLst/>
                        </a:rPr>
                        <a:t>Z</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2</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ctr" fontAlgn="b"/>
                      <a:r>
                        <a:rPr lang="en-IE" sz="1000" u="none" strike="noStrike">
                          <a:effectLst/>
                        </a:rPr>
                        <a:t>Z</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2</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0.125</a:t>
                      </a:r>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2068650425"/>
                  </a:ext>
                </a:extLst>
              </a:tr>
              <a:tr h="158877">
                <a:tc>
                  <a:txBody>
                    <a:bodyPr/>
                    <a:lstStyle/>
                    <a:p>
                      <a:pPr algn="ctr" fontAlgn="b"/>
                      <a:r>
                        <a:rPr lang="en-IE" sz="1000" u="none" strike="noStrike">
                          <a:effectLst/>
                        </a:rPr>
                        <a:t>Grand Total</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6</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10</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ctr" fontAlgn="b"/>
                      <a:r>
                        <a:rPr lang="en-IE" sz="1000" u="none" strike="noStrike">
                          <a:effectLst/>
                        </a:rPr>
                        <a:t>Grand Total</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6</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10</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3884293284"/>
                  </a:ext>
                </a:extLst>
              </a:tr>
              <a:tr h="158877">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0.375</a:t>
                      </a:r>
                      <a:endParaRPr lang="en-IE" sz="1000" b="0" i="0" u="none" strike="noStrike">
                        <a:effectLst/>
                        <a:latin typeface="Arial" panose="020B0604020202020204" pitchFamily="34" charset="0"/>
                      </a:endParaRPr>
                    </a:p>
                  </a:txBody>
                  <a:tcPr marL="9166" marR="9166" marT="9166" marB="0" anchor="b"/>
                </a:tc>
                <a:tc>
                  <a:txBody>
                    <a:bodyPr/>
                    <a:lstStyle/>
                    <a:p>
                      <a:pPr algn="r" fontAlgn="b"/>
                      <a:r>
                        <a:rPr lang="en-IE" sz="1000" u="none" strike="noStrike">
                          <a:effectLst/>
                        </a:rPr>
                        <a:t>0.625</a:t>
                      </a:r>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2337127891"/>
                  </a:ext>
                </a:extLst>
              </a:tr>
              <a:tr h="158877">
                <a:tc>
                  <a:txBody>
                    <a:bodyPr/>
                    <a:lstStyle/>
                    <a:p>
                      <a:pPr algn="ctr"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428174979"/>
                  </a:ext>
                </a:extLst>
              </a:tr>
              <a:tr h="158877">
                <a:tc gridSpan="6">
                  <a:txBody>
                    <a:bodyPr/>
                    <a:lstStyle/>
                    <a:p>
                      <a:pPr algn="l" fontAlgn="b"/>
                      <a:r>
                        <a:rPr lang="en-IE" sz="1000" u="none" strike="noStrike">
                          <a:effectLst/>
                        </a:rPr>
                        <a:t>Participants will categorise as Category A if they see symptom A in dimension 1</a:t>
                      </a:r>
                      <a:endParaRPr lang="en-IE"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1016493238"/>
                  </a:ext>
                </a:extLst>
              </a:tr>
              <a:tr h="158877">
                <a:tc gridSpan="4">
                  <a:txBody>
                    <a:bodyPr/>
                    <a:lstStyle/>
                    <a:p>
                      <a:pPr algn="l" fontAlgn="b"/>
                      <a:r>
                        <a:rPr lang="en-IE" sz="1000" u="none" strike="noStrike">
                          <a:effectLst/>
                        </a:rPr>
                        <a:t>P (Yes | A) = P (A | Yes) * P(Yes) / P (A)</a:t>
                      </a:r>
                      <a:endParaRPr lang="en-IE"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4190790093"/>
                  </a:ext>
                </a:extLst>
              </a:tr>
              <a:tr h="158877">
                <a:tc gridSpan="5">
                  <a:txBody>
                    <a:bodyPr/>
                    <a:lstStyle/>
                    <a:p>
                      <a:pPr algn="l" fontAlgn="b"/>
                      <a:r>
                        <a:rPr lang="en-IE" sz="1000" u="none" strike="noStrike">
                          <a:effectLst/>
                        </a:rPr>
                        <a:t>P (A | Yes) = 4/6 = .67, P(A) = 4/16 = .25, P(Yes) = 6/16 = .38</a:t>
                      </a:r>
                      <a:endParaRPr lang="en-IE"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317627388"/>
                  </a:ext>
                </a:extLst>
              </a:tr>
              <a:tr h="158877">
                <a:tc gridSpan="5">
                  <a:txBody>
                    <a:bodyPr/>
                    <a:lstStyle/>
                    <a:p>
                      <a:pPr algn="l" fontAlgn="b"/>
                      <a:r>
                        <a:rPr lang="en-IE" sz="1000" u="none" strike="noStrike">
                          <a:effectLst/>
                        </a:rPr>
                        <a:t>P (Yes | A) = .67 *.38 / .25 = 1.02</a:t>
                      </a:r>
                      <a:endParaRPr lang="en-IE"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3458909131"/>
                  </a:ext>
                </a:extLst>
              </a:tr>
              <a:tr h="158877">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3574096118"/>
                  </a:ext>
                </a:extLst>
              </a:tr>
              <a:tr h="158877">
                <a:tc gridSpan="6">
                  <a:txBody>
                    <a:bodyPr/>
                    <a:lstStyle/>
                    <a:p>
                      <a:pPr algn="l" fontAlgn="b"/>
                      <a:r>
                        <a:rPr lang="en-IE" sz="1000" u="none" strike="noStrike">
                          <a:effectLst/>
                        </a:rPr>
                        <a:t>Participants will categorise as Category A if they see symptom X in dimension 1</a:t>
                      </a:r>
                      <a:endParaRPr lang="en-IE"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1691355506"/>
                  </a:ext>
                </a:extLst>
              </a:tr>
              <a:tr h="171098">
                <a:tc gridSpan="4">
                  <a:txBody>
                    <a:bodyPr/>
                    <a:lstStyle/>
                    <a:p>
                      <a:pPr algn="l" fontAlgn="b"/>
                      <a:r>
                        <a:rPr lang="en-IE" sz="1000" u="none" strike="noStrike">
                          <a:effectLst/>
                        </a:rPr>
                        <a:t>P (Yes | X) = P (X | Yes) * P(Yes) / P (X)</a:t>
                      </a:r>
                      <a:endParaRPr lang="en-IE"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2555639438"/>
                  </a:ext>
                </a:extLst>
              </a:tr>
              <a:tr h="158877">
                <a:tc gridSpan="5">
                  <a:txBody>
                    <a:bodyPr/>
                    <a:lstStyle/>
                    <a:p>
                      <a:pPr algn="l" fontAlgn="b"/>
                      <a:r>
                        <a:rPr lang="en-IE" sz="1000" u="none" strike="noStrike">
                          <a:effectLst/>
                        </a:rPr>
                        <a:t>P (X | Yes) = 1/6 = .17, P(X) = 3/16 = .19, P(Yes) = 6/16 = .38</a:t>
                      </a:r>
                      <a:endParaRPr lang="en-IE"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3870252630"/>
                  </a:ext>
                </a:extLst>
              </a:tr>
              <a:tr h="158877">
                <a:tc gridSpan="3">
                  <a:txBody>
                    <a:bodyPr/>
                    <a:lstStyle/>
                    <a:p>
                      <a:pPr algn="l" fontAlgn="b"/>
                      <a:r>
                        <a:rPr lang="en-IE" sz="1000" u="none" strike="noStrike">
                          <a:effectLst/>
                        </a:rPr>
                        <a:t>P (Yes | X) = .17 * .38 / .19 = 0.34</a:t>
                      </a:r>
                      <a:endParaRPr lang="en-IE"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2997862460"/>
                  </a:ext>
                </a:extLst>
              </a:tr>
              <a:tr h="158877">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1513909005"/>
                  </a:ext>
                </a:extLst>
              </a:tr>
              <a:tr h="158877">
                <a:tc gridSpan="6">
                  <a:txBody>
                    <a:bodyPr/>
                    <a:lstStyle/>
                    <a:p>
                      <a:pPr algn="l" fontAlgn="b"/>
                      <a:r>
                        <a:rPr lang="en-IE" sz="1000" u="none" strike="noStrike">
                          <a:effectLst/>
                        </a:rPr>
                        <a:t>Participants will categorise as Category A if they see symptom Y in dimension 1</a:t>
                      </a:r>
                      <a:endParaRPr lang="en-IE"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3435749626"/>
                  </a:ext>
                </a:extLst>
              </a:tr>
              <a:tr h="158877">
                <a:tc gridSpan="4">
                  <a:txBody>
                    <a:bodyPr/>
                    <a:lstStyle/>
                    <a:p>
                      <a:pPr algn="l" fontAlgn="b"/>
                      <a:r>
                        <a:rPr lang="es-ES" sz="1000" u="none" strike="noStrike">
                          <a:effectLst/>
                        </a:rPr>
                        <a:t>P (Yes | Y) = P (Y | Yes) * P(Yes) / P (Y)</a:t>
                      </a:r>
                      <a:endParaRPr lang="es-ES"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3268367384"/>
                  </a:ext>
                </a:extLst>
              </a:tr>
              <a:tr h="158877">
                <a:tc gridSpan="5">
                  <a:txBody>
                    <a:bodyPr/>
                    <a:lstStyle/>
                    <a:p>
                      <a:pPr algn="l" fontAlgn="b"/>
                      <a:r>
                        <a:rPr lang="es-ES" sz="1000" u="none" strike="noStrike">
                          <a:effectLst/>
                        </a:rPr>
                        <a:t>P (Y | Yes) = 1/6 = .17, P(Y) = 2/16 = .13, P(Yes) = 6/16 = .38</a:t>
                      </a:r>
                      <a:endParaRPr lang="es-ES"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extLst>
                  <a:ext uri="{0D108BD9-81ED-4DB2-BD59-A6C34878D82A}">
                    <a16:rowId xmlns:a16="http://schemas.microsoft.com/office/drawing/2014/main" val="2040590321"/>
                  </a:ext>
                </a:extLst>
              </a:tr>
              <a:tr h="158877">
                <a:tc gridSpan="3">
                  <a:txBody>
                    <a:bodyPr/>
                    <a:lstStyle/>
                    <a:p>
                      <a:pPr algn="l" fontAlgn="b"/>
                      <a:r>
                        <a:rPr lang="es-ES" sz="1000" u="none" strike="noStrike">
                          <a:effectLst/>
                        </a:rPr>
                        <a:t>P (Yes | Y) = .17 * .38 / .13 = 0.5</a:t>
                      </a:r>
                      <a:endParaRPr lang="es-ES" sz="1000" b="0" i="0" u="none" strike="noStrike">
                        <a:effectLst/>
                        <a:latin typeface="Arial" panose="020B0604020202020204" pitchFamily="34" charset="0"/>
                      </a:endParaRPr>
                    </a:p>
                  </a:txBody>
                  <a:tcPr marL="9166" marR="9166" marT="9166" marB="0" anchor="b"/>
                </a:tc>
                <a:tc hMerge="1">
                  <a:txBody>
                    <a:bodyPr/>
                    <a:lstStyle/>
                    <a:p>
                      <a:endParaRPr lang="en-US"/>
                    </a:p>
                  </a:txBody>
                  <a:tcPr/>
                </a:tc>
                <a:tc hMerge="1">
                  <a:txBody>
                    <a:bodyPr/>
                    <a:lstStyle/>
                    <a:p>
                      <a:endParaRPr lang="en-US"/>
                    </a:p>
                  </a:txBody>
                  <a:tcPr/>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a:effectLst/>
                        <a:latin typeface="Arial" panose="020B0604020202020204" pitchFamily="34" charset="0"/>
                      </a:endParaRPr>
                    </a:p>
                  </a:txBody>
                  <a:tcPr marL="9166" marR="9166" marT="9166" marB="0" anchor="b"/>
                </a:tc>
                <a:tc>
                  <a:txBody>
                    <a:bodyPr/>
                    <a:lstStyle/>
                    <a:p>
                      <a:pPr algn="l" fontAlgn="b"/>
                      <a:endParaRPr lang="en-IE" sz="1000" b="0" i="0" u="none" strike="noStrike" dirty="0">
                        <a:effectLst/>
                        <a:latin typeface="Arial" panose="020B0604020202020204" pitchFamily="34" charset="0"/>
                      </a:endParaRPr>
                    </a:p>
                  </a:txBody>
                  <a:tcPr marL="9166" marR="9166" marT="9166" marB="0" anchor="b"/>
                </a:tc>
                <a:extLst>
                  <a:ext uri="{0D108BD9-81ED-4DB2-BD59-A6C34878D82A}">
                    <a16:rowId xmlns:a16="http://schemas.microsoft.com/office/drawing/2014/main" val="2062315085"/>
                  </a:ext>
                </a:extLst>
              </a:tr>
            </a:tbl>
          </a:graphicData>
        </a:graphic>
      </p:graphicFrame>
    </p:spTree>
    <p:extLst>
      <p:ext uri="{BB962C8B-B14F-4D97-AF65-F5344CB8AC3E}">
        <p14:creationId xmlns:p14="http://schemas.microsoft.com/office/powerpoint/2010/main" val="238619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5542-35A9-784D-9100-552D2AA2A092}"/>
              </a:ext>
            </a:extLst>
          </p:cNvPr>
          <p:cNvSpPr>
            <a:spLocks noGrp="1"/>
          </p:cNvSpPr>
          <p:nvPr>
            <p:ph type="title"/>
          </p:nvPr>
        </p:nvSpPr>
        <p:spPr/>
        <p:txBody>
          <a:bodyPr/>
          <a:lstStyle/>
          <a:p>
            <a:r>
              <a:rPr lang="en-US" dirty="0"/>
              <a:t>Naïve Bayes formula,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D3D45A-08ED-B84E-A905-F61962DD9B3F}"/>
                  </a:ext>
                </a:extLst>
              </p:cNvPr>
              <p:cNvSpPr>
                <a:spLocks noGrp="1"/>
              </p:cNvSpPr>
              <p:nvPr>
                <p:ph idx="1"/>
              </p:nvPr>
            </p:nvSpPr>
            <p:spPr/>
            <p:txBody>
              <a:bodyPr/>
              <a:lstStyle/>
              <a:p>
                <a:r>
                  <a:rPr lang="en-US" dirty="0"/>
                  <a:t>This is performed for each feature of each item, and to calculate the total probability that a given line is representative of that item, the associated probabilities </a:t>
                </a:r>
                <a:r>
                  <a:rPr lang="en-US"/>
                  <a:t>are multiplied. </a:t>
                </a:r>
                <a:endParaRPr lang="en-US" dirty="0"/>
              </a:p>
              <a:p>
                <a:r>
                  <a:rPr lang="en-US" dirty="0"/>
                  <a:t>This was performed in R for me. The more complex formula used that describes calculating the probabilities for the entire training dataset is as follows: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e>
                          </m:d>
                          <m:sSubSup>
                            <m:sSubSupPr>
                              <m:ctrlPr>
                                <a:rPr lang="en-US" b="0" i="1" smtClean="0">
                                  <a:latin typeface="Cambria Math" panose="02040503050406030204" pitchFamily="18" charset="0"/>
                                </a:rPr>
                              </m:ctrlPr>
                            </m:sSubSupPr>
                            <m:e>
                              <m:r>
                                <m:rPr>
                                  <m:sty m:val="p"/>
                                </m:rPr>
                                <a:rPr lang="el-GR" b="0" i="1" smtClean="0">
                                  <a:latin typeface="Cambria Math" panose="02040503050406030204" pitchFamily="18" charset="0"/>
                                  <a:ea typeface="Cambria Math" panose="02040503050406030204" pitchFamily="18" charset="0"/>
                                </a:rPr>
                                <m:t>Π</m:t>
                              </m:r>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den>
                      </m:f>
                    </m:oMath>
                  </m:oMathPara>
                </a14:m>
                <a:endParaRPr lang="en-IE" dirty="0"/>
              </a:p>
              <a:p>
                <a:r>
                  <a:rPr lang="en-IE" dirty="0"/>
                  <a:t>This calculation was performed on the entire training set to produce individual probabilities that each line was representative of that item.</a:t>
                </a:r>
                <a:br>
                  <a:rPr lang="en-IE" dirty="0"/>
                </a:br>
                <a:endParaRPr lang="en-US" dirty="0"/>
              </a:p>
            </p:txBody>
          </p:sp>
        </mc:Choice>
        <mc:Fallback>
          <p:sp>
            <p:nvSpPr>
              <p:cNvPr id="3" name="Content Placeholder 2">
                <a:extLst>
                  <a:ext uri="{FF2B5EF4-FFF2-40B4-BE49-F238E27FC236}">
                    <a16:creationId xmlns:a16="http://schemas.microsoft.com/office/drawing/2014/main" id="{46D3D45A-08ED-B84E-A905-F61962DD9B3F}"/>
                  </a:ext>
                </a:extLst>
              </p:cNvPr>
              <p:cNvSpPr>
                <a:spLocks noGrp="1" noRot="1" noChangeAspect="1" noMove="1" noResize="1" noEditPoints="1" noAdjustHandles="1" noChangeArrowheads="1" noChangeShapeType="1" noTextEdit="1"/>
              </p:cNvSpPr>
              <p:nvPr>
                <p:ph idx="1"/>
              </p:nvPr>
            </p:nvSpPr>
            <p:spPr>
              <a:blipFill>
                <a:blip r:embed="rId2"/>
                <a:stretch>
                  <a:fillRect l="-806"/>
                </a:stretch>
              </a:blipFill>
            </p:spPr>
            <p:txBody>
              <a:bodyPr/>
              <a:lstStyle/>
              <a:p>
                <a:r>
                  <a:rPr lang="en-US">
                    <a:noFill/>
                  </a:rPr>
                  <a:t> </a:t>
                </a:r>
              </a:p>
            </p:txBody>
          </p:sp>
        </mc:Fallback>
      </mc:AlternateContent>
    </p:spTree>
    <p:extLst>
      <p:ext uri="{BB962C8B-B14F-4D97-AF65-F5344CB8AC3E}">
        <p14:creationId xmlns:p14="http://schemas.microsoft.com/office/powerpoint/2010/main" val="105290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249E-9097-2E41-A82C-F27A0502A76B}"/>
              </a:ext>
            </a:extLst>
          </p:cNvPr>
          <p:cNvSpPr>
            <a:spLocks noGrp="1"/>
          </p:cNvSpPr>
          <p:nvPr>
            <p:ph type="title"/>
          </p:nvPr>
        </p:nvSpPr>
        <p:spPr/>
        <p:txBody>
          <a:bodyPr/>
          <a:lstStyle/>
          <a:p>
            <a:r>
              <a:rPr lang="en-US" dirty="0"/>
              <a:t>Calculating the constituent items</a:t>
            </a:r>
          </a:p>
        </p:txBody>
      </p:sp>
      <p:sp>
        <p:nvSpPr>
          <p:cNvPr id="3" name="Content Placeholder 2">
            <a:extLst>
              <a:ext uri="{FF2B5EF4-FFF2-40B4-BE49-F238E27FC236}">
                <a16:creationId xmlns:a16="http://schemas.microsoft.com/office/drawing/2014/main" id="{EC8E0CED-2D6B-0248-BD07-5C7D049AA642}"/>
              </a:ext>
            </a:extLst>
          </p:cNvPr>
          <p:cNvSpPr>
            <a:spLocks noGrp="1"/>
          </p:cNvSpPr>
          <p:nvPr>
            <p:ph idx="1"/>
          </p:nvPr>
        </p:nvSpPr>
        <p:spPr/>
        <p:txBody>
          <a:bodyPr/>
          <a:lstStyle/>
          <a:p>
            <a:r>
              <a:rPr lang="en-US" dirty="0"/>
              <a:t>To calculate the probability of the constituent items, R used the previously calculated probabilities of each training line to then generate the total probability that the test line could be categorized as a given item. </a:t>
            </a:r>
          </a:p>
          <a:p>
            <a:endParaRPr lang="en-US" dirty="0"/>
          </a:p>
        </p:txBody>
      </p:sp>
      <p:graphicFrame>
        <p:nvGraphicFramePr>
          <p:cNvPr id="4" name="Table 3">
            <a:extLst>
              <a:ext uri="{FF2B5EF4-FFF2-40B4-BE49-F238E27FC236}">
                <a16:creationId xmlns:a16="http://schemas.microsoft.com/office/drawing/2014/main" id="{4134C4C1-9D13-5F4F-931D-9C3EA844CCD4}"/>
              </a:ext>
            </a:extLst>
          </p:cNvPr>
          <p:cNvGraphicFramePr>
            <a:graphicFrameLocks noGrp="1"/>
          </p:cNvGraphicFramePr>
          <p:nvPr>
            <p:extLst>
              <p:ext uri="{D42A27DB-BD31-4B8C-83A1-F6EECF244321}">
                <p14:modId xmlns:p14="http://schemas.microsoft.com/office/powerpoint/2010/main" val="2207310830"/>
              </p:ext>
            </p:extLst>
          </p:nvPr>
        </p:nvGraphicFramePr>
        <p:xfrm>
          <a:off x="5450370" y="4114800"/>
          <a:ext cx="5949950" cy="1751105"/>
        </p:xfrm>
        <a:graphic>
          <a:graphicData uri="http://schemas.openxmlformats.org/drawingml/2006/table">
            <a:tbl>
              <a:tblPr>
                <a:tableStyleId>{5C22544A-7EE6-4342-B048-85BDC9FD1C3A}</a:tableStyleId>
              </a:tblPr>
              <a:tblGrid>
                <a:gridCol w="666783">
                  <a:extLst>
                    <a:ext uri="{9D8B030D-6E8A-4147-A177-3AD203B41FA5}">
                      <a16:colId xmlns:a16="http://schemas.microsoft.com/office/drawing/2014/main" val="4191672655"/>
                    </a:ext>
                  </a:extLst>
                </a:gridCol>
                <a:gridCol w="666783">
                  <a:extLst>
                    <a:ext uri="{9D8B030D-6E8A-4147-A177-3AD203B41FA5}">
                      <a16:colId xmlns:a16="http://schemas.microsoft.com/office/drawing/2014/main" val="459445679"/>
                    </a:ext>
                  </a:extLst>
                </a:gridCol>
                <a:gridCol w="666783">
                  <a:extLst>
                    <a:ext uri="{9D8B030D-6E8A-4147-A177-3AD203B41FA5}">
                      <a16:colId xmlns:a16="http://schemas.microsoft.com/office/drawing/2014/main" val="1969225865"/>
                    </a:ext>
                  </a:extLst>
                </a:gridCol>
                <a:gridCol w="666783">
                  <a:extLst>
                    <a:ext uri="{9D8B030D-6E8A-4147-A177-3AD203B41FA5}">
                      <a16:colId xmlns:a16="http://schemas.microsoft.com/office/drawing/2014/main" val="3243051960"/>
                    </a:ext>
                  </a:extLst>
                </a:gridCol>
                <a:gridCol w="743424">
                  <a:extLst>
                    <a:ext uri="{9D8B030D-6E8A-4147-A177-3AD203B41FA5}">
                      <a16:colId xmlns:a16="http://schemas.microsoft.com/office/drawing/2014/main" val="3609210465"/>
                    </a:ext>
                  </a:extLst>
                </a:gridCol>
                <a:gridCol w="743424">
                  <a:extLst>
                    <a:ext uri="{9D8B030D-6E8A-4147-A177-3AD203B41FA5}">
                      <a16:colId xmlns:a16="http://schemas.microsoft.com/office/drawing/2014/main" val="2731063772"/>
                    </a:ext>
                  </a:extLst>
                </a:gridCol>
                <a:gridCol w="743424">
                  <a:extLst>
                    <a:ext uri="{9D8B030D-6E8A-4147-A177-3AD203B41FA5}">
                      <a16:colId xmlns:a16="http://schemas.microsoft.com/office/drawing/2014/main" val="3844685071"/>
                    </a:ext>
                  </a:extLst>
                </a:gridCol>
                <a:gridCol w="1052546">
                  <a:extLst>
                    <a:ext uri="{9D8B030D-6E8A-4147-A177-3AD203B41FA5}">
                      <a16:colId xmlns:a16="http://schemas.microsoft.com/office/drawing/2014/main" val="4277245925"/>
                    </a:ext>
                  </a:extLst>
                </a:gridCol>
              </a:tblGrid>
              <a:tr h="705407">
                <a:tc>
                  <a:txBody>
                    <a:bodyPr/>
                    <a:lstStyle/>
                    <a:p>
                      <a:pPr algn="l" fontAlgn="ctr"/>
                      <a:r>
                        <a:rPr lang="en-IE" sz="1000" u="none" strike="noStrike">
                          <a:effectLst/>
                        </a:rPr>
                        <a:t>Test Item</a:t>
                      </a:r>
                      <a:endParaRPr lang="en-IE" sz="1000" b="0" i="0" u="none" strike="noStrike">
                        <a:solidFill>
                          <a:srgbClr val="000000"/>
                        </a:solidFill>
                        <a:effectLst/>
                        <a:latin typeface="Calibri" panose="020F0502020204030204" pitchFamily="34" charset="0"/>
                      </a:endParaRPr>
                    </a:p>
                  </a:txBody>
                  <a:tcPr marL="7667" marR="7667" marT="7667" marB="0" anchor="ctr"/>
                </a:tc>
                <a:tc gridSpan="3">
                  <a:txBody>
                    <a:bodyPr/>
                    <a:lstStyle/>
                    <a:p>
                      <a:pPr algn="ctr" fontAlgn="ctr"/>
                      <a:r>
                        <a:rPr lang="en-IE" sz="1000" u="none" strike="noStrike">
                          <a:effectLst/>
                        </a:rPr>
                        <a:t>Test item features</a:t>
                      </a:r>
                      <a:endParaRPr lang="en-IE" sz="1000" b="0" i="0" u="none" strike="noStrike">
                        <a:solidFill>
                          <a:srgbClr val="000000"/>
                        </a:solidFill>
                        <a:effectLst/>
                        <a:latin typeface="Calibri" panose="020F0502020204030204" pitchFamily="34" charset="0"/>
                      </a:endParaRPr>
                    </a:p>
                  </a:txBody>
                  <a:tcPr marL="7667" marR="7667" marT="7667" marB="0" anchor="ctr"/>
                </a:tc>
                <a:tc hMerge="1">
                  <a:txBody>
                    <a:bodyPr/>
                    <a:lstStyle/>
                    <a:p>
                      <a:endParaRPr lang="en-US"/>
                    </a:p>
                  </a:txBody>
                  <a:tcPr/>
                </a:tc>
                <a:tc hMerge="1">
                  <a:txBody>
                    <a:bodyPr/>
                    <a:lstStyle/>
                    <a:p>
                      <a:endParaRPr lang="en-US"/>
                    </a:p>
                  </a:txBody>
                  <a:tcPr/>
                </a:tc>
                <a:tc gridSpan="3">
                  <a:txBody>
                    <a:bodyPr/>
                    <a:lstStyle/>
                    <a:p>
                      <a:pPr algn="ctr" fontAlgn="ctr"/>
                      <a:r>
                        <a:rPr lang="en-IE" sz="1000" u="none" strike="noStrike">
                          <a:effectLst/>
                        </a:rPr>
                        <a:t>Probability that the test item would be categorised in each Category</a:t>
                      </a:r>
                      <a:endParaRPr lang="en-IE" sz="1000" b="0" i="0" u="none" strike="noStrike">
                        <a:solidFill>
                          <a:srgbClr val="000000"/>
                        </a:solidFill>
                        <a:effectLst/>
                        <a:latin typeface="Calibri" panose="020F0502020204030204" pitchFamily="34" charset="0"/>
                      </a:endParaRPr>
                    </a:p>
                  </a:txBody>
                  <a:tcPr marL="7667" marR="7667" marT="7667" marB="0" anchor="ctr"/>
                </a:tc>
                <a:tc hMerge="1">
                  <a:txBody>
                    <a:bodyPr/>
                    <a:lstStyle/>
                    <a:p>
                      <a:endParaRPr lang="en-US"/>
                    </a:p>
                  </a:txBody>
                  <a:tcPr/>
                </a:tc>
                <a:tc hMerge="1">
                  <a:txBody>
                    <a:bodyPr/>
                    <a:lstStyle/>
                    <a:p>
                      <a:endParaRPr lang="en-US"/>
                    </a:p>
                  </a:txBody>
                  <a:tcPr/>
                </a:tc>
                <a:tc>
                  <a:txBody>
                    <a:bodyPr/>
                    <a:lstStyle/>
                    <a:p>
                      <a:pPr algn="ctr" fontAlgn="ctr"/>
                      <a:r>
                        <a:rPr lang="en-IE" sz="1000" u="none" strike="noStrike">
                          <a:effectLst/>
                        </a:rPr>
                        <a:t>Probability for category rounded to the third decimal place</a:t>
                      </a:r>
                      <a:endParaRPr lang="en-IE" sz="1000" b="0" i="0" u="none" strike="noStrike">
                        <a:solidFill>
                          <a:srgbClr val="000000"/>
                        </a:solidFill>
                        <a:effectLst/>
                        <a:latin typeface="Calibri" panose="020F0502020204030204" pitchFamily="34" charset="0"/>
                      </a:endParaRPr>
                    </a:p>
                  </a:txBody>
                  <a:tcPr marL="7667" marR="7667" marT="7667" marB="0" anchor="ctr"/>
                </a:tc>
                <a:extLst>
                  <a:ext uri="{0D108BD9-81ED-4DB2-BD59-A6C34878D82A}">
                    <a16:rowId xmlns:a16="http://schemas.microsoft.com/office/drawing/2014/main" val="1816688110"/>
                  </a:ext>
                </a:extLst>
              </a:tr>
              <a:tr h="163573">
                <a:tc>
                  <a:txBody>
                    <a:bodyPr/>
                    <a:lstStyle/>
                    <a:p>
                      <a:pPr algn="l" fontAlgn="ctr"/>
                      <a:r>
                        <a:rPr lang="en-IE" sz="1000" u="none" strike="noStrike">
                          <a:effectLst/>
                        </a:rPr>
                        <a:t> </a:t>
                      </a:r>
                      <a:endParaRPr lang="en-IE" sz="1000" b="0" i="0" u="none" strike="noStrike">
                        <a:solidFill>
                          <a:srgbClr val="000000"/>
                        </a:solidFill>
                        <a:effectLst/>
                        <a:latin typeface="Calibri" panose="020F0502020204030204" pitchFamily="34" charset="0"/>
                      </a:endParaRPr>
                    </a:p>
                  </a:txBody>
                  <a:tcPr marL="7667" marR="7667" marT="7667" marB="0" anchor="ctr"/>
                </a:tc>
                <a:tc>
                  <a:txBody>
                    <a:bodyPr/>
                    <a:lstStyle/>
                    <a:p>
                      <a:pPr algn="l" fontAlgn="b"/>
                      <a:r>
                        <a:rPr lang="en-IE" sz="1000" u="none" strike="noStrike">
                          <a:effectLst/>
                        </a:rPr>
                        <a:t>Dim.1</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Dim.2</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Dim.3</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Category.A</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Category.B</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Category.C</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 </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926614216"/>
                  </a:ext>
                </a:extLst>
              </a:tr>
              <a:tr h="163573">
                <a:tc>
                  <a:txBody>
                    <a:bodyPr/>
                    <a:lstStyle/>
                    <a:p>
                      <a:pPr algn="ctr" fontAlgn="b"/>
                      <a:r>
                        <a:rPr lang="en-IE" sz="1000" u="none" strike="noStrike">
                          <a:effectLst/>
                        </a:rPr>
                        <a:t>1</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A</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B</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Y</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0.999100809</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0.357142857</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4.17E-06</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99.910%</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3011950619"/>
                  </a:ext>
                </a:extLst>
              </a:tr>
              <a:tr h="163573">
                <a:tc>
                  <a:txBody>
                    <a:bodyPr/>
                    <a:lstStyle/>
                    <a:p>
                      <a:pPr algn="ctr" fontAlgn="b"/>
                      <a:r>
                        <a:rPr lang="en-IE" sz="1000" u="none" strike="noStrike">
                          <a:effectLst/>
                        </a:rPr>
                        <a:t>2</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C</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Y</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B</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0.000222173</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0.005524862</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0.996412914</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0.022%</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4117970551"/>
                  </a:ext>
                </a:extLst>
              </a:tr>
              <a:tr h="163573">
                <a:tc>
                  <a:txBody>
                    <a:bodyPr/>
                    <a:lstStyle/>
                    <a:p>
                      <a:pPr algn="ctr" fontAlgn="b"/>
                      <a:r>
                        <a:rPr lang="en-IE" sz="1000" u="none" strike="noStrike">
                          <a:effectLst/>
                        </a:rPr>
                        <a:t>3</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Y</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A</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C</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0.510204082</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0.000832639</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0.02173913</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51.020%</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3784965264"/>
                  </a:ext>
                </a:extLst>
              </a:tr>
              <a:tr h="163573">
                <a:tc>
                  <a:txBody>
                    <a:bodyPr/>
                    <a:lstStyle/>
                    <a:p>
                      <a:pPr algn="ctr" fontAlgn="b"/>
                      <a:r>
                        <a:rPr lang="en-IE" sz="1000" u="none" strike="noStrike">
                          <a:effectLst/>
                        </a:rPr>
                        <a:t>4</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X</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B</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C</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0.147928994</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0.666666667</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0.010989011</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14.793%</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3908898103"/>
                  </a:ext>
                </a:extLst>
              </a:tr>
              <a:tr h="163573">
                <a:tc>
                  <a:txBody>
                    <a:bodyPr/>
                    <a:lstStyle/>
                    <a:p>
                      <a:pPr algn="ctr" fontAlgn="b"/>
                      <a:r>
                        <a:rPr lang="en-IE" sz="1000" u="none" strike="noStrike">
                          <a:effectLst/>
                        </a:rPr>
                        <a:t>5</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X</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X</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B</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0.084745763</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0.902527076</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0.217391304</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dirty="0">
                          <a:effectLst/>
                        </a:rPr>
                        <a:t>8.475%</a:t>
                      </a:r>
                      <a:endParaRPr lang="en-IE" sz="1000" b="0" i="0" u="none" strike="noStrike" dirty="0">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1204823086"/>
                  </a:ext>
                </a:extLst>
              </a:tr>
            </a:tbl>
          </a:graphicData>
        </a:graphic>
      </p:graphicFrame>
    </p:spTree>
    <p:extLst>
      <p:ext uri="{BB962C8B-B14F-4D97-AF65-F5344CB8AC3E}">
        <p14:creationId xmlns:p14="http://schemas.microsoft.com/office/powerpoint/2010/main" val="123718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6C6B-8801-0E4C-858E-70A2C2C341DB}"/>
              </a:ext>
            </a:extLst>
          </p:cNvPr>
          <p:cNvSpPr>
            <a:spLocks noGrp="1"/>
          </p:cNvSpPr>
          <p:nvPr>
            <p:ph type="title"/>
          </p:nvPr>
        </p:nvSpPr>
        <p:spPr/>
        <p:txBody>
          <a:bodyPr/>
          <a:lstStyle/>
          <a:p>
            <a:r>
              <a:rPr lang="en-US" dirty="0"/>
              <a:t>Calculating conjunctive categories</a:t>
            </a:r>
          </a:p>
        </p:txBody>
      </p:sp>
      <p:sp>
        <p:nvSpPr>
          <p:cNvPr id="3" name="Content Placeholder 2">
            <a:extLst>
              <a:ext uri="{FF2B5EF4-FFF2-40B4-BE49-F238E27FC236}">
                <a16:creationId xmlns:a16="http://schemas.microsoft.com/office/drawing/2014/main" id="{00CC846C-0DDE-634A-B675-BD3FDDE03A9F}"/>
              </a:ext>
            </a:extLst>
          </p:cNvPr>
          <p:cNvSpPr>
            <a:spLocks noGrp="1"/>
          </p:cNvSpPr>
          <p:nvPr>
            <p:ph idx="1"/>
          </p:nvPr>
        </p:nvSpPr>
        <p:spPr/>
        <p:txBody>
          <a:bodyPr/>
          <a:lstStyle/>
          <a:p>
            <a:r>
              <a:rPr lang="en-US" dirty="0"/>
              <a:t>To calculate the conjunctive categories, I added together the probabilities that the test line was representative of category X and category Y. I chose to add, because in probability calculations, whenever you are combining the probability (X “and” Y), these two values are added together. </a:t>
            </a:r>
          </a:p>
          <a:p>
            <a:endParaRPr lang="en-US" dirty="0"/>
          </a:p>
        </p:txBody>
      </p:sp>
      <p:graphicFrame>
        <p:nvGraphicFramePr>
          <p:cNvPr id="4" name="Table 3">
            <a:extLst>
              <a:ext uri="{FF2B5EF4-FFF2-40B4-BE49-F238E27FC236}">
                <a16:creationId xmlns:a16="http://schemas.microsoft.com/office/drawing/2014/main" id="{6F4F3240-FA9A-2348-8AAA-5BB5564BCD65}"/>
              </a:ext>
            </a:extLst>
          </p:cNvPr>
          <p:cNvGraphicFramePr>
            <a:graphicFrameLocks noGrp="1"/>
          </p:cNvGraphicFramePr>
          <p:nvPr>
            <p:extLst>
              <p:ext uri="{D42A27DB-BD31-4B8C-83A1-F6EECF244321}">
                <p14:modId xmlns:p14="http://schemas.microsoft.com/office/powerpoint/2010/main" val="1339201439"/>
              </p:ext>
            </p:extLst>
          </p:nvPr>
        </p:nvGraphicFramePr>
        <p:xfrm>
          <a:off x="5353421" y="4445000"/>
          <a:ext cx="5949948" cy="1435127"/>
        </p:xfrm>
        <a:graphic>
          <a:graphicData uri="http://schemas.openxmlformats.org/drawingml/2006/table">
            <a:tbl>
              <a:tblPr>
                <a:tableStyleId>{5C22544A-7EE6-4342-B048-85BDC9FD1C3A}</a:tableStyleId>
              </a:tblPr>
              <a:tblGrid>
                <a:gridCol w="665925">
                  <a:extLst>
                    <a:ext uri="{9D8B030D-6E8A-4147-A177-3AD203B41FA5}">
                      <a16:colId xmlns:a16="http://schemas.microsoft.com/office/drawing/2014/main" val="1550320298"/>
                    </a:ext>
                  </a:extLst>
                </a:gridCol>
                <a:gridCol w="665925">
                  <a:extLst>
                    <a:ext uri="{9D8B030D-6E8A-4147-A177-3AD203B41FA5}">
                      <a16:colId xmlns:a16="http://schemas.microsoft.com/office/drawing/2014/main" val="900689998"/>
                    </a:ext>
                  </a:extLst>
                </a:gridCol>
                <a:gridCol w="665925">
                  <a:extLst>
                    <a:ext uri="{9D8B030D-6E8A-4147-A177-3AD203B41FA5}">
                      <a16:colId xmlns:a16="http://schemas.microsoft.com/office/drawing/2014/main" val="270516202"/>
                    </a:ext>
                  </a:extLst>
                </a:gridCol>
                <a:gridCol w="665925">
                  <a:extLst>
                    <a:ext uri="{9D8B030D-6E8A-4147-A177-3AD203B41FA5}">
                      <a16:colId xmlns:a16="http://schemas.microsoft.com/office/drawing/2014/main" val="2015259645"/>
                    </a:ext>
                  </a:extLst>
                </a:gridCol>
                <a:gridCol w="745019">
                  <a:extLst>
                    <a:ext uri="{9D8B030D-6E8A-4147-A177-3AD203B41FA5}">
                      <a16:colId xmlns:a16="http://schemas.microsoft.com/office/drawing/2014/main" val="3938725015"/>
                    </a:ext>
                  </a:extLst>
                </a:gridCol>
                <a:gridCol w="745019">
                  <a:extLst>
                    <a:ext uri="{9D8B030D-6E8A-4147-A177-3AD203B41FA5}">
                      <a16:colId xmlns:a16="http://schemas.microsoft.com/office/drawing/2014/main" val="1136876573"/>
                    </a:ext>
                  </a:extLst>
                </a:gridCol>
                <a:gridCol w="745019">
                  <a:extLst>
                    <a:ext uri="{9D8B030D-6E8A-4147-A177-3AD203B41FA5}">
                      <a16:colId xmlns:a16="http://schemas.microsoft.com/office/drawing/2014/main" val="664464517"/>
                    </a:ext>
                  </a:extLst>
                </a:gridCol>
                <a:gridCol w="1051191">
                  <a:extLst>
                    <a:ext uri="{9D8B030D-6E8A-4147-A177-3AD203B41FA5}">
                      <a16:colId xmlns:a16="http://schemas.microsoft.com/office/drawing/2014/main" val="3828685283"/>
                    </a:ext>
                  </a:extLst>
                </a:gridCol>
              </a:tblGrid>
              <a:tr h="0">
                <a:tc>
                  <a:txBody>
                    <a:bodyPr/>
                    <a:lstStyle/>
                    <a:p>
                      <a:pPr algn="ctr" fontAlgn="b"/>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Product of Probabilities for Selected Categories</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1531823562"/>
                  </a:ext>
                </a:extLst>
              </a:tr>
              <a:tr h="163572">
                <a:tc>
                  <a:txBody>
                    <a:bodyPr/>
                    <a:lstStyle/>
                    <a:p>
                      <a:pPr algn="ctr" fontAlgn="b"/>
                      <a:r>
                        <a:rPr lang="en-IE" sz="1000" u="none" strike="noStrike">
                          <a:effectLst/>
                        </a:rPr>
                        <a:t>1</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A</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B</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Y</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0.999100809</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0.357142857</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4.17E-06</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35.682%</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633786465"/>
                  </a:ext>
                </a:extLst>
              </a:tr>
              <a:tr h="163572">
                <a:tc>
                  <a:txBody>
                    <a:bodyPr/>
                    <a:lstStyle/>
                    <a:p>
                      <a:pPr algn="ctr" fontAlgn="b"/>
                      <a:r>
                        <a:rPr lang="en-IE" sz="1000" u="none" strike="noStrike">
                          <a:effectLst/>
                        </a:rPr>
                        <a:t>2</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C</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Y</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B</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0.000222173</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0.005524862</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0.996412914</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0.000%</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1384736860"/>
                  </a:ext>
                </a:extLst>
              </a:tr>
              <a:tr h="163572">
                <a:tc>
                  <a:txBody>
                    <a:bodyPr/>
                    <a:lstStyle/>
                    <a:p>
                      <a:pPr algn="ctr" fontAlgn="b"/>
                      <a:r>
                        <a:rPr lang="en-IE" sz="1000" u="none" strike="noStrike">
                          <a:effectLst/>
                        </a:rPr>
                        <a:t>3</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Y</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A</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C</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0.510204082</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0.000832639</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0.02173913</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0.042%</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621688986"/>
                  </a:ext>
                </a:extLst>
              </a:tr>
              <a:tr h="163572">
                <a:tc>
                  <a:txBody>
                    <a:bodyPr/>
                    <a:lstStyle/>
                    <a:p>
                      <a:pPr algn="ctr" fontAlgn="b"/>
                      <a:r>
                        <a:rPr lang="en-IE" sz="1000" u="none" strike="noStrike">
                          <a:effectLst/>
                        </a:rPr>
                        <a:t>4</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X</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B</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C</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0.147928994</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0.666666667</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0.010989011</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a:effectLst/>
                        </a:rPr>
                        <a:t>9.862%</a:t>
                      </a:r>
                      <a:endParaRPr lang="en-IE" sz="1000" b="0" i="0" u="none" strike="noStrike">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2022979439"/>
                  </a:ext>
                </a:extLst>
              </a:tr>
              <a:tr h="163572">
                <a:tc>
                  <a:txBody>
                    <a:bodyPr/>
                    <a:lstStyle/>
                    <a:p>
                      <a:pPr algn="ctr" fontAlgn="b"/>
                      <a:r>
                        <a:rPr lang="en-IE" sz="1000" u="none" strike="noStrike">
                          <a:effectLst/>
                        </a:rPr>
                        <a:t>5</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X</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X</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l" fontAlgn="b"/>
                      <a:r>
                        <a:rPr lang="en-IE" sz="1000" u="none" strike="noStrike">
                          <a:effectLst/>
                        </a:rPr>
                        <a:t>B</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0.084745763</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0.902527076</a:t>
                      </a:r>
                      <a:endParaRPr lang="en-IE" sz="1000" b="1" i="0" u="none" strike="noStrike">
                        <a:solidFill>
                          <a:srgbClr val="000000"/>
                        </a:solidFill>
                        <a:effectLst/>
                        <a:latin typeface="Calibri" panose="020F0502020204030204" pitchFamily="34" charset="0"/>
                      </a:endParaRPr>
                    </a:p>
                  </a:txBody>
                  <a:tcPr marL="7667" marR="7667" marT="7667" marB="0" anchor="b"/>
                </a:tc>
                <a:tc>
                  <a:txBody>
                    <a:bodyPr/>
                    <a:lstStyle/>
                    <a:p>
                      <a:pPr algn="r" fontAlgn="b"/>
                      <a:r>
                        <a:rPr lang="en-IE" sz="1000" u="none" strike="noStrike">
                          <a:effectLst/>
                        </a:rPr>
                        <a:t>0.217391304</a:t>
                      </a:r>
                      <a:endParaRPr lang="en-IE" sz="1000" b="0" i="0" u="none" strike="noStrike">
                        <a:solidFill>
                          <a:srgbClr val="000000"/>
                        </a:solidFill>
                        <a:effectLst/>
                        <a:latin typeface="Calibri" panose="020F0502020204030204" pitchFamily="34" charset="0"/>
                      </a:endParaRPr>
                    </a:p>
                  </a:txBody>
                  <a:tcPr marL="7667" marR="7667" marT="7667" marB="0" anchor="b"/>
                </a:tc>
                <a:tc>
                  <a:txBody>
                    <a:bodyPr/>
                    <a:lstStyle/>
                    <a:p>
                      <a:pPr algn="ctr" fontAlgn="b"/>
                      <a:r>
                        <a:rPr lang="en-IE" sz="1000" u="none" strike="noStrike" dirty="0">
                          <a:effectLst/>
                        </a:rPr>
                        <a:t>7.649%</a:t>
                      </a:r>
                      <a:endParaRPr lang="en-IE" sz="1000" b="0" i="0" u="none" strike="noStrike" dirty="0">
                        <a:solidFill>
                          <a:srgbClr val="000000"/>
                        </a:solidFill>
                        <a:effectLst/>
                        <a:latin typeface="Calibri" panose="020F0502020204030204" pitchFamily="34" charset="0"/>
                      </a:endParaRPr>
                    </a:p>
                  </a:txBody>
                  <a:tcPr marL="7667" marR="7667" marT="7667" marB="0" anchor="b"/>
                </a:tc>
                <a:extLst>
                  <a:ext uri="{0D108BD9-81ED-4DB2-BD59-A6C34878D82A}">
                    <a16:rowId xmlns:a16="http://schemas.microsoft.com/office/drawing/2014/main" val="3635980362"/>
                  </a:ext>
                </a:extLst>
              </a:tr>
            </a:tbl>
          </a:graphicData>
        </a:graphic>
      </p:graphicFrame>
    </p:spTree>
    <p:extLst>
      <p:ext uri="{BB962C8B-B14F-4D97-AF65-F5344CB8AC3E}">
        <p14:creationId xmlns:p14="http://schemas.microsoft.com/office/powerpoint/2010/main" val="37820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88E-9BC2-8541-B3ED-FC00BBD3FD04}"/>
              </a:ext>
            </a:extLst>
          </p:cNvPr>
          <p:cNvSpPr>
            <a:spLocks noGrp="1"/>
          </p:cNvSpPr>
          <p:nvPr>
            <p:ph type="title"/>
          </p:nvPr>
        </p:nvSpPr>
        <p:spPr/>
        <p:txBody>
          <a:bodyPr/>
          <a:lstStyle/>
          <a:p>
            <a:r>
              <a:rPr lang="en-US" dirty="0"/>
              <a:t>How successful was my model?</a:t>
            </a:r>
          </a:p>
        </p:txBody>
      </p:sp>
      <p:sp>
        <p:nvSpPr>
          <p:cNvPr id="3" name="Content Placeholder 2">
            <a:extLst>
              <a:ext uri="{FF2B5EF4-FFF2-40B4-BE49-F238E27FC236}">
                <a16:creationId xmlns:a16="http://schemas.microsoft.com/office/drawing/2014/main" id="{F5EDBE85-83B9-804F-A107-4D0B41840CF0}"/>
              </a:ext>
            </a:extLst>
          </p:cNvPr>
          <p:cNvSpPr>
            <a:spLocks noGrp="1"/>
          </p:cNvSpPr>
          <p:nvPr>
            <p:ph idx="1"/>
          </p:nvPr>
        </p:nvSpPr>
        <p:spPr>
          <a:xfrm>
            <a:off x="5118447" y="1169643"/>
            <a:ext cx="6281873" cy="5248622"/>
          </a:xfrm>
        </p:spPr>
        <p:txBody>
          <a:bodyPr/>
          <a:lstStyle/>
          <a:p>
            <a:r>
              <a:rPr lang="en-US" dirty="0"/>
              <a:t>Overall, my model captured the probability that given features were characteristic of certain categories. When comparing the Naïve Bayes calculated probabilities to the real participants’ responses, high probabilities were generally associated with a high average association score, e.g.:</a:t>
            </a:r>
          </a:p>
          <a:p>
            <a:endParaRPr lang="en-US" dirty="0"/>
          </a:p>
          <a:p>
            <a:endParaRPr lang="en-US" dirty="0"/>
          </a:p>
          <a:p>
            <a:endParaRPr lang="en-US" dirty="0"/>
          </a:p>
          <a:p>
            <a:r>
              <a:rPr lang="en-US" dirty="0"/>
              <a:t>This was especially true for the constituent items. My model was slightly less accurate for the conjunctive categories, for example where a probability of 35% that the line would be categorized as categories A and B was given a participant average score of only 1.17</a:t>
            </a:r>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408D721C-0892-0748-8CBE-604A215011CA}"/>
              </a:ext>
            </a:extLst>
          </p:cNvPr>
          <p:cNvGraphicFramePr>
            <a:graphicFrameLocks noGrp="1"/>
          </p:cNvGraphicFramePr>
          <p:nvPr>
            <p:extLst>
              <p:ext uri="{D42A27DB-BD31-4B8C-83A1-F6EECF244321}">
                <p14:modId xmlns:p14="http://schemas.microsoft.com/office/powerpoint/2010/main" val="1768096206"/>
              </p:ext>
            </p:extLst>
          </p:nvPr>
        </p:nvGraphicFramePr>
        <p:xfrm>
          <a:off x="5450372" y="2549537"/>
          <a:ext cx="5949948" cy="1244417"/>
        </p:xfrm>
        <a:graphic>
          <a:graphicData uri="http://schemas.openxmlformats.org/drawingml/2006/table">
            <a:tbl>
              <a:tblPr>
                <a:tableStyleId>{5C22544A-7EE6-4342-B048-85BDC9FD1C3A}</a:tableStyleId>
              </a:tblPr>
              <a:tblGrid>
                <a:gridCol w="525884">
                  <a:extLst>
                    <a:ext uri="{9D8B030D-6E8A-4147-A177-3AD203B41FA5}">
                      <a16:colId xmlns:a16="http://schemas.microsoft.com/office/drawing/2014/main" val="3739597554"/>
                    </a:ext>
                  </a:extLst>
                </a:gridCol>
                <a:gridCol w="525884">
                  <a:extLst>
                    <a:ext uri="{9D8B030D-6E8A-4147-A177-3AD203B41FA5}">
                      <a16:colId xmlns:a16="http://schemas.microsoft.com/office/drawing/2014/main" val="4161020026"/>
                    </a:ext>
                  </a:extLst>
                </a:gridCol>
                <a:gridCol w="525884">
                  <a:extLst>
                    <a:ext uri="{9D8B030D-6E8A-4147-A177-3AD203B41FA5}">
                      <a16:colId xmlns:a16="http://schemas.microsoft.com/office/drawing/2014/main" val="4126440340"/>
                    </a:ext>
                  </a:extLst>
                </a:gridCol>
                <a:gridCol w="525884">
                  <a:extLst>
                    <a:ext uri="{9D8B030D-6E8A-4147-A177-3AD203B41FA5}">
                      <a16:colId xmlns:a16="http://schemas.microsoft.com/office/drawing/2014/main" val="1618378363"/>
                    </a:ext>
                  </a:extLst>
                </a:gridCol>
                <a:gridCol w="586331">
                  <a:extLst>
                    <a:ext uri="{9D8B030D-6E8A-4147-A177-3AD203B41FA5}">
                      <a16:colId xmlns:a16="http://schemas.microsoft.com/office/drawing/2014/main" val="2565176988"/>
                    </a:ext>
                  </a:extLst>
                </a:gridCol>
                <a:gridCol w="586331">
                  <a:extLst>
                    <a:ext uri="{9D8B030D-6E8A-4147-A177-3AD203B41FA5}">
                      <a16:colId xmlns:a16="http://schemas.microsoft.com/office/drawing/2014/main" val="1866022342"/>
                    </a:ext>
                  </a:extLst>
                </a:gridCol>
                <a:gridCol w="586331">
                  <a:extLst>
                    <a:ext uri="{9D8B030D-6E8A-4147-A177-3AD203B41FA5}">
                      <a16:colId xmlns:a16="http://schemas.microsoft.com/office/drawing/2014/main" val="1145545078"/>
                    </a:ext>
                  </a:extLst>
                </a:gridCol>
                <a:gridCol w="830132">
                  <a:extLst>
                    <a:ext uri="{9D8B030D-6E8A-4147-A177-3AD203B41FA5}">
                      <a16:colId xmlns:a16="http://schemas.microsoft.com/office/drawing/2014/main" val="1405503286"/>
                    </a:ext>
                  </a:extLst>
                </a:gridCol>
                <a:gridCol w="1257287">
                  <a:extLst>
                    <a:ext uri="{9D8B030D-6E8A-4147-A177-3AD203B41FA5}">
                      <a16:colId xmlns:a16="http://schemas.microsoft.com/office/drawing/2014/main" val="3577026352"/>
                    </a:ext>
                  </a:extLst>
                </a:gridCol>
              </a:tblGrid>
              <a:tr h="556296">
                <a:tc>
                  <a:txBody>
                    <a:bodyPr/>
                    <a:lstStyle/>
                    <a:p>
                      <a:pPr algn="l" fontAlgn="ctr"/>
                      <a:r>
                        <a:rPr lang="en-IE" sz="800" u="none" strike="noStrike">
                          <a:effectLst/>
                        </a:rPr>
                        <a:t>Test Item</a:t>
                      </a:r>
                      <a:endParaRPr lang="en-IE" sz="800" b="0" i="0" u="none" strike="noStrike">
                        <a:solidFill>
                          <a:srgbClr val="000000"/>
                        </a:solidFill>
                        <a:effectLst/>
                        <a:latin typeface="Calibri" panose="020F0502020204030204" pitchFamily="34" charset="0"/>
                      </a:endParaRPr>
                    </a:p>
                  </a:txBody>
                  <a:tcPr marL="6047" marR="6047" marT="6047" marB="0" anchor="ctr"/>
                </a:tc>
                <a:tc gridSpan="3">
                  <a:txBody>
                    <a:bodyPr/>
                    <a:lstStyle/>
                    <a:p>
                      <a:pPr algn="ctr" fontAlgn="ctr"/>
                      <a:r>
                        <a:rPr lang="en-IE" sz="800" u="none" strike="noStrike" dirty="0">
                          <a:effectLst/>
                        </a:rPr>
                        <a:t>Test item features</a:t>
                      </a:r>
                      <a:endParaRPr lang="en-IE" sz="800" b="0" i="0" u="none" strike="noStrike" dirty="0">
                        <a:solidFill>
                          <a:srgbClr val="000000"/>
                        </a:solidFill>
                        <a:effectLst/>
                        <a:latin typeface="Calibri" panose="020F0502020204030204" pitchFamily="34" charset="0"/>
                      </a:endParaRPr>
                    </a:p>
                  </a:txBody>
                  <a:tcPr marL="6047" marR="6047" marT="6047" marB="0" anchor="ctr"/>
                </a:tc>
                <a:tc hMerge="1">
                  <a:txBody>
                    <a:bodyPr/>
                    <a:lstStyle/>
                    <a:p>
                      <a:endParaRPr lang="en-US"/>
                    </a:p>
                  </a:txBody>
                  <a:tcPr/>
                </a:tc>
                <a:tc hMerge="1">
                  <a:txBody>
                    <a:bodyPr/>
                    <a:lstStyle/>
                    <a:p>
                      <a:endParaRPr lang="en-US"/>
                    </a:p>
                  </a:txBody>
                  <a:tcPr/>
                </a:tc>
                <a:tc gridSpan="3">
                  <a:txBody>
                    <a:bodyPr/>
                    <a:lstStyle/>
                    <a:p>
                      <a:pPr algn="ctr" fontAlgn="ctr"/>
                      <a:r>
                        <a:rPr lang="en-IE" sz="800" u="none" strike="noStrike" dirty="0">
                          <a:effectLst/>
                        </a:rPr>
                        <a:t>Probability that the test item would be categorised in each Category</a:t>
                      </a:r>
                      <a:endParaRPr lang="en-IE" sz="800" b="0" i="0" u="none" strike="noStrike" dirty="0">
                        <a:solidFill>
                          <a:srgbClr val="000000"/>
                        </a:solidFill>
                        <a:effectLst/>
                        <a:latin typeface="Calibri" panose="020F0502020204030204" pitchFamily="34" charset="0"/>
                      </a:endParaRPr>
                    </a:p>
                  </a:txBody>
                  <a:tcPr marL="6047" marR="6047" marT="6047" marB="0" anchor="ctr"/>
                </a:tc>
                <a:tc hMerge="1">
                  <a:txBody>
                    <a:bodyPr/>
                    <a:lstStyle/>
                    <a:p>
                      <a:endParaRPr lang="en-US"/>
                    </a:p>
                  </a:txBody>
                  <a:tcPr/>
                </a:tc>
                <a:tc hMerge="1">
                  <a:txBody>
                    <a:bodyPr/>
                    <a:lstStyle/>
                    <a:p>
                      <a:endParaRPr lang="en-US"/>
                    </a:p>
                  </a:txBody>
                  <a:tcPr/>
                </a:tc>
                <a:tc>
                  <a:txBody>
                    <a:bodyPr/>
                    <a:lstStyle/>
                    <a:p>
                      <a:pPr algn="ctr" fontAlgn="ctr"/>
                      <a:r>
                        <a:rPr lang="en-IE" sz="800" u="none" strike="noStrike">
                          <a:effectLst/>
                        </a:rPr>
                        <a:t>Probability for category rounded to the third decimal place</a:t>
                      </a:r>
                      <a:endParaRPr lang="en-IE" sz="800" b="0" i="0" u="none" strike="noStrike">
                        <a:solidFill>
                          <a:srgbClr val="000000"/>
                        </a:solidFill>
                        <a:effectLst/>
                        <a:latin typeface="Calibri" panose="020F0502020204030204" pitchFamily="34" charset="0"/>
                      </a:endParaRPr>
                    </a:p>
                  </a:txBody>
                  <a:tcPr marL="6047" marR="6047" marT="6047" marB="0" anchor="ctr"/>
                </a:tc>
                <a:tc>
                  <a:txBody>
                    <a:bodyPr/>
                    <a:lstStyle/>
                    <a:p>
                      <a:pPr algn="ctr" fontAlgn="ctr"/>
                      <a:r>
                        <a:rPr lang="en-IE" sz="800" u="none" strike="noStrike">
                          <a:effectLst/>
                        </a:rPr>
                        <a:t>Average membership score given for test item in category</a:t>
                      </a:r>
                      <a:endParaRPr lang="en-IE" sz="800" b="0" i="0" u="none" strike="noStrike">
                        <a:solidFill>
                          <a:srgbClr val="000000"/>
                        </a:solidFill>
                        <a:effectLst/>
                        <a:latin typeface="Calibri" panose="020F0502020204030204" pitchFamily="34" charset="0"/>
                      </a:endParaRPr>
                    </a:p>
                  </a:txBody>
                  <a:tcPr marL="6047" marR="6047" marT="6047" marB="0" anchor="ctr"/>
                </a:tc>
                <a:extLst>
                  <a:ext uri="{0D108BD9-81ED-4DB2-BD59-A6C34878D82A}">
                    <a16:rowId xmlns:a16="http://schemas.microsoft.com/office/drawing/2014/main" val="3421585879"/>
                  </a:ext>
                </a:extLst>
              </a:tr>
              <a:tr h="128996">
                <a:tc>
                  <a:txBody>
                    <a:bodyPr/>
                    <a:lstStyle/>
                    <a:p>
                      <a:pPr algn="l" fontAlgn="ctr"/>
                      <a:r>
                        <a:rPr lang="en-IE" sz="800" u="none" strike="noStrike">
                          <a:effectLst/>
                        </a:rPr>
                        <a:t> </a:t>
                      </a:r>
                      <a:endParaRPr lang="en-IE" sz="800" b="0" i="0" u="none" strike="noStrike">
                        <a:solidFill>
                          <a:srgbClr val="000000"/>
                        </a:solidFill>
                        <a:effectLst/>
                        <a:latin typeface="Calibri" panose="020F0502020204030204" pitchFamily="34" charset="0"/>
                      </a:endParaRPr>
                    </a:p>
                  </a:txBody>
                  <a:tcPr marL="6047" marR="6047" marT="6047" marB="0" anchor="ctr"/>
                </a:tc>
                <a:tc>
                  <a:txBody>
                    <a:bodyPr/>
                    <a:lstStyle/>
                    <a:p>
                      <a:pPr algn="l" fontAlgn="b"/>
                      <a:r>
                        <a:rPr lang="en-IE" sz="800" u="none" strike="noStrike">
                          <a:effectLst/>
                        </a:rPr>
                        <a:t>Dim.1</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Dim.2</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Dim.3</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Category.A</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Category.B</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Category.C</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ctr" fontAlgn="b"/>
                      <a:r>
                        <a:rPr lang="en-IE" sz="800" u="none" strike="noStrike">
                          <a:effectLst/>
                        </a:rPr>
                        <a:t> </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ctr" fontAlgn="t"/>
                      <a:r>
                        <a:rPr lang="en-IE" sz="800" u="none" strike="noStrike">
                          <a:effectLst/>
                        </a:rPr>
                        <a:t> (range -10 to +10)</a:t>
                      </a:r>
                      <a:endParaRPr lang="en-IE" sz="800" b="0" i="0" u="none" strike="noStrike">
                        <a:solidFill>
                          <a:srgbClr val="000000"/>
                        </a:solidFill>
                        <a:effectLst/>
                        <a:latin typeface="Calibri" panose="020F0502020204030204" pitchFamily="34" charset="0"/>
                      </a:endParaRPr>
                    </a:p>
                  </a:txBody>
                  <a:tcPr marL="6047" marR="6047" marT="6047" marB="0"/>
                </a:tc>
                <a:extLst>
                  <a:ext uri="{0D108BD9-81ED-4DB2-BD59-A6C34878D82A}">
                    <a16:rowId xmlns:a16="http://schemas.microsoft.com/office/drawing/2014/main" val="1322783211"/>
                  </a:ext>
                </a:extLst>
              </a:tr>
              <a:tr h="128996">
                <a:tc>
                  <a:txBody>
                    <a:bodyPr/>
                    <a:lstStyle/>
                    <a:p>
                      <a:pPr algn="ctr" fontAlgn="b"/>
                      <a:r>
                        <a:rPr lang="en-IE" sz="800" u="none" strike="noStrike">
                          <a:effectLst/>
                        </a:rPr>
                        <a:t>1</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A</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B</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Y</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r" fontAlgn="b"/>
                      <a:r>
                        <a:rPr lang="en-IE" sz="800" u="none" strike="noStrike">
                          <a:effectLst/>
                        </a:rPr>
                        <a:t>0.999100809</a:t>
                      </a:r>
                      <a:endParaRPr lang="en-IE" sz="800" b="1" i="0" u="none" strike="noStrike">
                        <a:solidFill>
                          <a:srgbClr val="000000"/>
                        </a:solidFill>
                        <a:effectLst/>
                        <a:latin typeface="Calibri" panose="020F0502020204030204" pitchFamily="34" charset="0"/>
                      </a:endParaRPr>
                    </a:p>
                  </a:txBody>
                  <a:tcPr marL="6047" marR="6047" marT="6047" marB="0" anchor="b"/>
                </a:tc>
                <a:tc>
                  <a:txBody>
                    <a:bodyPr/>
                    <a:lstStyle/>
                    <a:p>
                      <a:pPr algn="r" fontAlgn="b"/>
                      <a:r>
                        <a:rPr lang="en-IE" sz="800" u="none" strike="noStrike">
                          <a:effectLst/>
                        </a:rPr>
                        <a:t>0.357142857</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r" fontAlgn="b"/>
                      <a:r>
                        <a:rPr lang="en-IE" sz="800" u="none" strike="noStrike">
                          <a:effectLst/>
                        </a:rPr>
                        <a:t>4.17E-06</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ctr" fontAlgn="b"/>
                      <a:r>
                        <a:rPr lang="en-IE" sz="800" u="none" strike="noStrike">
                          <a:effectLst/>
                        </a:rPr>
                        <a:t>99.910%</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ctr" fontAlgn="b"/>
                      <a:r>
                        <a:rPr lang="en-IE" sz="800" u="none" strike="noStrike">
                          <a:effectLst/>
                        </a:rPr>
                        <a:t>6.78</a:t>
                      </a:r>
                      <a:endParaRPr lang="en-IE" sz="800" b="0" i="0" u="none" strike="noStrike">
                        <a:solidFill>
                          <a:srgbClr val="000000"/>
                        </a:solidFill>
                        <a:effectLst/>
                        <a:latin typeface="Calibri" panose="020F0502020204030204" pitchFamily="34" charset="0"/>
                      </a:endParaRPr>
                    </a:p>
                  </a:txBody>
                  <a:tcPr marL="6047" marR="6047" marT="6047" marB="0" anchor="b"/>
                </a:tc>
                <a:extLst>
                  <a:ext uri="{0D108BD9-81ED-4DB2-BD59-A6C34878D82A}">
                    <a16:rowId xmlns:a16="http://schemas.microsoft.com/office/drawing/2014/main" val="4165008767"/>
                  </a:ext>
                </a:extLst>
              </a:tr>
              <a:tr h="128996">
                <a:tc>
                  <a:txBody>
                    <a:bodyPr/>
                    <a:lstStyle/>
                    <a:p>
                      <a:pPr algn="ctr" fontAlgn="b"/>
                      <a:r>
                        <a:rPr lang="en-IE" sz="800" u="none" strike="noStrike">
                          <a:effectLst/>
                        </a:rPr>
                        <a:t>2</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C</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Y</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l" fontAlgn="b"/>
                      <a:r>
                        <a:rPr lang="en-IE" sz="800" u="none" strike="noStrike">
                          <a:effectLst/>
                        </a:rPr>
                        <a:t>B</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r" fontAlgn="b"/>
                      <a:r>
                        <a:rPr lang="en-IE" sz="800" u="none" strike="noStrike">
                          <a:effectLst/>
                        </a:rPr>
                        <a:t>0.000222173</a:t>
                      </a:r>
                      <a:endParaRPr lang="en-IE" sz="800" b="1" i="0" u="none" strike="noStrike">
                        <a:solidFill>
                          <a:srgbClr val="000000"/>
                        </a:solidFill>
                        <a:effectLst/>
                        <a:latin typeface="Calibri" panose="020F0502020204030204" pitchFamily="34" charset="0"/>
                      </a:endParaRPr>
                    </a:p>
                  </a:txBody>
                  <a:tcPr marL="6047" marR="6047" marT="6047" marB="0" anchor="b"/>
                </a:tc>
                <a:tc>
                  <a:txBody>
                    <a:bodyPr/>
                    <a:lstStyle/>
                    <a:p>
                      <a:pPr algn="r" fontAlgn="b"/>
                      <a:r>
                        <a:rPr lang="en-IE" sz="800" u="none" strike="noStrike">
                          <a:effectLst/>
                        </a:rPr>
                        <a:t>0.005524862</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r" fontAlgn="b"/>
                      <a:r>
                        <a:rPr lang="en-IE" sz="800" u="none" strike="noStrike">
                          <a:effectLst/>
                        </a:rPr>
                        <a:t>0.996412914</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ctr" fontAlgn="b"/>
                      <a:r>
                        <a:rPr lang="en-IE" sz="800" u="none" strike="noStrike">
                          <a:effectLst/>
                        </a:rPr>
                        <a:t>0.022%</a:t>
                      </a:r>
                      <a:endParaRPr lang="en-IE" sz="800" b="0" i="0" u="none" strike="noStrike">
                        <a:solidFill>
                          <a:srgbClr val="000000"/>
                        </a:solidFill>
                        <a:effectLst/>
                        <a:latin typeface="Calibri" panose="020F0502020204030204" pitchFamily="34" charset="0"/>
                      </a:endParaRPr>
                    </a:p>
                  </a:txBody>
                  <a:tcPr marL="6047" marR="6047" marT="6047" marB="0" anchor="b"/>
                </a:tc>
                <a:tc>
                  <a:txBody>
                    <a:bodyPr/>
                    <a:lstStyle/>
                    <a:p>
                      <a:pPr algn="ctr" fontAlgn="b"/>
                      <a:r>
                        <a:rPr lang="en-IE" sz="800" u="none" strike="noStrike" dirty="0">
                          <a:effectLst/>
                        </a:rPr>
                        <a:t>-9.33</a:t>
                      </a:r>
                      <a:endParaRPr lang="en-IE" sz="800" b="0" i="0" u="none" strike="noStrike" dirty="0">
                        <a:solidFill>
                          <a:srgbClr val="000000"/>
                        </a:solidFill>
                        <a:effectLst/>
                        <a:latin typeface="Calibri" panose="020F0502020204030204" pitchFamily="34" charset="0"/>
                      </a:endParaRPr>
                    </a:p>
                  </a:txBody>
                  <a:tcPr marL="6047" marR="6047" marT="6047" marB="0" anchor="b"/>
                </a:tc>
                <a:extLst>
                  <a:ext uri="{0D108BD9-81ED-4DB2-BD59-A6C34878D82A}">
                    <a16:rowId xmlns:a16="http://schemas.microsoft.com/office/drawing/2014/main" val="220727898"/>
                  </a:ext>
                </a:extLst>
              </a:tr>
            </a:tbl>
          </a:graphicData>
        </a:graphic>
      </p:graphicFrame>
    </p:spTree>
    <p:extLst>
      <p:ext uri="{BB962C8B-B14F-4D97-AF65-F5344CB8AC3E}">
        <p14:creationId xmlns:p14="http://schemas.microsoft.com/office/powerpoint/2010/main" val="362197301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53</TotalTime>
  <Words>1438</Words>
  <Application>Microsoft Macintosh PowerPoint</Application>
  <PresentationFormat>Widescreen</PresentationFormat>
  <Paragraphs>227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Rockwell</vt:lpstr>
      <vt:lpstr>Wingdings</vt:lpstr>
      <vt:lpstr>Atlas</vt:lpstr>
      <vt:lpstr>A Naïve Bayes Computational Model of Categorisation</vt:lpstr>
      <vt:lpstr>What is a Naïve Bayes model?</vt:lpstr>
      <vt:lpstr>Why choose a Naïve Bayes model?</vt:lpstr>
      <vt:lpstr>What is the Naïve Bayes formula?</vt:lpstr>
      <vt:lpstr>Naïve Bayes formula, continued.</vt:lpstr>
      <vt:lpstr>Naïve Bayes formula, continued.</vt:lpstr>
      <vt:lpstr>Calculating the constituent items</vt:lpstr>
      <vt:lpstr>Calculating conjunctive categories</vt:lpstr>
      <vt:lpstr>How successful was my model?</vt:lpstr>
      <vt:lpstr>Final considerations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Naïve Bayes Computational Model of Categorisation</dc:title>
  <dc:creator>Courtney Ford</dc:creator>
  <cp:lastModifiedBy>Courtney Ford</cp:lastModifiedBy>
  <cp:revision>7</cp:revision>
  <dcterms:created xsi:type="dcterms:W3CDTF">2019-04-14T13:19:48Z</dcterms:created>
  <dcterms:modified xsi:type="dcterms:W3CDTF">2019-04-14T16:34:32Z</dcterms:modified>
</cp:coreProperties>
</file>