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343" r:id="rId2"/>
    <p:sldId id="344" r:id="rId3"/>
    <p:sldId id="345" r:id="rId4"/>
    <p:sldId id="347" r:id="rId5"/>
    <p:sldId id="337" r:id="rId6"/>
    <p:sldId id="338" r:id="rId7"/>
    <p:sldId id="339" r:id="rId8"/>
    <p:sldId id="340" r:id="rId9"/>
    <p:sldId id="348" r:id="rId10"/>
    <p:sldId id="349" r:id="rId11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5" Type="http://schemas.openxmlformats.org/officeDocument/2006/relationships/slide" Target="slides/slide10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55779-A492-4C41-B259-5CFC2E26D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8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EC7BD44-FD56-42D9-ADC3-1B535A4C6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0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58A26-E930-4246-AD0A-1C5D4AAEDB2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C5BE4-9CBF-4626-A5A1-7CF137E7312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-107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</a:defRPr>
            </a:lvl1pPr>
          </a:lstStyle>
          <a:p>
            <a:pPr>
              <a:defRPr/>
            </a:pPr>
            <a:fld id="{AB456B7D-160C-469E-9D6E-070A04E5304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smtClean="0"/>
              <a:t>Binary Search Trees</a:t>
            </a:r>
            <a:endParaRPr lang="en-I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smtClean="0"/>
              <a:t>School </a:t>
            </a:r>
            <a:r>
              <a:rPr lang="en-IE" sz="1800" dirty="0" smtClean="0"/>
              <a:t>of Computer Science and Informatics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dirty="0" smtClean="0"/>
              <a:t>University College Dublin, Ireland</a:t>
            </a:r>
            <a:endParaRPr lang="en-IE" sz="2400" dirty="0" smtClean="0"/>
          </a:p>
        </p:txBody>
      </p:sp>
      <p:pic>
        <p:nvPicPr>
          <p:cNvPr id="3076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5181600" y="1676400"/>
            <a:ext cx="3067050" cy="2120900"/>
            <a:chOff x="2938" y="960"/>
            <a:chExt cx="2258" cy="1562"/>
          </a:xfrm>
        </p:grpSpPr>
        <p:sp>
          <p:nvSpPr>
            <p:cNvPr id="12322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GB" b="0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12323" name="AutoShape 6"/>
            <p:cNvCxnSpPr>
              <a:cxnSpLocks noChangeShapeType="1"/>
              <a:stCxn id="12340" idx="3"/>
              <a:endCxn id="12342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4" name="AutoShape 7"/>
            <p:cNvCxnSpPr>
              <a:cxnSpLocks noChangeShapeType="1"/>
              <a:stCxn id="12322" idx="3"/>
              <a:endCxn id="12340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5" name="AutoShape 8"/>
            <p:cNvCxnSpPr>
              <a:cxnSpLocks noChangeShapeType="1"/>
              <a:stCxn id="12341" idx="0"/>
              <a:endCxn id="12322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6" name="AutoShape 9"/>
            <p:cNvCxnSpPr>
              <a:cxnSpLocks noChangeShapeType="1"/>
              <a:stCxn id="12347" idx="7"/>
              <a:endCxn id="12338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7" name="AutoShape 10"/>
            <p:cNvCxnSpPr>
              <a:cxnSpLocks noChangeShapeType="1"/>
              <a:stCxn id="12346" idx="0"/>
              <a:endCxn id="12338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8" name="AutoShape 11"/>
            <p:cNvCxnSpPr>
              <a:cxnSpLocks noChangeShapeType="1"/>
              <a:stCxn id="12339" idx="0"/>
              <a:endCxn id="12342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9" name="AutoShape 12"/>
            <p:cNvCxnSpPr>
              <a:cxnSpLocks noChangeShapeType="1"/>
              <a:stCxn id="12338" idx="7"/>
              <a:endCxn id="12342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0" name="Group 13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46" name="Rectangle 14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  <p:sp>
            <p:nvSpPr>
              <p:cNvPr id="12347" name="Oval 15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2331" name="Group 16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44" name="Rectangle 17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  <p:sp>
            <p:nvSpPr>
              <p:cNvPr id="12345" name="Rectangle 18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cxnSp>
          <p:nvCxnSpPr>
            <p:cNvPr id="12332" name="AutoShape 19"/>
            <p:cNvCxnSpPr>
              <a:cxnSpLocks noChangeShapeType="1"/>
              <a:stCxn id="12345" idx="0"/>
              <a:endCxn id="12347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33" name="AutoShape 20"/>
            <p:cNvCxnSpPr>
              <a:cxnSpLocks noChangeShapeType="1"/>
              <a:stCxn id="12344" idx="0"/>
              <a:endCxn id="12347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4" name="Group 21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42" name="Oval 22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43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grpSp>
          <p:nvGrpSpPr>
            <p:cNvPr id="12335" name="Group 24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40" name="Oval 25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41" name="Rectangle 26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cxnSp>
          <p:nvCxnSpPr>
            <p:cNvPr id="12336" name="AutoShape 27"/>
            <p:cNvCxnSpPr>
              <a:cxnSpLocks noChangeShapeType="1"/>
              <a:stCxn id="12343" idx="0"/>
              <a:endCxn id="12340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7" name="Group 28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38" name="Oval 29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39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</p:grpSp>
      <p:sp>
        <p:nvSpPr>
          <p:cNvPr id="12291" name="Oval 31"/>
          <p:cNvSpPr>
            <a:spLocks noChangeArrowheads="1"/>
          </p:cNvSpPr>
          <p:nvPr/>
        </p:nvSpPr>
        <p:spPr bwMode="auto">
          <a:xfrm>
            <a:off x="6629400" y="419100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2292" name="AutoShape 32"/>
          <p:cNvCxnSpPr>
            <a:cxnSpLocks noChangeShapeType="1"/>
            <a:stCxn id="12291" idx="3"/>
            <a:endCxn id="12294" idx="7"/>
          </p:cNvCxnSpPr>
          <p:nvPr/>
        </p:nvCxnSpPr>
        <p:spPr bwMode="auto">
          <a:xfrm flipH="1">
            <a:off x="5813425" y="444341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3" name="AutoShape 33"/>
          <p:cNvCxnSpPr>
            <a:cxnSpLocks noChangeShapeType="1"/>
            <a:stCxn id="12307" idx="1"/>
            <a:endCxn id="12291" idx="5"/>
          </p:cNvCxnSpPr>
          <p:nvPr/>
        </p:nvCxnSpPr>
        <p:spPr bwMode="auto">
          <a:xfrm flipH="1" flipV="1">
            <a:off x="6873875" y="444341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4" name="Oval 34"/>
          <p:cNvSpPr>
            <a:spLocks noChangeArrowheads="1"/>
          </p:cNvSpPr>
          <p:nvPr/>
        </p:nvSpPr>
        <p:spPr bwMode="auto">
          <a:xfrm>
            <a:off x="5570538" y="46466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5" name="Oval 35"/>
          <p:cNvSpPr>
            <a:spLocks noChangeArrowheads="1"/>
          </p:cNvSpPr>
          <p:nvPr/>
        </p:nvSpPr>
        <p:spPr bwMode="auto">
          <a:xfrm>
            <a:off x="6092825" y="5102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6" name="Rectangle 36"/>
          <p:cNvSpPr>
            <a:spLocks noChangeAspect="1" noChangeArrowheads="1"/>
          </p:cNvSpPr>
          <p:nvPr/>
        </p:nvSpPr>
        <p:spPr bwMode="auto">
          <a:xfrm>
            <a:off x="587375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297" name="Rectangle 37"/>
          <p:cNvSpPr>
            <a:spLocks noChangeAspect="1" noChangeArrowheads="1"/>
          </p:cNvSpPr>
          <p:nvPr/>
        </p:nvSpPr>
        <p:spPr bwMode="auto">
          <a:xfrm>
            <a:off x="6394450" y="5614988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298" name="AutoShape 38"/>
          <p:cNvCxnSpPr>
            <a:cxnSpLocks noChangeShapeType="1"/>
            <a:stCxn id="12297" idx="0"/>
            <a:endCxn id="12295" idx="5"/>
          </p:cNvCxnSpPr>
          <p:nvPr/>
        </p:nvCxnSpPr>
        <p:spPr bwMode="auto">
          <a:xfrm flipH="1" flipV="1">
            <a:off x="6337300" y="535622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9" name="AutoShape 39"/>
          <p:cNvCxnSpPr>
            <a:cxnSpLocks noChangeShapeType="1"/>
            <a:stCxn id="12296" idx="0"/>
            <a:endCxn id="12295" idx="3"/>
          </p:cNvCxnSpPr>
          <p:nvPr/>
        </p:nvCxnSpPr>
        <p:spPr bwMode="auto">
          <a:xfrm flipV="1">
            <a:off x="5976938" y="5356225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0" name="AutoShape 40"/>
          <p:cNvCxnSpPr>
            <a:cxnSpLocks noChangeShapeType="1"/>
            <a:stCxn id="12302" idx="7"/>
            <a:endCxn id="12294" idx="3"/>
          </p:cNvCxnSpPr>
          <p:nvPr/>
        </p:nvCxnSpPr>
        <p:spPr bwMode="auto">
          <a:xfrm flipV="1">
            <a:off x="5291138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1" name="AutoShape 41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5813425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2" name="Oval 42"/>
          <p:cNvSpPr>
            <a:spLocks noChangeArrowheads="1"/>
          </p:cNvSpPr>
          <p:nvPr/>
        </p:nvSpPr>
        <p:spPr bwMode="auto">
          <a:xfrm>
            <a:off x="5048250" y="510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3" name="Rectangle 43"/>
          <p:cNvSpPr>
            <a:spLocks noChangeAspect="1" noChangeArrowheads="1"/>
          </p:cNvSpPr>
          <p:nvPr/>
        </p:nvSpPr>
        <p:spPr bwMode="auto">
          <a:xfrm>
            <a:off x="482600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04" name="Rectangle 44"/>
          <p:cNvSpPr>
            <a:spLocks noChangeAspect="1" noChangeArrowheads="1"/>
          </p:cNvSpPr>
          <p:nvPr/>
        </p:nvSpPr>
        <p:spPr bwMode="auto">
          <a:xfrm>
            <a:off x="5348288" y="5614988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05" name="AutoShape 45"/>
          <p:cNvCxnSpPr>
            <a:cxnSpLocks noChangeShapeType="1"/>
            <a:stCxn id="12304" idx="0"/>
            <a:endCxn id="12302" idx="5"/>
          </p:cNvCxnSpPr>
          <p:nvPr/>
        </p:nvCxnSpPr>
        <p:spPr bwMode="auto">
          <a:xfrm flipH="1" flipV="1">
            <a:off x="529113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6" name="AutoShape 46"/>
          <p:cNvCxnSpPr>
            <a:cxnSpLocks noChangeShapeType="1"/>
            <a:stCxn id="12303" idx="0"/>
            <a:endCxn id="12302" idx="3"/>
          </p:cNvCxnSpPr>
          <p:nvPr/>
        </p:nvCxnSpPr>
        <p:spPr bwMode="auto">
          <a:xfrm flipV="1">
            <a:off x="492918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7" name="Oval 47"/>
          <p:cNvSpPr>
            <a:spLocks noChangeArrowheads="1"/>
          </p:cNvSpPr>
          <p:nvPr/>
        </p:nvSpPr>
        <p:spPr bwMode="auto">
          <a:xfrm>
            <a:off x="7689850" y="4648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8" name="Oval 48"/>
          <p:cNvSpPr>
            <a:spLocks noChangeArrowheads="1"/>
          </p:cNvSpPr>
          <p:nvPr/>
        </p:nvSpPr>
        <p:spPr bwMode="auto">
          <a:xfrm>
            <a:off x="8212138" y="51038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9" name="Rectangle 49"/>
          <p:cNvSpPr>
            <a:spLocks noChangeAspect="1" noChangeArrowheads="1"/>
          </p:cNvSpPr>
          <p:nvPr/>
        </p:nvSpPr>
        <p:spPr bwMode="auto">
          <a:xfrm>
            <a:off x="799306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10" name="Rectangle 50"/>
          <p:cNvSpPr>
            <a:spLocks noChangeAspect="1" noChangeArrowheads="1"/>
          </p:cNvSpPr>
          <p:nvPr/>
        </p:nvSpPr>
        <p:spPr bwMode="auto">
          <a:xfrm>
            <a:off x="8513763" y="56165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11" name="AutoShape 51"/>
          <p:cNvCxnSpPr>
            <a:cxnSpLocks noChangeShapeType="1"/>
            <a:stCxn id="12310" idx="0"/>
            <a:endCxn id="12308" idx="5"/>
          </p:cNvCxnSpPr>
          <p:nvPr/>
        </p:nvCxnSpPr>
        <p:spPr bwMode="auto">
          <a:xfrm flipH="1" flipV="1">
            <a:off x="8456613" y="53578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AutoShape 52"/>
          <p:cNvCxnSpPr>
            <a:cxnSpLocks noChangeShapeType="1"/>
            <a:stCxn id="12309" idx="0"/>
            <a:endCxn id="12308" idx="3"/>
          </p:cNvCxnSpPr>
          <p:nvPr/>
        </p:nvCxnSpPr>
        <p:spPr bwMode="auto">
          <a:xfrm flipV="1">
            <a:off x="8096250" y="5357813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AutoShape 53"/>
          <p:cNvCxnSpPr>
            <a:cxnSpLocks noChangeShapeType="1"/>
            <a:stCxn id="12315" idx="7"/>
            <a:endCxn id="12307" idx="3"/>
          </p:cNvCxnSpPr>
          <p:nvPr/>
        </p:nvCxnSpPr>
        <p:spPr bwMode="auto">
          <a:xfrm flipV="1">
            <a:off x="7410450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54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7932738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5" name="Oval 55"/>
          <p:cNvSpPr>
            <a:spLocks noChangeArrowheads="1"/>
          </p:cNvSpPr>
          <p:nvPr/>
        </p:nvSpPr>
        <p:spPr bwMode="auto">
          <a:xfrm>
            <a:off x="7167563" y="5103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16" name="Rectangle 56"/>
          <p:cNvSpPr>
            <a:spLocks noChangeAspect="1" noChangeArrowheads="1"/>
          </p:cNvSpPr>
          <p:nvPr/>
        </p:nvSpPr>
        <p:spPr bwMode="auto">
          <a:xfrm>
            <a:off x="694531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17" name="Rectangle 57"/>
          <p:cNvSpPr>
            <a:spLocks noChangeAspect="1" noChangeArrowheads="1"/>
          </p:cNvSpPr>
          <p:nvPr/>
        </p:nvSpPr>
        <p:spPr bwMode="auto">
          <a:xfrm>
            <a:off x="7467600" y="56165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18" name="AutoShape 58"/>
          <p:cNvCxnSpPr>
            <a:cxnSpLocks noChangeShapeType="1"/>
            <a:stCxn id="12317" idx="0"/>
            <a:endCxn id="12315" idx="5"/>
          </p:cNvCxnSpPr>
          <p:nvPr/>
        </p:nvCxnSpPr>
        <p:spPr bwMode="auto">
          <a:xfrm flipH="1" flipV="1">
            <a:off x="741045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9" name="AutoShape 59"/>
          <p:cNvCxnSpPr>
            <a:cxnSpLocks noChangeShapeType="1"/>
            <a:stCxn id="12316" idx="0"/>
            <a:endCxn id="12315" idx="3"/>
          </p:cNvCxnSpPr>
          <p:nvPr/>
        </p:nvCxnSpPr>
        <p:spPr bwMode="auto">
          <a:xfrm flipV="1">
            <a:off x="704850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20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Performance</a:t>
            </a:r>
          </a:p>
        </p:txBody>
      </p:sp>
      <p:sp>
        <p:nvSpPr>
          <p:cNvPr id="12321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552950" cy="5256212"/>
          </a:xfrm>
        </p:spPr>
        <p:txBody>
          <a:bodyPr/>
          <a:lstStyle/>
          <a:p>
            <a:pPr eaLnBrk="1" hangingPunct="1"/>
            <a:r>
              <a:rPr lang="en-US" sz="2400" smtClean="0"/>
              <a:t>Consider a binary tree containing n items that is of height h</a:t>
            </a:r>
          </a:p>
          <a:p>
            <a:pPr lvl="1" eaLnBrk="1" hangingPunct="1"/>
            <a:r>
              <a:rPr lang="en-US" sz="2000" smtClean="0"/>
              <a:t>the space used is O(n)</a:t>
            </a:r>
          </a:p>
          <a:p>
            <a:pPr lvl="1" eaLnBrk="1" hangingPunct="1"/>
            <a:r>
              <a:rPr lang="en-US" sz="2000" smtClean="0"/>
              <a:t>methods find(), insert() and remove() take O(h) time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The height h is O(n) in the worst case and O(log n) in the best case!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best case arises when the tree is </a:t>
            </a:r>
            <a:r>
              <a:rPr lang="en-US" sz="2400" b="1" u="sng" smtClean="0"/>
              <a:t>balanced</a:t>
            </a:r>
            <a:r>
              <a:rPr lang="en-US" sz="240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Binary Search Tree is a Binary Tree that satisfies the following properties:</a:t>
            </a:r>
          </a:p>
          <a:p>
            <a:pPr lvl="1" eaLnBrk="1" hangingPunct="1"/>
            <a:r>
              <a:rPr lang="en-US" sz="2000" smtClean="0"/>
              <a:t>Each internal node holds a value.</a:t>
            </a:r>
          </a:p>
          <a:p>
            <a:pPr lvl="1" eaLnBrk="1" hangingPunct="1"/>
            <a:r>
              <a:rPr lang="en-US" sz="2000" smtClean="0"/>
              <a:t>A </a:t>
            </a:r>
            <a:r>
              <a:rPr lang="en-US" sz="2000" b="1" u="sng" smtClean="0"/>
              <a:t>total-order relation</a:t>
            </a:r>
            <a:r>
              <a:rPr lang="en-US" sz="2000" smtClean="0"/>
              <a:t> is defined on those values.</a:t>
            </a:r>
          </a:p>
          <a:p>
            <a:pPr lvl="2" eaLnBrk="1" hangingPunct="1"/>
            <a:r>
              <a:rPr lang="en-US" sz="1600" smtClean="0"/>
              <a:t>Reflexive: k ≤ k</a:t>
            </a:r>
          </a:p>
          <a:p>
            <a:pPr lvl="2" eaLnBrk="1" hangingPunct="1"/>
            <a:r>
              <a:rPr lang="en-US" sz="1600" smtClean="0"/>
              <a:t>Antisymmetric: if k</a:t>
            </a:r>
            <a:r>
              <a:rPr lang="en-US" sz="1600" baseline="-25000" smtClean="0"/>
              <a:t>1</a:t>
            </a:r>
            <a:r>
              <a:rPr lang="en-US" sz="1600" smtClean="0"/>
              <a:t> ≤ k</a:t>
            </a:r>
            <a:r>
              <a:rPr lang="en-US" sz="1600" baseline="-25000" smtClean="0"/>
              <a:t>2</a:t>
            </a:r>
            <a:r>
              <a:rPr lang="en-US" sz="1600" smtClean="0"/>
              <a:t> and k</a:t>
            </a:r>
            <a:r>
              <a:rPr lang="en-US" sz="1600" baseline="-25000" smtClean="0"/>
              <a:t>2</a:t>
            </a:r>
            <a:r>
              <a:rPr lang="en-US" sz="1600" smtClean="0"/>
              <a:t> ≤ k</a:t>
            </a:r>
            <a:r>
              <a:rPr lang="en-US" sz="1600" baseline="-25000" smtClean="0"/>
              <a:t>1</a:t>
            </a:r>
            <a:r>
              <a:rPr lang="en-US" sz="1600" smtClean="0"/>
              <a:t> then k</a:t>
            </a:r>
            <a:r>
              <a:rPr lang="en-US" sz="1600" baseline="-25000" smtClean="0"/>
              <a:t>1</a:t>
            </a:r>
            <a:r>
              <a:rPr lang="en-US" sz="1600" smtClean="0"/>
              <a:t> = k</a:t>
            </a:r>
            <a:r>
              <a:rPr lang="en-US" sz="1600" baseline="-25000" smtClean="0"/>
              <a:t>2</a:t>
            </a:r>
          </a:p>
          <a:p>
            <a:pPr lvl="2" eaLnBrk="1" hangingPunct="1"/>
            <a:r>
              <a:rPr lang="en-US" sz="1600" smtClean="0"/>
              <a:t>Transitive: if k</a:t>
            </a:r>
            <a:r>
              <a:rPr lang="en-US" sz="1600" baseline="-25000" smtClean="0"/>
              <a:t>1</a:t>
            </a:r>
            <a:r>
              <a:rPr lang="en-US" sz="1600" smtClean="0"/>
              <a:t> ≤ k</a:t>
            </a:r>
            <a:r>
              <a:rPr lang="en-US" sz="1600" baseline="-25000" smtClean="0"/>
              <a:t>2</a:t>
            </a:r>
            <a:r>
              <a:rPr lang="en-US" sz="1600" smtClean="0"/>
              <a:t> and k</a:t>
            </a:r>
            <a:r>
              <a:rPr lang="en-US" sz="1600" baseline="-25000" smtClean="0"/>
              <a:t>2</a:t>
            </a:r>
            <a:r>
              <a:rPr lang="en-US" sz="1600" smtClean="0"/>
              <a:t> ≤ k</a:t>
            </a:r>
            <a:r>
              <a:rPr lang="en-US" sz="1600" baseline="-25000" smtClean="0"/>
              <a:t>3</a:t>
            </a:r>
            <a:r>
              <a:rPr lang="en-US" sz="1600" smtClean="0"/>
              <a:t> then k</a:t>
            </a:r>
            <a:r>
              <a:rPr lang="en-US" sz="1600" baseline="-25000" smtClean="0"/>
              <a:t>2</a:t>
            </a:r>
            <a:r>
              <a:rPr lang="en-US" sz="1600" smtClean="0"/>
              <a:t> ≤ k</a:t>
            </a:r>
            <a:r>
              <a:rPr lang="en-US" sz="1600" baseline="-25000" smtClean="0"/>
              <a:t>3</a:t>
            </a:r>
            <a:endParaRPr lang="en-US" sz="1600" smtClean="0"/>
          </a:p>
          <a:p>
            <a:pPr lvl="1" eaLnBrk="1" hangingPunct="1"/>
            <a:r>
              <a:rPr lang="en-US" sz="2000" smtClean="0"/>
              <a:t>The left sub-tree of a node contains only values that are less than the nodes value.</a:t>
            </a:r>
          </a:p>
          <a:p>
            <a:pPr lvl="1" eaLnBrk="1" hangingPunct="1"/>
            <a:r>
              <a:rPr lang="en-US" sz="2000" smtClean="0"/>
              <a:t>The right sub-tree of a node contains only values that are greater than the nodes value.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Useful Feature:</a:t>
            </a:r>
          </a:p>
          <a:p>
            <a:pPr lvl="1" eaLnBrk="1" hangingPunct="1"/>
            <a:r>
              <a:rPr lang="en-US" sz="2000" smtClean="0"/>
              <a:t>An in-order traversal of a binary search trees visits the values in the order specified by the total-order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Consider a Binary Search Tree for integer values, using the less than total order relation.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state of a Binary Search Tree depends on the order in which items are added.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828800" y="2514600"/>
            <a:ext cx="4953000" cy="2438400"/>
            <a:chOff x="2953" y="2544"/>
            <a:chExt cx="2496" cy="1142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5129" name="Rectangle 9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30" name="Rectangle 10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31" name="Rectangle 11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32" name="AutoShape 12"/>
            <p:cNvCxnSpPr>
              <a:cxnSpLocks noChangeShapeType="1"/>
              <a:stCxn id="5125" idx="3"/>
              <a:endCxn id="5127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3" name="AutoShape 13"/>
            <p:cNvCxnSpPr>
              <a:cxnSpLocks noChangeShapeType="1"/>
              <a:stCxn id="5126" idx="1"/>
              <a:endCxn id="5125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4" name="AutoShape 14"/>
            <p:cNvCxnSpPr>
              <a:cxnSpLocks noChangeShapeType="1"/>
              <a:stCxn id="5131" idx="0"/>
              <a:endCxn id="5126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15"/>
            <p:cNvCxnSpPr>
              <a:cxnSpLocks noChangeShapeType="1"/>
              <a:stCxn id="5145" idx="7"/>
              <a:endCxn id="5126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16"/>
            <p:cNvCxnSpPr>
              <a:cxnSpLocks noChangeShapeType="1"/>
              <a:stCxn id="5130" idx="0"/>
              <a:endCxn id="5128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17"/>
            <p:cNvCxnSpPr>
              <a:cxnSpLocks noChangeShapeType="1"/>
              <a:stCxn id="5129" idx="0"/>
              <a:endCxn id="5128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8" name="AutoShape 18"/>
            <p:cNvCxnSpPr>
              <a:cxnSpLocks noChangeShapeType="1"/>
              <a:stCxn id="5140" idx="7"/>
              <a:endCxn id="5127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9" name="AutoShape 19"/>
            <p:cNvCxnSpPr>
              <a:cxnSpLocks noChangeShapeType="1"/>
              <a:stCxn id="5128" idx="1"/>
              <a:endCxn id="5127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5141" name="Rectangle 21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42" name="Rectangle 22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43" name="AutoShape 23"/>
            <p:cNvCxnSpPr>
              <a:cxnSpLocks noChangeShapeType="1"/>
              <a:stCxn id="5142" idx="0"/>
              <a:endCxn id="5140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4" name="AutoShape 24"/>
            <p:cNvCxnSpPr>
              <a:cxnSpLocks noChangeShapeType="1"/>
              <a:stCxn id="5141" idx="0"/>
              <a:endCxn id="5140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5146" name="Rectangle 26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47" name="Rectangle 27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48" name="AutoShape 28"/>
            <p:cNvCxnSpPr>
              <a:cxnSpLocks noChangeShapeType="1"/>
              <a:stCxn id="5147" idx="0"/>
              <a:endCxn id="5145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9" name="AutoShape 29"/>
            <p:cNvCxnSpPr>
              <a:cxnSpLocks noChangeShapeType="1"/>
              <a:stCxn id="5146" idx="0"/>
              <a:endCxn id="5145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Uses of BSTs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Binary Search Trees are an implementation strategy for other ADTs.</a:t>
            </a:r>
            <a:endParaRPr lang="en-US" sz="2000" smtClean="0"/>
          </a:p>
          <a:p>
            <a:pPr lvl="1"/>
            <a:endParaRPr lang="en-US" sz="2000" smtClean="0"/>
          </a:p>
          <a:p>
            <a:r>
              <a:rPr lang="en-US" sz="2400" smtClean="0"/>
              <a:t>Support three basic operations:</a:t>
            </a:r>
          </a:p>
          <a:p>
            <a:pPr lvl="1"/>
            <a:r>
              <a:rPr lang="en-US" sz="2000" smtClean="0"/>
              <a:t>insert(e):		Add a new node containing e, if one does not 				already exist</a:t>
            </a:r>
          </a:p>
          <a:p>
            <a:pPr lvl="1"/>
            <a:r>
              <a:rPr lang="en-US" sz="2000" smtClean="0"/>
              <a:t>find(e): 		Find the node containing e</a:t>
            </a:r>
          </a:p>
          <a:p>
            <a:pPr lvl="1"/>
            <a:r>
              <a:rPr lang="en-US" sz="2000" smtClean="0"/>
              <a:t>remove(e): 	Remove the node containing e</a:t>
            </a:r>
          </a:p>
          <a:p>
            <a:pPr lvl="1">
              <a:buFont typeface="Wingdings" pitchFamily="2" charset="2"/>
              <a:buNone/>
            </a:pPr>
            <a:endParaRPr lang="en-US" sz="2000" smtClean="0"/>
          </a:p>
          <a:p>
            <a:r>
              <a:rPr lang="en-US" sz="2400" smtClean="0"/>
              <a:t>Can easily be adapted to store entries and support retrieval by key.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Do you know of any other ADTs that have similar operations?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36385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/>
              <a:t>To search for a value </a:t>
            </a:r>
            <a:r>
              <a:rPr lang="en-US" sz="2200" b="1" i="1" smtClean="0">
                <a:latin typeface="Times New Roman" pitchFamily="18" charset="0"/>
              </a:rPr>
              <a:t>k</a:t>
            </a:r>
            <a:r>
              <a:rPr lang="en-US" sz="2200" smtClean="0"/>
              <a:t>, we trace a downward path starting at the root.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The next node visited depends on the outcome of the comparison of </a:t>
            </a:r>
            <a:r>
              <a:rPr lang="en-US" sz="2200" b="1" i="1" smtClean="0">
                <a:latin typeface="Times New Roman" pitchFamily="18" charset="0"/>
              </a:rPr>
              <a:t>k</a:t>
            </a:r>
            <a:r>
              <a:rPr lang="en-US" sz="2200" smtClean="0"/>
              <a:t> with the value of the current node</a:t>
            </a:r>
          </a:p>
          <a:p>
            <a:pPr lvl="1" eaLnBrk="1" hangingPunct="1">
              <a:lnSpc>
                <a:spcPct val="90000"/>
              </a:lnSpc>
            </a:pPr>
            <a:endParaRPr lang="en-US" sz="2100" smtClean="0"/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If we reach a leaf, the key is not found and we return NO_SUCH_ELEMENT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Example: find(</a:t>
            </a:r>
            <a:r>
              <a:rPr lang="en-US" sz="2000" smtClean="0">
                <a:sym typeface="Symbol" pitchFamily="18" charset="2"/>
              </a:rPr>
              <a:t>4</a:t>
            </a:r>
            <a:r>
              <a:rPr lang="en-US" sz="2000" smtClean="0"/>
              <a:t>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62400" y="1524000"/>
            <a:ext cx="483870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Algorithm</a:t>
            </a:r>
            <a:r>
              <a:rPr lang="en-US" b="0">
                <a:latin typeface="Times New Roman" pitchFamily="18" charset="0"/>
              </a:rPr>
              <a:t> find(k, v)	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latin typeface="Times New Roman" pitchFamily="18" charset="0"/>
              </a:rPr>
              <a:t>	</a:t>
            </a:r>
            <a:r>
              <a:rPr lang="en-US">
                <a:latin typeface="Times New Roman" pitchFamily="18" charset="0"/>
              </a:rPr>
              <a:t>if</a:t>
            </a:r>
            <a:r>
              <a:rPr lang="en-US" b="0">
                <a:latin typeface="Times New Roman" pitchFamily="18" charset="0"/>
              </a:rPr>
              <a:t> T.isExternal(v)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latin typeface="Times New Roman" pitchFamily="18" charset="0"/>
              </a:rPr>
              <a:t>	</a:t>
            </a:r>
            <a:r>
              <a:rPr lang="en-US">
                <a:latin typeface="Times New Roman" pitchFamily="18" charset="0"/>
              </a:rPr>
              <a:t>return</a:t>
            </a:r>
            <a:r>
              <a:rPr lang="en-US" b="0">
                <a:latin typeface="Times New Roman" pitchFamily="18" charset="0"/>
              </a:rPr>
              <a:t> NO_SUCH_ELEMENT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if</a:t>
            </a:r>
            <a:r>
              <a:rPr lang="en-US" b="0">
                <a:latin typeface="Times New Roman" pitchFamily="18" charset="0"/>
              </a:rPr>
              <a:t> k </a:t>
            </a:r>
            <a:r>
              <a:rPr lang="en-US" b="0">
                <a:latin typeface="Symbol" pitchFamily="18" charset="2"/>
                <a:sym typeface="Symbol" pitchFamily="18" charset="2"/>
              </a:rPr>
              <a:t>&lt;</a:t>
            </a:r>
            <a:r>
              <a:rPr lang="en-US" b="0">
                <a:latin typeface="Times New Roman" pitchFamily="18" charset="0"/>
              </a:rPr>
              <a:t> v.element()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latin typeface="Times New Roman" pitchFamily="18" charset="0"/>
              </a:rPr>
              <a:t>	</a:t>
            </a:r>
            <a:r>
              <a:rPr lang="en-US">
                <a:latin typeface="Times New Roman" pitchFamily="18" charset="0"/>
              </a:rPr>
              <a:t>return</a:t>
            </a:r>
            <a:r>
              <a:rPr lang="en-US" b="0">
                <a:latin typeface="Times New Roman" pitchFamily="18" charset="0"/>
              </a:rPr>
              <a:t> find(k, T.leftChild(v))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else</a:t>
            </a:r>
            <a:r>
              <a:rPr lang="en-US" b="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if</a:t>
            </a:r>
            <a:r>
              <a:rPr lang="en-US" b="0">
                <a:latin typeface="Times New Roman" pitchFamily="18" charset="0"/>
              </a:rPr>
              <a:t> k </a:t>
            </a:r>
            <a:r>
              <a:rPr lang="en-US" b="0">
                <a:latin typeface="Symbol" pitchFamily="18" charset="2"/>
                <a:sym typeface="Symbol" pitchFamily="18" charset="2"/>
              </a:rPr>
              <a:t>=</a:t>
            </a:r>
            <a:r>
              <a:rPr lang="en-US" b="0">
                <a:latin typeface="Times New Roman" pitchFamily="18" charset="0"/>
              </a:rPr>
              <a:t> v.element()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latin typeface="Times New Roman" pitchFamily="18" charset="0"/>
              </a:rPr>
              <a:t>	</a:t>
            </a:r>
            <a:r>
              <a:rPr lang="en-US">
                <a:latin typeface="Times New Roman" pitchFamily="18" charset="0"/>
              </a:rPr>
              <a:t>return</a:t>
            </a:r>
            <a:r>
              <a:rPr lang="en-US" b="0">
                <a:latin typeface="Times New Roman" pitchFamily="18" charset="0"/>
              </a:rPr>
              <a:t> v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else</a:t>
            </a:r>
            <a:endParaRPr lang="en-US" b="0">
              <a:latin typeface="Times New Roman" pitchFamily="18" charset="0"/>
            </a:endParaRP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latin typeface="Times New Roman" pitchFamily="18" charset="0"/>
              </a:rPr>
              <a:t>	</a:t>
            </a:r>
            <a:r>
              <a:rPr lang="en-US">
                <a:latin typeface="Times New Roman" pitchFamily="18" charset="0"/>
              </a:rPr>
              <a:t>return</a:t>
            </a:r>
            <a:r>
              <a:rPr lang="en-US" b="0">
                <a:latin typeface="Times New Roman" pitchFamily="18" charset="0"/>
              </a:rPr>
              <a:t> find(k, T.rightChild(v))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361113" y="4435475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7772400" y="49466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5408613" y="494665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995988" y="54419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7177" name="Rectangle 9"/>
          <p:cNvSpPr>
            <a:spLocks noChangeAspect="1" noChangeArrowheads="1"/>
          </p:cNvSpPr>
          <p:nvPr/>
        </p:nvSpPr>
        <p:spPr bwMode="auto">
          <a:xfrm>
            <a:off x="57483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78" name="Rectangle 10"/>
          <p:cNvSpPr>
            <a:spLocks noChangeAspect="1" noChangeArrowheads="1"/>
          </p:cNvSpPr>
          <p:nvPr/>
        </p:nvSpPr>
        <p:spPr bwMode="auto">
          <a:xfrm>
            <a:off x="63341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79" name="Rectangle 11"/>
          <p:cNvSpPr>
            <a:spLocks noChangeAspect="1" noChangeArrowheads="1"/>
          </p:cNvSpPr>
          <p:nvPr/>
        </p:nvSpPr>
        <p:spPr bwMode="auto">
          <a:xfrm>
            <a:off x="8304213" y="54864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7180" name="AutoShape 12"/>
          <p:cNvCxnSpPr>
            <a:cxnSpLocks noChangeShapeType="1"/>
            <a:stCxn id="7173" idx="3"/>
            <a:endCxn id="7175" idx="7"/>
          </p:cNvCxnSpPr>
          <p:nvPr/>
        </p:nvCxnSpPr>
        <p:spPr bwMode="auto">
          <a:xfrm flipH="1">
            <a:off x="5681663" y="4737100"/>
            <a:ext cx="727075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81" name="AutoShape 13"/>
          <p:cNvCxnSpPr>
            <a:cxnSpLocks noChangeShapeType="1"/>
            <a:stCxn id="7174" idx="1"/>
            <a:endCxn id="7173" idx="5"/>
          </p:cNvCxnSpPr>
          <p:nvPr/>
        </p:nvCxnSpPr>
        <p:spPr bwMode="auto">
          <a:xfrm flipH="1" flipV="1">
            <a:off x="6634163" y="4737100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AutoShape 14"/>
          <p:cNvCxnSpPr>
            <a:cxnSpLocks noChangeShapeType="1"/>
            <a:stCxn id="7179" idx="0"/>
            <a:endCxn id="7174" idx="5"/>
          </p:cNvCxnSpPr>
          <p:nvPr/>
        </p:nvCxnSpPr>
        <p:spPr bwMode="auto">
          <a:xfrm flipH="1" flipV="1">
            <a:off x="8045450" y="522922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3" name="AutoShape 15"/>
          <p:cNvCxnSpPr>
            <a:cxnSpLocks noChangeShapeType="1"/>
            <a:stCxn id="7193" idx="7"/>
            <a:endCxn id="7174" idx="3"/>
          </p:cNvCxnSpPr>
          <p:nvPr/>
        </p:nvCxnSpPr>
        <p:spPr bwMode="auto">
          <a:xfrm flipV="1">
            <a:off x="7588250" y="5229225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AutoShape 16"/>
          <p:cNvCxnSpPr>
            <a:cxnSpLocks noChangeShapeType="1"/>
            <a:stCxn id="7178" idx="0"/>
            <a:endCxn id="7176" idx="5"/>
          </p:cNvCxnSpPr>
          <p:nvPr/>
        </p:nvCxnSpPr>
        <p:spPr bwMode="auto">
          <a:xfrm flipH="1" flipV="1">
            <a:off x="6269038" y="57435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AutoShape 17"/>
          <p:cNvCxnSpPr>
            <a:cxnSpLocks noChangeShapeType="1"/>
            <a:stCxn id="7177" idx="0"/>
            <a:endCxn id="7176" idx="3"/>
          </p:cNvCxnSpPr>
          <p:nvPr/>
        </p:nvCxnSpPr>
        <p:spPr bwMode="auto">
          <a:xfrm flipV="1">
            <a:off x="5864225" y="5743575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AutoShape 18"/>
          <p:cNvCxnSpPr>
            <a:cxnSpLocks noChangeShapeType="1"/>
            <a:stCxn id="7188" idx="7"/>
            <a:endCxn id="7175" idx="3"/>
          </p:cNvCxnSpPr>
          <p:nvPr/>
        </p:nvCxnSpPr>
        <p:spPr bwMode="auto">
          <a:xfrm flipV="1">
            <a:off x="5094288" y="5248275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19"/>
          <p:cNvCxnSpPr>
            <a:cxnSpLocks noChangeShapeType="1"/>
            <a:stCxn id="7176" idx="1"/>
            <a:endCxn id="7175" idx="5"/>
          </p:cNvCxnSpPr>
          <p:nvPr/>
        </p:nvCxnSpPr>
        <p:spPr bwMode="auto">
          <a:xfrm flipH="1" flipV="1">
            <a:off x="5681663" y="5248275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4821238" y="5441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7189" name="Rectangle 21"/>
          <p:cNvSpPr>
            <a:spLocks noChangeAspect="1" noChangeArrowheads="1"/>
          </p:cNvSpPr>
          <p:nvPr/>
        </p:nvSpPr>
        <p:spPr bwMode="auto">
          <a:xfrm>
            <a:off x="4572000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90" name="Rectangle 22"/>
          <p:cNvSpPr>
            <a:spLocks noChangeAspect="1" noChangeArrowheads="1"/>
          </p:cNvSpPr>
          <p:nvPr/>
        </p:nvSpPr>
        <p:spPr bwMode="auto">
          <a:xfrm>
            <a:off x="5159375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7191" name="AutoShape 23"/>
          <p:cNvCxnSpPr>
            <a:cxnSpLocks noChangeShapeType="1"/>
            <a:stCxn id="7190" idx="0"/>
            <a:endCxn id="7188" idx="5"/>
          </p:cNvCxnSpPr>
          <p:nvPr/>
        </p:nvCxnSpPr>
        <p:spPr bwMode="auto">
          <a:xfrm flipH="1" flipV="1">
            <a:off x="5094288" y="572452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2" name="AutoShape 24"/>
          <p:cNvCxnSpPr>
            <a:cxnSpLocks noChangeShapeType="1"/>
            <a:stCxn id="7189" idx="0"/>
            <a:endCxn id="7188" idx="3"/>
          </p:cNvCxnSpPr>
          <p:nvPr/>
        </p:nvCxnSpPr>
        <p:spPr bwMode="auto">
          <a:xfrm flipV="1">
            <a:off x="4687888" y="572452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3" name="Oval 25"/>
          <p:cNvSpPr>
            <a:spLocks noChangeArrowheads="1"/>
          </p:cNvSpPr>
          <p:nvPr/>
        </p:nvSpPr>
        <p:spPr bwMode="auto">
          <a:xfrm>
            <a:off x="7315200" y="5426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7194" name="Rectangle 26"/>
          <p:cNvSpPr>
            <a:spLocks noChangeAspect="1" noChangeArrowheads="1"/>
          </p:cNvSpPr>
          <p:nvPr/>
        </p:nvSpPr>
        <p:spPr bwMode="auto">
          <a:xfrm>
            <a:off x="70310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95" name="Rectangle 27"/>
          <p:cNvSpPr>
            <a:spLocks noChangeAspect="1" noChangeArrowheads="1"/>
          </p:cNvSpPr>
          <p:nvPr/>
        </p:nvSpPr>
        <p:spPr bwMode="auto">
          <a:xfrm>
            <a:off x="76168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7196" name="AutoShape 28"/>
          <p:cNvCxnSpPr>
            <a:cxnSpLocks noChangeShapeType="1"/>
            <a:stCxn id="7195" idx="0"/>
            <a:endCxn id="7193" idx="5"/>
          </p:cNvCxnSpPr>
          <p:nvPr/>
        </p:nvCxnSpPr>
        <p:spPr bwMode="auto">
          <a:xfrm flipH="1" flipV="1">
            <a:off x="7588250" y="5708650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7" name="AutoShape 29"/>
          <p:cNvCxnSpPr>
            <a:cxnSpLocks noChangeShapeType="1"/>
            <a:stCxn id="7194" idx="0"/>
            <a:endCxn id="7193" idx="3"/>
          </p:cNvCxnSpPr>
          <p:nvPr/>
        </p:nvCxnSpPr>
        <p:spPr bwMode="auto">
          <a:xfrm flipV="1">
            <a:off x="7146925" y="5708650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5810250" y="44672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5810250" y="50006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324600" y="53943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perform operation insert(k), we search for value k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Assume k is not already in the tree, and let let w be the leaf reached by the search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 insert k at node w and expand w into an internal node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insert(5)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200" name="Rectangle 8"/>
          <p:cNvSpPr>
            <a:spLocks noChangeAspect="1" noChangeArrowheads="1"/>
          </p:cNvSpPr>
          <p:nvPr/>
        </p:nvSpPr>
        <p:spPr bwMode="auto">
          <a:xfrm>
            <a:off x="5748338" y="54689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01" name="Rectangle 9"/>
          <p:cNvSpPr>
            <a:spLocks noChangeAspect="1" noChangeArrowheads="1"/>
          </p:cNvSpPr>
          <p:nvPr/>
        </p:nvSpPr>
        <p:spPr bwMode="auto">
          <a:xfrm>
            <a:off x="8496300" y="4937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02" name="AutoShape 10"/>
          <p:cNvCxnSpPr>
            <a:cxnSpLocks noChangeShapeType="1"/>
            <a:stCxn id="8196" idx="3"/>
            <a:endCxn id="8198" idx="7"/>
          </p:cNvCxnSpPr>
          <p:nvPr/>
        </p:nvCxnSpPr>
        <p:spPr bwMode="auto">
          <a:xfrm flipH="1">
            <a:off x="5681663" y="4168775"/>
            <a:ext cx="113188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3" name="AutoShape 11"/>
          <p:cNvCxnSpPr>
            <a:cxnSpLocks noChangeShapeType="1"/>
            <a:stCxn id="8197" idx="1"/>
            <a:endCxn id="8196" idx="5"/>
          </p:cNvCxnSpPr>
          <p:nvPr/>
        </p:nvCxnSpPr>
        <p:spPr bwMode="auto">
          <a:xfrm flipH="1" flipV="1">
            <a:off x="7038975" y="4168775"/>
            <a:ext cx="9715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4" name="AutoShape 12"/>
          <p:cNvCxnSpPr>
            <a:cxnSpLocks noChangeShapeType="1"/>
            <a:stCxn id="8201" idx="0"/>
            <a:endCxn id="8197" idx="5"/>
          </p:cNvCxnSpPr>
          <p:nvPr/>
        </p:nvCxnSpPr>
        <p:spPr bwMode="auto">
          <a:xfrm flipH="1" flipV="1">
            <a:off x="8237538" y="4679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5" name="AutoShape 13"/>
          <p:cNvCxnSpPr>
            <a:cxnSpLocks noChangeShapeType="1"/>
            <a:stCxn id="8215" idx="7"/>
            <a:endCxn id="8197" idx="3"/>
          </p:cNvCxnSpPr>
          <p:nvPr/>
        </p:nvCxnSpPr>
        <p:spPr bwMode="auto">
          <a:xfrm flipV="1">
            <a:off x="7743825" y="4679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6" name="AutoShape 14"/>
          <p:cNvCxnSpPr>
            <a:cxnSpLocks noChangeShapeType="1"/>
            <a:stCxn id="8245" idx="1"/>
            <a:endCxn id="8199" idx="5"/>
          </p:cNvCxnSpPr>
          <p:nvPr/>
        </p:nvCxnSpPr>
        <p:spPr bwMode="auto">
          <a:xfrm flipH="1" flipV="1">
            <a:off x="6269038" y="5175250"/>
            <a:ext cx="198437" cy="254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AutoShape 15"/>
          <p:cNvCxnSpPr>
            <a:cxnSpLocks noChangeShapeType="1"/>
            <a:stCxn id="8200" idx="0"/>
            <a:endCxn id="8199" idx="3"/>
          </p:cNvCxnSpPr>
          <p:nvPr/>
        </p:nvCxnSpPr>
        <p:spPr bwMode="auto">
          <a:xfrm flipV="1">
            <a:off x="5864225" y="51752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6"/>
          <p:cNvCxnSpPr>
            <a:cxnSpLocks noChangeShapeType="1"/>
            <a:stCxn id="8210" idx="7"/>
            <a:endCxn id="8198" idx="3"/>
          </p:cNvCxnSpPr>
          <p:nvPr/>
        </p:nvCxnSpPr>
        <p:spPr bwMode="auto">
          <a:xfrm flipV="1">
            <a:off x="5094288" y="46799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7"/>
          <p:cNvCxnSpPr>
            <a:cxnSpLocks noChangeShapeType="1"/>
            <a:stCxn id="8199" idx="1"/>
            <a:endCxn id="8198" idx="5"/>
          </p:cNvCxnSpPr>
          <p:nvPr/>
        </p:nvCxnSpPr>
        <p:spPr bwMode="auto">
          <a:xfrm flipH="1" flipV="1">
            <a:off x="5681663" y="46799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211" name="Rectangle 19"/>
          <p:cNvSpPr>
            <a:spLocks noChangeAspect="1" noChangeArrowheads="1"/>
          </p:cNvSpPr>
          <p:nvPr/>
        </p:nvSpPr>
        <p:spPr bwMode="auto">
          <a:xfrm>
            <a:off x="4572000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12" name="Rectangle 20"/>
          <p:cNvSpPr>
            <a:spLocks noChangeAspect="1" noChangeArrowheads="1"/>
          </p:cNvSpPr>
          <p:nvPr/>
        </p:nvSpPr>
        <p:spPr bwMode="auto">
          <a:xfrm>
            <a:off x="515937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13" name="AutoShape 21"/>
          <p:cNvCxnSpPr>
            <a:cxnSpLocks noChangeShapeType="1"/>
            <a:stCxn id="8212" idx="0"/>
            <a:endCxn id="8210" idx="5"/>
          </p:cNvCxnSpPr>
          <p:nvPr/>
        </p:nvCxnSpPr>
        <p:spPr bwMode="auto">
          <a:xfrm flipH="1" flipV="1">
            <a:off x="5094288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4" name="AutoShape 22"/>
          <p:cNvCxnSpPr>
            <a:cxnSpLocks noChangeShapeType="1"/>
            <a:stCxn id="8211" idx="0"/>
            <a:endCxn id="8210" idx="3"/>
          </p:cNvCxnSpPr>
          <p:nvPr/>
        </p:nvCxnSpPr>
        <p:spPr bwMode="auto">
          <a:xfrm flipV="1">
            <a:off x="4687888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8216" name="Rectangle 24"/>
          <p:cNvSpPr>
            <a:spLocks noChangeAspect="1" noChangeArrowheads="1"/>
          </p:cNvSpPr>
          <p:nvPr/>
        </p:nvSpPr>
        <p:spPr bwMode="auto">
          <a:xfrm>
            <a:off x="722312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17" name="Rectangle 25"/>
          <p:cNvSpPr>
            <a:spLocks noChangeAspect="1" noChangeArrowheads="1"/>
          </p:cNvSpPr>
          <p:nvPr/>
        </p:nvSpPr>
        <p:spPr bwMode="auto">
          <a:xfrm>
            <a:off x="7808913" y="5468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18" name="AutoShape 26"/>
          <p:cNvCxnSpPr>
            <a:cxnSpLocks noChangeShapeType="1"/>
            <a:stCxn id="8217" idx="0"/>
            <a:endCxn id="8215" idx="5"/>
          </p:cNvCxnSpPr>
          <p:nvPr/>
        </p:nvCxnSpPr>
        <p:spPr bwMode="auto">
          <a:xfrm flipH="1" flipV="1">
            <a:off x="7743825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9" name="AutoShape 27"/>
          <p:cNvCxnSpPr>
            <a:cxnSpLocks noChangeShapeType="1"/>
            <a:stCxn id="8216" idx="0"/>
            <a:endCxn id="8215" idx="3"/>
          </p:cNvCxnSpPr>
          <p:nvPr/>
        </p:nvCxnSpPr>
        <p:spPr bwMode="auto">
          <a:xfrm flipV="1">
            <a:off x="7339013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20" name="Oval 28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224" name="Rectangle 32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25" name="Rectangle 33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226" name="Rectangle 34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27" name="AutoShape 35"/>
          <p:cNvCxnSpPr>
            <a:cxnSpLocks noChangeShapeType="1"/>
            <a:stCxn id="8220" idx="3"/>
            <a:endCxn id="8222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28" name="AutoShape 36"/>
          <p:cNvCxnSpPr>
            <a:cxnSpLocks noChangeShapeType="1"/>
            <a:stCxn id="8221" idx="1"/>
            <a:endCxn id="8220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9" name="AutoShape 37"/>
          <p:cNvCxnSpPr>
            <a:cxnSpLocks noChangeShapeType="1"/>
            <a:stCxn id="8226" idx="0"/>
            <a:endCxn id="8221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0" name="AutoShape 38"/>
          <p:cNvCxnSpPr>
            <a:cxnSpLocks noChangeShapeType="1"/>
            <a:stCxn id="8240" idx="7"/>
            <a:endCxn id="8221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1" name="AutoShape 39"/>
          <p:cNvCxnSpPr>
            <a:cxnSpLocks noChangeShapeType="1"/>
            <a:stCxn id="8225" idx="0"/>
            <a:endCxn id="8223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32" name="AutoShape 40"/>
          <p:cNvCxnSpPr>
            <a:cxnSpLocks noChangeShapeType="1"/>
            <a:stCxn id="8224" idx="0"/>
            <a:endCxn id="8223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3" name="AutoShape 41"/>
          <p:cNvCxnSpPr>
            <a:cxnSpLocks noChangeShapeType="1"/>
            <a:stCxn id="8235" idx="7"/>
            <a:endCxn id="8222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4" name="AutoShape 42"/>
          <p:cNvCxnSpPr>
            <a:cxnSpLocks noChangeShapeType="1"/>
            <a:stCxn id="8223" idx="1"/>
            <a:endCxn id="8222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235" name="Oval 43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236" name="Rectangle 44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37" name="Rectangle 45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38" name="AutoShape 46"/>
          <p:cNvCxnSpPr>
            <a:cxnSpLocks noChangeShapeType="1"/>
            <a:stCxn id="8237" idx="0"/>
            <a:endCxn id="8235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9" name="AutoShape 47"/>
          <p:cNvCxnSpPr>
            <a:cxnSpLocks noChangeShapeType="1"/>
            <a:stCxn id="8236" idx="0"/>
            <a:endCxn id="8235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8241" name="Rectangle 49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42" name="Rectangle 50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43" name="AutoShape 51"/>
          <p:cNvCxnSpPr>
            <a:cxnSpLocks noChangeShapeType="1"/>
            <a:stCxn id="8242" idx="0"/>
            <a:endCxn id="8240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44" name="AutoShape 52"/>
          <p:cNvCxnSpPr>
            <a:cxnSpLocks noChangeShapeType="1"/>
            <a:stCxn id="8241" idx="0"/>
            <a:endCxn id="8240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246" name="Rectangle 54"/>
          <p:cNvSpPr>
            <a:spLocks noChangeAspect="1" noChangeArrowheads="1"/>
          </p:cNvSpPr>
          <p:nvPr/>
        </p:nvSpPr>
        <p:spPr bwMode="auto">
          <a:xfrm>
            <a:off x="6172200" y="5986463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247" name="Rectangle 55"/>
          <p:cNvSpPr>
            <a:spLocks noChangeAspect="1" noChangeArrowheads="1"/>
          </p:cNvSpPr>
          <p:nvPr/>
        </p:nvSpPr>
        <p:spPr bwMode="auto">
          <a:xfrm>
            <a:off x="6757988" y="598646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cxnSp>
        <p:nvCxnSpPr>
          <p:cNvPr id="8248" name="AutoShape 56"/>
          <p:cNvCxnSpPr>
            <a:cxnSpLocks noChangeShapeType="1"/>
            <a:stCxn id="8247" idx="0"/>
            <a:endCxn id="8245" idx="5"/>
          </p:cNvCxnSpPr>
          <p:nvPr/>
        </p:nvCxnSpPr>
        <p:spPr bwMode="auto">
          <a:xfrm flipH="1" flipV="1">
            <a:off x="6692900" y="5711825"/>
            <a:ext cx="180975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49" name="AutoShape 57"/>
          <p:cNvCxnSpPr>
            <a:cxnSpLocks noChangeShapeType="1"/>
            <a:stCxn id="8246" idx="0"/>
            <a:endCxn id="8245" idx="3"/>
          </p:cNvCxnSpPr>
          <p:nvPr/>
        </p:nvCxnSpPr>
        <p:spPr bwMode="auto">
          <a:xfrm flipV="1">
            <a:off x="6288088" y="5711825"/>
            <a:ext cx="179387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6629400" y="51054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4"/>
          <p:cNvSpPr>
            <a:spLocks noChangeArrowheads="1"/>
          </p:cNvSpPr>
          <p:nvPr/>
        </p:nvSpPr>
        <p:spPr bwMode="auto"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219" name="Oval 5"/>
          <p:cNvSpPr>
            <a:spLocks noChangeArrowheads="1"/>
          </p:cNvSpPr>
          <p:nvPr/>
        </p:nvSpPr>
        <p:spPr bwMode="auto"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220" name="Oval 6"/>
          <p:cNvSpPr>
            <a:spLocks noChangeArrowheads="1"/>
          </p:cNvSpPr>
          <p:nvPr/>
        </p:nvSpPr>
        <p:spPr bwMode="auto"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221" name="Oval 7"/>
          <p:cNvSpPr>
            <a:spLocks noChangeArrowheads="1"/>
          </p:cNvSpPr>
          <p:nvPr/>
        </p:nvSpPr>
        <p:spPr bwMode="auto"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9222" name="Rectangle 8"/>
          <p:cNvSpPr>
            <a:spLocks noChangeAspect="1" noChangeArrowheads="1"/>
          </p:cNvSpPr>
          <p:nvPr/>
        </p:nvSpPr>
        <p:spPr bwMode="auto">
          <a:xfrm>
            <a:off x="5764213" y="3182938"/>
            <a:ext cx="230187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223" name="Rectangle 9"/>
          <p:cNvSpPr>
            <a:spLocks noChangeAspect="1" noChangeArrowheads="1"/>
          </p:cNvSpPr>
          <p:nvPr/>
        </p:nvSpPr>
        <p:spPr bwMode="auto">
          <a:xfrm>
            <a:off x="8512175" y="2651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24" name="AutoShape 10"/>
          <p:cNvCxnSpPr>
            <a:cxnSpLocks noChangeShapeType="1"/>
            <a:stCxn id="9218" idx="3"/>
            <a:endCxn id="9220" idx="7"/>
          </p:cNvCxnSpPr>
          <p:nvPr/>
        </p:nvCxnSpPr>
        <p:spPr bwMode="auto">
          <a:xfrm flipH="1">
            <a:off x="5697538" y="1901825"/>
            <a:ext cx="1131887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25" name="AutoShape 11"/>
          <p:cNvCxnSpPr>
            <a:cxnSpLocks noChangeShapeType="1"/>
            <a:stCxn id="9219" idx="1"/>
            <a:endCxn id="9218" idx="5"/>
          </p:cNvCxnSpPr>
          <p:nvPr/>
        </p:nvCxnSpPr>
        <p:spPr bwMode="auto">
          <a:xfrm flipH="1" flipV="1">
            <a:off x="7054850" y="1901825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6" name="AutoShape 12"/>
          <p:cNvCxnSpPr>
            <a:cxnSpLocks noChangeShapeType="1"/>
            <a:stCxn id="9223" idx="0"/>
            <a:endCxn id="9219" idx="5"/>
          </p:cNvCxnSpPr>
          <p:nvPr/>
        </p:nvCxnSpPr>
        <p:spPr bwMode="auto">
          <a:xfrm flipH="1" flipV="1">
            <a:off x="8253413" y="2393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7" name="AutoShape 13"/>
          <p:cNvCxnSpPr>
            <a:cxnSpLocks noChangeShapeType="1"/>
            <a:stCxn id="9237" idx="7"/>
            <a:endCxn id="9219" idx="3"/>
          </p:cNvCxnSpPr>
          <p:nvPr/>
        </p:nvCxnSpPr>
        <p:spPr bwMode="auto">
          <a:xfrm flipV="1">
            <a:off x="7759700" y="2393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8" name="AutoShape 14"/>
          <p:cNvCxnSpPr>
            <a:cxnSpLocks noChangeShapeType="1"/>
            <a:stCxn id="9242" idx="1"/>
            <a:endCxn id="9221" idx="5"/>
          </p:cNvCxnSpPr>
          <p:nvPr/>
        </p:nvCxnSpPr>
        <p:spPr bwMode="auto">
          <a:xfrm flipH="1" flipV="1">
            <a:off x="6284913" y="2908300"/>
            <a:ext cx="198437" cy="2349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29" name="AutoShape 15"/>
          <p:cNvCxnSpPr>
            <a:cxnSpLocks noChangeShapeType="1"/>
            <a:stCxn id="9222" idx="0"/>
            <a:endCxn id="9221" idx="3"/>
          </p:cNvCxnSpPr>
          <p:nvPr/>
        </p:nvCxnSpPr>
        <p:spPr bwMode="auto">
          <a:xfrm flipV="1">
            <a:off x="5880100" y="2908300"/>
            <a:ext cx="179388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30" name="AutoShape 16"/>
          <p:cNvCxnSpPr>
            <a:cxnSpLocks noChangeShapeType="1"/>
            <a:stCxn id="9232" idx="7"/>
            <a:endCxn id="9220" idx="3"/>
          </p:cNvCxnSpPr>
          <p:nvPr/>
        </p:nvCxnSpPr>
        <p:spPr bwMode="auto">
          <a:xfrm flipV="1">
            <a:off x="5110163" y="24130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1" name="AutoShape 17"/>
          <p:cNvCxnSpPr>
            <a:cxnSpLocks noChangeShapeType="1"/>
            <a:stCxn id="9221" idx="1"/>
            <a:endCxn id="9220" idx="5"/>
          </p:cNvCxnSpPr>
          <p:nvPr/>
        </p:nvCxnSpPr>
        <p:spPr bwMode="auto">
          <a:xfrm flipH="1" flipV="1">
            <a:off x="5697538" y="2413000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9232" name="Oval 18"/>
          <p:cNvSpPr>
            <a:spLocks noChangeArrowheads="1"/>
          </p:cNvSpPr>
          <p:nvPr/>
        </p:nvSpPr>
        <p:spPr bwMode="auto"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233" name="Rectangle 19"/>
          <p:cNvSpPr>
            <a:spLocks noChangeAspect="1" noChangeArrowheads="1"/>
          </p:cNvSpPr>
          <p:nvPr/>
        </p:nvSpPr>
        <p:spPr bwMode="auto">
          <a:xfrm>
            <a:off x="4587875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34" name="Rectangle 20"/>
          <p:cNvSpPr>
            <a:spLocks noChangeAspect="1" noChangeArrowheads="1"/>
          </p:cNvSpPr>
          <p:nvPr/>
        </p:nvSpPr>
        <p:spPr bwMode="auto">
          <a:xfrm>
            <a:off x="517525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35" name="AutoShape 21"/>
          <p:cNvCxnSpPr>
            <a:cxnSpLocks noChangeShapeType="1"/>
            <a:stCxn id="9234" idx="0"/>
            <a:endCxn id="9232" idx="5"/>
          </p:cNvCxnSpPr>
          <p:nvPr/>
        </p:nvCxnSpPr>
        <p:spPr bwMode="auto">
          <a:xfrm flipH="1" flipV="1">
            <a:off x="5110163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6" name="AutoShape 22"/>
          <p:cNvCxnSpPr>
            <a:cxnSpLocks noChangeShapeType="1"/>
            <a:stCxn id="9233" idx="0"/>
            <a:endCxn id="9232" idx="3"/>
          </p:cNvCxnSpPr>
          <p:nvPr/>
        </p:nvCxnSpPr>
        <p:spPr bwMode="auto">
          <a:xfrm flipV="1">
            <a:off x="4703763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37" name="Oval 23"/>
          <p:cNvSpPr>
            <a:spLocks noChangeArrowheads="1"/>
          </p:cNvSpPr>
          <p:nvPr/>
        </p:nvSpPr>
        <p:spPr bwMode="auto"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238" name="Rectangle 24"/>
          <p:cNvSpPr>
            <a:spLocks noChangeAspect="1" noChangeArrowheads="1"/>
          </p:cNvSpPr>
          <p:nvPr/>
        </p:nvSpPr>
        <p:spPr bwMode="auto">
          <a:xfrm>
            <a:off x="723900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39" name="Rectangle 25"/>
          <p:cNvSpPr>
            <a:spLocks noChangeAspect="1" noChangeArrowheads="1"/>
          </p:cNvSpPr>
          <p:nvPr/>
        </p:nvSpPr>
        <p:spPr bwMode="auto">
          <a:xfrm>
            <a:off x="7824788" y="3182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40" name="AutoShape 26"/>
          <p:cNvCxnSpPr>
            <a:cxnSpLocks noChangeShapeType="1"/>
            <a:stCxn id="9239" idx="0"/>
            <a:endCxn id="9237" idx="5"/>
          </p:cNvCxnSpPr>
          <p:nvPr/>
        </p:nvCxnSpPr>
        <p:spPr bwMode="auto">
          <a:xfrm flipH="1" flipV="1">
            <a:off x="7759700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1" name="AutoShape 27"/>
          <p:cNvCxnSpPr>
            <a:cxnSpLocks noChangeShapeType="1"/>
            <a:stCxn id="9238" idx="0"/>
            <a:endCxn id="9237" idx="3"/>
          </p:cNvCxnSpPr>
          <p:nvPr/>
        </p:nvCxnSpPr>
        <p:spPr bwMode="auto">
          <a:xfrm flipV="1">
            <a:off x="7354888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42" name="Oval 28"/>
          <p:cNvSpPr>
            <a:spLocks noChangeArrowheads="1"/>
          </p:cNvSpPr>
          <p:nvPr/>
        </p:nvSpPr>
        <p:spPr bwMode="auto"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9243" name="Rectangle 29"/>
          <p:cNvSpPr>
            <a:spLocks noChangeAspect="1" noChangeArrowheads="1"/>
          </p:cNvSpPr>
          <p:nvPr/>
        </p:nvSpPr>
        <p:spPr bwMode="auto">
          <a:xfrm>
            <a:off x="6188075" y="37004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44" name="Rectangle 30"/>
          <p:cNvSpPr>
            <a:spLocks noChangeAspect="1" noChangeArrowheads="1"/>
          </p:cNvSpPr>
          <p:nvPr/>
        </p:nvSpPr>
        <p:spPr bwMode="auto">
          <a:xfrm>
            <a:off x="6773863" y="37004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45" name="AutoShape 31"/>
          <p:cNvCxnSpPr>
            <a:cxnSpLocks noChangeShapeType="1"/>
            <a:stCxn id="9244" idx="0"/>
            <a:endCxn id="9242" idx="5"/>
          </p:cNvCxnSpPr>
          <p:nvPr/>
        </p:nvCxnSpPr>
        <p:spPr bwMode="auto">
          <a:xfrm flipH="1" flipV="1">
            <a:off x="6708775" y="342582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6" name="AutoShape 32"/>
          <p:cNvCxnSpPr>
            <a:cxnSpLocks noChangeShapeType="1"/>
            <a:stCxn id="9243" idx="0"/>
            <a:endCxn id="9242" idx="3"/>
          </p:cNvCxnSpPr>
          <p:nvPr/>
        </p:nvCxnSpPr>
        <p:spPr bwMode="auto">
          <a:xfrm flipV="1">
            <a:off x="6303963" y="34258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6324600" y="2498725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589588" y="28194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9249" name="Oval 35"/>
          <p:cNvSpPr>
            <a:spLocks noChangeArrowheads="1"/>
          </p:cNvSpPr>
          <p:nvPr/>
        </p:nvSpPr>
        <p:spPr bwMode="auto"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250" name="Oval 36"/>
          <p:cNvSpPr>
            <a:spLocks noChangeArrowheads="1"/>
          </p:cNvSpPr>
          <p:nvPr/>
        </p:nvSpPr>
        <p:spPr bwMode="auto"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251" name="Oval 37"/>
          <p:cNvSpPr>
            <a:spLocks noChangeArrowheads="1"/>
          </p:cNvSpPr>
          <p:nvPr/>
        </p:nvSpPr>
        <p:spPr bwMode="auto"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252" name="Oval 38"/>
          <p:cNvSpPr>
            <a:spLocks noChangeArrowheads="1"/>
          </p:cNvSpPr>
          <p:nvPr/>
        </p:nvSpPr>
        <p:spPr bwMode="auto"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9253" name="Rectangle 39"/>
          <p:cNvSpPr>
            <a:spLocks noChangeAspect="1" noChangeArrowheads="1"/>
          </p:cNvSpPr>
          <p:nvPr/>
        </p:nvSpPr>
        <p:spPr bwMode="auto">
          <a:xfrm>
            <a:off x="59404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54" name="Rectangle 40"/>
          <p:cNvSpPr>
            <a:spLocks noChangeAspect="1" noChangeArrowheads="1"/>
          </p:cNvSpPr>
          <p:nvPr/>
        </p:nvSpPr>
        <p:spPr bwMode="auto">
          <a:xfrm>
            <a:off x="6553200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55" name="Rectangle 41"/>
          <p:cNvSpPr>
            <a:spLocks noChangeAspect="1" noChangeArrowheads="1"/>
          </p:cNvSpPr>
          <p:nvPr/>
        </p:nvSpPr>
        <p:spPr bwMode="auto">
          <a:xfrm>
            <a:off x="8496300" y="53022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56" name="AutoShape 42"/>
          <p:cNvCxnSpPr>
            <a:cxnSpLocks noChangeShapeType="1"/>
            <a:stCxn id="9249" idx="3"/>
            <a:endCxn id="9251" idx="7"/>
          </p:cNvCxnSpPr>
          <p:nvPr/>
        </p:nvCxnSpPr>
        <p:spPr bwMode="auto">
          <a:xfrm flipH="1">
            <a:off x="5873750" y="4533900"/>
            <a:ext cx="7270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7" name="AutoShape 43"/>
          <p:cNvCxnSpPr>
            <a:cxnSpLocks noChangeShapeType="1"/>
            <a:stCxn id="9250" idx="1"/>
            <a:endCxn id="9249" idx="5"/>
          </p:cNvCxnSpPr>
          <p:nvPr/>
        </p:nvCxnSpPr>
        <p:spPr bwMode="auto">
          <a:xfrm flipH="1" flipV="1">
            <a:off x="6826250" y="4533900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8" name="AutoShape 44"/>
          <p:cNvCxnSpPr>
            <a:cxnSpLocks noChangeShapeType="1"/>
            <a:stCxn id="9255" idx="0"/>
            <a:endCxn id="9250" idx="5"/>
          </p:cNvCxnSpPr>
          <p:nvPr/>
        </p:nvCxnSpPr>
        <p:spPr bwMode="auto">
          <a:xfrm flipH="1" flipV="1">
            <a:off x="8237538" y="504507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9" name="AutoShape 45"/>
          <p:cNvCxnSpPr>
            <a:cxnSpLocks noChangeShapeType="1"/>
            <a:stCxn id="9269" idx="7"/>
            <a:endCxn id="9250" idx="3"/>
          </p:cNvCxnSpPr>
          <p:nvPr/>
        </p:nvCxnSpPr>
        <p:spPr bwMode="auto">
          <a:xfrm flipV="1">
            <a:off x="7743825" y="5045075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0" name="AutoShape 46"/>
          <p:cNvCxnSpPr>
            <a:cxnSpLocks noChangeShapeType="1"/>
            <a:stCxn id="9254" idx="0"/>
            <a:endCxn id="9252" idx="5"/>
          </p:cNvCxnSpPr>
          <p:nvPr/>
        </p:nvCxnSpPr>
        <p:spPr bwMode="auto">
          <a:xfrm flipH="1" flipV="1">
            <a:off x="6461125" y="5559425"/>
            <a:ext cx="2079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1" name="AutoShape 47"/>
          <p:cNvCxnSpPr>
            <a:cxnSpLocks noChangeShapeType="1"/>
            <a:stCxn id="9253" idx="0"/>
            <a:endCxn id="9252" idx="3"/>
          </p:cNvCxnSpPr>
          <p:nvPr/>
        </p:nvCxnSpPr>
        <p:spPr bwMode="auto">
          <a:xfrm flipV="1">
            <a:off x="6056313" y="55594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2" name="AutoShape 48"/>
          <p:cNvCxnSpPr>
            <a:cxnSpLocks noChangeShapeType="1"/>
            <a:stCxn id="9264" idx="7"/>
            <a:endCxn id="9251" idx="3"/>
          </p:cNvCxnSpPr>
          <p:nvPr/>
        </p:nvCxnSpPr>
        <p:spPr bwMode="auto">
          <a:xfrm flipV="1">
            <a:off x="5286375" y="5064125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3" name="AutoShape 49"/>
          <p:cNvCxnSpPr>
            <a:cxnSpLocks noChangeShapeType="1"/>
            <a:stCxn id="9252" idx="1"/>
            <a:endCxn id="9251" idx="5"/>
          </p:cNvCxnSpPr>
          <p:nvPr/>
        </p:nvCxnSpPr>
        <p:spPr bwMode="auto">
          <a:xfrm flipH="1" flipV="1">
            <a:off x="5873750" y="5064125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9264" name="Oval 50"/>
          <p:cNvSpPr>
            <a:spLocks noChangeArrowheads="1"/>
          </p:cNvSpPr>
          <p:nvPr/>
        </p:nvSpPr>
        <p:spPr bwMode="auto"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265" name="Rectangle 51"/>
          <p:cNvSpPr>
            <a:spLocks noChangeAspect="1" noChangeArrowheads="1"/>
          </p:cNvSpPr>
          <p:nvPr/>
        </p:nvSpPr>
        <p:spPr bwMode="auto">
          <a:xfrm>
            <a:off x="4764088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66" name="Rectangle 52"/>
          <p:cNvSpPr>
            <a:spLocks noChangeAspect="1" noChangeArrowheads="1"/>
          </p:cNvSpPr>
          <p:nvPr/>
        </p:nvSpPr>
        <p:spPr bwMode="auto">
          <a:xfrm>
            <a:off x="5351463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67" name="AutoShape 53"/>
          <p:cNvCxnSpPr>
            <a:cxnSpLocks noChangeShapeType="1"/>
            <a:stCxn id="9266" idx="0"/>
            <a:endCxn id="9264" idx="5"/>
          </p:cNvCxnSpPr>
          <p:nvPr/>
        </p:nvCxnSpPr>
        <p:spPr bwMode="auto">
          <a:xfrm flipH="1" flipV="1">
            <a:off x="528637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8" name="AutoShape 54"/>
          <p:cNvCxnSpPr>
            <a:cxnSpLocks noChangeShapeType="1"/>
            <a:stCxn id="9265" idx="0"/>
            <a:endCxn id="9264" idx="3"/>
          </p:cNvCxnSpPr>
          <p:nvPr/>
        </p:nvCxnSpPr>
        <p:spPr bwMode="auto">
          <a:xfrm flipV="1">
            <a:off x="4879975" y="5540375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69" name="Oval 55"/>
          <p:cNvSpPr>
            <a:spLocks noChangeArrowheads="1"/>
          </p:cNvSpPr>
          <p:nvPr/>
        </p:nvSpPr>
        <p:spPr bwMode="auto"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270" name="Rectangle 56"/>
          <p:cNvSpPr>
            <a:spLocks noChangeAspect="1" noChangeArrowheads="1"/>
          </p:cNvSpPr>
          <p:nvPr/>
        </p:nvSpPr>
        <p:spPr bwMode="auto">
          <a:xfrm>
            <a:off x="72231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71" name="Rectangle 57"/>
          <p:cNvSpPr>
            <a:spLocks noChangeAspect="1" noChangeArrowheads="1"/>
          </p:cNvSpPr>
          <p:nvPr/>
        </p:nvSpPr>
        <p:spPr bwMode="auto">
          <a:xfrm>
            <a:off x="7808913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72" name="AutoShape 58"/>
          <p:cNvCxnSpPr>
            <a:cxnSpLocks noChangeShapeType="1"/>
            <a:stCxn id="9271" idx="0"/>
            <a:endCxn id="9269" idx="5"/>
          </p:cNvCxnSpPr>
          <p:nvPr/>
        </p:nvCxnSpPr>
        <p:spPr bwMode="auto">
          <a:xfrm flipH="1" flipV="1">
            <a:off x="774382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3" name="AutoShape 59"/>
          <p:cNvCxnSpPr>
            <a:cxnSpLocks noChangeShapeType="1"/>
            <a:stCxn id="9270" idx="0"/>
            <a:endCxn id="9269" idx="3"/>
          </p:cNvCxnSpPr>
          <p:nvPr/>
        </p:nvCxnSpPr>
        <p:spPr bwMode="auto">
          <a:xfrm flipV="1">
            <a:off x="7339013" y="554037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74" name="Text Box 60"/>
          <p:cNvSpPr txBox="1">
            <a:spLocks noChangeArrowheads="1"/>
          </p:cNvSpPr>
          <p:nvPr/>
        </p:nvSpPr>
        <p:spPr bwMode="auto">
          <a:xfrm>
            <a:off x="6019800" y="16605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9275" name="Text Box 61"/>
          <p:cNvSpPr txBox="1">
            <a:spLocks noChangeArrowheads="1"/>
          </p:cNvSpPr>
          <p:nvPr/>
        </p:nvSpPr>
        <p:spPr bwMode="auto">
          <a:xfrm>
            <a:off x="5791200" y="21939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9276" name="AutoShape 62"/>
          <p:cNvSpPr>
            <a:spLocks noChangeArrowheads="1"/>
          </p:cNvSpPr>
          <p:nvPr/>
        </p:nvSpPr>
        <p:spPr bwMode="auto">
          <a:xfrm rot="18601582" flipH="1">
            <a:off x="5442744" y="266779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Deletion</a:t>
            </a:r>
          </a:p>
        </p:txBody>
      </p:sp>
      <p:sp>
        <p:nvSpPr>
          <p:cNvPr id="9278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2481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perform operation remove(k), we search for k.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Assume k is in the tree, and let let v be the node storing k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node v has one child, then we can remove it using the existing remove(v) operation.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remove(4)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243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244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0246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47" name="AutoShape 9"/>
          <p:cNvCxnSpPr>
            <a:cxnSpLocks noChangeShapeType="1"/>
            <a:stCxn id="10242" idx="3"/>
            <a:endCxn id="10244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48" name="AutoShape 10"/>
          <p:cNvCxnSpPr>
            <a:cxnSpLocks noChangeShapeType="1"/>
            <a:stCxn id="10243" idx="3"/>
            <a:endCxn id="10242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49" name="AutoShape 11"/>
          <p:cNvCxnSpPr>
            <a:cxnSpLocks noChangeShapeType="1"/>
            <a:stCxn id="10272" idx="0"/>
            <a:endCxn id="10243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0" name="AutoShape 12"/>
          <p:cNvCxnSpPr>
            <a:cxnSpLocks noChangeShapeType="1"/>
            <a:stCxn id="10259" idx="1"/>
            <a:endCxn id="10245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1" name="AutoShape 13"/>
          <p:cNvCxnSpPr>
            <a:cxnSpLocks noChangeShapeType="1"/>
            <a:stCxn id="10246" idx="0"/>
            <a:endCxn id="10245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2" name="AutoShape 14"/>
          <p:cNvCxnSpPr>
            <a:cxnSpLocks noChangeShapeType="1"/>
            <a:stCxn id="10254" idx="7"/>
            <a:endCxn id="10244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AutoShape 15"/>
          <p:cNvCxnSpPr>
            <a:cxnSpLocks noChangeShapeType="1"/>
            <a:stCxn id="10245" idx="1"/>
            <a:endCxn id="10244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54" name="Oval 16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0255" name="Rectangle 17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56" name="Rectangle 18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57" name="AutoShape 19"/>
          <p:cNvCxnSpPr>
            <a:cxnSpLocks noChangeShapeType="1"/>
            <a:stCxn id="10256" idx="0"/>
            <a:endCxn id="10254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8" name="AutoShape 20"/>
          <p:cNvCxnSpPr>
            <a:cxnSpLocks noChangeShapeType="1"/>
            <a:stCxn id="10255" idx="0"/>
            <a:endCxn id="10254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9" name="Oval 21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0260" name="Rectangle 22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61" name="Rectangle 23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rgbClr val="FF0000"/>
              </a:solidFill>
              <a:latin typeface="Tahoma" pitchFamily="34" charset="0"/>
            </a:endParaRPr>
          </a:p>
        </p:txBody>
      </p:sp>
      <p:cxnSp>
        <p:nvCxnSpPr>
          <p:cNvPr id="10262" name="AutoShape 24"/>
          <p:cNvCxnSpPr>
            <a:cxnSpLocks noChangeShapeType="1"/>
            <a:stCxn id="10261" idx="0"/>
            <a:endCxn id="10259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63" name="AutoShape 25"/>
          <p:cNvCxnSpPr>
            <a:cxnSpLocks noChangeShapeType="1"/>
            <a:stCxn id="10260" idx="0"/>
            <a:endCxn id="10259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4" name="Text Box 26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z</a:t>
            </a:r>
          </a:p>
        </p:txBody>
      </p:sp>
      <p:sp>
        <p:nvSpPr>
          <p:cNvPr id="10267" name="Oval 29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268" name="Rectangle 30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69" name="Rectangle 31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0" name="AutoShape 32"/>
          <p:cNvCxnSpPr>
            <a:cxnSpLocks noChangeShapeType="1"/>
            <a:stCxn id="10269" idx="0"/>
            <a:endCxn id="10267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1" name="AutoShape 33"/>
          <p:cNvCxnSpPr>
            <a:cxnSpLocks noChangeShapeType="1"/>
            <a:stCxn id="10268" idx="0"/>
            <a:endCxn id="10267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2" name="Rectangle 34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3" name="AutoShape 35"/>
          <p:cNvCxnSpPr>
            <a:cxnSpLocks noChangeShapeType="1"/>
            <a:stCxn id="10267" idx="1"/>
            <a:endCxn id="10242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74" name="Oval 36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0275" name="Oval 37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276" name="Oval 38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0277" name="Oval 39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0278" name="Rectangle 40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9" name="AutoShape 41"/>
          <p:cNvCxnSpPr>
            <a:cxnSpLocks noChangeShapeType="1"/>
            <a:stCxn id="10274" idx="3"/>
            <a:endCxn id="10276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0" name="AutoShape 42"/>
          <p:cNvCxnSpPr>
            <a:cxnSpLocks noChangeShapeType="1"/>
            <a:stCxn id="10275" idx="3"/>
            <a:endCxn id="10274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1" name="AutoShape 43"/>
          <p:cNvCxnSpPr>
            <a:cxnSpLocks noChangeShapeType="1"/>
            <a:stCxn id="10298" idx="0"/>
            <a:endCxn id="10275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2" name="AutoShape 44"/>
          <p:cNvCxnSpPr>
            <a:cxnSpLocks noChangeShapeType="1"/>
            <a:stCxn id="10291" idx="0"/>
            <a:endCxn id="10277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83" name="AutoShape 45"/>
          <p:cNvCxnSpPr>
            <a:cxnSpLocks noChangeShapeType="1"/>
            <a:stCxn id="10278" idx="0"/>
            <a:endCxn id="10277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4" name="AutoShape 46"/>
          <p:cNvCxnSpPr>
            <a:cxnSpLocks noChangeShapeType="1"/>
            <a:stCxn id="10286" idx="7"/>
            <a:endCxn id="10276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5" name="AutoShape 47"/>
          <p:cNvCxnSpPr>
            <a:cxnSpLocks noChangeShapeType="1"/>
            <a:stCxn id="10277" idx="1"/>
            <a:endCxn id="10276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86" name="Oval 48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0287" name="Rectangle 49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88" name="Rectangle 50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89" name="AutoShape 51"/>
          <p:cNvCxnSpPr>
            <a:cxnSpLocks noChangeShapeType="1"/>
            <a:stCxn id="10288" idx="0"/>
            <a:endCxn id="10286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90" name="AutoShape 52"/>
          <p:cNvCxnSpPr>
            <a:cxnSpLocks noChangeShapeType="1"/>
            <a:stCxn id="10287" idx="0"/>
            <a:endCxn id="10286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91" name="Rectangle 53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92" name="Text Box 54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10293" name="Oval 55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294" name="Rectangle 56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95" name="Rectangle 57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96" name="AutoShape 58"/>
          <p:cNvCxnSpPr>
            <a:cxnSpLocks noChangeShapeType="1"/>
            <a:stCxn id="10295" idx="0"/>
            <a:endCxn id="10293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97" name="AutoShape 59"/>
          <p:cNvCxnSpPr>
            <a:cxnSpLocks noChangeShapeType="1"/>
            <a:stCxn id="10294" idx="0"/>
            <a:endCxn id="10293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98" name="Rectangle 60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99" name="AutoShape 61"/>
          <p:cNvCxnSpPr>
            <a:cxnSpLocks noChangeShapeType="1"/>
            <a:stCxn id="10293" idx="1"/>
            <a:endCxn id="10274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300" name="AutoShape 62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Deletion (cont.)</a:t>
            </a:r>
          </a:p>
        </p:txBody>
      </p:sp>
      <p:sp>
        <p:nvSpPr>
          <p:cNvPr id="10302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476750" cy="5256212"/>
          </a:xfrm>
        </p:spPr>
        <p:txBody>
          <a:bodyPr/>
          <a:lstStyle/>
          <a:p>
            <a:pPr eaLnBrk="1" hangingPunct="1"/>
            <a:r>
              <a:rPr lang="en-US" sz="2400" smtClean="0"/>
              <a:t>What about the case where the k to be removed is stored at a node v that has 2 children?</a:t>
            </a:r>
          </a:p>
          <a:p>
            <a:pPr lvl="1" eaLnBrk="1" hangingPunct="1"/>
            <a:r>
              <a:rPr lang="en-US" sz="2000" smtClean="0"/>
              <a:t>we find the internal node w that follows v in an inorder traversal</a:t>
            </a:r>
          </a:p>
          <a:p>
            <a:pPr lvl="1" eaLnBrk="1" hangingPunct="1"/>
            <a:r>
              <a:rPr lang="en-US" sz="2000" smtClean="0"/>
              <a:t>we copy w.element() into node v</a:t>
            </a:r>
          </a:p>
          <a:p>
            <a:pPr lvl="1" eaLnBrk="1" hangingPunct="1"/>
            <a:r>
              <a:rPr lang="en-US" sz="2000" smtClean="0"/>
              <a:t>we remove node w and its left child z (which must be a leaf) by means of operation removeAboveExternal(z)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Example: remove(3)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mtClean="0"/>
              <a:t>Create the following BST:</a:t>
            </a:r>
          </a:p>
          <a:p>
            <a:pPr lvl="1"/>
            <a:r>
              <a:rPr lang="en-IE" sz="2000" smtClean="0"/>
              <a:t>insert(15), insert(25), insert(5), insert(9), remove(15)</a:t>
            </a:r>
          </a:p>
          <a:p>
            <a:pPr lvl="1"/>
            <a:r>
              <a:rPr lang="en-IE" sz="2000" smtClean="0"/>
              <a:t>insert(37), insert(26), insert(35), insert(28), remove(26)</a:t>
            </a:r>
          </a:p>
          <a:p>
            <a:pPr lvl="1"/>
            <a:r>
              <a:rPr lang="en-IE" sz="2000" smtClean="0"/>
              <a:t>insert(40), insert(1), insert(15), insert(26), insert(6), remove(5)</a:t>
            </a:r>
          </a:p>
          <a:p>
            <a:pPr lvl="1">
              <a:buFont typeface="Wingdings" pitchFamily="2" charset="2"/>
              <a:buNone/>
            </a:pPr>
            <a:endParaRPr lang="en-IE" sz="2000" smtClean="0"/>
          </a:p>
          <a:p>
            <a:r>
              <a:rPr lang="en-IE" sz="2400" smtClean="0"/>
              <a:t>Create the following BST:</a:t>
            </a:r>
          </a:p>
          <a:p>
            <a:pPr lvl="1"/>
            <a:r>
              <a:rPr lang="en-IE" sz="2000" smtClean="0"/>
              <a:t>insert(H), insert(A), insert(P), insert(Y), insert(O), remove(H)</a:t>
            </a:r>
          </a:p>
          <a:p>
            <a:pPr lvl="1"/>
            <a:r>
              <a:rPr lang="en-IE" sz="2000" smtClean="0"/>
              <a:t>insert(B), insert(C), insert(F), insert(E), remove(A)</a:t>
            </a:r>
          </a:p>
          <a:p>
            <a:pPr lvl="1"/>
            <a:r>
              <a:rPr lang="en-IE" sz="2000" smtClean="0"/>
              <a:t>insert(H), insert(A)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30556</TotalTime>
  <Words>625</Words>
  <Application>Microsoft Office PowerPoint</Application>
  <PresentationFormat>On-screen Show (4:3)</PresentationFormat>
  <Paragraphs>164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Radial</vt:lpstr>
      <vt:lpstr>Binary Search Trees</vt:lpstr>
      <vt:lpstr>Binary Search Tree</vt:lpstr>
      <vt:lpstr>Binary Search Tree Example</vt:lpstr>
      <vt:lpstr>Uses of BSTs</vt:lpstr>
      <vt:lpstr>Search</vt:lpstr>
      <vt:lpstr>Insertion</vt:lpstr>
      <vt:lpstr>Deletion</vt:lpstr>
      <vt:lpstr>Deletion (cont.)</vt:lpstr>
      <vt:lpstr>Problems</vt:lpstr>
      <vt:lpstr>Performance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Home</cp:lastModifiedBy>
  <cp:revision>681</cp:revision>
  <cp:lastPrinted>2008-03-04T14:26:47Z</cp:lastPrinted>
  <dcterms:created xsi:type="dcterms:W3CDTF">2009-02-12T07:39:57Z</dcterms:created>
  <dcterms:modified xsi:type="dcterms:W3CDTF">2012-10-17T13:13:37Z</dcterms:modified>
</cp:coreProperties>
</file>