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</p:sldMasterIdLst>
  <p:notesMasterIdLst>
    <p:notesMasterId r:id="rId20"/>
  </p:notesMasterIdLst>
  <p:handoutMasterIdLst>
    <p:handoutMasterId r:id="rId21"/>
  </p:handoutMasterIdLst>
  <p:sldIdLst>
    <p:sldId id="471" r:id="rId2"/>
    <p:sldId id="498" r:id="rId3"/>
    <p:sldId id="553" r:id="rId4"/>
    <p:sldId id="502" r:id="rId5"/>
    <p:sldId id="506" r:id="rId6"/>
    <p:sldId id="508" r:id="rId7"/>
    <p:sldId id="509" r:id="rId8"/>
    <p:sldId id="510" r:id="rId9"/>
    <p:sldId id="515" r:id="rId10"/>
    <p:sldId id="527" r:id="rId11"/>
    <p:sldId id="528" r:id="rId12"/>
    <p:sldId id="533" r:id="rId13"/>
    <p:sldId id="534" r:id="rId14"/>
    <p:sldId id="539" r:id="rId15"/>
    <p:sldId id="554" r:id="rId16"/>
    <p:sldId id="540" r:id="rId17"/>
    <p:sldId id="550" r:id="rId18"/>
    <p:sldId id="551" r:id="rId19"/>
  </p:sldIdLst>
  <p:sldSz cx="9144000" cy="6858000" type="screen4x3"/>
  <p:notesSz cx="6858000" cy="9144000"/>
  <p:defaultTextStyle>
    <a:defPPr>
      <a:defRPr lang="en-IE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40"/>
    <a:srgbClr val="FF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1284" y="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88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188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88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5A723A3-E188-47F0-AAB4-903AE29B63B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817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6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6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16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882B3ADA-49F5-4A34-97E7-02CE7A7925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344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9" charset="-128"/>
        <a:cs typeface="ＭＳ Ｐゴシック" pitchFamily="-109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4B337E-C42C-4A59-9091-2667A4B0D965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54EC52-DEB7-4591-962C-E7622477487F}" type="slidenum">
              <a:rPr lang="en-US"/>
              <a:pPr/>
              <a:t>17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solidFill>
            <a:srgbClr val="FFFFFF"/>
          </a:solidFill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6493" tIns="43247" rIns="86493" bIns="43247"/>
          <a:lstStyle/>
          <a:p>
            <a:pPr eaLnBrk="1" hangingPunct="1"/>
            <a:endParaRPr lang="en-GB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773E8B-6C11-4FFE-ABF5-3A3EC3548CFB}" type="slidenum">
              <a:rPr lang="en-US"/>
              <a:pPr/>
              <a:t>2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268CC1-1CC5-4E82-8A12-894E0068BF5A}" type="slidenum">
              <a:rPr lang="en-US"/>
              <a:pPr/>
              <a:t>4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FAD397-0999-4AF0-BA1D-D6B08756CE8A}" type="slidenum">
              <a:rPr lang="en-US"/>
              <a:pPr/>
              <a:t>5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F76A77-FC52-4B70-92AA-ED006994449E}" type="slidenum">
              <a:rPr lang="en-US"/>
              <a:pPr/>
              <a:t>6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926B45-8959-4BAC-9857-53301E2E560F}" type="slidenum">
              <a:rPr lang="en-US"/>
              <a:pPr/>
              <a:t>12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solidFill>
            <a:srgbClr val="FFFFFF"/>
          </a:solidFill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6493" tIns="43247" rIns="86493" bIns="43247"/>
          <a:lstStyle/>
          <a:p>
            <a:pPr eaLnBrk="1" hangingPunct="1"/>
            <a:endParaRPr lang="en-GB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081D18-2EC0-40CE-A87C-C8AA413F8FEF}" type="slidenum">
              <a:rPr lang="en-US"/>
              <a:pPr/>
              <a:t>14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solidFill>
            <a:srgbClr val="FFFFFF"/>
          </a:solidFill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6493" tIns="43247" rIns="86493" bIns="43247"/>
          <a:lstStyle/>
          <a:p>
            <a:pPr eaLnBrk="1" hangingPunct="1"/>
            <a:endParaRPr lang="en-GB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081D18-2EC0-40CE-A87C-C8AA413F8FEF}" type="slidenum">
              <a:rPr lang="en-US"/>
              <a:pPr/>
              <a:t>15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solidFill>
            <a:srgbClr val="FFFFFF"/>
          </a:solidFill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6493" tIns="43247" rIns="86493" bIns="43247"/>
          <a:lstStyle/>
          <a:p>
            <a:pPr eaLnBrk="1" hangingPunct="1"/>
            <a:endParaRPr lang="en-GB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CC3D4B-ABB4-4FCE-AC59-995F83D64B6F}" type="slidenum">
              <a:rPr lang="en-US"/>
              <a:pPr/>
              <a:t>16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6493" tIns="43247" rIns="86493" bIns="43247"/>
          <a:lstStyle/>
          <a:p>
            <a:pPr eaLnBrk="1" hangingPunct="1"/>
            <a:endParaRPr lang="en-GB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"/>
          <p:cNvSpPr>
            <a:spLocks noChangeArrowheads="1"/>
          </p:cNvSpPr>
          <p:nvPr userDrawn="1"/>
        </p:nvSpPr>
        <p:spPr bwMode="blackWhite">
          <a:xfrm>
            <a:off x="0" y="1384300"/>
            <a:ext cx="8991600" cy="1828800"/>
          </a:xfrm>
          <a:custGeom>
            <a:avLst/>
            <a:gdLst>
              <a:gd name="G0" fmla="+- 1000 0 0"/>
              <a:gd name="G1" fmla="+- 1000 0 0"/>
              <a:gd name="G2" fmla="+- G0 0 G1"/>
              <a:gd name="G3" fmla="*/ G1 1 2"/>
              <a:gd name="G4" fmla="+- G0 0 G3"/>
              <a:gd name="T0" fmla="*/ 0 w 1000"/>
              <a:gd name="T1" fmla="*/ 0 h 1000"/>
              <a:gd name="T2" fmla="*/ G4 w 1000"/>
              <a:gd name="T3" fmla="*/ G1 h 1000"/>
            </a:gdLst>
            <a:ahLst/>
            <a:cxnLst>
              <a:cxn ang="0">
                <a:pos x="0" y="0"/>
              </a:cxn>
              <a:cxn ang="0">
                <a:pos x="4417" y="-1"/>
              </a:cxn>
              <a:cxn ang="0">
                <a:pos x="4917" y="500"/>
              </a:cxn>
              <a:cxn ang="0">
                <a:pos x="4416" y="1000"/>
              </a:cxn>
              <a:cxn ang="0">
                <a:pos x="0" y="1000"/>
              </a:cxn>
            </a:cxnLst>
            <a:rect l="T0" t="T1" r="T2" b="T3"/>
            <a:pathLst>
              <a:path w="4917" h="1000">
                <a:moveTo>
                  <a:pt x="0" y="0"/>
                </a:moveTo>
                <a:lnTo>
                  <a:pt x="4417" y="-1"/>
                </a:lnTo>
                <a:cubicBezTo>
                  <a:pt x="4693" y="0"/>
                  <a:pt x="4917" y="223"/>
                  <a:pt x="4917" y="500"/>
                </a:cubicBezTo>
                <a:cubicBezTo>
                  <a:pt x="4917" y="776"/>
                  <a:pt x="4693" y="1000"/>
                  <a:pt x="4416" y="1000"/>
                </a:cubicBezTo>
                <a:lnTo>
                  <a:pt x="0" y="1000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b="0">
              <a:latin typeface="Times New Roman" charset="0"/>
            </a:endParaRP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en-IE"/>
              <a:t>Click to edit Master title style</a:t>
            </a:r>
          </a:p>
        </p:txBody>
      </p:sp>
      <p:sp>
        <p:nvSpPr>
          <p:cNvPr id="3380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charset="2"/>
              <a:buNone/>
              <a:defRPr/>
            </a:lvl1pPr>
          </a:lstStyle>
          <a:p>
            <a:r>
              <a:rPr lang="en-IE"/>
              <a:t>Click to edit Master subtitle style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714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53163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b="0"/>
            </a:lvl1pPr>
          </a:lstStyle>
          <a:p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714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 Black" charset="0"/>
              </a:defRPr>
            </a:lvl1pPr>
          </a:lstStyle>
          <a:p>
            <a:fld id="{9DDABA03-67F4-452C-8013-6DE11BFD6AE4}" type="slidenum">
              <a:rPr lang="en-IE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4325" y="192088"/>
            <a:ext cx="2155825" cy="6332537"/>
          </a:xfrm>
        </p:spPr>
        <p:txBody>
          <a:bodyPr vert="eaVert"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263" y="192088"/>
            <a:ext cx="6316662" cy="6332537"/>
          </a:xfrm>
        </p:spPr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268413"/>
            <a:ext cx="4171950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171950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AutoShape 4"/>
          <p:cNvSpPr>
            <a:spLocks noChangeArrowheads="1"/>
          </p:cNvSpPr>
          <p:nvPr/>
        </p:nvSpPr>
        <p:spPr bwMode="blackWhite">
          <a:xfrm>
            <a:off x="0" y="115888"/>
            <a:ext cx="8534400" cy="1003300"/>
          </a:xfrm>
          <a:custGeom>
            <a:avLst/>
            <a:gdLst>
              <a:gd name="G0" fmla="+- 1000 0 0"/>
              <a:gd name="G1" fmla="+- 1000 0 0"/>
              <a:gd name="G2" fmla="+- G0 0 G1"/>
              <a:gd name="G3" fmla="*/ G1 1 2"/>
              <a:gd name="G4" fmla="+- G0 0 G3"/>
              <a:gd name="T0" fmla="*/ 0 w 1000"/>
              <a:gd name="T1" fmla="*/ 0 h 1000"/>
              <a:gd name="T2" fmla="*/ G4 w 1000"/>
              <a:gd name="T3" fmla="*/ G1 h 1000"/>
            </a:gdLst>
            <a:ahLst/>
            <a:cxnLst>
              <a:cxn ang="0">
                <a:pos x="0" y="0"/>
              </a:cxn>
              <a:cxn ang="0">
                <a:pos x="8006" y="-1"/>
              </a:cxn>
              <a:cxn ang="0">
                <a:pos x="8506" y="500"/>
              </a:cxn>
              <a:cxn ang="0">
                <a:pos x="8005" y="1000"/>
              </a:cxn>
              <a:cxn ang="0">
                <a:pos x="0" y="1000"/>
              </a:cxn>
            </a:cxnLst>
            <a:rect l="T0" t="T1" r="T2" b="T3"/>
            <a:pathLst>
              <a:path w="8506" h="1000">
                <a:moveTo>
                  <a:pt x="0" y="0"/>
                </a:moveTo>
                <a:lnTo>
                  <a:pt x="8006" y="-1"/>
                </a:lnTo>
                <a:cubicBezTo>
                  <a:pt x="8282" y="0"/>
                  <a:pt x="8506" y="223"/>
                  <a:pt x="8506" y="500"/>
                </a:cubicBezTo>
                <a:cubicBezTo>
                  <a:pt x="8506" y="776"/>
                  <a:pt x="8282" y="1000"/>
                  <a:pt x="8005" y="1000"/>
                </a:cubicBezTo>
                <a:lnTo>
                  <a:pt x="0" y="1000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b="0">
              <a:latin typeface="Times New Roman" charset="0"/>
            </a:endParaRPr>
          </a:p>
        </p:txBody>
      </p: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192088"/>
            <a:ext cx="80152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IE" smtClean="0"/>
              <a:t>Click to edit Master title style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268413"/>
            <a:ext cx="8496300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pitchFamily="-109" charset="-128"/>
          <a:cs typeface="ＭＳ Ｐゴシック" pitchFamily="-109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pitchFamily="-109" charset="-128"/>
          <a:cs typeface="ＭＳ Ｐゴシック" pitchFamily="-109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pitchFamily="-109" charset="-128"/>
          <a:cs typeface="ＭＳ Ｐゴシック" pitchFamily="-109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pitchFamily="-109" charset="-128"/>
          <a:cs typeface="ＭＳ Ｐゴシック" pitchFamily="-109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charset="2"/>
        <a:buChar char="l"/>
        <a:defRPr sz="3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2"/>
        <a:buChar char="l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IE" sz="3600" smtClean="0">
                <a:ea typeface="ＭＳ Ｐゴシック" charset="-128"/>
              </a:rPr>
              <a:t>Hash Maps</a:t>
            </a:r>
            <a:endParaRPr lang="en-IE" smtClean="0">
              <a:ea typeface="ＭＳ Ｐゴシック" charset="-128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7088" y="3768725"/>
            <a:ext cx="6629400" cy="1676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IE" sz="1800" dirty="0" smtClean="0">
                <a:ea typeface="ＭＳ Ｐゴシック" charset="-128"/>
              </a:rPr>
              <a:t>School </a:t>
            </a:r>
            <a:r>
              <a:rPr lang="en-IE" sz="1800" dirty="0" smtClean="0">
                <a:ea typeface="ＭＳ Ｐゴシック" charset="-128"/>
              </a:rPr>
              <a:t>of Computer Science and Informatics</a:t>
            </a:r>
          </a:p>
          <a:p>
            <a:pPr eaLnBrk="1" hangingPunct="1">
              <a:lnSpc>
                <a:spcPct val="80000"/>
              </a:lnSpc>
            </a:pPr>
            <a:r>
              <a:rPr lang="en-IE" sz="1800" dirty="0" smtClean="0">
                <a:ea typeface="ＭＳ Ｐゴシック" charset="-128"/>
              </a:rPr>
              <a:t>University College Dublin, Ireland</a:t>
            </a:r>
            <a:endParaRPr lang="en-IE" sz="2400" dirty="0" smtClean="0">
              <a:ea typeface="ＭＳ Ｐゴシック" charset="-128"/>
            </a:endParaRPr>
          </a:p>
        </p:txBody>
      </p:sp>
      <p:pic>
        <p:nvPicPr>
          <p:cNvPr id="15364" name="Picture 4" descr="ucd_brandmark_colou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80288" y="3500438"/>
            <a:ext cx="1373187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charset="-128"/>
              </a:rPr>
              <a:t>Separate Chaining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>
                <a:ea typeface="ＭＳ Ｐゴシック" charset="-128"/>
              </a:rPr>
              <a:t>Separate Chaining: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Use an array of Lists.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Collisions result in new entries being added to the end of the corresponding list.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In theory, offers infinite capacity.</a:t>
            </a:r>
          </a:p>
          <a:p>
            <a:pPr eaLnBrk="1" hangingPunct="1">
              <a:lnSpc>
                <a:spcPct val="90000"/>
              </a:lnSpc>
            </a:pPr>
            <a:endParaRPr lang="en-US" sz="2400" smtClean="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ea typeface="ＭＳ Ｐゴシック" charset="-128"/>
              </a:rPr>
              <a:t>Drawbacks: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Uses an auxiliary data structure (List).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In practice, the number of collisions increases as the number of entries increases.</a:t>
            </a:r>
          </a:p>
          <a:p>
            <a:pPr eaLnBrk="1" hangingPunct="1">
              <a:lnSpc>
                <a:spcPct val="90000"/>
              </a:lnSpc>
            </a:pPr>
            <a:endParaRPr lang="en-US" sz="2400" smtClean="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ea typeface="ＭＳ Ｐゴシック" charset="-128"/>
              </a:rPr>
              <a:t>Open Addressing: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Do not require an auxiliary data structure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Have finite capacity but support </a:t>
            </a:r>
            <a:r>
              <a:rPr lang="en-US" sz="2000" b="1" smtClean="0"/>
              <a:t>rehashing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charset="-128"/>
              </a:rPr>
              <a:t>Linear Probing Strategy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>
                <a:ea typeface="ＭＳ Ｐゴシック" charset="-128"/>
              </a:rPr>
              <a:t>Create an array of entries.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Use the hash value h(k) as an index into this array.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ea typeface="ＭＳ Ｐゴシック" charset="-128"/>
              </a:rPr>
              <a:t>A collision occurs when h(k) is occupied.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Resolve collision by placing the entry in the next (circularly) available array position.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This is done by “probing” consecutive positions in the array (e.g. h(k) + 1, h(k) + 2, …)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ea typeface="ＭＳ Ｐゴシック" charset="-128"/>
              </a:rPr>
              <a:t>Lets explore how this works through the following example: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Assume a hash table of size 13 that uses linear probing, together with the following hash function: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h(x) = x mod 13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Insert entries with the following keys: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18, 44, 41, 22, 59, 32, 31, 73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4"/>
          <p:cNvSpPr txBox="1">
            <a:spLocks noChangeArrowheads="1"/>
          </p:cNvSpPr>
          <p:nvPr/>
        </p:nvSpPr>
        <p:spPr bwMode="auto">
          <a:xfrm>
            <a:off x="4876800" y="1676400"/>
            <a:ext cx="3810000" cy="42910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sz="1800"/>
              <a:t>Algorithm</a:t>
            </a:r>
            <a:r>
              <a:rPr lang="en-US" sz="1800" b="0"/>
              <a:t> get(k):</a:t>
            </a:r>
          </a:p>
          <a:p>
            <a:pPr defTabSz="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sz="1800" b="0"/>
              <a:t>	i </a:t>
            </a:r>
            <a:r>
              <a:rPr lang="en-US" sz="1800" b="0">
                <a:sym typeface="Symbol" charset="2"/>
              </a:rPr>
              <a:t></a:t>
            </a:r>
            <a:r>
              <a:rPr lang="en-US" sz="1800" b="0"/>
              <a:t> hashFunction(k)</a:t>
            </a:r>
          </a:p>
          <a:p>
            <a:pPr defTabSz="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sz="1800" b="0"/>
              <a:t>	p </a:t>
            </a:r>
            <a:r>
              <a:rPr lang="en-US" sz="1800" b="0">
                <a:sym typeface="Symbol" charset="2"/>
              </a:rPr>
              <a:t></a:t>
            </a:r>
            <a:r>
              <a:rPr lang="en-US" sz="1800" b="0"/>
              <a:t> 0</a:t>
            </a:r>
          </a:p>
          <a:p>
            <a:pPr defTabSz="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sz="1800" b="0"/>
              <a:t>	repeat</a:t>
            </a:r>
          </a:p>
          <a:p>
            <a:pPr defTabSz="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sz="1800" b="0"/>
              <a:t>		c </a:t>
            </a:r>
            <a:r>
              <a:rPr lang="en-US" sz="1800" b="0">
                <a:sym typeface="Symbol" charset="2"/>
              </a:rPr>
              <a:t></a:t>
            </a:r>
            <a:r>
              <a:rPr lang="en-US" sz="1800" b="0"/>
              <a:t> A[i]</a:t>
            </a:r>
          </a:p>
          <a:p>
            <a:pPr defTabSz="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sz="1800" b="0"/>
              <a:t>		</a:t>
            </a:r>
            <a:r>
              <a:rPr lang="en-US" sz="1800"/>
              <a:t>if</a:t>
            </a:r>
            <a:r>
              <a:rPr lang="en-US" sz="1800" b="0"/>
              <a:t> c </a:t>
            </a:r>
            <a:r>
              <a:rPr lang="en-US" sz="1800" b="0">
                <a:sym typeface="Symbol" charset="2"/>
              </a:rPr>
              <a:t>=</a:t>
            </a:r>
            <a:r>
              <a:rPr lang="en-US" sz="1800" b="0"/>
              <a:t> null</a:t>
            </a:r>
            <a:endParaRPr lang="en-US" sz="1800" b="0">
              <a:sym typeface="Symbol" charset="2"/>
            </a:endParaRPr>
          </a:p>
          <a:p>
            <a:pPr defTabSz="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sz="1800" b="0">
                <a:sym typeface="Symbol" charset="2"/>
              </a:rPr>
              <a:t>			</a:t>
            </a:r>
            <a:r>
              <a:rPr lang="en-US" sz="1800"/>
              <a:t>return</a:t>
            </a:r>
            <a:r>
              <a:rPr lang="en-US" sz="1800" b="0"/>
              <a:t> null</a:t>
            </a:r>
          </a:p>
          <a:p>
            <a:pPr defTabSz="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sz="1800" b="0"/>
              <a:t>		 </a:t>
            </a:r>
            <a:r>
              <a:rPr lang="en-US" sz="1800"/>
              <a:t>else</a:t>
            </a:r>
            <a:r>
              <a:rPr lang="en-US" sz="1800" b="0"/>
              <a:t> </a:t>
            </a:r>
            <a:r>
              <a:rPr lang="en-US" sz="1800"/>
              <a:t>if</a:t>
            </a:r>
            <a:r>
              <a:rPr lang="en-US" sz="1800" b="0"/>
              <a:t> c.key () </a:t>
            </a:r>
            <a:r>
              <a:rPr lang="en-US" sz="1800" b="0">
                <a:sym typeface="Symbol" charset="2"/>
              </a:rPr>
              <a:t>=</a:t>
            </a:r>
            <a:r>
              <a:rPr lang="en-US" sz="1800" b="0"/>
              <a:t> k</a:t>
            </a:r>
          </a:p>
          <a:p>
            <a:pPr defTabSz="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sz="1800" b="0"/>
              <a:t>			</a:t>
            </a:r>
            <a:r>
              <a:rPr lang="en-US" sz="1800"/>
              <a:t>return</a:t>
            </a:r>
            <a:r>
              <a:rPr lang="en-US" sz="1800" b="0"/>
              <a:t> c.element()</a:t>
            </a:r>
          </a:p>
          <a:p>
            <a:pPr defTabSz="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sz="1800" b="0"/>
              <a:t>		</a:t>
            </a:r>
            <a:r>
              <a:rPr lang="en-US" sz="1800"/>
              <a:t>else</a:t>
            </a:r>
          </a:p>
          <a:p>
            <a:pPr defTabSz="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sz="1800" b="0"/>
              <a:t>			i </a:t>
            </a:r>
            <a:r>
              <a:rPr lang="en-US" sz="1800" b="0">
                <a:sym typeface="Symbol" charset="2"/>
              </a:rPr>
              <a:t></a:t>
            </a:r>
            <a:r>
              <a:rPr lang="en-US" sz="1800" b="0"/>
              <a:t> (i </a:t>
            </a:r>
            <a:r>
              <a:rPr lang="en-US" sz="1800" b="0">
                <a:sym typeface="Symbol" charset="2"/>
              </a:rPr>
              <a:t>+</a:t>
            </a:r>
            <a:r>
              <a:rPr lang="en-US" sz="1800" b="0"/>
              <a:t> 1) mod N</a:t>
            </a:r>
          </a:p>
          <a:p>
            <a:pPr marL="285750" lvl="1" defTabSz="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sz="1800" b="0"/>
              <a:t>		p </a:t>
            </a:r>
            <a:r>
              <a:rPr lang="en-US" sz="1800" b="0">
                <a:sym typeface="Symbol" charset="2"/>
              </a:rPr>
              <a:t></a:t>
            </a:r>
            <a:r>
              <a:rPr lang="en-US" sz="1800" b="0"/>
              <a:t> p </a:t>
            </a:r>
            <a:r>
              <a:rPr lang="en-US" sz="1800" b="0">
                <a:sym typeface="Symbol" charset="2"/>
              </a:rPr>
              <a:t>+</a:t>
            </a:r>
            <a:r>
              <a:rPr lang="en-US" sz="1800" b="0"/>
              <a:t> 1</a:t>
            </a:r>
          </a:p>
          <a:p>
            <a:pPr marL="285750" lvl="1" defTabSz="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sz="1800"/>
              <a:t>until</a:t>
            </a:r>
            <a:r>
              <a:rPr lang="en-US" sz="1800" b="0"/>
              <a:t> 	 p </a:t>
            </a:r>
            <a:r>
              <a:rPr lang="en-US" sz="1800" b="0">
                <a:sym typeface="Symbol" charset="2"/>
              </a:rPr>
              <a:t>=</a:t>
            </a:r>
            <a:r>
              <a:rPr lang="en-US" sz="1800" b="0"/>
              <a:t> N</a:t>
            </a:r>
          </a:p>
          <a:p>
            <a:pPr defTabSz="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sz="1800" b="0">
                <a:sym typeface="Symbol" charset="2"/>
              </a:rPr>
              <a:t>	</a:t>
            </a:r>
            <a:r>
              <a:rPr lang="en-US" sz="1800"/>
              <a:t>return</a:t>
            </a:r>
            <a:r>
              <a:rPr lang="en-US" sz="1800" b="0"/>
              <a:t> null</a:t>
            </a:r>
          </a:p>
        </p:txBody>
      </p:sp>
      <p:sp>
        <p:nvSpPr>
          <p:cNvPr id="3174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charset="-128"/>
              </a:rPr>
              <a:t>Retrieval with Linear Probing</a:t>
            </a:r>
          </a:p>
        </p:txBody>
      </p:sp>
      <p:sp>
        <p:nvSpPr>
          <p:cNvPr id="31748" name="Rectangle 6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z="2400" smtClean="0">
                <a:ea typeface="ＭＳ Ｐゴシック" charset="-128"/>
              </a:rPr>
              <a:t>Consider a hash table, A, that uses linear probing</a:t>
            </a:r>
          </a:p>
          <a:p>
            <a:pPr lvl="1" eaLnBrk="1" hangingPunct="1"/>
            <a:endParaRPr lang="en-US" sz="2200" smtClean="0"/>
          </a:p>
          <a:p>
            <a:pPr eaLnBrk="1" hangingPunct="1"/>
            <a:r>
              <a:rPr lang="en-US" sz="2400" smtClean="0">
                <a:ea typeface="ＭＳ Ｐゴシック" charset="-128"/>
              </a:rPr>
              <a:t>get(k)</a:t>
            </a:r>
          </a:p>
          <a:p>
            <a:pPr lvl="1" eaLnBrk="1" hangingPunct="1"/>
            <a:r>
              <a:rPr lang="en-US" sz="2200" smtClean="0"/>
              <a:t>We start at cell h(k) </a:t>
            </a:r>
          </a:p>
          <a:p>
            <a:pPr lvl="1" eaLnBrk="1" hangingPunct="1"/>
            <a:r>
              <a:rPr lang="en-US" sz="2200" smtClean="0"/>
              <a:t>We probe consecutive locations until one of the following occurs</a:t>
            </a:r>
          </a:p>
          <a:p>
            <a:pPr lvl="2" eaLnBrk="1" hangingPunct="1"/>
            <a:r>
              <a:rPr lang="en-US" smtClean="0"/>
              <a:t>An item with key k is found, or</a:t>
            </a:r>
          </a:p>
          <a:p>
            <a:pPr lvl="2" eaLnBrk="1" hangingPunct="1"/>
            <a:r>
              <a:rPr lang="en-US" smtClean="0"/>
              <a:t>An empty cell is found, or</a:t>
            </a:r>
          </a:p>
          <a:p>
            <a:pPr lvl="2" eaLnBrk="1" hangingPunct="1"/>
            <a:r>
              <a:rPr lang="en-US" smtClean="0"/>
              <a:t>N cells have been unsuccessfully probed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charset="-128"/>
              </a:rPr>
              <a:t>Removal of Entries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>
                <a:ea typeface="ＭＳ Ｐゴシック" charset="-128"/>
              </a:rPr>
              <a:t>One issue that we still need to resolve is how to remove entries from a linear probing hash table implementation: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Search is the key operation.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Current search algorithm terminates when either N entries have been checked, or a “gap” is found.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ea typeface="ＭＳ Ｐゴシック" charset="-128"/>
              </a:rPr>
              <a:t>Problem: If we simply remove entries, they will be replaced by “gaps”.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These “gaps” would cause the search algorithm to stop.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/>
            <a:r>
              <a:rPr lang="en-US" sz="2400" smtClean="0">
                <a:ea typeface="ＭＳ Ｐゴシック" charset="-128"/>
              </a:rPr>
              <a:t>Solution: special token (object) called AVAILABLE.</a:t>
            </a:r>
          </a:p>
          <a:p>
            <a:pPr lvl="1" eaLnBrk="1" hangingPunct="1"/>
            <a:r>
              <a:rPr lang="en-US" sz="2000" smtClean="0"/>
              <a:t>Removed entries are replaced by the AVAILABLE token.</a:t>
            </a:r>
          </a:p>
          <a:p>
            <a:pPr lvl="1" eaLnBrk="1" hangingPunct="1"/>
            <a:r>
              <a:rPr lang="en-US" sz="2000" smtClean="0"/>
              <a:t>A modified search algorithm could check whether each probe detects a valid entry, or the token.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charset="-128"/>
              </a:rPr>
              <a:t>Updates with Linear Probing</a:t>
            </a:r>
          </a:p>
        </p:txBody>
      </p:sp>
      <p:sp>
        <p:nvSpPr>
          <p:cNvPr id="34819" name="Rectangle 6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sz="1600" b="1" dirty="0" smtClean="0">
                <a:ea typeface="ＭＳ Ｐゴシック" charset="-128"/>
              </a:rPr>
              <a:t>Algorithm</a:t>
            </a:r>
            <a:r>
              <a:rPr lang="en-US" sz="1600" dirty="0" smtClean="0">
                <a:ea typeface="ＭＳ Ｐゴシック" charset="-128"/>
              </a:rPr>
              <a:t> put(k, v):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1600" dirty="0" smtClean="0">
                <a:ea typeface="ＭＳ Ｐゴシック" charset="-128"/>
              </a:rPr>
              <a:t>	h </a:t>
            </a:r>
            <a:r>
              <a:rPr lang="en-IE" sz="1600" dirty="0" smtClean="0">
                <a:ea typeface="ＭＳ Ｐゴシック" charset="-128"/>
                <a:sym typeface="Symbol" charset="2"/>
              </a:rPr>
              <a:t> </a:t>
            </a:r>
            <a:r>
              <a:rPr lang="en-IE" sz="1600" dirty="0" err="1" smtClean="0">
                <a:ea typeface="ＭＳ Ｐゴシック" charset="-128"/>
                <a:sym typeface="Symbol" charset="2"/>
              </a:rPr>
              <a:t>hashFunction</a:t>
            </a:r>
            <a:r>
              <a:rPr lang="en-IE" sz="1600" dirty="0" smtClean="0">
                <a:ea typeface="ＭＳ Ｐゴシック" charset="-128"/>
                <a:sym typeface="Symbol" charset="2"/>
              </a:rPr>
              <a:t>(k)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IE" sz="1600" dirty="0" smtClean="0">
                <a:ea typeface="ＭＳ Ｐゴシック" charset="-128"/>
                <a:sym typeface="Symbol" charset="2"/>
              </a:rPr>
              <a:t>	p  0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IE" sz="1600" dirty="0" smtClean="0">
                <a:ea typeface="ＭＳ Ｐゴシック" charset="-128"/>
                <a:sym typeface="Symbol" charset="2"/>
              </a:rPr>
              <a:t>	available  -1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IE" sz="1600" dirty="0" smtClean="0">
                <a:ea typeface="ＭＳ Ｐゴシック" charset="-128"/>
                <a:sym typeface="Symbol" charset="2"/>
              </a:rPr>
              <a:t>	</a:t>
            </a:r>
            <a:r>
              <a:rPr lang="en-IE" sz="1600" b="1" dirty="0" smtClean="0">
                <a:ea typeface="ＭＳ Ｐゴシック" charset="-128"/>
                <a:sym typeface="Symbol" charset="2"/>
              </a:rPr>
              <a:t>while</a:t>
            </a:r>
            <a:r>
              <a:rPr lang="en-IE" sz="1600" dirty="0" smtClean="0">
                <a:ea typeface="ＭＳ Ｐゴシック" charset="-128"/>
                <a:sym typeface="Symbol" charset="2"/>
              </a:rPr>
              <a:t> (p &lt; N) </a:t>
            </a:r>
            <a:r>
              <a:rPr lang="en-IE" sz="1600" b="1" dirty="0" smtClean="0">
                <a:ea typeface="ＭＳ Ｐゴシック" charset="-128"/>
                <a:sym typeface="Symbol" charset="2"/>
              </a:rPr>
              <a:t>do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IE" sz="1600" b="1" dirty="0" smtClean="0">
                <a:ea typeface="ＭＳ Ｐゴシック" charset="-128"/>
                <a:sym typeface="Symbol" charset="2"/>
              </a:rPr>
              <a:t>	  </a:t>
            </a:r>
            <a:r>
              <a:rPr lang="en-IE" sz="1600" dirty="0" smtClean="0">
                <a:ea typeface="ＭＳ Ｐゴシック" charset="-128"/>
                <a:sym typeface="Symbol" charset="2"/>
              </a:rPr>
              <a:t>e  A[h]</a:t>
            </a:r>
          </a:p>
          <a:p>
            <a:pPr eaLnBrk="1" hangingPunct="1">
              <a:lnSpc>
                <a:spcPct val="90000"/>
              </a:lnSpc>
              <a:buNone/>
            </a:pPr>
            <a:endParaRPr lang="en-IE" sz="1600" dirty="0" smtClean="0">
              <a:ea typeface="ＭＳ Ｐゴシック" charset="-128"/>
              <a:sym typeface="Symbol" charset="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IE" sz="1600" dirty="0" smtClean="0">
                <a:ea typeface="ＭＳ Ｐゴシック" charset="-128"/>
                <a:sym typeface="Symbol" charset="2"/>
              </a:rPr>
              <a:t>	  </a:t>
            </a:r>
            <a:r>
              <a:rPr lang="en-IE" sz="1600" b="1" dirty="0" smtClean="0">
                <a:ea typeface="ＭＳ Ｐゴシック" charset="-128"/>
                <a:sym typeface="Symbol" charset="2"/>
              </a:rPr>
              <a:t>if</a:t>
            </a:r>
            <a:r>
              <a:rPr lang="en-IE" sz="1600" dirty="0" smtClean="0">
                <a:ea typeface="ＭＳ Ｐゴシック" charset="-128"/>
                <a:sym typeface="Symbol" charset="2"/>
              </a:rPr>
              <a:t> (e = </a:t>
            </a:r>
            <a:r>
              <a:rPr lang="en-IE" sz="1600" b="1" dirty="0" smtClean="0">
                <a:ea typeface="ＭＳ Ｐゴシック" charset="-128"/>
                <a:sym typeface="Symbol" charset="2"/>
              </a:rPr>
              <a:t>null</a:t>
            </a:r>
            <a:r>
              <a:rPr lang="en-IE" sz="1600" dirty="0" smtClean="0">
                <a:ea typeface="ＭＳ Ｐゴシック" charset="-128"/>
                <a:sym typeface="Symbol" charset="2"/>
              </a:rPr>
              <a:t>) </a:t>
            </a:r>
            <a:r>
              <a:rPr lang="en-IE" sz="1600" b="1" dirty="0" smtClean="0">
                <a:ea typeface="ＭＳ Ｐゴシック" charset="-128"/>
                <a:sym typeface="Symbol" charset="2"/>
              </a:rPr>
              <a:t>then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IE" sz="1600" b="1" dirty="0" smtClean="0">
                <a:ea typeface="ＭＳ Ｐゴシック" charset="-128"/>
                <a:sym typeface="Symbol" charset="2"/>
              </a:rPr>
              <a:t>	    if </a:t>
            </a:r>
            <a:r>
              <a:rPr lang="en-IE" sz="1600" dirty="0" smtClean="0">
                <a:ea typeface="ＭＳ Ｐゴシック" charset="-128"/>
                <a:sym typeface="Symbol" charset="2"/>
              </a:rPr>
              <a:t>(available &gt; -1) then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IE" sz="1600" b="1" dirty="0" smtClean="0">
                <a:ea typeface="ＭＳ Ｐゴシック" charset="-128"/>
                <a:sym typeface="Symbol" charset="2"/>
              </a:rPr>
              <a:t>	      </a:t>
            </a:r>
            <a:r>
              <a:rPr lang="en-IE" sz="1600" dirty="0" smtClean="0">
                <a:ea typeface="ＭＳ Ｐゴシック" charset="-128"/>
                <a:sym typeface="Symbol" charset="2"/>
              </a:rPr>
              <a:t>A[h]</a:t>
            </a:r>
            <a:r>
              <a:rPr lang="en-IE" sz="1600" b="1" dirty="0" smtClean="0">
                <a:ea typeface="ＭＳ Ｐゴシック" charset="-128"/>
                <a:sym typeface="Symbol" charset="2"/>
              </a:rPr>
              <a:t> new</a:t>
            </a:r>
            <a:r>
              <a:rPr lang="en-IE" sz="1600" dirty="0" smtClean="0">
                <a:ea typeface="ＭＳ Ｐゴシック" charset="-128"/>
                <a:sym typeface="Symbol" charset="2"/>
              </a:rPr>
              <a:t> Entry(k, v)</a:t>
            </a:r>
            <a:r>
              <a:rPr lang="en-IE" sz="1600" b="1" dirty="0" smtClean="0">
                <a:ea typeface="ＭＳ Ｐゴシック" charset="-128"/>
                <a:sym typeface="Symbol" charset="2"/>
              </a:rPr>
              <a:t>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IE" sz="1600" b="1" dirty="0" smtClean="0">
                <a:ea typeface="ＭＳ Ｐゴシック" charset="-128"/>
                <a:sym typeface="Symbol" charset="2"/>
              </a:rPr>
              <a:t>	      s</a:t>
            </a:r>
            <a:r>
              <a:rPr lang="en-IE" sz="1600" dirty="0" smtClean="0">
                <a:ea typeface="ＭＳ Ｐゴシック" charset="-128"/>
                <a:sym typeface="Symbol" charset="2"/>
              </a:rPr>
              <a:t>ize  size + 1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IE" sz="1600" dirty="0" smtClean="0">
                <a:ea typeface="ＭＳ Ｐゴシック" charset="-128"/>
                <a:sym typeface="Symbol" charset="2"/>
              </a:rPr>
              <a:t>	      </a:t>
            </a:r>
            <a:r>
              <a:rPr lang="en-IE" sz="1600" b="1" dirty="0" smtClean="0">
                <a:ea typeface="ＭＳ Ｐゴシック" charset="-128"/>
                <a:sym typeface="Symbol" charset="2"/>
              </a:rPr>
              <a:t>return</a:t>
            </a:r>
            <a:r>
              <a:rPr lang="en-IE" sz="1600" dirty="0" smtClean="0">
                <a:ea typeface="ＭＳ Ｐゴシック" charset="-128"/>
                <a:sym typeface="Symbol" charset="2"/>
              </a:rPr>
              <a:t> </a:t>
            </a:r>
            <a:r>
              <a:rPr lang="en-IE" sz="1600" b="1" dirty="0" smtClean="0">
                <a:ea typeface="ＭＳ Ｐゴシック" charset="-128"/>
                <a:sym typeface="Symbol" charset="2"/>
              </a:rPr>
              <a:t>null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IE" sz="1600" b="1" dirty="0" smtClean="0">
                <a:ea typeface="ＭＳ Ｐゴシック" charset="-128"/>
                <a:sym typeface="Symbol" charset="2"/>
              </a:rPr>
              <a:t>	    else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IE" sz="1600" b="1" dirty="0" smtClean="0">
                <a:ea typeface="ＭＳ Ｐゴシック" charset="-128"/>
                <a:sym typeface="Symbol" charset="2"/>
              </a:rPr>
              <a:t>	      </a:t>
            </a:r>
            <a:r>
              <a:rPr lang="en-IE" sz="1600" dirty="0" smtClean="0">
                <a:ea typeface="ＭＳ Ｐゴシック" charset="-128"/>
                <a:sym typeface="Symbol" charset="2"/>
              </a:rPr>
              <a:t>A[available]</a:t>
            </a:r>
            <a:r>
              <a:rPr lang="en-IE" sz="1600" b="1" dirty="0" smtClean="0">
                <a:ea typeface="ＭＳ Ｐゴシック" charset="-128"/>
                <a:sym typeface="Symbol" charset="2"/>
              </a:rPr>
              <a:t> new</a:t>
            </a:r>
            <a:r>
              <a:rPr lang="en-IE" sz="1600" dirty="0" smtClean="0">
                <a:ea typeface="ＭＳ Ｐゴシック" charset="-128"/>
                <a:sym typeface="Symbol" charset="2"/>
              </a:rPr>
              <a:t> Entry(k, v)</a:t>
            </a:r>
            <a:r>
              <a:rPr lang="en-IE" sz="1600" b="1" dirty="0" smtClean="0">
                <a:ea typeface="ＭＳ Ｐゴシック" charset="-128"/>
                <a:sym typeface="Symbol" charset="2"/>
              </a:rPr>
              <a:t>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IE" sz="1600" b="1" dirty="0" smtClean="0">
                <a:ea typeface="ＭＳ Ｐゴシック" charset="-128"/>
                <a:sym typeface="Symbol" charset="2"/>
              </a:rPr>
              <a:t>	      </a:t>
            </a:r>
            <a:r>
              <a:rPr lang="en-IE" sz="1600" dirty="0" smtClean="0">
                <a:ea typeface="ＭＳ Ｐゴシック" charset="-128"/>
                <a:sym typeface="Symbol" charset="2"/>
              </a:rPr>
              <a:t>size  size + 1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IE" sz="1600" dirty="0" smtClean="0">
                <a:ea typeface="ＭＳ Ｐゴシック" charset="-128"/>
                <a:sym typeface="Symbol" charset="2"/>
              </a:rPr>
              <a:t>	      </a:t>
            </a:r>
            <a:r>
              <a:rPr lang="en-IE" sz="1600" b="1" dirty="0" smtClean="0">
                <a:ea typeface="ＭＳ Ｐゴシック" charset="-128"/>
                <a:sym typeface="Symbol" charset="2"/>
              </a:rPr>
              <a:t>return</a:t>
            </a:r>
            <a:r>
              <a:rPr lang="en-IE" sz="1600" dirty="0" smtClean="0">
                <a:ea typeface="ＭＳ Ｐゴシック" charset="-128"/>
                <a:sym typeface="Symbol" charset="2"/>
              </a:rPr>
              <a:t> </a:t>
            </a:r>
            <a:r>
              <a:rPr lang="en-IE" sz="1600" b="1" dirty="0" smtClean="0">
                <a:ea typeface="ＭＳ Ｐゴシック" charset="-128"/>
                <a:sym typeface="Symbol" charset="2"/>
              </a:rPr>
              <a:t>null</a:t>
            </a:r>
          </a:p>
          <a:p>
            <a:pPr eaLnBrk="1" hangingPunct="1">
              <a:lnSpc>
                <a:spcPct val="90000"/>
              </a:lnSpc>
              <a:buNone/>
            </a:pPr>
            <a:endParaRPr lang="en-IE" sz="1600" dirty="0" smtClean="0">
              <a:ea typeface="ＭＳ Ｐゴシック" charset="-128"/>
              <a:sym typeface="Symbol" charset="2"/>
            </a:endParaRPr>
          </a:p>
        </p:txBody>
      </p:sp>
      <p:sp>
        <p:nvSpPr>
          <p:cNvPr id="34820" name="Rectangle 7"/>
          <p:cNvSpPr>
            <a:spLocks noGrp="1" noChangeArrowheads="1"/>
          </p:cNvSpPr>
          <p:nvPr>
            <p:ph type="body" sz="half" idx="2"/>
          </p:nvPr>
        </p:nvSpPr>
        <p:spPr>
          <a:xfrm>
            <a:off x="4067944" y="1268413"/>
            <a:ext cx="4896544" cy="52562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endParaRPr lang="en-IE" sz="1600" smtClean="0">
              <a:ea typeface="ＭＳ Ｐゴシック" charset="-128"/>
              <a:sym typeface="Symbol" charset="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IE" sz="1600" smtClean="0">
                <a:ea typeface="ＭＳ Ｐゴシック" charset="-128"/>
                <a:sym typeface="Symbol" charset="2"/>
              </a:rPr>
              <a:t>        </a:t>
            </a:r>
            <a:r>
              <a:rPr lang="en-IE" sz="1600" b="1" dirty="0" smtClean="0">
                <a:ea typeface="ＭＳ Ｐゴシック" charset="-128"/>
                <a:sym typeface="Symbol" charset="2"/>
              </a:rPr>
              <a:t>if</a:t>
            </a:r>
            <a:r>
              <a:rPr lang="en-IE" sz="1600" dirty="0" smtClean="0">
                <a:ea typeface="ＭＳ Ｐゴシック" charset="-128"/>
                <a:sym typeface="Symbol" charset="2"/>
              </a:rPr>
              <a:t> (e = AVAILABLE) </a:t>
            </a:r>
            <a:r>
              <a:rPr lang="en-IE" sz="1600" b="1" dirty="0" smtClean="0">
                <a:ea typeface="ＭＳ Ｐゴシック" charset="-128"/>
                <a:sym typeface="Symbol" charset="2"/>
              </a:rPr>
              <a:t>and</a:t>
            </a:r>
            <a:r>
              <a:rPr lang="en-IE" sz="1600" dirty="0" smtClean="0">
                <a:ea typeface="ＭＳ Ｐゴシック" charset="-128"/>
                <a:sym typeface="Symbol" charset="2"/>
              </a:rPr>
              <a:t> (available == -1) </a:t>
            </a:r>
            <a:r>
              <a:rPr lang="en-IE" sz="1600" b="1" dirty="0" smtClean="0">
                <a:ea typeface="ＭＳ Ｐゴシック" charset="-128"/>
                <a:sym typeface="Symbol" charset="2"/>
              </a:rPr>
              <a:t>then</a:t>
            </a:r>
            <a:endParaRPr lang="en-IE" sz="1600" dirty="0" smtClean="0">
              <a:ea typeface="ＭＳ Ｐゴシック" charset="-128"/>
              <a:sym typeface="Symbol" charset="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IE" sz="1600" dirty="0" smtClean="0">
                <a:ea typeface="ＭＳ Ｐゴシック" charset="-128"/>
                <a:sym typeface="Symbol" charset="2"/>
              </a:rPr>
              <a:t>	    available  h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IE" sz="1600" dirty="0" smtClean="0">
                <a:ea typeface="ＭＳ Ｐゴシック" charset="-128"/>
                <a:sym typeface="Symbol" charset="2"/>
              </a:rPr>
              <a:t>	  </a:t>
            </a:r>
            <a:r>
              <a:rPr lang="en-IE" sz="1600" b="1" dirty="0" smtClean="0">
                <a:ea typeface="ＭＳ Ｐゴシック" charset="-128"/>
                <a:sym typeface="Symbol" charset="2"/>
              </a:rPr>
              <a:t>else</a:t>
            </a:r>
            <a:r>
              <a:rPr lang="en-IE" sz="1600" dirty="0" smtClean="0">
                <a:ea typeface="ＭＳ Ｐゴシック" charset="-128"/>
                <a:sym typeface="Symbol" charset="2"/>
              </a:rPr>
              <a:t> </a:t>
            </a:r>
            <a:r>
              <a:rPr lang="en-IE" sz="1600" b="1" dirty="0" smtClean="0">
                <a:ea typeface="ＭＳ Ｐゴシック" charset="-128"/>
                <a:sym typeface="Symbol" charset="2"/>
              </a:rPr>
              <a:t>if</a:t>
            </a:r>
            <a:r>
              <a:rPr lang="en-IE" sz="1600" dirty="0" smtClean="0">
                <a:ea typeface="ＭＳ Ｐゴシック" charset="-128"/>
                <a:sym typeface="Symbol" charset="2"/>
              </a:rPr>
              <a:t> (</a:t>
            </a:r>
            <a:r>
              <a:rPr lang="en-IE" sz="1600" dirty="0" err="1" smtClean="0">
                <a:ea typeface="ＭＳ Ｐゴシック" charset="-128"/>
                <a:sym typeface="Symbol" charset="2"/>
              </a:rPr>
              <a:t>e.key</a:t>
            </a:r>
            <a:r>
              <a:rPr lang="en-IE" sz="1600" dirty="0" smtClean="0">
                <a:ea typeface="ＭＳ Ｐゴシック" charset="-128"/>
                <a:sym typeface="Symbol" charset="2"/>
              </a:rPr>
              <a:t>() = k) </a:t>
            </a:r>
            <a:r>
              <a:rPr lang="en-IE" sz="1600" b="1" dirty="0" smtClean="0">
                <a:ea typeface="ＭＳ Ｐゴシック" charset="-128"/>
                <a:sym typeface="Symbol" charset="2"/>
              </a:rPr>
              <a:t>then</a:t>
            </a:r>
            <a:endParaRPr lang="en-IE" sz="1600" dirty="0" smtClean="0">
              <a:ea typeface="ＭＳ Ｐゴシック" charset="-128"/>
              <a:sym typeface="Symbol" charset="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IE" sz="1600" b="1" dirty="0" smtClean="0">
                <a:ea typeface="ＭＳ Ｐゴシック" charset="-128"/>
                <a:sym typeface="Symbol" charset="2"/>
              </a:rPr>
              <a:t>	    </a:t>
            </a:r>
            <a:r>
              <a:rPr lang="en-IE" sz="1600" dirty="0" smtClean="0">
                <a:ea typeface="ＭＳ Ｐゴシック" charset="-128"/>
                <a:sym typeface="Symbol" charset="2"/>
              </a:rPr>
              <a:t>temp</a:t>
            </a:r>
            <a:r>
              <a:rPr lang="en-IE" sz="1600" b="1" dirty="0" smtClean="0">
                <a:ea typeface="ＭＳ Ｐゴシック" charset="-128"/>
                <a:sym typeface="Symbol" charset="2"/>
              </a:rPr>
              <a:t> </a:t>
            </a:r>
            <a:r>
              <a:rPr lang="en-IE" sz="1600" dirty="0" smtClean="0">
                <a:ea typeface="ＭＳ Ｐゴシック" charset="-128"/>
                <a:sym typeface="Symbol" charset="2"/>
              </a:rPr>
              <a:t> </a:t>
            </a:r>
            <a:r>
              <a:rPr lang="en-IE" sz="1600" dirty="0" err="1" smtClean="0">
                <a:ea typeface="ＭＳ Ｐゴシック" charset="-128"/>
                <a:sym typeface="Symbol" charset="2"/>
              </a:rPr>
              <a:t>e.value</a:t>
            </a:r>
            <a:r>
              <a:rPr lang="en-IE" sz="1600" dirty="0" smtClean="0">
                <a:ea typeface="ＭＳ Ｐゴシック" charset="-128"/>
                <a:sym typeface="Symbol" charset="2"/>
              </a:rPr>
              <a:t>()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IE" sz="1600" dirty="0" smtClean="0">
                <a:ea typeface="ＭＳ Ｐゴシック" charset="-128"/>
                <a:sym typeface="Symbol" charset="2"/>
              </a:rPr>
              <a:t>	    A[h] = </a:t>
            </a:r>
            <a:r>
              <a:rPr lang="en-IE" sz="1600" b="1" dirty="0" smtClean="0">
                <a:ea typeface="ＭＳ Ｐゴシック" charset="-128"/>
                <a:sym typeface="Symbol" charset="2"/>
              </a:rPr>
              <a:t>new</a:t>
            </a:r>
            <a:r>
              <a:rPr lang="en-IE" sz="1600" dirty="0" smtClean="0">
                <a:ea typeface="ＭＳ Ｐゴシック" charset="-128"/>
                <a:sym typeface="Symbol" charset="2"/>
              </a:rPr>
              <a:t> Entry(k, v)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IE" sz="1600" dirty="0" smtClean="0">
                <a:ea typeface="ＭＳ Ｐゴシック" charset="-128"/>
                <a:sym typeface="Symbol" charset="2"/>
              </a:rPr>
              <a:t>	    size  size + 1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IE" sz="1600" dirty="0" smtClean="0">
                <a:ea typeface="ＭＳ Ｐゴシック" charset="-128"/>
                <a:sym typeface="Symbol" charset="2"/>
              </a:rPr>
              <a:t>	    </a:t>
            </a:r>
            <a:r>
              <a:rPr lang="en-IE" sz="1600" b="1" dirty="0" smtClean="0">
                <a:ea typeface="ＭＳ Ｐゴシック" charset="-128"/>
                <a:sym typeface="Symbol" charset="2"/>
              </a:rPr>
              <a:t>return</a:t>
            </a:r>
            <a:r>
              <a:rPr lang="en-IE" sz="1600" dirty="0" smtClean="0">
                <a:ea typeface="ＭＳ Ｐゴシック" charset="-128"/>
                <a:sym typeface="Symbol" charset="2"/>
              </a:rPr>
              <a:t> temp</a:t>
            </a:r>
          </a:p>
          <a:p>
            <a:pPr eaLnBrk="1" hangingPunct="1">
              <a:lnSpc>
                <a:spcPct val="90000"/>
              </a:lnSpc>
              <a:buNone/>
            </a:pPr>
            <a:endParaRPr lang="en-IE" sz="1600" b="1" dirty="0" smtClean="0">
              <a:ea typeface="ＭＳ Ｐゴシック" charset="-128"/>
              <a:sym typeface="Symbol" charset="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IE" sz="1600" b="1" dirty="0" smtClean="0">
                <a:ea typeface="ＭＳ Ｐゴシック" charset="-128"/>
                <a:sym typeface="Symbol" charset="2"/>
              </a:rPr>
              <a:t>	  </a:t>
            </a:r>
            <a:r>
              <a:rPr lang="en-IE" sz="1600" dirty="0" smtClean="0">
                <a:ea typeface="ＭＳ Ｐゴシック" charset="-128"/>
                <a:sym typeface="Symbol" charset="2"/>
              </a:rPr>
              <a:t>h  (h + 1) mod N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IE" sz="1600" dirty="0" smtClean="0">
                <a:ea typeface="ＭＳ Ｐゴシック" charset="-128"/>
                <a:sym typeface="Symbol" charset="2"/>
              </a:rPr>
              <a:t>	  p  p + 1</a:t>
            </a:r>
            <a:endParaRPr lang="en-IE" sz="1600" b="1" dirty="0" smtClean="0">
              <a:ea typeface="ＭＳ Ｐゴシック" charset="-128"/>
              <a:sym typeface="Symbol" charset="2"/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en-IE" sz="1600" dirty="0" smtClean="0">
              <a:ea typeface="ＭＳ Ｐゴシック" charset="-128"/>
              <a:sym typeface="Symbol" charset="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IE" sz="1600" b="1" dirty="0" smtClean="0">
                <a:ea typeface="ＭＳ Ｐゴシック" charset="-128"/>
                <a:sym typeface="Symbol" charset="2"/>
              </a:rPr>
              <a:t>	return</a:t>
            </a:r>
            <a:r>
              <a:rPr lang="en-IE" sz="1600" dirty="0" smtClean="0">
                <a:ea typeface="ＭＳ Ｐゴシック" charset="-128"/>
                <a:sym typeface="Symbol" charset="2"/>
              </a:rPr>
              <a:t> </a:t>
            </a:r>
            <a:r>
              <a:rPr lang="en-IE" sz="1600" b="1" dirty="0" smtClean="0">
                <a:ea typeface="ＭＳ Ｐゴシック" charset="-128"/>
                <a:sym typeface="Symbol" charset="2"/>
              </a:rPr>
              <a:t>null</a:t>
            </a:r>
            <a:endParaRPr lang="en-US" sz="1600" b="1" dirty="0" smtClean="0">
              <a:ea typeface="ＭＳ Ｐゴシック" charset="-128"/>
              <a:sym typeface="Symbol" charset="2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sz="1600" b="1" dirty="0" smtClean="0">
              <a:ea typeface="ＭＳ Ｐゴシック" charset="-128"/>
              <a:sym typeface="Symbol" charset="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charset="-128"/>
              </a:rPr>
              <a:t>Updates with Linear Probing</a:t>
            </a:r>
          </a:p>
        </p:txBody>
      </p:sp>
      <p:sp>
        <p:nvSpPr>
          <p:cNvPr id="34820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sz="1600" b="1" dirty="0" smtClean="0">
                <a:ea typeface="ＭＳ Ｐゴシック" charset="-128"/>
              </a:rPr>
              <a:t>Algorithm</a:t>
            </a:r>
            <a:r>
              <a:rPr lang="en-US" sz="1600" dirty="0" smtClean="0">
                <a:ea typeface="ＭＳ Ｐゴシック" charset="-128"/>
              </a:rPr>
              <a:t> remove(k):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1600" dirty="0" smtClean="0">
                <a:ea typeface="ＭＳ Ｐゴシック" charset="-128"/>
              </a:rPr>
              <a:t>	h </a:t>
            </a:r>
            <a:r>
              <a:rPr lang="en-IE" sz="1600" dirty="0" smtClean="0">
                <a:ea typeface="ＭＳ Ｐゴシック" charset="-128"/>
                <a:sym typeface="Symbol" charset="2"/>
              </a:rPr>
              <a:t> </a:t>
            </a:r>
            <a:r>
              <a:rPr lang="en-IE" sz="1600" dirty="0" err="1" smtClean="0">
                <a:ea typeface="ＭＳ Ｐゴシック" charset="-128"/>
                <a:sym typeface="Symbol" charset="2"/>
              </a:rPr>
              <a:t>hashFunction</a:t>
            </a:r>
            <a:r>
              <a:rPr lang="en-IE" sz="1600" dirty="0" smtClean="0">
                <a:ea typeface="ＭＳ Ｐゴシック" charset="-128"/>
                <a:sym typeface="Symbol" charset="2"/>
              </a:rPr>
              <a:t>(k)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IE" sz="1600" dirty="0" smtClean="0">
                <a:ea typeface="ＭＳ Ｐゴシック" charset="-128"/>
                <a:sym typeface="Symbol" charset="2"/>
              </a:rPr>
              <a:t>	p  0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IE" sz="1600" dirty="0" smtClean="0">
                <a:ea typeface="ＭＳ Ｐゴシック" charset="-128"/>
                <a:sym typeface="Symbol" charset="2"/>
              </a:rPr>
              <a:t>	</a:t>
            </a:r>
            <a:r>
              <a:rPr lang="en-IE" sz="1600" b="1" dirty="0" smtClean="0">
                <a:ea typeface="ＭＳ Ｐゴシック" charset="-128"/>
                <a:sym typeface="Symbol" charset="2"/>
              </a:rPr>
              <a:t>while</a:t>
            </a:r>
            <a:r>
              <a:rPr lang="en-IE" sz="1600" dirty="0" smtClean="0">
                <a:ea typeface="ＭＳ Ｐゴシック" charset="-128"/>
                <a:sym typeface="Symbol" charset="2"/>
              </a:rPr>
              <a:t> (p &lt; N) </a:t>
            </a:r>
            <a:r>
              <a:rPr lang="en-IE" sz="1600" b="1" dirty="0" smtClean="0">
                <a:ea typeface="ＭＳ Ｐゴシック" charset="-128"/>
                <a:sym typeface="Symbol" charset="2"/>
              </a:rPr>
              <a:t>do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IE" sz="1600" b="1" dirty="0" smtClean="0">
                <a:ea typeface="ＭＳ Ｐゴシック" charset="-128"/>
                <a:sym typeface="Symbol" charset="2"/>
              </a:rPr>
              <a:t>		</a:t>
            </a:r>
            <a:r>
              <a:rPr lang="en-IE" sz="1600" dirty="0" smtClean="0">
                <a:ea typeface="ＭＳ Ｐゴシック" charset="-128"/>
                <a:sym typeface="Symbol" charset="2"/>
              </a:rPr>
              <a:t>e  A[h]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IE" sz="1600" b="1" dirty="0" smtClean="0">
                <a:ea typeface="ＭＳ Ｐゴシック" charset="-128"/>
                <a:sym typeface="Symbol" charset="2"/>
              </a:rPr>
              <a:t>		if</a:t>
            </a:r>
            <a:r>
              <a:rPr lang="en-IE" sz="1600" dirty="0" smtClean="0">
                <a:ea typeface="ＭＳ Ｐゴシック" charset="-128"/>
                <a:sym typeface="Symbol" charset="2"/>
              </a:rPr>
              <a:t> (e = </a:t>
            </a:r>
            <a:r>
              <a:rPr lang="en-IE" sz="1600" b="1" dirty="0" smtClean="0">
                <a:ea typeface="ＭＳ Ｐゴシック" charset="-128"/>
                <a:sym typeface="Symbol" charset="2"/>
              </a:rPr>
              <a:t>null</a:t>
            </a:r>
            <a:r>
              <a:rPr lang="en-IE" sz="1600" dirty="0" smtClean="0">
                <a:ea typeface="ＭＳ Ｐゴシック" charset="-128"/>
                <a:sym typeface="Symbol" charset="2"/>
              </a:rPr>
              <a:t>) </a:t>
            </a:r>
            <a:r>
              <a:rPr lang="en-IE" sz="1600" b="1" dirty="0" smtClean="0">
                <a:ea typeface="ＭＳ Ｐゴシック" charset="-128"/>
                <a:sym typeface="Symbol" charset="2"/>
              </a:rPr>
              <a:t>then</a:t>
            </a:r>
            <a:r>
              <a:rPr lang="en-IE" sz="1600" dirty="0" smtClean="0">
                <a:ea typeface="ＭＳ Ｐゴシック" charset="-128"/>
                <a:sym typeface="Symbol" charset="2"/>
              </a:rPr>
              <a:t> </a:t>
            </a:r>
            <a:r>
              <a:rPr lang="en-IE" sz="1600" b="1" dirty="0" smtClean="0">
                <a:ea typeface="ＭＳ Ｐゴシック" charset="-128"/>
                <a:sym typeface="Symbol" charset="2"/>
              </a:rPr>
              <a:t>return</a:t>
            </a:r>
            <a:r>
              <a:rPr lang="en-IE" sz="1600" dirty="0" smtClean="0">
                <a:ea typeface="ＭＳ Ｐゴシック" charset="-128"/>
                <a:sym typeface="Symbol" charset="2"/>
              </a:rPr>
              <a:t> </a:t>
            </a:r>
            <a:r>
              <a:rPr lang="en-IE" sz="1600" b="1" dirty="0" smtClean="0">
                <a:ea typeface="ＭＳ Ｐゴシック" charset="-128"/>
                <a:sym typeface="Symbol" charset="2"/>
              </a:rPr>
              <a:t>null</a:t>
            </a:r>
            <a:endParaRPr lang="en-IE" sz="1600" dirty="0" smtClean="0">
              <a:ea typeface="ＭＳ Ｐゴシック" charset="-128"/>
              <a:sym typeface="Symbol" charset="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IE" sz="1600" b="1" dirty="0" smtClean="0">
                <a:ea typeface="ＭＳ Ｐゴシック" charset="-128"/>
                <a:sym typeface="Symbol" charset="2"/>
              </a:rPr>
              <a:t>		if</a:t>
            </a:r>
            <a:r>
              <a:rPr lang="en-IE" sz="1600" dirty="0" smtClean="0">
                <a:ea typeface="ＭＳ Ｐゴシック" charset="-128"/>
                <a:sym typeface="Symbol" charset="2"/>
              </a:rPr>
              <a:t> (e &lt;&gt; AVAILABLE) </a:t>
            </a:r>
            <a:r>
              <a:rPr lang="en-IE" sz="1600" b="1" dirty="0" smtClean="0">
                <a:ea typeface="ＭＳ Ｐゴシック" charset="-128"/>
                <a:sym typeface="Symbol" charset="2"/>
              </a:rPr>
              <a:t>and</a:t>
            </a:r>
            <a:r>
              <a:rPr lang="en-IE" sz="1600" dirty="0" smtClean="0">
                <a:ea typeface="ＭＳ Ｐゴシック" charset="-128"/>
                <a:sym typeface="Symbol" charset="2"/>
              </a:rPr>
              <a:t> (</a:t>
            </a:r>
            <a:r>
              <a:rPr lang="en-IE" sz="1600" dirty="0" err="1" smtClean="0">
                <a:ea typeface="ＭＳ Ｐゴシック" charset="-128"/>
                <a:sym typeface="Symbol" charset="2"/>
              </a:rPr>
              <a:t>e.key</a:t>
            </a:r>
            <a:r>
              <a:rPr lang="en-IE" sz="1600" dirty="0" smtClean="0">
                <a:ea typeface="ＭＳ Ｐゴシック" charset="-128"/>
                <a:sym typeface="Symbol" charset="2"/>
              </a:rPr>
              <a:t>() = k) </a:t>
            </a:r>
            <a:r>
              <a:rPr lang="en-IE" sz="1600" b="1" dirty="0" smtClean="0">
                <a:ea typeface="ＭＳ Ｐゴシック" charset="-128"/>
                <a:sym typeface="Symbol" charset="2"/>
              </a:rPr>
              <a:t>then</a:t>
            </a:r>
            <a:endParaRPr lang="en-IE" sz="1600" dirty="0" smtClean="0">
              <a:ea typeface="ＭＳ Ｐゴシック" charset="-128"/>
              <a:sym typeface="Symbol" charset="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IE" sz="1600" dirty="0" smtClean="0">
                <a:ea typeface="ＭＳ Ｐゴシック" charset="-128"/>
                <a:sym typeface="Symbol" charset="2"/>
              </a:rPr>
              <a:t>			temp</a:t>
            </a:r>
            <a:r>
              <a:rPr lang="en-IE" sz="1600" b="1" dirty="0" smtClean="0">
                <a:ea typeface="ＭＳ Ｐゴシック" charset="-128"/>
                <a:sym typeface="Symbol" charset="2"/>
              </a:rPr>
              <a:t> </a:t>
            </a:r>
            <a:r>
              <a:rPr lang="en-IE" sz="1600" dirty="0" smtClean="0">
                <a:ea typeface="ＭＳ Ｐゴシック" charset="-128"/>
                <a:sym typeface="Symbol" charset="2"/>
              </a:rPr>
              <a:t> </a:t>
            </a:r>
            <a:r>
              <a:rPr lang="en-IE" sz="1600" dirty="0" err="1" smtClean="0">
                <a:ea typeface="ＭＳ Ｐゴシック" charset="-128"/>
                <a:sym typeface="Symbol" charset="2"/>
              </a:rPr>
              <a:t>e.value</a:t>
            </a:r>
            <a:r>
              <a:rPr lang="en-IE" sz="1600" dirty="0" smtClean="0">
                <a:ea typeface="ＭＳ Ｐゴシック" charset="-128"/>
                <a:sym typeface="Symbol" charset="2"/>
              </a:rPr>
              <a:t>()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IE" sz="1600" dirty="0" smtClean="0">
                <a:ea typeface="ＭＳ Ｐゴシック" charset="-128"/>
                <a:sym typeface="Symbol" charset="2"/>
              </a:rPr>
              <a:t>			A[h] = AVAILABLE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IE" sz="1600" dirty="0" smtClean="0">
                <a:ea typeface="ＭＳ Ｐゴシック" charset="-128"/>
                <a:sym typeface="Symbol" charset="2"/>
              </a:rPr>
              <a:t>			size  size – 1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IE" sz="1600" b="1" dirty="0" smtClean="0">
                <a:ea typeface="ＭＳ Ｐゴシック" charset="-128"/>
                <a:sym typeface="Symbol" charset="2"/>
              </a:rPr>
              <a:t>			return</a:t>
            </a:r>
            <a:r>
              <a:rPr lang="en-IE" sz="1600" dirty="0" smtClean="0">
                <a:ea typeface="ＭＳ Ｐゴシック" charset="-128"/>
                <a:sym typeface="Symbol" charset="2"/>
              </a:rPr>
              <a:t> temp</a:t>
            </a:r>
          </a:p>
          <a:p>
            <a:pPr eaLnBrk="1" hangingPunct="1">
              <a:lnSpc>
                <a:spcPct val="90000"/>
              </a:lnSpc>
              <a:buNone/>
            </a:pPr>
            <a:endParaRPr lang="en-IE" sz="1600" b="1" dirty="0" smtClean="0">
              <a:ea typeface="ＭＳ Ｐゴシック" charset="-128"/>
              <a:sym typeface="Symbol" charset="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IE" sz="1600" dirty="0" smtClean="0">
                <a:ea typeface="ＭＳ Ｐゴシック" charset="-128"/>
                <a:sym typeface="Symbol" charset="2"/>
              </a:rPr>
              <a:t>		h  (h + 1) mod N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IE" sz="1600" dirty="0" smtClean="0">
                <a:ea typeface="ＭＳ Ｐゴシック" charset="-128"/>
                <a:sym typeface="Symbol" charset="2"/>
              </a:rPr>
              <a:t>		p  p + 1</a:t>
            </a:r>
            <a:endParaRPr lang="en-IE" sz="1600" b="1" dirty="0" smtClean="0">
              <a:ea typeface="ＭＳ Ｐゴシック" charset="-128"/>
              <a:sym typeface="Symbol" charset="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IE" sz="1600" dirty="0" smtClean="0">
                <a:ea typeface="ＭＳ Ｐゴシック" charset="-128"/>
                <a:sym typeface="Symbol" charset="2"/>
              </a:rPr>
              <a:t>	</a:t>
            </a:r>
            <a:r>
              <a:rPr lang="en-IE" sz="1600" b="1" dirty="0" smtClean="0">
                <a:ea typeface="ＭＳ Ｐゴシック" charset="-128"/>
                <a:sym typeface="Symbol" charset="2"/>
              </a:rPr>
              <a:t>return</a:t>
            </a:r>
            <a:r>
              <a:rPr lang="en-IE" sz="1600" dirty="0" smtClean="0">
                <a:ea typeface="ＭＳ Ｐゴシック" charset="-128"/>
                <a:sym typeface="Symbol" charset="2"/>
              </a:rPr>
              <a:t> </a:t>
            </a:r>
            <a:r>
              <a:rPr lang="en-IE" sz="1600" b="1" dirty="0" smtClean="0">
                <a:ea typeface="ＭＳ Ｐゴシック" charset="-128"/>
                <a:sym typeface="Symbol" charset="2"/>
              </a:rPr>
              <a:t>null</a:t>
            </a:r>
            <a:endParaRPr lang="en-US" sz="1600" b="1" dirty="0" smtClean="0">
              <a:ea typeface="ＭＳ Ｐゴシック" charset="-128"/>
              <a:sym typeface="Symbol" charset="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charset="-128"/>
              </a:rPr>
              <a:t>Double Hashing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>
                <a:ea typeface="ＭＳ Ｐゴシック" charset="-128"/>
              </a:rPr>
              <a:t>Idea: Use a secondary hash function </a:t>
            </a:r>
            <a:r>
              <a:rPr lang="en-US" sz="2400" b="1" smtClean="0">
                <a:ea typeface="ＭＳ Ｐゴシック" charset="-128"/>
              </a:rPr>
              <a:t>d(k):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Probing is not linear, but based on the following equation: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000" smtClean="0"/>
              <a:t>	</a:t>
            </a:r>
            <a:r>
              <a:rPr lang="en-US" sz="1600" smtClean="0"/>
              <a:t>	(</a:t>
            </a:r>
            <a:r>
              <a:rPr lang="en-US" sz="1600" b="1" smtClean="0"/>
              <a:t>i</a:t>
            </a:r>
            <a:r>
              <a:rPr lang="en-US" sz="1600" smtClean="0"/>
              <a:t> + </a:t>
            </a:r>
            <a:r>
              <a:rPr lang="en-US" sz="1600" b="1" smtClean="0"/>
              <a:t>jd</a:t>
            </a:r>
            <a:r>
              <a:rPr lang="en-US" sz="1600" smtClean="0"/>
              <a:t>(</a:t>
            </a:r>
            <a:r>
              <a:rPr lang="en-US" sz="1600" b="1" smtClean="0"/>
              <a:t>k</a:t>
            </a:r>
            <a:r>
              <a:rPr lang="en-US" sz="1600" smtClean="0"/>
              <a:t>)) mod </a:t>
            </a:r>
            <a:r>
              <a:rPr lang="en-US" sz="1600" b="1" smtClean="0"/>
              <a:t>N		</a:t>
            </a:r>
            <a:r>
              <a:rPr lang="en-US" sz="1600" smtClean="0"/>
              <a:t>for </a:t>
            </a:r>
            <a:r>
              <a:rPr lang="en-US" sz="1600" b="1" smtClean="0"/>
              <a:t>j</a:t>
            </a:r>
            <a:r>
              <a:rPr lang="en-US" sz="1600" smtClean="0"/>
              <a:t> = 0,  1, … , </a:t>
            </a:r>
            <a:r>
              <a:rPr lang="en-US" sz="1600" b="1" smtClean="0"/>
              <a:t>N </a:t>
            </a:r>
            <a:r>
              <a:rPr lang="en-US" sz="1600" smtClean="0"/>
              <a:t>- 1</a:t>
            </a:r>
            <a:endParaRPr lang="en-US" sz="180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Restrictions: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smtClean="0"/>
              <a:t>The secondary hash function </a:t>
            </a:r>
            <a:r>
              <a:rPr lang="en-US" sz="1600" b="1" smtClean="0"/>
              <a:t>d</a:t>
            </a:r>
            <a:r>
              <a:rPr lang="en-US" sz="1600" smtClean="0"/>
              <a:t>(</a:t>
            </a:r>
            <a:r>
              <a:rPr lang="en-US" sz="1600" b="1" smtClean="0"/>
              <a:t>k</a:t>
            </a:r>
            <a:r>
              <a:rPr lang="en-US" sz="1600" smtClean="0"/>
              <a:t>) cannot have zero values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smtClean="0"/>
              <a:t>The table size </a:t>
            </a:r>
            <a:r>
              <a:rPr lang="en-US" sz="1600" b="1" smtClean="0"/>
              <a:t>N</a:t>
            </a:r>
            <a:r>
              <a:rPr lang="en-US" sz="1600" smtClean="0"/>
              <a:t> must be a prime to allow probing of all the cells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ea typeface="ＭＳ Ｐゴシック" charset="-128"/>
              </a:rPr>
              <a:t>Common choice of d(k):</a:t>
            </a:r>
            <a:endParaRPr lang="en-US" sz="2000" b="1" smtClean="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000" b="1" smtClean="0">
                <a:ea typeface="ＭＳ Ｐゴシック" charset="-128"/>
              </a:rPr>
              <a:t>		d</a:t>
            </a:r>
            <a:r>
              <a:rPr lang="en-US" sz="2000" smtClean="0">
                <a:ea typeface="ＭＳ Ｐゴシック" charset="-128"/>
              </a:rPr>
              <a:t>(</a:t>
            </a:r>
            <a:r>
              <a:rPr lang="en-US" sz="2000" b="1" smtClean="0">
                <a:ea typeface="ＭＳ Ｐゴシック" charset="-128"/>
              </a:rPr>
              <a:t>k</a:t>
            </a:r>
            <a:r>
              <a:rPr lang="en-US" sz="2000" smtClean="0">
                <a:ea typeface="ＭＳ Ｐゴシック" charset="-128"/>
              </a:rPr>
              <a:t>) = </a:t>
            </a:r>
            <a:r>
              <a:rPr lang="en-US" sz="2000" b="1" smtClean="0">
                <a:ea typeface="ＭＳ Ｐゴシック" charset="-128"/>
              </a:rPr>
              <a:t>q</a:t>
            </a:r>
            <a:r>
              <a:rPr lang="en-US" sz="2000" smtClean="0">
                <a:ea typeface="ＭＳ Ｐゴシック" charset="-128"/>
              </a:rPr>
              <a:t> - (</a:t>
            </a:r>
            <a:r>
              <a:rPr lang="en-US" sz="2000" b="1" smtClean="0">
                <a:ea typeface="ＭＳ Ｐゴシック" charset="-128"/>
              </a:rPr>
              <a:t>k</a:t>
            </a:r>
            <a:r>
              <a:rPr lang="en-US" sz="2000" smtClean="0">
                <a:ea typeface="ＭＳ Ｐゴシック" charset="-128"/>
              </a:rPr>
              <a:t> mod </a:t>
            </a:r>
            <a:r>
              <a:rPr lang="en-US" sz="2000" b="1" smtClean="0">
                <a:ea typeface="ＭＳ Ｐゴシック" charset="-128"/>
              </a:rPr>
              <a:t>q</a:t>
            </a:r>
            <a:r>
              <a:rPr lang="en-US" sz="2000" smtClean="0">
                <a:ea typeface="ＭＳ Ｐゴシック" charset="-128"/>
              </a:rPr>
              <a:t>)</a:t>
            </a:r>
            <a:r>
              <a:rPr lang="en-US" sz="2000" b="1" smtClean="0">
                <a:ea typeface="ＭＳ Ｐゴシック" charset="-128"/>
              </a:rPr>
              <a:t>	</a:t>
            </a:r>
            <a:r>
              <a:rPr lang="en-US" sz="2000" smtClean="0">
                <a:ea typeface="ＭＳ Ｐゴシック" charset="-128"/>
              </a:rPr>
              <a:t>where	</a:t>
            </a:r>
            <a:r>
              <a:rPr lang="en-US" sz="2000" b="1" smtClean="0">
                <a:ea typeface="ＭＳ Ｐゴシック" charset="-128"/>
              </a:rPr>
              <a:t>q</a:t>
            </a:r>
            <a:r>
              <a:rPr lang="en-US" sz="2000" smtClean="0">
                <a:ea typeface="ＭＳ Ｐゴシック" charset="-128"/>
              </a:rPr>
              <a:t> &lt; </a:t>
            </a:r>
            <a:r>
              <a:rPr lang="en-US" sz="2000" b="1" smtClean="0">
                <a:ea typeface="ＭＳ Ｐゴシック" charset="-128"/>
              </a:rPr>
              <a:t>N </a:t>
            </a:r>
            <a:r>
              <a:rPr lang="en-US" sz="2000" smtClean="0">
                <a:ea typeface="ＭＳ Ｐゴシック" charset="-128"/>
              </a:rPr>
              <a:t>and </a:t>
            </a:r>
            <a:r>
              <a:rPr lang="en-US" sz="2000" b="1" smtClean="0">
                <a:ea typeface="ＭＳ Ｐゴシック" charset="-128"/>
              </a:rPr>
              <a:t>q</a:t>
            </a:r>
            <a:r>
              <a:rPr lang="en-US" sz="2000" smtClean="0">
                <a:ea typeface="ＭＳ Ｐゴシック" charset="-128"/>
              </a:rPr>
              <a:t> is a prime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ea typeface="ＭＳ Ｐゴシック" charset="-128"/>
              </a:rPr>
              <a:t>The possible values for </a:t>
            </a:r>
            <a:r>
              <a:rPr lang="en-US" sz="2400" b="1" smtClean="0">
                <a:ea typeface="ＭＳ Ｐゴシック" charset="-128"/>
              </a:rPr>
              <a:t>d</a:t>
            </a:r>
            <a:r>
              <a:rPr lang="en-US" sz="2400" smtClean="0">
                <a:ea typeface="ＭＳ Ｐゴシック" charset="-128"/>
              </a:rPr>
              <a:t>(</a:t>
            </a:r>
            <a:r>
              <a:rPr lang="en-US" sz="2400" b="1" smtClean="0">
                <a:ea typeface="ＭＳ Ｐゴシック" charset="-128"/>
              </a:rPr>
              <a:t>k</a:t>
            </a:r>
            <a:r>
              <a:rPr lang="en-US" sz="2400" smtClean="0">
                <a:ea typeface="ＭＳ Ｐゴシック" charset="-128"/>
              </a:rPr>
              <a:t>) are 1, 2, … , </a:t>
            </a:r>
            <a:r>
              <a:rPr lang="en-US" sz="2400" b="1" smtClean="0">
                <a:ea typeface="ＭＳ Ｐゴシック" charset="-128"/>
              </a:rPr>
              <a:t>q</a:t>
            </a:r>
          </a:p>
          <a:p>
            <a:pPr eaLnBrk="1" hangingPunct="1">
              <a:lnSpc>
                <a:spcPct val="90000"/>
              </a:lnSpc>
            </a:pPr>
            <a:endParaRPr lang="en-US" sz="2400" smtClean="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ea typeface="ＭＳ Ｐゴシック" charset="-128"/>
              </a:rPr>
              <a:t>Example: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Implementation: N = 13, h(k) = k mod 13, d(k) = 7 - k mod 7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Insert keys: 18, 41, 22, 44, 59, 32, 31, 73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endParaRPr lang="en-US" sz="2400" smtClean="0"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charset="-128"/>
              </a:rPr>
              <a:t>Performance of Hashing</a:t>
            </a:r>
          </a:p>
        </p:txBody>
      </p:sp>
      <p:sp>
        <p:nvSpPr>
          <p:cNvPr id="38915" name="Rectangle 12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z="2000" smtClean="0">
                <a:ea typeface="ＭＳ Ｐゴシック" charset="-128"/>
              </a:rPr>
              <a:t>In the worst case, searches, insertions and removals on a hash table take O(n) time</a:t>
            </a:r>
          </a:p>
          <a:p>
            <a:pPr lvl="1" eaLnBrk="1" hangingPunct="1"/>
            <a:r>
              <a:rPr lang="en-US" sz="1800" smtClean="0"/>
              <a:t>This occurs when all the keys inserted into the dictionary collide</a:t>
            </a:r>
            <a:endParaRPr lang="en-US" sz="2000" smtClean="0"/>
          </a:p>
          <a:p>
            <a:pPr lvl="1" eaLnBrk="1" hangingPunct="1"/>
            <a:endParaRPr lang="en-US" sz="1800" smtClean="0"/>
          </a:p>
          <a:p>
            <a:pPr eaLnBrk="1" hangingPunct="1"/>
            <a:r>
              <a:rPr lang="en-US" sz="2000" smtClean="0">
                <a:ea typeface="ＭＳ Ｐゴシック" charset="-128"/>
              </a:rPr>
              <a:t>The load factor a = n/N also affects the performance of a hash table</a:t>
            </a:r>
          </a:p>
          <a:p>
            <a:pPr lvl="1" eaLnBrk="1" hangingPunct="1"/>
            <a:endParaRPr lang="en-US" sz="1800" smtClean="0"/>
          </a:p>
          <a:p>
            <a:pPr eaLnBrk="1" hangingPunct="1"/>
            <a:r>
              <a:rPr lang="en-US" sz="2000" smtClean="0">
                <a:ea typeface="ＭＳ Ｐゴシック" charset="-128"/>
              </a:rPr>
              <a:t>Assuming hash values are like random numbers, the expected number of probes for (open addressing) insertion is:</a:t>
            </a:r>
            <a:br>
              <a:rPr lang="en-US" sz="2000" smtClean="0">
                <a:ea typeface="ＭＳ Ｐゴシック" charset="-128"/>
              </a:rPr>
            </a:br>
            <a:r>
              <a:rPr lang="en-US" sz="2000" smtClean="0">
                <a:ea typeface="ＭＳ Ｐゴシック" charset="-128"/>
              </a:rPr>
              <a:t>	</a:t>
            </a:r>
            <a:r>
              <a:rPr lang="en-US" sz="1800" smtClean="0">
                <a:ea typeface="ＭＳ Ｐゴシック" charset="-128"/>
              </a:rPr>
              <a:t>1 / (1 - a) </a:t>
            </a:r>
          </a:p>
        </p:txBody>
      </p:sp>
      <p:sp>
        <p:nvSpPr>
          <p:cNvPr id="38916" name="Rectangle 13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en-US" sz="2000" smtClean="0">
                <a:ea typeface="ＭＳ Ｐゴシック" charset="-128"/>
              </a:rPr>
              <a:t>The expected running time of all the dictionary ADT operations in a hash table is O(1)</a:t>
            </a:r>
          </a:p>
          <a:p>
            <a:pPr eaLnBrk="1" hangingPunct="1"/>
            <a:endParaRPr lang="en-US" sz="2000" smtClean="0">
              <a:ea typeface="ＭＳ Ｐゴシック" charset="-128"/>
            </a:endParaRPr>
          </a:p>
          <a:p>
            <a:pPr eaLnBrk="1" hangingPunct="1"/>
            <a:r>
              <a:rPr lang="en-US" sz="2000" smtClean="0">
                <a:ea typeface="ＭＳ Ｐゴシック" charset="-128"/>
              </a:rPr>
              <a:t>In practice, hashing is very fast provided the load factor is not close to 100%</a:t>
            </a:r>
          </a:p>
          <a:p>
            <a:pPr eaLnBrk="1" hangingPunct="1"/>
            <a:endParaRPr lang="en-US" sz="2000" smtClean="0">
              <a:ea typeface="ＭＳ Ｐゴシック" charset="-128"/>
            </a:endParaRPr>
          </a:p>
          <a:p>
            <a:pPr eaLnBrk="1" hangingPunct="1"/>
            <a:r>
              <a:rPr lang="en-US" sz="2000" smtClean="0">
                <a:ea typeface="ＭＳ Ｐゴシック" charset="-128"/>
              </a:rPr>
              <a:t>Applications of hash tables:</a:t>
            </a:r>
          </a:p>
          <a:p>
            <a:pPr lvl="1" eaLnBrk="1" hangingPunct="1"/>
            <a:r>
              <a:rPr lang="en-US" sz="1800" smtClean="0"/>
              <a:t>small databases</a:t>
            </a:r>
          </a:p>
          <a:p>
            <a:pPr lvl="1" eaLnBrk="1" hangingPunct="1"/>
            <a:r>
              <a:rPr lang="en-US" sz="1800" smtClean="0"/>
              <a:t>compilers</a:t>
            </a:r>
          </a:p>
          <a:p>
            <a:pPr lvl="1" eaLnBrk="1" hangingPunct="1"/>
            <a:r>
              <a:rPr lang="en-US" sz="1800" smtClean="0"/>
              <a:t>browser caches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charset="-128"/>
              </a:rPr>
              <a:t>Rehashing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>
                <a:ea typeface="ＭＳ Ｐゴシック" charset="-128"/>
              </a:rPr>
              <a:t>Rehashing is the process of expanding the capacity of a hash table.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It’s a lot like an extendable array (I.e. Vector)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ea typeface="ＭＳ Ｐゴシック" charset="-128"/>
              </a:rPr>
              <a:t>Rehashing is performed when the load factor moves above a certain threshold.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ea typeface="ＭＳ Ｐゴシック" charset="-128"/>
              </a:rPr>
              <a:t>We rehash by: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Creating a new array (&gt; 2N in size)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Specifying a new compression map (e.g. update the division method to work with the new size)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Inserting each entry into the new array.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ea typeface="ＭＳ Ｐゴシック" charset="-128"/>
              </a:rPr>
              <a:t>Given insertion is O(1), rehashing is an O(N) operation: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We have to check each index in the old array…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charset="-128"/>
              </a:rPr>
              <a:t>Hash Tables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>
                <a:ea typeface="ＭＳ Ｐゴシック" charset="-128"/>
              </a:rPr>
              <a:t>An array based approach to implementing the Map ADT.</a:t>
            </a:r>
          </a:p>
          <a:p>
            <a:pPr lvl="2" eaLnBrk="1" hangingPunct="1"/>
            <a:endParaRPr lang="en-US" sz="1600" smtClean="0"/>
          </a:p>
          <a:p>
            <a:pPr eaLnBrk="1" hangingPunct="1"/>
            <a:r>
              <a:rPr lang="en-US" sz="2400" smtClean="0">
                <a:ea typeface="ＭＳ Ｐゴシック" charset="-128"/>
              </a:rPr>
              <a:t>Key Features:</a:t>
            </a:r>
          </a:p>
          <a:p>
            <a:pPr lvl="1" eaLnBrk="1" hangingPunct="1"/>
            <a:r>
              <a:rPr lang="en-US" sz="2000" smtClean="0"/>
              <a:t>An </a:t>
            </a:r>
            <a:r>
              <a:rPr lang="en-US" sz="2000" b="1" smtClean="0"/>
              <a:t>array of size N</a:t>
            </a:r>
            <a:r>
              <a:rPr lang="en-US" sz="2000" smtClean="0"/>
              <a:t>,</a:t>
            </a:r>
          </a:p>
          <a:p>
            <a:pPr lvl="1" eaLnBrk="1" hangingPunct="1"/>
            <a:r>
              <a:rPr lang="en-US" sz="2000" smtClean="0"/>
              <a:t>A </a:t>
            </a:r>
            <a:r>
              <a:rPr lang="en-US" sz="2000" b="1" smtClean="0"/>
              <a:t>hash function</a:t>
            </a:r>
            <a:r>
              <a:rPr lang="en-US" sz="2000" smtClean="0"/>
              <a:t>, denoted h(k), which maps keys to integer values, known as </a:t>
            </a:r>
            <a:r>
              <a:rPr lang="en-US" sz="2000" b="1" smtClean="0"/>
              <a:t>hash values</a:t>
            </a:r>
            <a:r>
              <a:rPr lang="en-US" sz="2000" smtClean="0"/>
              <a:t>, in the range 0 to N-1:</a:t>
            </a:r>
            <a:endParaRPr lang="en-US" sz="1600" smtClean="0"/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endParaRPr lang="en-US" sz="1800" b="1" smtClean="0"/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1800" b="1" smtClean="0"/>
              <a:t>			Algorithm</a:t>
            </a:r>
            <a:r>
              <a:rPr lang="en-US" sz="1800" smtClean="0"/>
              <a:t> hashFunction(k):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1800" smtClean="0"/>
              <a:t>			    </a:t>
            </a:r>
            <a:r>
              <a:rPr lang="en-US" sz="1800" b="1" smtClean="0"/>
              <a:t>return</a:t>
            </a:r>
            <a:r>
              <a:rPr lang="en-US" sz="1800" smtClean="0"/>
              <a:t> k % N</a:t>
            </a:r>
          </a:p>
          <a:p>
            <a:pPr lvl="1" eaLnBrk="1" hangingPunct="1"/>
            <a:endParaRPr lang="en-US" sz="1800" smtClean="0"/>
          </a:p>
          <a:p>
            <a:pPr lvl="1" eaLnBrk="1" hangingPunct="1"/>
            <a:r>
              <a:rPr lang="en-US" sz="2000" smtClean="0"/>
              <a:t>A </a:t>
            </a:r>
            <a:r>
              <a:rPr lang="en-US" sz="2000" b="1" smtClean="0"/>
              <a:t>collision handling strategy</a:t>
            </a:r>
            <a:r>
              <a:rPr lang="en-US" sz="2000" smtClean="0"/>
              <a:t>, which deals with the case where two keys have the same hash value</a:t>
            </a:r>
          </a:p>
          <a:p>
            <a:pPr lvl="1" eaLnBrk="1" hangingPunct="1"/>
            <a:endParaRPr lang="en-US" sz="2000" smtClean="0"/>
          </a:p>
          <a:p>
            <a:pPr eaLnBrk="1" hangingPunct="1"/>
            <a:r>
              <a:rPr lang="en-US" sz="2400" smtClean="0">
                <a:ea typeface="ＭＳ Ｐゴシック" charset="-128"/>
              </a:rPr>
              <a:t>Two main types of collision handling strategy: </a:t>
            </a:r>
            <a:r>
              <a:rPr lang="en-US" sz="2400" b="1" smtClean="0">
                <a:ea typeface="ＭＳ Ｐゴシック" charset="-128"/>
              </a:rPr>
              <a:t>separate chaining </a:t>
            </a:r>
            <a:r>
              <a:rPr lang="en-US" sz="2400" smtClean="0">
                <a:ea typeface="ＭＳ Ｐゴシック" charset="-128"/>
              </a:rPr>
              <a:t>and </a:t>
            </a:r>
            <a:r>
              <a:rPr lang="en-US" sz="2400" b="1" smtClean="0">
                <a:ea typeface="ＭＳ Ｐゴシック" charset="-128"/>
              </a:rPr>
              <a:t>open addressing</a:t>
            </a:r>
            <a:r>
              <a:rPr lang="en-US" sz="2400" smtClean="0">
                <a:ea typeface="ＭＳ Ｐゴシック" charset="-128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Separate Chaining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smtClean="0">
                <a:ea typeface="ＭＳ Ｐゴシック" charset="-128"/>
              </a:rPr>
              <a:t>Basic strategy in which entries with the same hash value are “chained” together.</a:t>
            </a:r>
          </a:p>
          <a:p>
            <a:pPr eaLnBrk="1" hangingPunct="1"/>
            <a:endParaRPr lang="en-US" sz="2400" smtClean="0">
              <a:ea typeface="ＭＳ Ｐゴシック" charset="-128"/>
            </a:endParaRPr>
          </a:p>
          <a:p>
            <a:pPr eaLnBrk="1" hangingPunct="1"/>
            <a:r>
              <a:rPr lang="en-US" sz="2400" smtClean="0">
                <a:ea typeface="ＭＳ Ｐゴシック" charset="-128"/>
              </a:rPr>
              <a:t>Approach:</a:t>
            </a:r>
          </a:p>
          <a:p>
            <a:pPr lvl="1" eaLnBrk="1" hangingPunct="1"/>
            <a:r>
              <a:rPr lang="en-US" sz="2000" smtClean="0"/>
              <a:t>Use an array of Lists.</a:t>
            </a:r>
          </a:p>
          <a:p>
            <a:pPr lvl="1" eaLnBrk="1" hangingPunct="1"/>
            <a:r>
              <a:rPr lang="en-US" sz="2000" smtClean="0"/>
              <a:t>Collisions are resolved by adding the new entry to the end of the associated List.</a:t>
            </a:r>
          </a:p>
          <a:p>
            <a:pPr lvl="1"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ea typeface="ＭＳ Ｐゴシック" charset="-128"/>
              </a:rPr>
              <a:t>Example Problem: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Create a hash table of size 13 that uses the following hash function: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smtClean="0"/>
              <a:t>h(x) = x mod 13</a:t>
            </a: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Insert entries with the following keys: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smtClean="0"/>
              <a:t>18, 44, 41, 22, 59, 32, 31, 73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Pseudo Code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charset="2"/>
              <a:buNone/>
            </a:pPr>
            <a:r>
              <a:rPr lang="en-US" sz="1800" b="1" smtClean="0">
                <a:ea typeface="ＭＳ Ｐゴシック" charset="-128"/>
              </a:rPr>
              <a:t>Algorithm</a:t>
            </a:r>
            <a:r>
              <a:rPr lang="en-US" sz="1800" smtClean="0">
                <a:ea typeface="ＭＳ Ｐゴシック" charset="-128"/>
              </a:rPr>
              <a:t> put(k, v):</a:t>
            </a:r>
          </a:p>
          <a:p>
            <a:pPr>
              <a:buFont typeface="Wingdings" charset="2"/>
              <a:buNone/>
            </a:pPr>
            <a:r>
              <a:rPr lang="en-US" sz="1800" smtClean="0">
                <a:ea typeface="ＭＳ Ｐゴシック" charset="-128"/>
              </a:rPr>
              <a:t>	h </a:t>
            </a:r>
            <a:r>
              <a:rPr lang="en-IE" sz="1800" smtClean="0">
                <a:ea typeface="ＭＳ Ｐゴシック" charset="-128"/>
                <a:sym typeface="Symbol" charset="2"/>
              </a:rPr>
              <a:t> hashFunction(k)</a:t>
            </a:r>
          </a:p>
          <a:p>
            <a:pPr>
              <a:buFont typeface="Wingdings" charset="2"/>
              <a:buNone/>
            </a:pPr>
            <a:r>
              <a:rPr lang="en-IE" sz="1800" smtClean="0">
                <a:ea typeface="ＭＳ Ｐゴシック" charset="-128"/>
                <a:sym typeface="Symbol" charset="2"/>
              </a:rPr>
              <a:t>	temp  null</a:t>
            </a:r>
          </a:p>
          <a:p>
            <a:pPr>
              <a:buFont typeface="Wingdings" charset="2"/>
              <a:buNone/>
            </a:pPr>
            <a:r>
              <a:rPr lang="en-IE" sz="1800" smtClean="0">
                <a:ea typeface="ＭＳ Ｐゴシック" charset="-128"/>
                <a:sym typeface="Symbol" charset="2"/>
              </a:rPr>
              <a:t>	entry   new Entry(k,v)</a:t>
            </a:r>
          </a:p>
          <a:p>
            <a:pPr>
              <a:buFont typeface="Wingdings" charset="2"/>
              <a:buNone/>
            </a:pPr>
            <a:r>
              <a:rPr lang="en-IE" sz="1800" smtClean="0">
                <a:ea typeface="ＭＳ Ｐゴシック" charset="-128"/>
                <a:sym typeface="Symbol" charset="2"/>
              </a:rPr>
              <a:t>	</a:t>
            </a:r>
            <a:r>
              <a:rPr lang="en-IE" sz="1800" b="1" smtClean="0">
                <a:ea typeface="ＭＳ Ｐゴシック" charset="-128"/>
                <a:sym typeface="Symbol" charset="2"/>
              </a:rPr>
              <a:t>if</a:t>
            </a:r>
            <a:r>
              <a:rPr lang="en-IE" sz="1800" smtClean="0">
                <a:ea typeface="ＭＳ Ｐゴシック" charset="-128"/>
                <a:sym typeface="Symbol" charset="2"/>
              </a:rPr>
              <a:t> (A[h] = null) </a:t>
            </a:r>
            <a:r>
              <a:rPr lang="en-IE" sz="1800" b="1" smtClean="0">
                <a:ea typeface="ＭＳ Ｐゴシック" charset="-128"/>
                <a:sym typeface="Symbol" charset="2"/>
              </a:rPr>
              <a:t>then</a:t>
            </a:r>
          </a:p>
          <a:p>
            <a:pPr>
              <a:buFont typeface="Wingdings" charset="2"/>
              <a:buNone/>
            </a:pPr>
            <a:r>
              <a:rPr lang="en-IE" sz="1800" smtClean="0">
                <a:ea typeface="ＭＳ Ｐゴシック" charset="-128"/>
                <a:sym typeface="Symbol" charset="2"/>
              </a:rPr>
              <a:t>	    A[h]  new List()</a:t>
            </a:r>
          </a:p>
          <a:p>
            <a:pPr>
              <a:buFont typeface="Wingdings" charset="2"/>
              <a:buNone/>
            </a:pPr>
            <a:r>
              <a:rPr lang="en-IE" sz="1800" smtClean="0">
                <a:ea typeface="ＭＳ Ｐゴシック" charset="-128"/>
                <a:sym typeface="Symbol" charset="2"/>
              </a:rPr>
              <a:t>	    A[h].insertLast(entry)</a:t>
            </a:r>
          </a:p>
          <a:p>
            <a:pPr>
              <a:buFont typeface="Wingdings" charset="2"/>
              <a:buNone/>
            </a:pPr>
            <a:r>
              <a:rPr lang="en-IE" sz="1800" smtClean="0">
                <a:ea typeface="ＭＳ Ｐゴシック" charset="-128"/>
                <a:sym typeface="Symbol" charset="2"/>
              </a:rPr>
              <a:t>	</a:t>
            </a:r>
            <a:r>
              <a:rPr lang="en-IE" sz="1800" b="1" smtClean="0">
                <a:ea typeface="ＭＳ Ｐゴシック" charset="-128"/>
                <a:sym typeface="Symbol" charset="2"/>
              </a:rPr>
              <a:t>else</a:t>
            </a:r>
          </a:p>
          <a:p>
            <a:pPr>
              <a:buFont typeface="Wingdings" charset="2"/>
              <a:buNone/>
            </a:pPr>
            <a:r>
              <a:rPr lang="en-IE" sz="1800" smtClean="0">
                <a:ea typeface="ＭＳ Ｐゴシック" charset="-128"/>
                <a:sym typeface="Symbol" charset="2"/>
              </a:rPr>
              <a:t>	    P  find(A[h], k)</a:t>
            </a:r>
          </a:p>
          <a:p>
            <a:pPr>
              <a:buFont typeface="Wingdings" charset="2"/>
              <a:buNone/>
            </a:pPr>
            <a:r>
              <a:rPr lang="en-IE" sz="1800" smtClean="0">
                <a:ea typeface="ＭＳ Ｐゴシック" charset="-128"/>
                <a:sym typeface="Symbol" charset="2"/>
              </a:rPr>
              <a:t>	    </a:t>
            </a:r>
            <a:r>
              <a:rPr lang="en-IE" sz="1800" b="1" smtClean="0">
                <a:ea typeface="ＭＳ Ｐゴシック" charset="-128"/>
                <a:sym typeface="Symbol" charset="2"/>
              </a:rPr>
              <a:t>if</a:t>
            </a:r>
            <a:r>
              <a:rPr lang="en-IE" sz="1800" smtClean="0">
                <a:ea typeface="ＭＳ Ｐゴシック" charset="-128"/>
                <a:sym typeface="Symbol" charset="2"/>
              </a:rPr>
              <a:t> (P = null) </a:t>
            </a:r>
            <a:r>
              <a:rPr lang="en-IE" sz="1800" b="1" smtClean="0">
                <a:ea typeface="ＭＳ Ｐゴシック" charset="-128"/>
                <a:sym typeface="Symbol" charset="2"/>
              </a:rPr>
              <a:t>then</a:t>
            </a:r>
          </a:p>
          <a:p>
            <a:pPr>
              <a:buFont typeface="Wingdings" charset="2"/>
              <a:buNone/>
            </a:pPr>
            <a:r>
              <a:rPr lang="en-IE" sz="1800" smtClean="0">
                <a:ea typeface="ＭＳ Ｐゴシック" charset="-128"/>
                <a:sym typeface="Symbol" charset="2"/>
              </a:rPr>
              <a:t>	        A[h].insertLast(entry)</a:t>
            </a:r>
          </a:p>
          <a:p>
            <a:pPr>
              <a:buFont typeface="Wingdings" charset="2"/>
              <a:buNone/>
            </a:pPr>
            <a:r>
              <a:rPr lang="en-IE" sz="1800" smtClean="0">
                <a:ea typeface="ＭＳ Ｐゴシック" charset="-128"/>
                <a:sym typeface="Symbol" charset="2"/>
              </a:rPr>
              <a:t>	    </a:t>
            </a:r>
            <a:r>
              <a:rPr lang="en-IE" sz="1800" b="1" smtClean="0">
                <a:ea typeface="ＭＳ Ｐゴシック" charset="-128"/>
                <a:sym typeface="Symbol" charset="2"/>
              </a:rPr>
              <a:t>else</a:t>
            </a:r>
          </a:p>
          <a:p>
            <a:pPr>
              <a:buFont typeface="Wingdings" charset="2"/>
              <a:buNone/>
            </a:pPr>
            <a:r>
              <a:rPr lang="en-IE" sz="1800" smtClean="0">
                <a:ea typeface="ＭＳ Ｐゴシック" charset="-128"/>
                <a:sym typeface="Symbol" charset="2"/>
              </a:rPr>
              <a:t>	        entry  A[h].replace(P, entry)</a:t>
            </a:r>
          </a:p>
          <a:p>
            <a:pPr>
              <a:buFont typeface="Wingdings" charset="2"/>
              <a:buNone/>
            </a:pPr>
            <a:r>
              <a:rPr lang="en-IE" sz="1800" smtClean="0">
                <a:ea typeface="ＭＳ Ｐゴシック" charset="-128"/>
                <a:sym typeface="Symbol" charset="2"/>
              </a:rPr>
              <a:t>	        temp  entry.value()</a:t>
            </a:r>
          </a:p>
          <a:p>
            <a:pPr>
              <a:buFont typeface="Wingdings" charset="2"/>
              <a:buNone/>
            </a:pPr>
            <a:r>
              <a:rPr lang="en-IE" sz="1800" smtClean="0">
                <a:ea typeface="ＭＳ Ｐゴシック" charset="-128"/>
                <a:sym typeface="Symbol" charset="2"/>
              </a:rPr>
              <a:t>	size  size + 1</a:t>
            </a:r>
          </a:p>
          <a:p>
            <a:pPr>
              <a:buFont typeface="Wingdings" charset="2"/>
              <a:buNone/>
            </a:pPr>
            <a:r>
              <a:rPr lang="en-IE" sz="1800" smtClean="0">
                <a:ea typeface="ＭＳ Ｐゴシック" charset="-128"/>
                <a:sym typeface="Symbol" charset="2"/>
              </a:rPr>
              <a:t>	</a:t>
            </a:r>
            <a:r>
              <a:rPr lang="en-IE" sz="1800" b="1" smtClean="0">
                <a:ea typeface="ＭＳ Ｐゴシック" charset="-128"/>
                <a:sym typeface="Symbol" charset="2"/>
              </a:rPr>
              <a:t>return</a:t>
            </a:r>
            <a:r>
              <a:rPr lang="en-IE" sz="1800" smtClean="0">
                <a:ea typeface="ＭＳ Ｐゴシック" charset="-128"/>
                <a:sym typeface="Symbol" charset="2"/>
              </a:rPr>
              <a:t> temp</a:t>
            </a:r>
            <a:endParaRPr lang="en-US" sz="1800" smtClean="0">
              <a:ea typeface="ＭＳ Ｐゴシック" charset="-128"/>
              <a:sym typeface="Symbol" charset="2"/>
            </a:endParaRPr>
          </a:p>
        </p:txBody>
      </p:sp>
      <p:sp>
        <p:nvSpPr>
          <p:cNvPr id="2048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charset="2"/>
              <a:buNone/>
            </a:pPr>
            <a:r>
              <a:rPr lang="en-US" sz="1800" b="1" smtClean="0">
                <a:ea typeface="ＭＳ Ｐゴシック" charset="-128"/>
              </a:rPr>
              <a:t>Algorithm</a:t>
            </a:r>
            <a:r>
              <a:rPr lang="en-US" sz="1800" smtClean="0">
                <a:ea typeface="ＭＳ Ｐゴシック" charset="-128"/>
              </a:rPr>
              <a:t> remove(k):</a:t>
            </a:r>
          </a:p>
          <a:p>
            <a:pPr>
              <a:buFont typeface="Wingdings" charset="2"/>
              <a:buNone/>
            </a:pPr>
            <a:r>
              <a:rPr lang="en-US" sz="1800" smtClean="0">
                <a:ea typeface="ＭＳ Ｐゴシック" charset="-128"/>
              </a:rPr>
              <a:t>	h </a:t>
            </a:r>
            <a:r>
              <a:rPr lang="en-IE" sz="1800" smtClean="0">
                <a:ea typeface="ＭＳ Ｐゴシック" charset="-128"/>
                <a:sym typeface="Symbol" charset="2"/>
              </a:rPr>
              <a:t> hashFunction(k)</a:t>
            </a:r>
          </a:p>
          <a:p>
            <a:pPr>
              <a:buFont typeface="Wingdings" charset="2"/>
              <a:buNone/>
            </a:pPr>
            <a:r>
              <a:rPr lang="en-IE" sz="1800" smtClean="0">
                <a:ea typeface="ＭＳ Ｐゴシック" charset="-128"/>
                <a:sym typeface="Symbol" charset="2"/>
              </a:rPr>
              <a:t>	</a:t>
            </a:r>
            <a:r>
              <a:rPr lang="en-IE" sz="1800" b="1" smtClean="0">
                <a:ea typeface="ＭＳ Ｐゴシック" charset="-128"/>
                <a:sym typeface="Symbol" charset="2"/>
              </a:rPr>
              <a:t>if</a:t>
            </a:r>
            <a:r>
              <a:rPr lang="en-IE" sz="1800" smtClean="0">
                <a:ea typeface="ＭＳ Ｐゴシック" charset="-128"/>
                <a:sym typeface="Symbol" charset="2"/>
              </a:rPr>
              <a:t> (A[h] = null) </a:t>
            </a:r>
            <a:r>
              <a:rPr lang="en-IE" sz="1800" b="1" smtClean="0">
                <a:ea typeface="ＭＳ Ｐゴシック" charset="-128"/>
                <a:sym typeface="Symbol" charset="2"/>
              </a:rPr>
              <a:t>then</a:t>
            </a:r>
            <a:r>
              <a:rPr lang="en-IE" sz="1800" smtClean="0">
                <a:ea typeface="ＭＳ Ｐゴシック" charset="-128"/>
                <a:sym typeface="Symbol" charset="2"/>
              </a:rPr>
              <a:t> </a:t>
            </a:r>
            <a:r>
              <a:rPr lang="en-IE" sz="1800" b="1" smtClean="0">
                <a:ea typeface="ＭＳ Ｐゴシック" charset="-128"/>
                <a:sym typeface="Symbol" charset="2"/>
              </a:rPr>
              <a:t>return</a:t>
            </a:r>
            <a:r>
              <a:rPr lang="en-IE" sz="1800" smtClean="0">
                <a:ea typeface="ＭＳ Ｐゴシック" charset="-128"/>
                <a:sym typeface="Symbol" charset="2"/>
              </a:rPr>
              <a:t> null</a:t>
            </a:r>
          </a:p>
          <a:p>
            <a:pPr>
              <a:buFont typeface="Wingdings" charset="2"/>
              <a:buNone/>
            </a:pPr>
            <a:r>
              <a:rPr lang="en-IE" sz="1800" smtClean="0">
                <a:ea typeface="ＭＳ Ｐゴシック" charset="-128"/>
                <a:sym typeface="Symbol" charset="2"/>
              </a:rPr>
              <a:t>	P  find(A[h], k)</a:t>
            </a:r>
          </a:p>
          <a:p>
            <a:pPr>
              <a:buFont typeface="Wingdings" charset="2"/>
              <a:buNone/>
            </a:pPr>
            <a:r>
              <a:rPr lang="en-IE" sz="1800" smtClean="0">
                <a:ea typeface="ＭＳ Ｐゴシック" charset="-128"/>
                <a:sym typeface="Symbol" charset="2"/>
              </a:rPr>
              <a:t>	</a:t>
            </a:r>
            <a:r>
              <a:rPr lang="en-IE" sz="1800" b="1" smtClean="0">
                <a:ea typeface="ＭＳ Ｐゴシック" charset="-128"/>
                <a:sym typeface="Symbol" charset="2"/>
              </a:rPr>
              <a:t>if</a:t>
            </a:r>
            <a:r>
              <a:rPr lang="en-IE" sz="1800" smtClean="0">
                <a:ea typeface="ＭＳ Ｐゴシック" charset="-128"/>
                <a:sym typeface="Symbol" charset="2"/>
              </a:rPr>
              <a:t> (P = null) </a:t>
            </a:r>
            <a:r>
              <a:rPr lang="en-IE" sz="1800" b="1" smtClean="0">
                <a:ea typeface="ＭＳ Ｐゴシック" charset="-128"/>
                <a:sym typeface="Symbol" charset="2"/>
              </a:rPr>
              <a:t>then</a:t>
            </a:r>
            <a:r>
              <a:rPr lang="en-IE" sz="1800" smtClean="0">
                <a:ea typeface="ＭＳ Ｐゴシック" charset="-128"/>
                <a:sym typeface="Symbol" charset="2"/>
              </a:rPr>
              <a:t> </a:t>
            </a:r>
            <a:r>
              <a:rPr lang="en-IE" sz="1800" b="1" smtClean="0">
                <a:ea typeface="ＭＳ Ｐゴシック" charset="-128"/>
                <a:sym typeface="Symbol" charset="2"/>
              </a:rPr>
              <a:t>return</a:t>
            </a:r>
            <a:r>
              <a:rPr lang="en-IE" sz="1800" smtClean="0">
                <a:ea typeface="ＭＳ Ｐゴシック" charset="-128"/>
                <a:sym typeface="Symbol" charset="2"/>
              </a:rPr>
              <a:t> null</a:t>
            </a:r>
          </a:p>
          <a:p>
            <a:pPr>
              <a:buFont typeface="Wingdings" charset="2"/>
              <a:buNone/>
            </a:pPr>
            <a:r>
              <a:rPr lang="en-IE" sz="1800" smtClean="0">
                <a:ea typeface="ＭＳ Ｐゴシック" charset="-128"/>
                <a:sym typeface="Symbol" charset="2"/>
              </a:rPr>
              <a:t>	e  A[h].remove(P)</a:t>
            </a:r>
          </a:p>
          <a:p>
            <a:pPr>
              <a:buFont typeface="Wingdings" charset="2"/>
              <a:buNone/>
            </a:pPr>
            <a:r>
              <a:rPr lang="en-IE" sz="1800" smtClean="0">
                <a:ea typeface="ＭＳ Ｐゴシック" charset="-128"/>
                <a:sym typeface="Symbol" charset="2"/>
              </a:rPr>
              <a:t>	size  size - 1</a:t>
            </a:r>
          </a:p>
          <a:p>
            <a:pPr>
              <a:buFont typeface="Wingdings" charset="2"/>
              <a:buNone/>
            </a:pPr>
            <a:r>
              <a:rPr lang="en-IE" sz="1800" smtClean="0">
                <a:ea typeface="ＭＳ Ｐゴシック" charset="-128"/>
                <a:sym typeface="Symbol" charset="2"/>
              </a:rPr>
              <a:t>	</a:t>
            </a:r>
            <a:r>
              <a:rPr lang="en-IE" sz="1800" b="1" smtClean="0">
                <a:ea typeface="ＭＳ Ｐゴシック" charset="-128"/>
                <a:sym typeface="Symbol" charset="2"/>
              </a:rPr>
              <a:t>return</a:t>
            </a:r>
            <a:r>
              <a:rPr lang="en-IE" sz="1800" smtClean="0">
                <a:ea typeface="ＭＳ Ｐゴシック" charset="-128"/>
                <a:sym typeface="Symbol" charset="2"/>
              </a:rPr>
              <a:t> e.value()</a:t>
            </a:r>
            <a:endParaRPr lang="en-US" sz="1800" smtClean="0">
              <a:ea typeface="ＭＳ Ｐゴシック" charset="-128"/>
              <a:sym typeface="Symbol" charset="2"/>
            </a:endParaRPr>
          </a:p>
          <a:p>
            <a:pPr>
              <a:buFont typeface="Wingdings" charset="2"/>
              <a:buNone/>
            </a:pPr>
            <a:endParaRPr lang="en-US" sz="1800" smtClean="0">
              <a:ea typeface="ＭＳ Ｐゴシック" charset="-128"/>
              <a:sym typeface="Symbol" charset="2"/>
            </a:endParaRPr>
          </a:p>
          <a:p>
            <a:pPr>
              <a:buFont typeface="Wingdings" charset="2"/>
              <a:buNone/>
            </a:pPr>
            <a:r>
              <a:rPr lang="en-US" sz="1800" b="1" smtClean="0">
                <a:ea typeface="ＭＳ Ｐゴシック" charset="-128"/>
              </a:rPr>
              <a:t>Algorithm</a:t>
            </a:r>
            <a:r>
              <a:rPr lang="en-US" sz="1800" smtClean="0">
                <a:ea typeface="ＭＳ Ｐゴシック" charset="-128"/>
              </a:rPr>
              <a:t> get(k):</a:t>
            </a:r>
          </a:p>
          <a:p>
            <a:pPr>
              <a:buFont typeface="Wingdings" charset="2"/>
              <a:buNone/>
            </a:pPr>
            <a:r>
              <a:rPr lang="en-US" sz="1800" smtClean="0">
                <a:ea typeface="ＭＳ Ｐゴシック" charset="-128"/>
              </a:rPr>
              <a:t>	h </a:t>
            </a:r>
            <a:r>
              <a:rPr lang="en-IE" sz="1800" smtClean="0">
                <a:ea typeface="ＭＳ Ｐゴシック" charset="-128"/>
                <a:sym typeface="Symbol" charset="2"/>
              </a:rPr>
              <a:t> hashFunction(k)</a:t>
            </a:r>
          </a:p>
          <a:p>
            <a:pPr>
              <a:buFont typeface="Wingdings" charset="2"/>
              <a:buNone/>
            </a:pPr>
            <a:r>
              <a:rPr lang="en-IE" sz="1800" smtClean="0">
                <a:ea typeface="ＭＳ Ｐゴシック" charset="-128"/>
                <a:sym typeface="Symbol" charset="2"/>
              </a:rPr>
              <a:t>	</a:t>
            </a:r>
            <a:r>
              <a:rPr lang="en-IE" sz="1800" b="1" smtClean="0">
                <a:ea typeface="ＭＳ Ｐゴシック" charset="-128"/>
                <a:sym typeface="Symbol" charset="2"/>
              </a:rPr>
              <a:t>if</a:t>
            </a:r>
            <a:r>
              <a:rPr lang="en-IE" sz="1800" smtClean="0">
                <a:ea typeface="ＭＳ Ｐゴシック" charset="-128"/>
                <a:sym typeface="Symbol" charset="2"/>
              </a:rPr>
              <a:t> (A[h] = null) </a:t>
            </a:r>
            <a:r>
              <a:rPr lang="en-IE" sz="1800" b="1" smtClean="0">
                <a:ea typeface="ＭＳ Ｐゴシック" charset="-128"/>
                <a:sym typeface="Symbol" charset="2"/>
              </a:rPr>
              <a:t>then</a:t>
            </a:r>
            <a:r>
              <a:rPr lang="en-IE" sz="1800" smtClean="0">
                <a:ea typeface="ＭＳ Ｐゴシック" charset="-128"/>
                <a:sym typeface="Symbol" charset="2"/>
              </a:rPr>
              <a:t> </a:t>
            </a:r>
            <a:r>
              <a:rPr lang="en-IE" sz="1800" b="1" smtClean="0">
                <a:ea typeface="ＭＳ Ｐゴシック" charset="-128"/>
                <a:sym typeface="Symbol" charset="2"/>
              </a:rPr>
              <a:t>return</a:t>
            </a:r>
            <a:r>
              <a:rPr lang="en-IE" sz="1800" smtClean="0">
                <a:ea typeface="ＭＳ Ｐゴシック" charset="-128"/>
                <a:sym typeface="Symbol" charset="2"/>
              </a:rPr>
              <a:t> null</a:t>
            </a:r>
          </a:p>
          <a:p>
            <a:pPr>
              <a:buFont typeface="Wingdings" charset="2"/>
              <a:buNone/>
            </a:pPr>
            <a:r>
              <a:rPr lang="en-IE" sz="1800" smtClean="0">
                <a:ea typeface="ＭＳ Ｐゴシック" charset="-128"/>
                <a:sym typeface="Symbol" charset="2"/>
              </a:rPr>
              <a:t>	P  find(A[h], k)</a:t>
            </a:r>
          </a:p>
          <a:p>
            <a:pPr>
              <a:buFont typeface="Wingdings" charset="2"/>
              <a:buNone/>
            </a:pPr>
            <a:r>
              <a:rPr lang="en-IE" sz="1800" smtClean="0">
                <a:ea typeface="ＭＳ Ｐゴシック" charset="-128"/>
                <a:sym typeface="Symbol" charset="2"/>
              </a:rPr>
              <a:t>	</a:t>
            </a:r>
            <a:r>
              <a:rPr lang="en-IE" sz="1800" b="1" smtClean="0">
                <a:ea typeface="ＭＳ Ｐゴシック" charset="-128"/>
                <a:sym typeface="Symbol" charset="2"/>
              </a:rPr>
              <a:t>if</a:t>
            </a:r>
            <a:r>
              <a:rPr lang="en-IE" sz="1800" smtClean="0">
                <a:ea typeface="ＭＳ Ｐゴシック" charset="-128"/>
                <a:sym typeface="Symbol" charset="2"/>
              </a:rPr>
              <a:t> (P = null) </a:t>
            </a:r>
            <a:r>
              <a:rPr lang="en-IE" sz="1800" b="1" smtClean="0">
                <a:ea typeface="ＭＳ Ｐゴシック" charset="-128"/>
                <a:sym typeface="Symbol" charset="2"/>
              </a:rPr>
              <a:t>then</a:t>
            </a:r>
            <a:r>
              <a:rPr lang="en-IE" sz="1800" smtClean="0">
                <a:ea typeface="ＭＳ Ｐゴシック" charset="-128"/>
                <a:sym typeface="Symbol" charset="2"/>
              </a:rPr>
              <a:t> </a:t>
            </a:r>
            <a:r>
              <a:rPr lang="en-IE" sz="1800" b="1" smtClean="0">
                <a:ea typeface="ＭＳ Ｐゴシック" charset="-128"/>
                <a:sym typeface="Symbol" charset="2"/>
              </a:rPr>
              <a:t>return</a:t>
            </a:r>
            <a:r>
              <a:rPr lang="en-IE" sz="1800" smtClean="0">
                <a:ea typeface="ＭＳ Ｐゴシック" charset="-128"/>
                <a:sym typeface="Symbol" charset="2"/>
              </a:rPr>
              <a:t> null</a:t>
            </a:r>
          </a:p>
          <a:p>
            <a:pPr>
              <a:buFont typeface="Wingdings" charset="2"/>
              <a:buNone/>
            </a:pPr>
            <a:r>
              <a:rPr lang="en-IE" sz="1800" smtClean="0">
                <a:ea typeface="ＭＳ Ｐゴシック" charset="-128"/>
                <a:sym typeface="Symbol" charset="2"/>
              </a:rPr>
              <a:t>	</a:t>
            </a:r>
            <a:r>
              <a:rPr lang="en-IE" sz="1800" b="1" smtClean="0">
                <a:ea typeface="ＭＳ Ｐゴシック" charset="-128"/>
                <a:sym typeface="Symbol" charset="2"/>
              </a:rPr>
              <a:t>return</a:t>
            </a:r>
            <a:r>
              <a:rPr lang="en-IE" sz="1800" smtClean="0">
                <a:ea typeface="ＭＳ Ｐゴシック" charset="-128"/>
                <a:sym typeface="Symbol" charset="2"/>
              </a:rPr>
              <a:t> P.element().value()</a:t>
            </a:r>
            <a:endParaRPr lang="en-US" sz="1800" smtClean="0">
              <a:ea typeface="ＭＳ Ｐゴシック" charset="-128"/>
              <a:sym typeface="Symbol" charset="2"/>
            </a:endParaRPr>
          </a:p>
          <a:p>
            <a:pPr>
              <a:buFont typeface="Wingdings" charset="2"/>
              <a:buNone/>
            </a:pPr>
            <a:endParaRPr lang="en-US" sz="1800" smtClean="0">
              <a:ea typeface="ＭＳ Ｐゴシック" charset="-128"/>
              <a:sym typeface="Symbol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>
                <a:ea typeface="ＭＳ Ｐゴシック" charset="-128"/>
              </a:rPr>
              <a:t>Performance</a:t>
            </a:r>
            <a:endParaRPr lang="en-US" smtClean="0">
              <a:ea typeface="ＭＳ Ｐゴシック" charset="-128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268413"/>
            <a:ext cx="4552950" cy="52562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>
                <a:ea typeface="ＭＳ Ｐゴシック" charset="-128"/>
              </a:rPr>
              <a:t>The performance of get(), put() and remove() depends on the number of collisions: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 smtClean="0"/>
              <a:t>Best Case: </a:t>
            </a:r>
            <a:r>
              <a:rPr lang="en-US" sz="2000" smtClean="0"/>
              <a:t>no collisions occur means O(1) running-time!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 smtClean="0"/>
              <a:t>Worst Case: </a:t>
            </a:r>
            <a:r>
              <a:rPr lang="en-US" sz="2000" smtClean="0"/>
              <a:t>every key has the same hash value means O(n) running-time!</a:t>
            </a:r>
          </a:p>
          <a:p>
            <a:pPr eaLnBrk="1" hangingPunct="1">
              <a:lnSpc>
                <a:spcPct val="90000"/>
              </a:lnSpc>
            </a:pPr>
            <a:endParaRPr lang="en-US" sz="2000" smtClean="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smtClean="0">
                <a:ea typeface="ＭＳ Ｐゴシック" charset="-128"/>
              </a:rPr>
              <a:t>Normally, Hash Table performance is measured as </a:t>
            </a:r>
            <a:r>
              <a:rPr lang="en-US" sz="2000" b="1" u="sng" smtClean="0">
                <a:ea typeface="ＭＳ Ｐゴシック" charset="-128"/>
              </a:rPr>
              <a:t>expected</a:t>
            </a:r>
            <a:r>
              <a:rPr lang="en-US" sz="2000" smtClean="0">
                <a:ea typeface="ＭＳ Ｐゴシック" charset="-128"/>
              </a:rPr>
              <a:t> running-time (see table).</a:t>
            </a:r>
          </a:p>
          <a:p>
            <a:pPr eaLnBrk="1" hangingPunct="1">
              <a:lnSpc>
                <a:spcPct val="90000"/>
              </a:lnSpc>
            </a:pPr>
            <a:endParaRPr lang="en-US" sz="2000" smtClean="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smtClean="0">
                <a:ea typeface="ＭＳ Ｐゴシック" charset="-128"/>
              </a:rPr>
              <a:t>In practice, we try to achieve this by choosing a good hash function…</a:t>
            </a:r>
          </a:p>
        </p:txBody>
      </p:sp>
      <p:graphicFrame>
        <p:nvGraphicFramePr>
          <p:cNvPr id="2041860" name="Group 4"/>
          <p:cNvGraphicFramePr>
            <a:graphicFrameLocks noGrp="1"/>
          </p:cNvGraphicFramePr>
          <p:nvPr/>
        </p:nvGraphicFramePr>
        <p:xfrm>
          <a:off x="5181600" y="1447800"/>
          <a:ext cx="3124200" cy="4581525"/>
        </p:xfrm>
        <a:graphic>
          <a:graphicData uri="http://schemas.openxmlformats.org/drawingml/2006/table">
            <a:tbl>
              <a:tblPr/>
              <a:tblGrid>
                <a:gridCol w="2057400"/>
                <a:gridCol w="10668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Operation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size()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isEmpty()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get(k)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O(1)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put(k,v)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remove(k)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keys()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O(n)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values()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O(n)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entries()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O(n)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charset="-128"/>
              </a:rPr>
              <a:t>Hash Functions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>
                <a:ea typeface="ＭＳ Ｐゴシック" charset="-128"/>
              </a:rPr>
              <a:t>Hash Functions convert keys to integer hash values in the range 0 to N-1.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Any data type / object can be a key (e.g. strings, doubles, bank accounts, …)</a:t>
            </a:r>
          </a:p>
          <a:p>
            <a:pPr eaLnBrk="1" hangingPunct="1">
              <a:lnSpc>
                <a:spcPct val="90000"/>
              </a:lnSpc>
            </a:pPr>
            <a:endParaRPr lang="en-US" sz="2400" smtClean="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ea typeface="ＭＳ Ｐゴシック" charset="-128"/>
              </a:rPr>
              <a:t>To handle this Hash Functions combine two basic maps: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 smtClean="0"/>
              <a:t>Hash Code Map</a:t>
            </a:r>
            <a:r>
              <a:rPr lang="en-US" sz="2000" smtClean="0"/>
              <a:t>: Assigns an integer value to each key</a:t>
            </a:r>
            <a:endParaRPr lang="en-US" sz="2000" b="1" smtClean="0"/>
          </a:p>
          <a:p>
            <a:pPr lvl="1" eaLnBrk="1" hangingPunct="1">
              <a:lnSpc>
                <a:spcPct val="90000"/>
              </a:lnSpc>
            </a:pPr>
            <a:r>
              <a:rPr lang="en-US" sz="2000" b="1" smtClean="0"/>
              <a:t>Compression Map</a:t>
            </a:r>
            <a:r>
              <a:rPr lang="en-US" sz="2000" smtClean="0"/>
              <a:t>: Converts the integer to an integer in the range 0 to N-1.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ea typeface="ＭＳ Ｐゴシック" charset="-128"/>
              </a:rPr>
              <a:t>Previous example used a compression map known as the </a:t>
            </a:r>
            <a:r>
              <a:rPr lang="en-US" sz="2400" b="1" smtClean="0">
                <a:ea typeface="ＭＳ Ｐゴシック" charset="-128"/>
              </a:rPr>
              <a:t>division method</a:t>
            </a:r>
            <a:r>
              <a:rPr lang="en-US" sz="2400" smtClean="0">
                <a:ea typeface="ＭＳ Ｐゴシック" charset="-128"/>
              </a:rPr>
              <a:t> (% N):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N should be prime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Need to be wary of patterns in the hash codes of the form: pN + q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charset="-128"/>
              </a:rPr>
              <a:t>The MAD Method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>
                <a:ea typeface="ＭＳ Ｐゴシック" charset="-128"/>
              </a:rPr>
              <a:t>A better compression map is the </a:t>
            </a:r>
            <a:r>
              <a:rPr lang="en-US" sz="2400" b="1" smtClean="0">
                <a:ea typeface="ＭＳ Ｐゴシック" charset="-128"/>
              </a:rPr>
              <a:t>Multiply Add and Divide (MAD) method</a:t>
            </a:r>
            <a:r>
              <a:rPr lang="en-US" sz="2400" smtClean="0">
                <a:ea typeface="ＭＳ Ｐゴシック" charset="-128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endParaRPr lang="en-US" sz="2400" smtClean="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ea typeface="ＭＳ Ｐゴシック" charset="-128"/>
              </a:rPr>
              <a:t>This method takes the hash code: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Multiplies it by a constant value, known as the </a:t>
            </a:r>
            <a:r>
              <a:rPr lang="en-US" sz="2000" b="1" u="sng" smtClean="0"/>
              <a:t>scale factor</a:t>
            </a:r>
            <a:r>
              <a:rPr lang="en-US" sz="2000" smtClean="0"/>
              <a:t>,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Adds a second constant value, known as the </a:t>
            </a:r>
            <a:r>
              <a:rPr lang="en-US" sz="2000" b="1" u="sng" smtClean="0"/>
              <a:t>shift</a:t>
            </a:r>
            <a:r>
              <a:rPr lang="en-US" sz="2000" smtClean="0"/>
              <a:t>, and then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Returns the remainder when this value is divided by N.</a:t>
            </a:r>
          </a:p>
          <a:p>
            <a:pPr eaLnBrk="1" hangingPunct="1">
              <a:lnSpc>
                <a:spcPct val="90000"/>
              </a:lnSpc>
            </a:pPr>
            <a:endParaRPr lang="en-US" sz="2400" smtClean="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ea typeface="ＭＳ Ｐゴシック" charset="-128"/>
              </a:rPr>
              <a:t>For a given hash code, i, this method takes the form:</a:t>
            </a:r>
          </a:p>
          <a:p>
            <a:pPr algn="ctr" eaLnBrk="1" hangingPunct="1">
              <a:lnSpc>
                <a:spcPct val="90000"/>
              </a:lnSpc>
              <a:buFont typeface="Wingdings" charset="2"/>
              <a:buNone/>
            </a:pPr>
            <a:endParaRPr lang="en-US" sz="2000" smtClean="0">
              <a:ea typeface="ＭＳ Ｐゴシック" charset="-128"/>
            </a:endParaRPr>
          </a:p>
          <a:p>
            <a:pPr algn="ctr"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000" smtClean="0">
                <a:ea typeface="ＭＳ Ｐゴシック" charset="-128"/>
              </a:rPr>
              <a:t>(ai + b) mod N</a:t>
            </a:r>
          </a:p>
          <a:p>
            <a:pPr eaLnBrk="1" hangingPunct="1"/>
            <a:endParaRPr lang="en-US" sz="2400" smtClean="0">
              <a:ea typeface="ＭＳ Ｐゴシック" charset="-128"/>
            </a:endParaRPr>
          </a:p>
          <a:p>
            <a:pPr eaLnBrk="1" hangingPunct="1"/>
            <a:r>
              <a:rPr lang="en-US" sz="2400" smtClean="0">
                <a:ea typeface="ＭＳ Ｐゴシック" charset="-128"/>
              </a:rPr>
              <a:t>Constraint: a % N should not equal 0…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charset="-128"/>
              </a:rPr>
              <a:t>Hash Code Maps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>
                <a:ea typeface="ＭＳ Ｐゴシック" charset="-128"/>
              </a:rPr>
              <a:t>Primitive Data Types</a:t>
            </a:r>
            <a:endParaRPr lang="en-US" sz="2000" smtClean="0">
              <a:ea typeface="ＭＳ Ｐゴシック" charset="-128"/>
            </a:endParaRPr>
          </a:p>
          <a:p>
            <a:pPr lvl="1" eaLnBrk="1" hangingPunct="1"/>
            <a:r>
              <a:rPr lang="en-US" sz="2000" b="1" smtClean="0"/>
              <a:t>Integer Cast</a:t>
            </a:r>
            <a:r>
              <a:rPr lang="en-US" sz="2000" smtClean="0"/>
              <a:t>: re-interpret the bits as an integer value</a:t>
            </a:r>
          </a:p>
          <a:p>
            <a:pPr lvl="2" eaLnBrk="1" hangingPunct="1"/>
            <a:r>
              <a:rPr lang="en-US" sz="1600" smtClean="0"/>
              <a:t>e.g. for a byte, k, use (int) k</a:t>
            </a:r>
          </a:p>
          <a:p>
            <a:pPr lvl="1" eaLnBrk="1" hangingPunct="1"/>
            <a:r>
              <a:rPr lang="en-US" sz="2000" b="1" smtClean="0"/>
              <a:t>Component Sum</a:t>
            </a:r>
            <a:r>
              <a:rPr lang="en-US" sz="2000" smtClean="0"/>
              <a:t>: break the bits into integer size blocks, cast each block as an integer, and sum the values:</a:t>
            </a:r>
          </a:p>
          <a:p>
            <a:pPr lvl="2" eaLnBrk="1" hangingPunct="1"/>
            <a:r>
              <a:rPr lang="en-US" sz="1600" smtClean="0"/>
              <a:t>e.g. for a long, k, (int) (k &gt;&gt; 32) + (int) k</a:t>
            </a:r>
          </a:p>
          <a:p>
            <a:pPr lvl="1" eaLnBrk="1" hangingPunct="1"/>
            <a:r>
              <a:rPr lang="en-US" sz="2000" b="1" smtClean="0"/>
              <a:t>Polynomial Sum</a:t>
            </a:r>
            <a:r>
              <a:rPr lang="en-US" sz="2000" smtClean="0"/>
              <a:t>: same as component sum, but multiply each term by a constant polynomial coefficient:</a:t>
            </a:r>
          </a:p>
          <a:p>
            <a:pPr lvl="2" eaLnBrk="1" hangingPunct="1"/>
            <a:r>
              <a:rPr lang="en-US" sz="1600" smtClean="0"/>
              <a:t>e.g. for a sequence S= c</a:t>
            </a:r>
            <a:r>
              <a:rPr lang="en-US" sz="1600" baseline="-25000" smtClean="0"/>
              <a:t>1</a:t>
            </a:r>
            <a:r>
              <a:rPr lang="en-US" sz="1600" smtClean="0"/>
              <a:t>c</a:t>
            </a:r>
            <a:r>
              <a:rPr lang="en-US" sz="1400" smtClean="0"/>
              <a:t>2</a:t>
            </a:r>
            <a:r>
              <a:rPr lang="en-US" sz="1600" smtClean="0"/>
              <a:t>..c</a:t>
            </a:r>
            <a:r>
              <a:rPr lang="en-US" sz="1400" smtClean="0"/>
              <a:t>n</a:t>
            </a:r>
            <a:r>
              <a:rPr lang="en-US" sz="1600" smtClean="0"/>
              <a:t>, use </a:t>
            </a:r>
          </a:p>
          <a:p>
            <a:pPr lvl="2" eaLnBrk="1" hangingPunct="1"/>
            <a:endParaRPr lang="en-US" sz="1600" smtClean="0"/>
          </a:p>
          <a:p>
            <a:pPr lvl="2" eaLnBrk="1" hangingPunct="1"/>
            <a:endParaRPr lang="en-US" sz="1600" smtClean="0"/>
          </a:p>
          <a:p>
            <a:pPr eaLnBrk="1" hangingPunct="1"/>
            <a:r>
              <a:rPr lang="en-US" sz="2400" smtClean="0">
                <a:ea typeface="ＭＳ Ｐゴシック" charset="-128"/>
              </a:rPr>
              <a:t>Objects:</a:t>
            </a:r>
          </a:p>
          <a:p>
            <a:pPr lvl="1" eaLnBrk="1" hangingPunct="1"/>
            <a:r>
              <a:rPr lang="en-US" sz="2000" smtClean="0"/>
              <a:t>Use the objects memory address (or adapt one of the above)</a:t>
            </a:r>
          </a:p>
          <a:p>
            <a:pPr lvl="1" eaLnBrk="1" hangingPunct="1"/>
            <a:r>
              <a:rPr lang="en-US" sz="2000" smtClean="0"/>
              <a:t>Has proven to be a simple but effective general solution</a:t>
            </a:r>
          </a:p>
          <a:p>
            <a:pPr lvl="2" eaLnBrk="1" hangingPunct="1"/>
            <a:endParaRPr lang="en-US" sz="1600" smtClean="0"/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3048000" y="4267200"/>
          <a:ext cx="407828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2" name="Equation" r:id="rId3" imgW="2565400" imgH="431800" progId="Equation.3">
                  <p:embed/>
                </p:oleObj>
              </mc:Choice>
              <mc:Fallback>
                <p:oleObj name="Equation" r:id="rId3" imgW="2565400" imgH="431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267200"/>
                        <a:ext cx="4078288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charset="-128"/>
              </a:rPr>
              <a:t>Hash Code Maps &amp; Strings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>
                <a:ea typeface="ＭＳ Ｐゴシック" charset="-128"/>
              </a:rPr>
              <a:t>String = sequence of characters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Character encodings are integer numbers (typically 8 / 16 bit)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ea typeface="ＭＳ Ｐゴシック" charset="-128"/>
              </a:rPr>
              <a:t>Naïve solution: Use component sum</a:t>
            </a:r>
          </a:p>
          <a:p>
            <a:pPr lvl="1" eaLnBrk="1" hangingPunct="1"/>
            <a:r>
              <a:rPr lang="en-US" sz="2000" smtClean="0"/>
              <a:t>h(“dog”) = (int) ‘d’ + (int) ‘o’ + (int) ‘g’ = 100 + 111 + 103 = 314</a:t>
            </a:r>
          </a:p>
          <a:p>
            <a:pPr lvl="1" eaLnBrk="1" hangingPunct="1"/>
            <a:r>
              <a:rPr lang="en-US" sz="2000" smtClean="0"/>
              <a:t>h(“god”) = (int) ‘g’ + (int) ‘o’ + (int) ‘d’ = 103 + 111 + 100 = 314 !?!?!</a:t>
            </a:r>
          </a:p>
          <a:p>
            <a:pPr eaLnBrk="1" hangingPunct="1">
              <a:lnSpc>
                <a:spcPct val="90000"/>
              </a:lnSpc>
            </a:pPr>
            <a:endParaRPr lang="en-US" sz="2400" smtClean="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ea typeface="ＭＳ Ｐゴシック" charset="-128"/>
              </a:rPr>
              <a:t>Better solution: Use polynomial sum (p=3):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h(“god”) = 103 + 111*3 + 100*9 = 1,336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h(“dog”) = 100 + 111*3 + 103*9 = 1,360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ea typeface="ＭＳ Ｐゴシック" charset="-128"/>
              </a:rPr>
              <a:t>Experimental Note: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For 50,000 English words, a value of p = 33, results in less than 7 collisions!!!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E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E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31131</TotalTime>
  <Words>1398</Words>
  <Application>Microsoft Office PowerPoint</Application>
  <PresentationFormat>On-screen Show (4:3)</PresentationFormat>
  <Paragraphs>297</Paragraphs>
  <Slides>18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Radial</vt:lpstr>
      <vt:lpstr>Equation</vt:lpstr>
      <vt:lpstr>Hash Maps</vt:lpstr>
      <vt:lpstr>Hash Tables</vt:lpstr>
      <vt:lpstr>Separate Chaining</vt:lpstr>
      <vt:lpstr>Pseudo Code</vt:lpstr>
      <vt:lpstr>Performance</vt:lpstr>
      <vt:lpstr>Hash Functions</vt:lpstr>
      <vt:lpstr>The MAD Method</vt:lpstr>
      <vt:lpstr>Hash Code Maps</vt:lpstr>
      <vt:lpstr>Hash Code Maps &amp; Strings</vt:lpstr>
      <vt:lpstr>Separate Chaining</vt:lpstr>
      <vt:lpstr>Linear Probing Strategy</vt:lpstr>
      <vt:lpstr>Retrieval with Linear Probing</vt:lpstr>
      <vt:lpstr>Removal of Entries</vt:lpstr>
      <vt:lpstr>Updates with Linear Probing</vt:lpstr>
      <vt:lpstr>Updates with Linear Probing</vt:lpstr>
      <vt:lpstr>Double Hashing</vt:lpstr>
      <vt:lpstr>Performance of Hashing</vt:lpstr>
      <vt:lpstr>Rehashing</vt:lpstr>
    </vt:vector>
  </TitlesOfParts>
  <Company>UCD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 Agents with Agent Factory</dc:title>
  <dc:creator>Rem Collier</dc:creator>
  <cp:lastModifiedBy>Home</cp:lastModifiedBy>
  <cp:revision>658</cp:revision>
  <cp:lastPrinted>2009-11-19T15:56:25Z</cp:lastPrinted>
  <dcterms:created xsi:type="dcterms:W3CDTF">2009-11-26T15:29:19Z</dcterms:created>
  <dcterms:modified xsi:type="dcterms:W3CDTF">2012-10-17T13:02:49Z</dcterms:modified>
</cp:coreProperties>
</file>