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89" r:id="rId2"/>
    <p:sldId id="557" r:id="rId3"/>
    <p:sldId id="558" r:id="rId4"/>
    <p:sldId id="559" r:id="rId5"/>
    <p:sldId id="560" r:id="rId6"/>
    <p:sldId id="565" r:id="rId7"/>
    <p:sldId id="564" r:id="rId8"/>
    <p:sldId id="566" r:id="rId9"/>
    <p:sldId id="561" r:id="rId10"/>
    <p:sldId id="563" r:id="rId11"/>
    <p:sldId id="567" r:id="rId12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C26FD3-07D7-C646-8193-16B606E50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C934673-721B-6447-A536-41B13DC04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15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6553A-34EC-0B45-B127-3D03A85F33AC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pPr>
              <a:defRPr/>
            </a:pPr>
            <a:fld id="{E31CF9B6-42E5-8748-AACB-EB7C91A1BC0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endParaRPr lang="en-US" sz="2400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smtClean="0"/>
              <a:t>Iterators</a:t>
            </a:r>
            <a:endParaRPr lang="en-IE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1800" smtClean="0"/>
              <a:t>School </a:t>
            </a:r>
            <a:r>
              <a:rPr lang="en-IE" sz="1800" dirty="0" smtClean="0"/>
              <a:t>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sz="1800" dirty="0" smtClean="0"/>
              <a:t>University College Dublin, Ireland</a:t>
            </a:r>
            <a:endParaRPr lang="en-IE" sz="2400" dirty="0" smtClean="0"/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List Traversal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class</a:t>
            </a:r>
            <a:r>
              <a:rPr lang="en-US" sz="1200" dirty="0">
                <a:latin typeface="Courier New" charset="0"/>
              </a:rPr>
              <a:t> ListTest2 {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</a:t>
            </a:r>
            <a:r>
              <a:rPr lang="en-US" sz="1200" b="1" dirty="0">
                <a:latin typeface="Courier New" charset="0"/>
              </a:rPr>
              <a:t>public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static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b="1" dirty="0">
                <a:latin typeface="Courier New" charset="0"/>
              </a:rPr>
              <a:t>void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main(String</a:t>
            </a:r>
            <a:r>
              <a:rPr lang="en-US" sz="1200" dirty="0">
                <a:latin typeface="Courier New" charset="0"/>
              </a:rPr>
              <a:t>[] </a:t>
            </a:r>
            <a:r>
              <a:rPr lang="en-US" sz="1200" dirty="0" err="1">
                <a:latin typeface="Courier New" charset="0"/>
              </a:rPr>
              <a:t>args</a:t>
            </a:r>
            <a:r>
              <a:rPr lang="en-US" sz="1200" dirty="0">
                <a:latin typeface="Courier New" charset="0"/>
              </a:rPr>
              <a:t>) {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List&lt;String&gt; list 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LinkedList</a:t>
            </a:r>
            <a:r>
              <a:rPr lang="en-US" sz="1200" dirty="0">
                <a:latin typeface="Courier New" charset="0"/>
              </a:rPr>
              <a:t>&lt;String&gt;();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 smtClean="0">
                <a:latin typeface="Courier New" charset="0"/>
              </a:rPr>
              <a:t>		Position&lt;String</a:t>
            </a:r>
            <a:r>
              <a:rPr lang="en-US" sz="1200" dirty="0">
                <a:latin typeface="Courier New" charset="0"/>
              </a:rPr>
              <a:t>&gt; p = </a:t>
            </a:r>
            <a:r>
              <a:rPr lang="en-US" sz="1200" dirty="0" err="1">
                <a:latin typeface="Courier New" charset="0"/>
              </a:rPr>
              <a:t>list.insertLast</a:t>
            </a:r>
            <a:r>
              <a:rPr lang="en-US" sz="1200" dirty="0">
                <a:latin typeface="Courier New" charset="0"/>
              </a:rPr>
              <a:t>(“One”);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</a:t>
            </a:r>
            <a:r>
              <a:rPr lang="en-US" sz="1200" dirty="0" err="1">
                <a:latin typeface="Courier New" charset="0"/>
              </a:rPr>
              <a:t>list.insertLast(“Three</a:t>
            </a:r>
            <a:r>
              <a:rPr lang="en-US" sz="1200" dirty="0">
                <a:latin typeface="Courier New" charset="0"/>
              </a:rPr>
              <a:t>”);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</a:t>
            </a:r>
            <a:r>
              <a:rPr lang="en-US" sz="1200" dirty="0" err="1">
                <a:latin typeface="Courier New" charset="0"/>
              </a:rPr>
              <a:t>list.insertAfter(p</a:t>
            </a:r>
            <a:r>
              <a:rPr lang="en-US" sz="1200" dirty="0">
                <a:latin typeface="Courier New" charset="0"/>
              </a:rPr>
              <a:t>, “Two”);</a:t>
            </a:r>
          </a:p>
          <a:p>
            <a:pPr eaLnBrk="1" hangingPunct="1">
              <a:buFont typeface="Wingdings" charset="2"/>
              <a:buNone/>
            </a:pPr>
            <a:endParaRPr lang="en-US" sz="1200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</a:t>
            </a:r>
            <a:r>
              <a:rPr lang="en-US" sz="1200" dirty="0" err="1" smtClean="0">
                <a:latin typeface="Courier New" charset="0"/>
              </a:rPr>
              <a:t>Iterator</a:t>
            </a:r>
            <a:r>
              <a:rPr lang="en-US" sz="1200" dirty="0" smtClean="0">
                <a:latin typeface="Courier New" charset="0"/>
              </a:rPr>
              <a:t>&lt;String&gt; it </a:t>
            </a:r>
            <a:r>
              <a:rPr lang="en-US" sz="1200" dirty="0">
                <a:latin typeface="Courier New" charset="0"/>
              </a:rPr>
              <a:t>= </a:t>
            </a:r>
            <a:r>
              <a:rPr lang="en-US" sz="1200" b="1" dirty="0">
                <a:latin typeface="Courier New" charset="0"/>
              </a:rPr>
              <a:t>new</a:t>
            </a:r>
            <a:r>
              <a:rPr lang="en-US" sz="1200" dirty="0">
                <a:latin typeface="Courier New" charset="0"/>
              </a:rPr>
              <a:t> </a:t>
            </a:r>
            <a:r>
              <a:rPr lang="en-US" sz="1200" dirty="0" err="1">
                <a:latin typeface="Courier New" charset="0"/>
              </a:rPr>
              <a:t>ListIterator</a:t>
            </a:r>
            <a:r>
              <a:rPr lang="en-US" sz="1200" dirty="0">
                <a:latin typeface="Courier New" charset="0"/>
              </a:rPr>
              <a:t>&lt;String&gt;(list);</a:t>
            </a:r>
          </a:p>
          <a:p>
            <a:pPr eaLnBrk="1" hangingPunct="1">
              <a:buFont typeface="Wingdings" charset="2"/>
              <a:buNone/>
            </a:pPr>
            <a:r>
              <a:rPr lang="en-US" sz="1200" b="1" dirty="0">
                <a:latin typeface="Courier New" charset="0"/>
              </a:rPr>
              <a:t>		while</a:t>
            </a:r>
            <a:r>
              <a:rPr lang="en-US" sz="1200" dirty="0">
                <a:latin typeface="Courier New" charset="0"/>
              </a:rPr>
              <a:t> (</a:t>
            </a:r>
            <a:r>
              <a:rPr lang="en-US" sz="1200" dirty="0" err="1">
                <a:latin typeface="Courier New" charset="0"/>
              </a:rPr>
              <a:t>it.hasNext</a:t>
            </a:r>
            <a:r>
              <a:rPr lang="en-US" sz="1200" dirty="0">
                <a:latin typeface="Courier New" charset="0"/>
              </a:rPr>
              <a:t>()) {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  </a:t>
            </a:r>
            <a:r>
              <a:rPr lang="en-US" sz="1200" dirty="0" err="1">
                <a:latin typeface="Courier New" charset="0"/>
              </a:rPr>
              <a:t>System.out.println(it.next</a:t>
            </a:r>
            <a:r>
              <a:rPr lang="en-US" sz="1200" dirty="0">
                <a:latin typeface="Courier New" charset="0"/>
              </a:rPr>
              <a:t>());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	</a:t>
            </a:r>
            <a:r>
              <a:rPr lang="en-US" sz="1200" dirty="0" smtClean="0">
                <a:latin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endParaRPr lang="en-US" sz="1200" dirty="0" smtClean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1200" dirty="0" smtClean="0">
                <a:latin typeface="Courier New" charset="0"/>
              </a:rPr>
              <a:t>		</a:t>
            </a:r>
            <a:r>
              <a:rPr lang="en-IE" sz="1200" dirty="0" smtClean="0">
                <a:latin typeface="Courier New" charset="0"/>
              </a:rPr>
              <a:t>Vector&lt;String&gt; vector = new Vector&lt;String&gt;();</a:t>
            </a:r>
          </a:p>
          <a:p>
            <a:pPr eaLnBrk="1" hangingPunct="1">
              <a:buFont typeface="Wingdings" charset="2"/>
              <a:buNone/>
            </a:pPr>
            <a:r>
              <a:rPr lang="en-IE" sz="1200" dirty="0" smtClean="0">
                <a:latin typeface="Courier New" charset="0"/>
              </a:rPr>
              <a:t>		</a:t>
            </a:r>
            <a:r>
              <a:rPr lang="en-IE" sz="1200" dirty="0" err="1" smtClean="0">
                <a:latin typeface="Courier New" charset="0"/>
              </a:rPr>
              <a:t>vector.insertAtRank</a:t>
            </a:r>
            <a:r>
              <a:rPr lang="en-IE" sz="1200" dirty="0" smtClean="0">
                <a:latin typeface="Courier New" charset="0"/>
              </a:rPr>
              <a:t>(0, “</a:t>
            </a:r>
            <a:r>
              <a:rPr lang="en-IE" sz="1200" dirty="0" err="1" smtClean="0">
                <a:latin typeface="Courier New" charset="0"/>
              </a:rPr>
              <a:t>Rem</a:t>
            </a:r>
            <a:r>
              <a:rPr lang="en-IE" sz="1200" dirty="0" smtClean="0">
                <a:latin typeface="Courier New" charset="0"/>
              </a:rPr>
              <a:t>”);</a:t>
            </a:r>
          </a:p>
          <a:p>
            <a:pPr eaLnBrk="1" hangingPunct="1">
              <a:buFont typeface="Wingdings" charset="2"/>
              <a:buNone/>
            </a:pPr>
            <a:r>
              <a:rPr lang="en-IE" sz="1200" dirty="0" smtClean="0">
                <a:latin typeface="Courier New" charset="0"/>
              </a:rPr>
              <a:t>		</a:t>
            </a:r>
            <a:r>
              <a:rPr lang="en-IE" sz="1200" dirty="0" err="1" smtClean="0">
                <a:latin typeface="Courier New" charset="0"/>
              </a:rPr>
              <a:t>vector.insertAtRank</a:t>
            </a:r>
            <a:r>
              <a:rPr lang="en-IE" sz="1200" dirty="0" smtClean="0">
                <a:latin typeface="Courier New" charset="0"/>
              </a:rPr>
              <a:t>(0, “Bob”);</a:t>
            </a:r>
          </a:p>
          <a:p>
            <a:pPr eaLnBrk="1" hangingPunct="1">
              <a:buNone/>
            </a:pPr>
            <a:endParaRPr lang="en-US" sz="1200" dirty="0" smtClean="0">
              <a:latin typeface="Courier New" charset="0"/>
            </a:endParaRPr>
          </a:p>
          <a:p>
            <a:pPr eaLnBrk="1" hangingPunct="1">
              <a:buNone/>
            </a:pPr>
            <a:r>
              <a:rPr lang="en-US" sz="1200" dirty="0" smtClean="0">
                <a:latin typeface="Courier New" charset="0"/>
              </a:rPr>
              <a:t>		it = </a:t>
            </a:r>
            <a:r>
              <a:rPr lang="en-US" sz="1200" b="1" dirty="0" smtClean="0">
                <a:latin typeface="Courier New" charset="0"/>
              </a:rPr>
              <a:t>new</a:t>
            </a:r>
            <a:r>
              <a:rPr lang="en-US" sz="1200" dirty="0" smtClean="0">
                <a:latin typeface="Courier New" charset="0"/>
              </a:rPr>
              <a:t> </a:t>
            </a:r>
            <a:r>
              <a:rPr lang="en-US" sz="1200" dirty="0" err="1" smtClean="0">
                <a:latin typeface="Courier New" charset="0"/>
              </a:rPr>
              <a:t>ListIterator</a:t>
            </a:r>
            <a:r>
              <a:rPr lang="en-US" sz="1200" dirty="0" smtClean="0">
                <a:latin typeface="Courier New" charset="0"/>
              </a:rPr>
              <a:t>&lt;String&gt;(list);</a:t>
            </a:r>
          </a:p>
          <a:p>
            <a:pPr eaLnBrk="1" hangingPunct="1">
              <a:buNone/>
            </a:pPr>
            <a:r>
              <a:rPr lang="en-US" sz="1200" b="1" dirty="0" smtClean="0">
                <a:latin typeface="Courier New" charset="0"/>
              </a:rPr>
              <a:t>		while</a:t>
            </a:r>
            <a:r>
              <a:rPr lang="en-US" sz="1200" dirty="0" smtClean="0">
                <a:latin typeface="Courier New" charset="0"/>
              </a:rPr>
              <a:t> (</a:t>
            </a:r>
            <a:r>
              <a:rPr lang="en-US" sz="1200" dirty="0" err="1" smtClean="0">
                <a:latin typeface="Courier New" charset="0"/>
              </a:rPr>
              <a:t>it.hasNext</a:t>
            </a:r>
            <a:r>
              <a:rPr lang="en-US" sz="1200" dirty="0" smtClean="0">
                <a:latin typeface="Courier New" charset="0"/>
              </a:rPr>
              <a:t>()) {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charset="0"/>
              </a:rPr>
              <a:t>		  </a:t>
            </a:r>
            <a:r>
              <a:rPr lang="en-US" sz="1200" dirty="0" err="1" smtClean="0">
                <a:latin typeface="Courier New" charset="0"/>
              </a:rPr>
              <a:t>System.out.println</a:t>
            </a:r>
            <a:r>
              <a:rPr lang="en-US" sz="1200" dirty="0" smtClean="0">
                <a:latin typeface="Courier New" charset="0"/>
              </a:rPr>
              <a:t>(</a:t>
            </a:r>
            <a:r>
              <a:rPr lang="en-US" sz="1200" dirty="0" err="1" smtClean="0">
                <a:latin typeface="Courier New" charset="0"/>
              </a:rPr>
              <a:t>it.next</a:t>
            </a:r>
            <a:r>
              <a:rPr lang="en-US" sz="1200" dirty="0" smtClean="0">
                <a:latin typeface="Courier New" charset="0"/>
              </a:rPr>
              <a:t>());</a:t>
            </a:r>
          </a:p>
          <a:p>
            <a:pPr eaLnBrk="1" hangingPunct="1">
              <a:buNone/>
            </a:pPr>
            <a:r>
              <a:rPr lang="en-US" sz="1200" dirty="0" smtClean="0">
                <a:latin typeface="Courier New" charset="0"/>
              </a:rPr>
              <a:t>		}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	}</a:t>
            </a:r>
          </a:p>
          <a:p>
            <a:pPr eaLnBrk="1" hangingPunct="1">
              <a:buFont typeface="Wingdings" charset="2"/>
              <a:buNone/>
            </a:pPr>
            <a:r>
              <a:rPr lang="en-US" sz="12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So </a:t>
            </a:r>
            <a:r>
              <a:rPr lang="en-US" sz="2400" dirty="0" err="1" smtClean="0"/>
              <a:t>Iterators</a:t>
            </a:r>
            <a:r>
              <a:rPr lang="en-US" sz="2400" dirty="0" smtClean="0"/>
              <a:t> are a way of defining how to traverse (loop through) a Sequence ADT independent of its implementation.</a:t>
            </a:r>
          </a:p>
          <a:p>
            <a:pPr lvl="1" eaLnBrk="1" hangingPunct="1"/>
            <a:r>
              <a:rPr lang="en-US" sz="2000" dirty="0" smtClean="0"/>
              <a:t>i.e. we traverse all types of sequence in the same way.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This is very useful because we can change the underlying ADT without changing how it is traversed…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In fact, Java includes the </a:t>
            </a:r>
            <a:r>
              <a:rPr lang="en-US" sz="2400" dirty="0" err="1" smtClean="0"/>
              <a:t>java.util.Iterator</a:t>
            </a:r>
            <a:r>
              <a:rPr lang="en-US" sz="2400" dirty="0" smtClean="0"/>
              <a:t> interface and most of their Sequence ADT implementations include an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() method that returns an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for that sequence.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This code is part of the DSAI codebase…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ADTs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Vectors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Support insertion / removal by rank (index).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Commonly implemented using extendable (dynamic) arrays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Support insertion / removal by position (I.e. you can insert a new item relative to an existing item).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Commonly implemented using </a:t>
            </a:r>
            <a:r>
              <a:rPr lang="en-US" sz="2000" b="1"/>
              <a:t>doubly-linked lists</a:t>
            </a:r>
            <a:r>
              <a:rPr lang="en-US" sz="200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Combination of a Vector &amp; a List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Support traversal of other Sequence ADTs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Iterators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A common operation on a sequence is to perform some operation on each item in turn.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Examples include: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/>
              <a:t>Printing out each element in a sequence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/>
              <a:t>Adding 1 to each element in a sequence of integers</a:t>
            </a:r>
          </a:p>
          <a:p>
            <a:pPr lvl="1" eaLnBrk="1" hangingPunct="1">
              <a:lnSpc>
                <a:spcPct val="90000"/>
              </a:lnSpc>
            </a:pPr>
            <a:endParaRPr lang="en-IE" sz="20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All of the Sequence ADTs support this kind of activity in some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For Vectors, we can use an </a:t>
            </a:r>
            <a:r>
              <a:rPr lang="en-GB" sz="2000" dirty="0" err="1"/>
              <a:t>int</a:t>
            </a:r>
            <a:r>
              <a:rPr lang="en-GB" sz="2000" dirty="0"/>
              <a:t>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For Lists, we can use first(), last(), and next(p).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Because the support varies between the different types of Sequence ADT, a better solution is to define a general model of this kind of behaviour  that can be specified as an ADT.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An </a:t>
            </a:r>
            <a:r>
              <a:rPr lang="en-GB" sz="2400" b="1" dirty="0" err="1"/>
              <a:t>Iterator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an ADT that encapsulates the notion of “walking along the elements of a sequence”.</a:t>
            </a:r>
          </a:p>
          <a:p>
            <a:pPr lvl="2" eaLnBrk="1" hangingPunct="1">
              <a:lnSpc>
                <a:spcPct val="90000"/>
              </a:lnSpc>
            </a:pPr>
            <a:endParaRPr lang="en-GB" sz="18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To achieve this, we can identify two basic operations:</a:t>
            </a:r>
            <a:endParaRPr lang="en-IE" sz="2400" dirty="0"/>
          </a:p>
          <a:p>
            <a:pPr lvl="1" eaLnBrk="1" hangingPunct="1">
              <a:lnSpc>
                <a:spcPct val="90000"/>
              </a:lnSpc>
            </a:pPr>
            <a:r>
              <a:rPr lang="en-GB" sz="2000" dirty="0" err="1"/>
              <a:t>hasNext</a:t>
            </a:r>
            <a:r>
              <a:rPr lang="en-GB" sz="2000" dirty="0"/>
              <a:t>()</a:t>
            </a:r>
            <a:r>
              <a:rPr lang="en-IE" sz="2000" dirty="0"/>
              <a:t>:</a:t>
            </a:r>
            <a:r>
              <a:rPr lang="en-GB" sz="2000" dirty="0"/>
              <a:t>	Are there more items?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next()</a:t>
            </a:r>
            <a:r>
              <a:rPr lang="en-IE" sz="2000" dirty="0"/>
              <a:t>:		</a:t>
            </a:r>
            <a:r>
              <a:rPr lang="en-GB" sz="2000" dirty="0"/>
              <a:t>Returns next element (if there is one)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/>
          </a:p>
          <a:p>
            <a:pPr eaLnBrk="1" hangingPunct="1">
              <a:lnSpc>
                <a:spcPct val="90000"/>
              </a:lnSpc>
            </a:pPr>
            <a:r>
              <a:rPr lang="en-IE" sz="2400" dirty="0"/>
              <a:t>Together, we can use this ADT to implement a loop that will traverse each element independent of the underlying Sequence ADT.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000" dirty="0"/>
              <a:t>Printout Example:</a:t>
            </a:r>
          </a:p>
          <a:p>
            <a:pPr lvl="3" eaLnBrk="1" hangingPunct="1">
              <a:lnSpc>
                <a:spcPct val="90000"/>
              </a:lnSpc>
            </a:pPr>
            <a:endParaRPr lang="en-IE" sz="16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>
                <a:solidFill>
                  <a:srgbClr val="008040"/>
                </a:solidFill>
              </a:rPr>
              <a:t>		</a:t>
            </a:r>
            <a:r>
              <a:rPr lang="en-IE" sz="2000" dirty="0" err="1">
                <a:solidFill>
                  <a:srgbClr val="008040"/>
                </a:solidFill>
              </a:rPr>
              <a:t>Iterator</a:t>
            </a:r>
            <a:r>
              <a:rPr lang="en-IE" sz="2000" dirty="0">
                <a:solidFill>
                  <a:srgbClr val="008040"/>
                </a:solidFill>
              </a:rPr>
              <a:t> it </a:t>
            </a:r>
            <a:r>
              <a:rPr lang="en-IE" sz="2000" dirty="0">
                <a:solidFill>
                  <a:srgbClr val="008040"/>
                </a:solidFill>
                <a:sym typeface="Symbol" charset="2"/>
              </a:rPr>
              <a:t></a:t>
            </a:r>
            <a:r>
              <a:rPr lang="en-IE" sz="2000" dirty="0">
                <a:solidFill>
                  <a:srgbClr val="008040"/>
                </a:solidFill>
              </a:rPr>
              <a:t> </a:t>
            </a:r>
            <a:r>
              <a:rPr lang="en-IE" sz="2000" b="1" dirty="0">
                <a:solidFill>
                  <a:srgbClr val="008040"/>
                </a:solidFill>
              </a:rPr>
              <a:t>new</a:t>
            </a:r>
            <a:r>
              <a:rPr lang="en-IE" sz="2000" dirty="0">
                <a:solidFill>
                  <a:srgbClr val="008040"/>
                </a:solidFill>
              </a:rPr>
              <a:t> </a:t>
            </a:r>
            <a:r>
              <a:rPr lang="en-IE" sz="2000" dirty="0" err="1">
                <a:solidFill>
                  <a:srgbClr val="008040"/>
                </a:solidFill>
              </a:rPr>
              <a:t>Iterator</a:t>
            </a:r>
            <a:r>
              <a:rPr lang="en-IE" sz="2000" dirty="0">
                <a:solidFill>
                  <a:srgbClr val="008040"/>
                </a:solidFill>
              </a:rPr>
              <a:t>(S)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>
                <a:solidFill>
                  <a:srgbClr val="008040"/>
                </a:solidFill>
              </a:rPr>
              <a:t>		</a:t>
            </a:r>
            <a:r>
              <a:rPr lang="en-IE" sz="2000" b="1" dirty="0">
                <a:solidFill>
                  <a:srgbClr val="008040"/>
                </a:solidFill>
              </a:rPr>
              <a:t>while</a:t>
            </a:r>
            <a:r>
              <a:rPr lang="en-IE" sz="2000" dirty="0">
                <a:solidFill>
                  <a:srgbClr val="008040"/>
                </a:solidFill>
              </a:rPr>
              <a:t> ( </a:t>
            </a:r>
            <a:r>
              <a:rPr lang="en-IE" sz="2000" dirty="0" err="1">
                <a:solidFill>
                  <a:srgbClr val="008040"/>
                </a:solidFill>
              </a:rPr>
              <a:t>it.hasNext</a:t>
            </a:r>
            <a:r>
              <a:rPr lang="en-IE" sz="2000" dirty="0">
                <a:solidFill>
                  <a:srgbClr val="008040"/>
                </a:solidFill>
              </a:rPr>
              <a:t>() 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>
                <a:solidFill>
                  <a:srgbClr val="008040"/>
                </a:solidFill>
              </a:rPr>
              <a:t>			print ( </a:t>
            </a:r>
            <a:r>
              <a:rPr lang="en-IE" sz="2000" dirty="0" err="1">
                <a:solidFill>
                  <a:srgbClr val="008040"/>
                </a:solidFill>
              </a:rPr>
              <a:t>it.next</a:t>
            </a:r>
            <a:r>
              <a:rPr lang="en-IE" sz="2000" dirty="0">
                <a:solidFill>
                  <a:srgbClr val="008040"/>
                </a:solidFill>
              </a:rPr>
              <a:t>()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Iterator Interface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0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en-US" sz="20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en-US" sz="20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public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interface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err="1" smtClean="0">
                <a:latin typeface="Courier New" charset="0"/>
              </a:rPr>
              <a:t>Iterator</a:t>
            </a:r>
            <a:r>
              <a:rPr lang="en-US" sz="2000" dirty="0" smtClean="0">
                <a:latin typeface="Courier New" charset="0"/>
              </a:rPr>
              <a:t>&lt;E&gt; </a:t>
            </a:r>
            <a:r>
              <a:rPr lang="en-US" sz="2000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latin typeface="Courier New" charset="0"/>
              </a:rPr>
              <a:t>public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boolean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err="1">
                <a:latin typeface="Courier New" charset="0"/>
              </a:rPr>
              <a:t>hasNext</a:t>
            </a:r>
            <a:r>
              <a:rPr lang="en-US" sz="2000" dirty="0">
                <a:latin typeface="Courier New" charset="0"/>
              </a:rPr>
              <a:t>();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latin typeface="Courier New" charset="0"/>
              </a:rPr>
              <a:t>public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smtClean="0">
                <a:latin typeface="Courier New" charset="0"/>
              </a:rPr>
              <a:t>E </a:t>
            </a:r>
            <a:r>
              <a:rPr lang="en-US" sz="2000" dirty="0">
                <a:latin typeface="Courier New" charset="0"/>
              </a:rPr>
              <a:t>next();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Recap: Vector Interface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ga-IE" sz="2400" dirty="0" smtClean="0"/>
              <a:t>The basic interface of a Vector takes the form:</a:t>
            </a:r>
          </a:p>
          <a:p>
            <a:pPr eaLnBrk="1" hangingPunct="1">
              <a:buFont typeface="Wingdings" charset="2"/>
              <a:buNone/>
            </a:pPr>
            <a:endParaRPr lang="ga-IE" sz="2400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b="1" dirty="0" smtClean="0">
                <a:latin typeface="Courier New" charset="0"/>
              </a:rPr>
              <a:t>interface</a:t>
            </a:r>
            <a:r>
              <a:rPr lang="en-IE" sz="2000" dirty="0" smtClean="0">
                <a:latin typeface="Courier New" charset="0"/>
              </a:rPr>
              <a:t> Vector&lt;E&gt; {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size();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b="1" dirty="0" err="1" smtClean="0">
                <a:latin typeface="Courier New" charset="0"/>
              </a:rPr>
              <a:t>boolean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dirty="0" err="1" smtClean="0">
                <a:latin typeface="Courier New" charset="0"/>
              </a:rPr>
              <a:t>isEmpty</a:t>
            </a:r>
            <a:r>
              <a:rPr lang="en-IE" sz="2000" dirty="0" smtClean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E </a:t>
            </a:r>
            <a:r>
              <a:rPr lang="en-IE" sz="2000" dirty="0" err="1" smtClean="0">
                <a:latin typeface="Courier New" charset="0"/>
              </a:rPr>
              <a:t>elemAtRank</a:t>
            </a:r>
            <a:r>
              <a:rPr lang="en-IE" sz="2000" dirty="0" smtClean="0">
                <a:latin typeface="Courier New" charset="0"/>
              </a:rPr>
              <a:t>(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rank);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E </a:t>
            </a:r>
            <a:r>
              <a:rPr lang="en-IE" sz="2000" dirty="0" err="1" smtClean="0">
                <a:latin typeface="Courier New" charset="0"/>
              </a:rPr>
              <a:t>replaceAtRank</a:t>
            </a:r>
            <a:r>
              <a:rPr lang="en-IE" sz="2000" dirty="0" smtClean="0">
                <a:latin typeface="Courier New" charset="0"/>
              </a:rPr>
              <a:t>(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rank, E element);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b="1" dirty="0" smtClean="0">
                <a:latin typeface="Courier New" charset="0"/>
              </a:rPr>
              <a:t>void</a:t>
            </a:r>
            <a:r>
              <a:rPr lang="en-IE" sz="2000" dirty="0" smtClean="0">
                <a:latin typeface="Courier New" charset="0"/>
              </a:rPr>
              <a:t> </a:t>
            </a:r>
            <a:r>
              <a:rPr lang="en-IE" sz="2000" dirty="0" err="1" smtClean="0">
                <a:latin typeface="Courier New" charset="0"/>
              </a:rPr>
              <a:t>insertAtRank</a:t>
            </a:r>
            <a:r>
              <a:rPr lang="en-IE" sz="2000" dirty="0" smtClean="0">
                <a:latin typeface="Courier New" charset="0"/>
              </a:rPr>
              <a:t>(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rank, E element);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	</a:t>
            </a:r>
            <a:r>
              <a:rPr lang="en-IE" sz="2000" b="1" dirty="0" smtClean="0">
                <a:latin typeface="Courier New" charset="0"/>
              </a:rPr>
              <a:t>public</a:t>
            </a:r>
            <a:r>
              <a:rPr lang="en-IE" sz="2000" dirty="0" smtClean="0">
                <a:latin typeface="Courier New" charset="0"/>
              </a:rPr>
              <a:t> E </a:t>
            </a:r>
            <a:r>
              <a:rPr lang="en-IE" sz="2000" dirty="0" err="1" smtClean="0">
                <a:latin typeface="Courier New" charset="0"/>
              </a:rPr>
              <a:t>removeAtRank</a:t>
            </a:r>
            <a:r>
              <a:rPr lang="en-IE" sz="2000" dirty="0" smtClean="0">
                <a:latin typeface="Courier New" charset="0"/>
              </a:rPr>
              <a:t>(</a:t>
            </a:r>
            <a:r>
              <a:rPr lang="en-IE" sz="2000" b="1" dirty="0" err="1" smtClean="0">
                <a:latin typeface="Courier New" charset="0"/>
              </a:rPr>
              <a:t>int</a:t>
            </a:r>
            <a:r>
              <a:rPr lang="en-IE" sz="2000" dirty="0" smtClean="0">
                <a:latin typeface="Courier New" charset="0"/>
              </a:rPr>
              <a:t> rank);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IE" sz="2000" dirty="0" smtClean="0">
                <a:latin typeface="Courier New" charset="0"/>
              </a:rPr>
              <a:t>}</a:t>
            </a:r>
            <a:endParaRPr lang="en-GB" sz="2000" dirty="0" smtClean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endParaRPr lang="ga-IE" sz="2400" dirty="0" smtClean="0"/>
          </a:p>
          <a:p>
            <a:pPr eaLnBrk="1" hangingPunct="1"/>
            <a:r>
              <a:rPr lang="en-IE" sz="2400" dirty="0" smtClean="0"/>
              <a:t>Remember the last four methods throw a run-time exception called: </a:t>
            </a:r>
            <a:r>
              <a:rPr lang="en-IE" sz="2000" dirty="0" err="1" smtClean="0">
                <a:latin typeface="Courier New" charset="0"/>
                <a:ea typeface="Courier New" charset="0"/>
                <a:cs typeface="Courier New" charset="0"/>
              </a:rPr>
              <a:t>RankOutOfBoundsException</a:t>
            </a:r>
            <a:r>
              <a:rPr lang="en-IE" sz="24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 Iterator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b="1" dirty="0">
                <a:latin typeface="Courier New" charset="0"/>
              </a:rPr>
              <a:t>public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b="1" dirty="0">
                <a:latin typeface="Courier New" charset="0"/>
              </a:rPr>
              <a:t>class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VectorIterator</a:t>
            </a:r>
            <a:r>
              <a:rPr lang="en-US" sz="1600" dirty="0" smtClean="0">
                <a:latin typeface="Courier New" charset="0"/>
              </a:rPr>
              <a:t>&lt;E&gt; </a:t>
            </a:r>
            <a:r>
              <a:rPr lang="en-US" sz="1600" dirty="0">
                <a:latin typeface="Courier New" charset="0"/>
              </a:rPr>
              <a:t>implements </a:t>
            </a:r>
            <a:r>
              <a:rPr lang="en-US" sz="1600" dirty="0" err="1" smtClean="0">
                <a:latin typeface="Courier New" charset="0"/>
              </a:rPr>
              <a:t>Iterator</a:t>
            </a:r>
            <a:r>
              <a:rPr lang="en-US" sz="1600" dirty="0" smtClean="0">
                <a:latin typeface="Courier New" charset="0"/>
              </a:rPr>
              <a:t>&lt;E&gt;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private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index;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private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smtClean="0">
                <a:latin typeface="Courier New" charset="0"/>
              </a:rPr>
              <a:t>Vector&lt;E&gt; </a:t>
            </a:r>
            <a:r>
              <a:rPr lang="en-US" sz="1600" dirty="0">
                <a:latin typeface="Courier New" charset="0"/>
              </a:rPr>
              <a:t>vector;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public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 smtClean="0">
                <a:latin typeface="Courier New" charset="0"/>
              </a:rPr>
              <a:t>VectorIterator</a:t>
            </a:r>
            <a:r>
              <a:rPr lang="en-US" sz="1600" dirty="0" smtClean="0">
                <a:latin typeface="Courier New" charset="0"/>
              </a:rPr>
              <a:t>(Vector&lt;E&gt; </a:t>
            </a:r>
            <a:r>
              <a:rPr lang="en-US" sz="1600" dirty="0">
                <a:latin typeface="Courier New" charset="0"/>
              </a:rPr>
              <a:t>vector)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	</a:t>
            </a:r>
            <a:r>
              <a:rPr lang="en-US" sz="1600" b="1" dirty="0" err="1">
                <a:latin typeface="Courier New" charset="0"/>
              </a:rPr>
              <a:t>this</a:t>
            </a:r>
            <a:r>
              <a:rPr lang="en-US" sz="1600" dirty="0" err="1">
                <a:latin typeface="Courier New" charset="0"/>
              </a:rPr>
              <a:t>.vector</a:t>
            </a:r>
            <a:r>
              <a:rPr lang="en-US" sz="1600" dirty="0">
                <a:latin typeface="Courier New" charset="0"/>
              </a:rPr>
              <a:t> = vector;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>
                <a:latin typeface="Courier New" charset="0"/>
              </a:rPr>
              <a:t>	</a:t>
            </a:r>
            <a:r>
              <a:rPr lang="en-US" sz="1600" dirty="0" smtClean="0">
                <a:latin typeface="Courier New" charset="0"/>
              </a:rPr>
              <a:t>index </a:t>
            </a:r>
            <a:r>
              <a:rPr lang="en-US" sz="1600" dirty="0">
                <a:latin typeface="Courier New" charset="0"/>
              </a:rPr>
              <a:t>= 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public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b="1" dirty="0" err="1">
                <a:latin typeface="Courier New" charset="0"/>
              </a:rPr>
              <a:t>boolean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hasNext</a:t>
            </a:r>
            <a:r>
              <a:rPr lang="en-US" sz="1600" dirty="0">
                <a:latin typeface="Courier New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  </a:t>
            </a:r>
            <a:r>
              <a:rPr lang="en-US" sz="1600" b="1" dirty="0">
                <a:latin typeface="Courier New" charset="0"/>
              </a:rPr>
              <a:t>return</a:t>
            </a:r>
            <a:r>
              <a:rPr lang="en-US" sz="1600" dirty="0">
                <a:latin typeface="Courier New" charset="0"/>
              </a:rPr>
              <a:t> index &lt; </a:t>
            </a:r>
            <a:r>
              <a:rPr lang="en-US" sz="1600" dirty="0" err="1">
                <a:latin typeface="Courier New" charset="0"/>
              </a:rPr>
              <a:t>vector.size</a:t>
            </a:r>
            <a:r>
              <a:rPr lang="en-US" sz="1600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	</a:t>
            </a:r>
            <a:r>
              <a:rPr lang="en-US" sz="1600" b="1" dirty="0">
                <a:latin typeface="Courier New" charset="0"/>
              </a:rPr>
              <a:t>public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smtClean="0">
                <a:latin typeface="Courier New" charset="0"/>
              </a:rPr>
              <a:t>E </a:t>
            </a:r>
            <a:r>
              <a:rPr lang="en-US" sz="1600" dirty="0">
                <a:latin typeface="Courier New" charset="0"/>
              </a:rPr>
              <a:t>next()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     </a:t>
            </a:r>
            <a:r>
              <a:rPr lang="en-US" sz="1600" b="1" dirty="0">
                <a:latin typeface="Courier New" charset="0"/>
              </a:rPr>
              <a:t>return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vector.elemAtRank(index</a:t>
            </a:r>
            <a:r>
              <a:rPr lang="en-US" sz="1600" dirty="0">
                <a:latin typeface="Courier New" charset="0"/>
              </a:rPr>
              <a:t>++);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dirty="0">
              <a:latin typeface="Courier New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Recap: List Interface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basic interface of a List takes the form:</a:t>
            </a:r>
          </a:p>
          <a:p>
            <a:pPr eaLnBrk="1" hangingPunct="1">
              <a:buFont typeface="Wingdings" charset="2"/>
              <a:buNone/>
            </a:pPr>
            <a:endParaRPr lang="en-US" sz="1800" smtClean="0"/>
          </a:p>
          <a:p>
            <a:pPr lvl="1" eaLnBrk="1" hangingPunct="1">
              <a:buFont typeface="Wingdings" charset="2"/>
              <a:buNone/>
            </a:pPr>
            <a:r>
              <a:rPr lang="en-IE" sz="1400" b="1" smtClean="0">
                <a:latin typeface="Courier New" charset="0"/>
              </a:rPr>
              <a:t>public interface </a:t>
            </a:r>
            <a:r>
              <a:rPr lang="en-IE" sz="1400" smtClean="0">
                <a:latin typeface="Courier New" charset="0"/>
              </a:rPr>
              <a:t>List&lt;T&gt; {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 int </a:t>
            </a:r>
            <a:r>
              <a:rPr lang="en-IE" sz="1400" smtClean="0">
                <a:latin typeface="Courier New" charset="0"/>
              </a:rPr>
              <a:t>size();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 boolean </a:t>
            </a:r>
            <a:r>
              <a:rPr lang="en-IE" sz="1400" smtClean="0">
                <a:latin typeface="Courier New" charset="0"/>
              </a:rPr>
              <a:t>isEmpty();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</a:t>
            </a:r>
            <a:r>
              <a:rPr lang="en-IE" sz="1400" smtClean="0">
                <a:latin typeface="Courier New" charset="0"/>
              </a:rPr>
              <a:t> Position&lt;T&gt; first();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</a:t>
            </a:r>
            <a:r>
              <a:rPr lang="en-IE" sz="1400" smtClean="0">
                <a:latin typeface="Courier New" charset="0"/>
              </a:rPr>
              <a:t> Position&lt;T&gt; last();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</a:t>
            </a:r>
            <a:r>
              <a:rPr lang="en-IE" sz="1400" smtClean="0">
                <a:latin typeface="Courier New" charset="0"/>
              </a:rPr>
              <a:t> Position&lt;T&gt; prev(Position&lt;T&gt; p);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</a:t>
            </a:r>
            <a:r>
              <a:rPr lang="en-IE" sz="1400" smtClean="0">
                <a:latin typeface="Courier New" charset="0"/>
              </a:rPr>
              <a:t> Position&lt;T&gt; next(Position&lt;T&gt; p);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b="1" smtClean="0">
                <a:latin typeface="Courier New" charset="0"/>
              </a:rPr>
              <a:t>    public</a:t>
            </a:r>
            <a:r>
              <a:rPr lang="en-IE" sz="1400" smtClean="0">
                <a:latin typeface="Courier New" charset="0"/>
              </a:rPr>
              <a:t> Position&lt;T&gt; insertFirst(T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</a:t>
            </a:r>
            <a:r>
              <a:rPr lang="en-IE" sz="1400" smtClean="0">
                <a:latin typeface="Courier New" charset="0"/>
              </a:rPr>
              <a:t> Position&lt;T&gt; insertLast(T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</a:t>
            </a:r>
            <a:r>
              <a:rPr lang="en-IE" sz="1400" smtClean="0">
                <a:latin typeface="Courier New" charset="0"/>
              </a:rPr>
              <a:t> Position&lt;T&gt; insertBefore(Position&lt;T&gt; p, 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</a:t>
            </a:r>
            <a:r>
              <a:rPr lang="en-IE" sz="1400" smtClean="0">
                <a:latin typeface="Courier New" charset="0"/>
              </a:rPr>
              <a:t> Position&lt;T&gt; insertAfter(Position&lt;T&gt; p, 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    </a:t>
            </a:r>
            <a:r>
              <a:rPr lang="en-IE" sz="1400" b="1" smtClean="0">
                <a:latin typeface="Courier New" charset="0"/>
              </a:rPr>
              <a:t>public</a:t>
            </a:r>
            <a:r>
              <a:rPr lang="en-IE" sz="1400" smtClean="0">
                <a:latin typeface="Courier New" charset="0"/>
              </a:rPr>
              <a:t> T replace(Position&lt;T&gt; p, T e);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b="1" smtClean="0">
                <a:latin typeface="Courier New" charset="0"/>
              </a:rPr>
              <a:t>    public</a:t>
            </a:r>
            <a:r>
              <a:rPr lang="en-IE" sz="1400" smtClean="0">
                <a:latin typeface="Courier New" charset="0"/>
              </a:rPr>
              <a:t> T remove(Position&lt;T&gt; p);</a:t>
            </a:r>
          </a:p>
          <a:p>
            <a:pPr lvl="1" eaLnBrk="1" hangingPunct="1">
              <a:buFont typeface="Wingdings" charset="2"/>
              <a:buNone/>
            </a:pPr>
            <a:r>
              <a:rPr lang="en-IE" sz="1400" smtClean="0">
                <a:latin typeface="Courier New" charset="0"/>
              </a:rPr>
              <a:t>}</a:t>
            </a:r>
            <a:endParaRPr lang="en-US" smtClean="0">
              <a:latin typeface="Courier New" charset="0"/>
            </a:endParaRPr>
          </a:p>
          <a:p>
            <a:pPr lvl="1" eaLnBrk="1" hangingPunct="1">
              <a:buFont typeface="Wingdings" charset="2"/>
              <a:buNone/>
            </a:pPr>
            <a:endParaRPr lang="en-US" sz="2400" b="1" smtClean="0"/>
          </a:p>
          <a:p>
            <a:pPr eaLnBrk="1" hangingPunct="1"/>
            <a:r>
              <a:rPr lang="en-US" sz="2400" smtClean="0"/>
              <a:t>Again, run-time exceptions are thrown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List Iterator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&lt;E&gt;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&lt;E&gt;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List&lt;E&gt; list;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Position&lt;E&gt; current;</a:t>
            </a:r>
          </a:p>
          <a:p>
            <a:pPr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(List&lt;E&gt; list)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err="1" smtClean="0">
                <a:latin typeface="Courier New" pitchFamily="49" charset="0"/>
                <a:cs typeface="Courier New" pitchFamily="49" charset="0"/>
              </a:rPr>
              <a:t>this.list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= list;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list.isEmpty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()) return false;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(current == null) return true;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!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current.equals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list.last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I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@Override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E next()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(current == null)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	current =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list.first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	current =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list.next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(current);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2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200" dirty="0" err="1" smtClean="0">
                <a:latin typeface="Courier New" pitchFamily="49" charset="0"/>
                <a:cs typeface="Courier New" pitchFamily="49" charset="0"/>
              </a:rPr>
              <a:t>current.element</a:t>
            </a: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IE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29224</TotalTime>
  <Words>480</Words>
  <Application>Microsoft Office PowerPoint</Application>
  <PresentationFormat>On-screen Show (4:3)</PresentationFormat>
  <Paragraphs>158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Radial</vt:lpstr>
      <vt:lpstr>Iterators</vt:lpstr>
      <vt:lpstr>Sequence ADTs</vt:lpstr>
      <vt:lpstr>Iterators</vt:lpstr>
      <vt:lpstr>Iterators</vt:lpstr>
      <vt:lpstr>Iterator Interface</vt:lpstr>
      <vt:lpstr>Recap: Vector Interface</vt:lpstr>
      <vt:lpstr>Vector Iterator</vt:lpstr>
      <vt:lpstr>Recap: List Interface</vt:lpstr>
      <vt:lpstr>A List Iterator</vt:lpstr>
      <vt:lpstr>List Traversal Example</vt:lpstr>
      <vt:lpstr>Summary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Home</cp:lastModifiedBy>
  <cp:revision>662</cp:revision>
  <cp:lastPrinted>2009-01-28T06:49:26Z</cp:lastPrinted>
  <dcterms:created xsi:type="dcterms:W3CDTF">2009-11-17T13:57:06Z</dcterms:created>
  <dcterms:modified xsi:type="dcterms:W3CDTF">2012-10-17T11:53:45Z</dcterms:modified>
</cp:coreProperties>
</file>