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471" r:id="rId2"/>
    <p:sldId id="47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473" r:id="rId13"/>
    <p:sldId id="474" r:id="rId14"/>
    <p:sldId id="475" r:id="rId15"/>
    <p:sldId id="478" r:id="rId16"/>
    <p:sldId id="479" r:id="rId17"/>
    <p:sldId id="577" r:id="rId18"/>
    <p:sldId id="480" r:id="rId19"/>
    <p:sldId id="481" r:id="rId20"/>
    <p:sldId id="482" r:id="rId21"/>
    <p:sldId id="483" r:id="rId22"/>
    <p:sldId id="489" r:id="rId23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C26FD3-07D7-C646-8193-16B606E50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C934673-721B-6447-A536-41B13DC04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9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FA09E-C1CA-844E-B827-6025B6F701BC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C9F11-DDE9-B747-945B-2434D9C1920B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BEAAC-49C8-7C45-9CB3-93A709FCCB59}" type="slidenum">
              <a:rPr lang="en-US"/>
              <a:pPr/>
              <a:t>20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284AB-E702-E741-A0DD-2902054F0136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FB262-FAB6-1142-8392-071591718185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74226-DAC8-7049-9C60-F64B975620CF}" type="slidenum">
              <a:rPr lang="en-US"/>
              <a:pPr/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D9CE7-889F-884F-AAC9-E3EDC5E53D36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36194-83F5-974E-B066-464B14283C46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FAF28-53B6-E147-B17F-35C7ADD96B69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F02CA-FDDB-274B-BFA1-3BF62398E8CA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3E3A1-A1E9-494D-A60F-DE6F3008AE6C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3E3A1-A1E9-494D-A60F-DE6F3008AE6C}" type="slidenum">
              <a:rPr lang="en-US"/>
              <a:pPr/>
              <a:t>17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78213-C01B-7349-B017-A3A89AB8BF5B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E31CF9B6-42E5-8748-AACB-EB7C91A1BC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 smtClean="0"/>
              <a:t>Maps</a:t>
            </a:r>
            <a:endParaRPr lang="en-I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1800" smtClean="0"/>
              <a:t>School </a:t>
            </a:r>
            <a:r>
              <a:rPr lang="en-IE" sz="1800" dirty="0"/>
              <a:t>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dirty="0"/>
              <a:t>University College Dublin, Ireland</a:t>
            </a:r>
            <a:endParaRPr lang="en-IE" sz="2400" dirty="0"/>
          </a:p>
        </p:txBody>
      </p:sp>
      <p:pic>
        <p:nvPicPr>
          <p:cNvPr id="27652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get(…) operation, we return the value part of the entry whose key matches the argument: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95382" y="5421868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1864" y="3581400"/>
            <a:ext cx="32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{“72234567”,  “Joe </a:t>
            </a:r>
            <a:r>
              <a:rPr lang="en-US" dirty="0" err="1" smtClean="0"/>
              <a:t>Carthy</a:t>
            </a:r>
            <a:r>
              <a:rPr lang="en-US" dirty="0" smtClean="0"/>
              <a:t>”}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572" y="3581400"/>
            <a:ext cx="278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Get(“01234577”) =&gt; 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So, how do we store these entries in a way that we can guarantee retrieval?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95382" y="5421868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1864" y="3581400"/>
            <a:ext cx="32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{“72234567”,  “Joe </a:t>
            </a:r>
            <a:r>
              <a:rPr lang="en-US" dirty="0" err="1" smtClean="0"/>
              <a:t>Carthy</a:t>
            </a:r>
            <a:r>
              <a:rPr lang="en-US" dirty="0" smtClean="0"/>
              <a:t>”}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572" y="3581400"/>
            <a:ext cx="231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Get(“01234577”) =&gt;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2971800"/>
            <a:ext cx="1085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?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Entry ADT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concept of an entry is not limited to Maps:</a:t>
            </a:r>
          </a:p>
          <a:p>
            <a:pPr lvl="1" eaLnBrk="1" hangingPunct="1"/>
            <a:r>
              <a:rPr lang="en-US" sz="2000" dirty="0"/>
              <a:t>For example, it is also used in the</a:t>
            </a:r>
            <a:r>
              <a:rPr lang="en-US" sz="2000" dirty="0" smtClean="0"/>
              <a:t> Priority </a:t>
            </a:r>
            <a:r>
              <a:rPr lang="en-US" sz="2000" dirty="0"/>
              <a:t>Queue </a:t>
            </a:r>
            <a:r>
              <a:rPr lang="en-US" sz="2000" dirty="0" smtClean="0"/>
              <a:t>ADT.</a:t>
            </a:r>
            <a:endParaRPr lang="en-US" sz="2000" dirty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As with other concepts, we need </a:t>
            </a:r>
            <a:r>
              <a:rPr lang="en-US" sz="2400" dirty="0"/>
              <a:t>to </a:t>
            </a:r>
            <a:r>
              <a:rPr lang="en-US" sz="2400" dirty="0" err="1"/>
              <a:t>formalise</a:t>
            </a:r>
            <a:r>
              <a:rPr lang="en-US" sz="2400" dirty="0" smtClean="0"/>
              <a:t> what we mean by an </a:t>
            </a:r>
            <a:r>
              <a:rPr lang="en-US" sz="2400" dirty="0"/>
              <a:t>entry:</a:t>
            </a:r>
          </a:p>
          <a:p>
            <a:pPr lvl="1" eaLnBrk="1" hangingPunct="1"/>
            <a:r>
              <a:rPr lang="en-US" sz="2000" dirty="0"/>
              <a:t>We need this, so that we can talk about the entries stored in a Map without considering how we implement those entries…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 Entry</a:t>
            </a:r>
            <a:r>
              <a:rPr lang="en-US" sz="2400" dirty="0"/>
              <a:t>, E, can be modeled as an ADT that supports the following operations:</a:t>
            </a:r>
            <a:endParaRPr lang="en-US" sz="2400" dirty="0" smtClean="0"/>
          </a:p>
          <a:p>
            <a:pPr lvl="1" eaLnBrk="1" hangingPunct="1"/>
            <a:r>
              <a:rPr lang="en-US" sz="2000" b="1" dirty="0"/>
              <a:t>k</a:t>
            </a:r>
            <a:r>
              <a:rPr lang="en-US" sz="2000" b="1" dirty="0" smtClean="0"/>
              <a:t>ey</a:t>
            </a:r>
            <a:r>
              <a:rPr lang="en-US" sz="2000" b="1" dirty="0"/>
              <a:t>():</a:t>
            </a:r>
            <a:r>
              <a:rPr lang="en-US" sz="2000" dirty="0"/>
              <a:t>		Returns the key part of the entry, E</a:t>
            </a:r>
          </a:p>
          <a:p>
            <a:pPr lvl="1" eaLnBrk="1" hangingPunct="1"/>
            <a:r>
              <a:rPr lang="en-US" sz="2000" b="1" dirty="0"/>
              <a:t>Value():</a:t>
            </a:r>
            <a:r>
              <a:rPr lang="en-US" sz="2000" dirty="0"/>
              <a:t>		Returns the value part of the entry,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The Entry Interface</a:t>
            </a: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IE" sz="200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IE" sz="200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IE" sz="200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IE" sz="2000">
                <a:latin typeface="Courier New" charset="0"/>
              </a:rPr>
              <a:t>	</a:t>
            </a:r>
            <a:r>
              <a:rPr lang="en-IE" sz="2000" b="1">
                <a:latin typeface="Courier New" charset="0"/>
              </a:rPr>
              <a:t>public</a:t>
            </a:r>
            <a:r>
              <a:rPr lang="en-IE" sz="2000">
                <a:latin typeface="Courier New" charset="0"/>
              </a:rPr>
              <a:t> </a:t>
            </a:r>
            <a:r>
              <a:rPr lang="en-IE" sz="2000" b="1">
                <a:latin typeface="Courier New" charset="0"/>
              </a:rPr>
              <a:t>interface </a:t>
            </a:r>
            <a:r>
              <a:rPr lang="en-IE" sz="2000">
                <a:latin typeface="Courier New" charset="0"/>
              </a:rPr>
              <a:t>Entry&lt;K, V&gt; {</a:t>
            </a:r>
          </a:p>
          <a:p>
            <a:pPr eaLnBrk="1" hangingPunct="1">
              <a:buFont typeface="Wingdings" charset="2"/>
              <a:buNone/>
            </a:pPr>
            <a:r>
              <a:rPr lang="en-IE" sz="2000">
                <a:latin typeface="Courier New" charset="0"/>
              </a:rPr>
              <a:t>		</a:t>
            </a:r>
            <a:r>
              <a:rPr lang="en-IE" sz="2000" b="1">
                <a:latin typeface="Courier New" charset="0"/>
              </a:rPr>
              <a:t>public</a:t>
            </a:r>
            <a:r>
              <a:rPr lang="en-IE" sz="2000">
                <a:latin typeface="Courier New" charset="0"/>
              </a:rPr>
              <a:t> K key();</a:t>
            </a:r>
          </a:p>
          <a:p>
            <a:pPr eaLnBrk="1" hangingPunct="1">
              <a:buFont typeface="Wingdings" charset="2"/>
              <a:buNone/>
            </a:pPr>
            <a:r>
              <a:rPr lang="en-IE" sz="2000">
                <a:latin typeface="Courier New" charset="0"/>
              </a:rPr>
              <a:t>		</a:t>
            </a:r>
            <a:r>
              <a:rPr lang="en-IE" sz="2000" b="1">
                <a:latin typeface="Courier New" charset="0"/>
              </a:rPr>
              <a:t>public</a:t>
            </a:r>
            <a:r>
              <a:rPr lang="en-IE" sz="2000">
                <a:latin typeface="Courier New" charset="0"/>
              </a:rPr>
              <a:t> V value();</a:t>
            </a:r>
          </a:p>
          <a:p>
            <a:pPr eaLnBrk="1" hangingPunct="1">
              <a:buFont typeface="Wingdings" charset="2"/>
              <a:buNone/>
            </a:pPr>
            <a:r>
              <a:rPr lang="en-IE" sz="2000">
                <a:latin typeface="Courier New" charset="0"/>
              </a:rPr>
              <a:t>	}</a:t>
            </a:r>
            <a:endParaRPr lang="en-GB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The Map ADT</a:t>
            </a: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 dirty="0"/>
              <a:t>The Map ADT has the following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size()</a:t>
            </a:r>
            <a:r>
              <a:rPr lang="en-IE" sz="2000" dirty="0"/>
              <a:t>		Returns the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isEmpty()</a:t>
            </a:r>
            <a:r>
              <a:rPr lang="en-IE" sz="2000" dirty="0"/>
              <a:t>	Test whether there are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get(k)</a:t>
            </a:r>
            <a:r>
              <a:rPr lang="en-IE" sz="2000" dirty="0"/>
              <a:t>		If the map contains an entry e with key equal 				to k, then return the value of e, otherwise 				return </a:t>
            </a:r>
            <a:r>
              <a:rPr lang="en-IE" sz="2000" b="1" dirty="0"/>
              <a:t>null</a:t>
            </a:r>
            <a:r>
              <a:rPr lang="en-IE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put(k,v)</a:t>
            </a:r>
            <a:r>
              <a:rPr lang="en-IE" sz="2000" dirty="0"/>
              <a:t>		If the map does not have an entry with key 				equal to k then add entry (k,v) to the map; 				otherwise update the existing entry to associate 				k with v and return the old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remove(k)</a:t>
            </a:r>
            <a:r>
              <a:rPr lang="en-IE" sz="2000" dirty="0"/>
              <a:t>	Remove the entry with key k and return the 				value; if no entry exists, return </a:t>
            </a:r>
            <a:r>
              <a:rPr lang="en-IE" sz="2000" b="1" dirty="0"/>
              <a:t>null</a:t>
            </a:r>
            <a:r>
              <a:rPr lang="en-IE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keys()</a:t>
            </a:r>
            <a:r>
              <a:rPr lang="en-IE" sz="2000" dirty="0"/>
              <a:t>		Return an iterator of the keys stored in the map.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b="1" dirty="0"/>
              <a:t>values()</a:t>
            </a:r>
            <a:r>
              <a:rPr lang="en-IE" sz="2000" dirty="0"/>
              <a:t>		Return an iterator of the values stored in the 				map.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/>
              <a:t>entries()</a:t>
            </a:r>
            <a:r>
              <a:rPr lang="en-GB" sz="2000" dirty="0"/>
              <a:t>		Return an </a:t>
            </a:r>
            <a:r>
              <a:rPr lang="en-GB" sz="2000" dirty="0" err="1"/>
              <a:t>iterator</a:t>
            </a:r>
            <a:r>
              <a:rPr lang="en-GB" sz="2000" dirty="0"/>
              <a:t> of the entries stored in the 				map.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lvl="1" eaLnBrk="1" hangingPunct="1">
              <a:lnSpc>
                <a:spcPct val="90000"/>
              </a:lnSpc>
            </a:pP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The Map Interface</a:t>
            </a: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package</a:t>
            </a:r>
            <a:r>
              <a:rPr lang="en-IE" sz="2000" dirty="0" smtClean="0">
                <a:latin typeface="Courier New" charset="0"/>
              </a:rPr>
              <a:t> dsaii.core;</a:t>
            </a:r>
          </a:p>
          <a:p>
            <a:pPr eaLnBrk="1" hangingPunct="1">
              <a:buFont typeface="Wingdings" charset="2"/>
              <a:buNone/>
            </a:pPr>
            <a:endParaRPr lang="en-IE" sz="2000" dirty="0" smtClean="0">
              <a:latin typeface="Courier New" charset="0"/>
            </a:endParaRPr>
          </a:p>
          <a:p>
            <a:pPr eaLnBrk="1" hangingPunct="1">
              <a:buNone/>
            </a:pPr>
            <a:r>
              <a:rPr lang="en-US" sz="2000" dirty="0" smtClean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import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 err="1" smtClean="0">
                <a:latin typeface="Courier New" charset="0"/>
              </a:rPr>
              <a:t>dsai.core.Entry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eaLnBrk="1" hangingPunct="1">
              <a:buFont typeface="Wingdings" charset="2"/>
              <a:buNone/>
            </a:pPr>
            <a:endParaRPr lang="en-IE" sz="2000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</a:t>
            </a:r>
            <a:r>
              <a:rPr lang="en-IE" sz="2000" b="1" dirty="0">
                <a:latin typeface="Courier New" charset="0"/>
              </a:rPr>
              <a:t>interface </a:t>
            </a:r>
            <a:r>
              <a:rPr lang="en-IE" sz="2000" dirty="0">
                <a:latin typeface="Courier New" charset="0"/>
              </a:rPr>
              <a:t>Map&lt;K, V&gt; {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 int </a:t>
            </a:r>
            <a:r>
              <a:rPr lang="en-IE" sz="2000" dirty="0">
                <a:latin typeface="Courier New" charset="0"/>
              </a:rPr>
              <a:t>size();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 boolean </a:t>
            </a:r>
            <a:r>
              <a:rPr lang="en-IE" sz="2000" dirty="0">
                <a:latin typeface="Courier New" charset="0"/>
              </a:rPr>
              <a:t>isEmpty();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V get(K k);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V put(K k, V v);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V remove(K k);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Iterator&lt;K&gt; keys();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Iterator&lt;V&gt; values();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	</a:t>
            </a:r>
            <a:r>
              <a:rPr lang="en-IE" sz="2000" b="1" dirty="0">
                <a:latin typeface="Courier New" charset="0"/>
              </a:rPr>
              <a:t>public</a:t>
            </a:r>
            <a:r>
              <a:rPr lang="en-IE" sz="2000" dirty="0">
                <a:latin typeface="Courier New" charset="0"/>
              </a:rPr>
              <a:t> Iterator&lt;Entry&lt;K,V&gt;&gt; entries();</a:t>
            </a:r>
          </a:p>
          <a:p>
            <a:pPr eaLnBrk="1" hangingPunct="1">
              <a:buFont typeface="Wingdings" charset="2"/>
              <a:buNone/>
            </a:pPr>
            <a:r>
              <a:rPr lang="en-IE" sz="2000" dirty="0">
                <a:latin typeface="Courier New" charset="0"/>
              </a:rPr>
              <a:t>	}</a:t>
            </a:r>
            <a:endParaRPr lang="en-GB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Implementing a 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easiest way to implement a map is to view it as a </a:t>
            </a:r>
            <a:r>
              <a:rPr lang="en-US" sz="2000" b="1" u="sng" dirty="0"/>
              <a:t>list of entries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1800" dirty="0"/>
              <a:t>We can utilize the pre-existing List ADT.</a:t>
            </a:r>
          </a:p>
          <a:p>
            <a:pPr lvl="1" eaLnBrk="1" hangingPunct="1"/>
            <a:r>
              <a:rPr lang="en-US" sz="1800" dirty="0"/>
              <a:t>Our Map implementation creates and manipulates a List object.</a:t>
            </a:r>
          </a:p>
          <a:p>
            <a:pPr lvl="1" eaLnBrk="1" hangingPunct="1"/>
            <a:r>
              <a:rPr lang="en-US" sz="1800" dirty="0"/>
              <a:t>This is known as the </a:t>
            </a:r>
            <a:r>
              <a:rPr lang="en-US" sz="1800" b="1" u="sng" dirty="0"/>
              <a:t>Adaptor Pattern</a:t>
            </a:r>
            <a:r>
              <a:rPr lang="en-US" sz="1800" dirty="0" smtClean="0"/>
              <a:t>.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For example, the Map we gave as an example earlier could be illustrated as the following Linked List: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338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9830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724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434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7338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{“69234567”, “Arthur Cater”}</a:t>
            </a:r>
            <a:endParaRPr lang="en-GB" sz="1000" b="0" dirty="0" smtClean="0">
              <a:latin typeface="Times" pitchFamily="-65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8768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004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9812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2304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971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5908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{“01234567”, “Rem Collier”}</a:t>
            </a:r>
            <a:endParaRPr lang="en-GB" sz="1000" b="0" dirty="0">
              <a:latin typeface="Times" pitchFamily="-65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14478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31242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486400" y="42672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735638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477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096000" y="4495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486400" y="5105400"/>
            <a:ext cx="1676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000" b="0" dirty="0" smtClean="0">
                <a:latin typeface="Times" pitchFamily="-65" charset="0"/>
              </a:rPr>
              <a:t>{“72234567”, “Joe Carthy”}</a:t>
            </a:r>
            <a:endParaRPr lang="en-GB" sz="1000" b="0" dirty="0" smtClean="0">
              <a:latin typeface="Times" pitchFamily="-65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6294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953000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Implementing a 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easiest way to implement a map is to view it as a </a:t>
            </a:r>
            <a:r>
              <a:rPr lang="en-US" sz="2000" b="1" u="sng" dirty="0"/>
              <a:t>list of entries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1800" dirty="0"/>
              <a:t>We can utilize the pre-existing List ADT.</a:t>
            </a:r>
          </a:p>
          <a:p>
            <a:pPr lvl="1" eaLnBrk="1" hangingPunct="1"/>
            <a:r>
              <a:rPr lang="en-US" sz="1800" dirty="0"/>
              <a:t>Our Map implementation creates and manipulates a List object.</a:t>
            </a:r>
          </a:p>
          <a:p>
            <a:pPr lvl="1" eaLnBrk="1" hangingPunct="1"/>
            <a:r>
              <a:rPr lang="en-US" sz="1800" dirty="0"/>
              <a:t>This is known as the </a:t>
            </a:r>
            <a:r>
              <a:rPr lang="en-US" sz="1800" b="1" u="sng" dirty="0"/>
              <a:t>Adaptor Pattern</a:t>
            </a:r>
            <a:r>
              <a:rPr lang="en-US" sz="1800" dirty="0"/>
              <a:t>.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/>
              <a:t>All three core Map operations (get, put, and remove) must search the list:</a:t>
            </a:r>
            <a:endParaRPr lang="en-US" sz="2000" dirty="0" smtClean="0"/>
          </a:p>
          <a:p>
            <a:pPr lvl="1" eaLnBrk="1" hangingPunct="1"/>
            <a:r>
              <a:rPr lang="en-US" sz="1800" b="1" dirty="0" err="1" smtClean="0"/>
              <a:t>Put</a:t>
            </a:r>
            <a:r>
              <a:rPr lang="en-US" sz="1800" b="1" dirty="0" err="1"/>
              <a:t>(k,v</a:t>
            </a:r>
            <a:r>
              <a:rPr lang="en-US" sz="1800" b="1" dirty="0"/>
              <a:t>)</a:t>
            </a:r>
            <a:r>
              <a:rPr lang="en-US" sz="1800" b="1" dirty="0" smtClean="0"/>
              <a:t>:	   </a:t>
            </a:r>
            <a:r>
              <a:rPr lang="en-US" sz="1800" dirty="0" smtClean="0"/>
              <a:t>Search </a:t>
            </a:r>
            <a:r>
              <a:rPr lang="en-US" sz="1800" dirty="0"/>
              <a:t>the list for the entry with key, </a:t>
            </a:r>
            <a:r>
              <a:rPr lang="en-US" sz="1800" dirty="0" err="1"/>
              <a:t>k</a:t>
            </a:r>
            <a:r>
              <a:rPr lang="en-US" sz="1800" dirty="0"/>
              <a:t>. If one exists,</a:t>
            </a:r>
            <a:r>
              <a:rPr lang="en-US" sz="1800" dirty="0" smtClean="0"/>
              <a:t> </a:t>
            </a:r>
          </a:p>
          <a:p>
            <a:pPr lvl="1" eaLnBrk="1" hangingPunct="1">
              <a:buNone/>
            </a:pPr>
            <a:r>
              <a:rPr lang="en-US" sz="1800" dirty="0" smtClean="0"/>
              <a:t>				replace </a:t>
            </a:r>
            <a:r>
              <a:rPr lang="en-US" sz="1800" dirty="0"/>
              <a:t>it with entry (</a:t>
            </a:r>
            <a:r>
              <a:rPr lang="en-US" sz="1800" dirty="0" err="1"/>
              <a:t>k,v</a:t>
            </a:r>
            <a:r>
              <a:rPr lang="en-US" sz="1800" dirty="0"/>
              <a:t>), else add a new entry.</a:t>
            </a:r>
            <a:endParaRPr lang="en-US" sz="1800" dirty="0" smtClean="0"/>
          </a:p>
          <a:p>
            <a:pPr lvl="1" eaLnBrk="1" hangingPunct="1"/>
            <a:r>
              <a:rPr lang="en-US" sz="1800" b="1" dirty="0" err="1" smtClean="0"/>
              <a:t>Get(k</a:t>
            </a:r>
            <a:r>
              <a:rPr lang="en-US" sz="1800" b="1" dirty="0" smtClean="0"/>
              <a:t>): </a:t>
            </a:r>
            <a:r>
              <a:rPr lang="en-US" sz="1800" dirty="0" smtClean="0"/>
              <a:t>	   Search the list for the entry with key, </a:t>
            </a:r>
            <a:r>
              <a:rPr lang="en-US" sz="1800" dirty="0" err="1" smtClean="0"/>
              <a:t>k</a:t>
            </a:r>
            <a:r>
              <a:rPr lang="en-US" sz="1800" dirty="0" smtClean="0"/>
              <a:t>, and return the</a:t>
            </a:r>
          </a:p>
          <a:p>
            <a:pPr lvl="1" eaLnBrk="1" hangingPunct="1">
              <a:buNone/>
            </a:pPr>
            <a:r>
              <a:rPr lang="en-US" sz="1800" dirty="0" smtClean="0"/>
              <a:t>				corresponding value.</a:t>
            </a:r>
          </a:p>
          <a:p>
            <a:pPr lvl="1" eaLnBrk="1" hangingPunct="1"/>
            <a:r>
              <a:rPr lang="en-US" sz="1800" b="1" dirty="0" err="1" smtClean="0"/>
              <a:t>Remove</a:t>
            </a:r>
            <a:r>
              <a:rPr lang="en-US" sz="1800" b="1" dirty="0" err="1"/>
              <a:t>(k</a:t>
            </a:r>
            <a:r>
              <a:rPr lang="en-US" sz="1800" b="1" dirty="0"/>
              <a:t>)</a:t>
            </a:r>
            <a:r>
              <a:rPr lang="en-US" sz="1800" b="1" dirty="0" smtClean="0"/>
              <a:t>: </a:t>
            </a:r>
            <a:r>
              <a:rPr lang="en-US" sz="1800" dirty="0" smtClean="0"/>
              <a:t>Search </a:t>
            </a:r>
            <a:r>
              <a:rPr lang="en-US" sz="1800" dirty="0"/>
              <a:t>the list for position of the entry with key, </a:t>
            </a:r>
            <a:r>
              <a:rPr lang="en-US" sz="1800" dirty="0" err="1"/>
              <a:t>k</a:t>
            </a:r>
            <a:r>
              <a:rPr lang="en-US" sz="1800" dirty="0"/>
              <a:t>. </a:t>
            </a:r>
            <a:r>
              <a:rPr lang="en-US" sz="1800" dirty="0" smtClean="0"/>
              <a:t>If such </a:t>
            </a:r>
            <a:r>
              <a:rPr lang="en-US" sz="1800" dirty="0"/>
              <a:t>a</a:t>
            </a:r>
            <a:r>
              <a:rPr lang="en-US" sz="1800" dirty="0" smtClean="0"/>
              <a:t> </a:t>
            </a:r>
          </a:p>
          <a:p>
            <a:pPr lvl="1" eaLnBrk="1" hangingPunct="1">
              <a:buNone/>
            </a:pPr>
            <a:r>
              <a:rPr lang="en-US" sz="1800" dirty="0" smtClean="0"/>
              <a:t>				position exists, remove the item at that position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200" dirty="0" smtClean="0"/>
              <a:t>All three operations make use of some form of search operation that locates the relevant entry (if one exists).</a:t>
            </a:r>
            <a:endParaRPr lang="en-US" sz="1800" dirty="0" smtClean="0"/>
          </a:p>
          <a:p>
            <a:pPr lvl="1"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Simple List-based Map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Lets </a:t>
            </a:r>
            <a:r>
              <a:rPr lang="en-US" sz="2400" dirty="0"/>
              <a:t>start with the find(…) operation: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Algorithm</a:t>
            </a:r>
            <a:r>
              <a:rPr lang="en-IE" sz="1800" dirty="0"/>
              <a:t> find(k):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</a:t>
            </a:r>
            <a:r>
              <a:rPr lang="en-IE" sz="1800" i="1" dirty="0"/>
              <a:t>	</a:t>
            </a:r>
            <a:r>
              <a:rPr lang="en-IE" sz="1800" b="1" i="1" dirty="0"/>
              <a:t>Input</a:t>
            </a:r>
            <a:r>
              <a:rPr lang="en-IE" sz="1800" i="1" dirty="0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 dirty="0"/>
              <a:t>		</a:t>
            </a:r>
            <a:r>
              <a:rPr lang="en-IE" sz="1800" b="1" i="1" dirty="0"/>
              <a:t>Output</a:t>
            </a:r>
            <a:r>
              <a:rPr lang="en-IE" sz="1800" i="1" dirty="0"/>
              <a:t>:	The Position, of the Entry with key, k, or </a:t>
            </a:r>
            <a:r>
              <a:rPr lang="en-IE" sz="1800" b="1" i="1" dirty="0" smtClean="0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 smtClean="0"/>
              <a:t>		</a:t>
            </a:r>
            <a:r>
              <a:rPr lang="en-IE" sz="1800" b="1" dirty="0" smtClean="0"/>
              <a:t>if</a:t>
            </a:r>
            <a:r>
              <a:rPr lang="en-IE" sz="1800" dirty="0" smtClean="0"/>
              <a:t> S.isEmpty() </a:t>
            </a:r>
            <a:r>
              <a:rPr lang="en-IE" sz="1800" b="1" dirty="0" smtClean="0"/>
              <a:t>return 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 dirty="0"/>
              <a:t>	</a:t>
            </a:r>
            <a:r>
              <a:rPr lang="en-IE" sz="1800" dirty="0"/>
              <a:t>	P </a:t>
            </a:r>
            <a:r>
              <a:rPr lang="en-IE" sz="1800" dirty="0">
                <a:sym typeface="Symbol" charset="2"/>
              </a:rPr>
              <a:t> S.first()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>
                <a:sym typeface="Symbol" charset="2"/>
              </a:rPr>
              <a:t>		</a:t>
            </a:r>
            <a:r>
              <a:rPr lang="en-IE" sz="1800" b="1" dirty="0">
                <a:sym typeface="Symbol" charset="2"/>
              </a:rPr>
              <a:t>while</a:t>
            </a:r>
            <a:r>
              <a:rPr lang="en-IE" sz="1800" dirty="0">
                <a:sym typeface="Symbol" charset="2"/>
              </a:rPr>
              <a:t> P &lt;&gt; S.last() </a:t>
            </a:r>
            <a:r>
              <a:rPr lang="en-IE" sz="1800" b="1" dirty="0"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	</a:t>
            </a:r>
            <a:r>
              <a:rPr lang="en-IE" sz="1800" b="1" dirty="0"/>
              <a:t>if</a:t>
            </a:r>
            <a:r>
              <a:rPr lang="en-IE" sz="1800" dirty="0"/>
              <a:t> P.element().key() = k </a:t>
            </a:r>
            <a:r>
              <a:rPr lang="en-IE" sz="1800" b="1" dirty="0"/>
              <a:t>then return</a:t>
            </a:r>
            <a:r>
              <a:rPr lang="en-IE" sz="1800" dirty="0"/>
              <a:t> P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	P </a:t>
            </a:r>
            <a:r>
              <a:rPr lang="en-IE" sz="1800" dirty="0">
                <a:sym typeface="Symbol" charset="2"/>
              </a:rPr>
              <a:t> S.next(P)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if</a:t>
            </a:r>
            <a:r>
              <a:rPr lang="en-IE" sz="1800" dirty="0"/>
              <a:t> P.element().key() = k </a:t>
            </a:r>
            <a:r>
              <a:rPr lang="en-IE" sz="1800" b="1" dirty="0"/>
              <a:t>then return</a:t>
            </a:r>
            <a:r>
              <a:rPr lang="en-IE" sz="1800" dirty="0"/>
              <a:t> P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dirty="0"/>
              <a:t>		</a:t>
            </a:r>
            <a:r>
              <a:rPr lang="en-IE" sz="1800" b="1" dirty="0"/>
              <a:t>return</a:t>
            </a:r>
            <a:r>
              <a:rPr lang="en-IE" sz="1800" dirty="0"/>
              <a:t> </a:t>
            </a:r>
            <a:r>
              <a:rPr lang="en-IE" sz="1800" b="1" dirty="0"/>
              <a:t>null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Simple List-based Map</a:t>
            </a: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get(k)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get(k):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A Position, P,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 return 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 b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P.element().value()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Maps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A map is an Abstract Data Type that stores key-value pairs known as </a:t>
            </a:r>
            <a:r>
              <a:rPr lang="en-IE" sz="2400" b="1"/>
              <a:t>entries.</a:t>
            </a:r>
            <a:endParaRPr lang="en-IE" sz="2400"/>
          </a:p>
          <a:p>
            <a:pPr lvl="1" eaLnBrk="1" hangingPunct="1">
              <a:lnSpc>
                <a:spcPct val="90000"/>
              </a:lnSpc>
            </a:pPr>
            <a:r>
              <a:rPr lang="en-IE" sz="2000"/>
              <a:t>For a Map, each entry must have a unique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/>
              <a:t>Later we will relax this constraint when we talk about </a:t>
            </a:r>
            <a:r>
              <a:rPr lang="en-IE" sz="2000" b="1"/>
              <a:t>Dictionaries</a:t>
            </a:r>
            <a:r>
              <a:rPr lang="en-IE" sz="2000"/>
              <a:t>. </a:t>
            </a:r>
          </a:p>
          <a:p>
            <a:pPr eaLnBrk="1" hangingPunct="1">
              <a:lnSpc>
                <a:spcPct val="90000"/>
              </a:lnSpc>
            </a:pPr>
            <a:endParaRPr lang="en-IE" sz="2400"/>
          </a:p>
          <a:p>
            <a:pPr eaLnBrk="1" hangingPunct="1">
              <a:lnSpc>
                <a:spcPct val="90000"/>
              </a:lnSpc>
            </a:pPr>
            <a:r>
              <a:rPr lang="en-IE" sz="2400"/>
              <a:t>So, Maps store entries.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/>
              <a:t>When an entry is stored, the key is used as an index.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/>
              <a:t>Thus, maps support the retrieval of the values that correspond to each key.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/>
              <a:t>If there is no corresponding value for a given key, then null is returned.</a:t>
            </a:r>
          </a:p>
          <a:p>
            <a:pPr lvl="1" eaLnBrk="1" hangingPunct="1">
              <a:lnSpc>
                <a:spcPct val="90000"/>
              </a:lnSpc>
            </a:pPr>
            <a:endParaRPr lang="en-IE" sz="2000"/>
          </a:p>
          <a:p>
            <a:pPr eaLnBrk="1" hangingPunct="1">
              <a:lnSpc>
                <a:spcPct val="90000"/>
              </a:lnSpc>
            </a:pPr>
            <a:r>
              <a:rPr lang="en-IE" sz="2400"/>
              <a:t>Maps are often referred to as </a:t>
            </a:r>
            <a:r>
              <a:rPr lang="en-IE" sz="2400" b="1"/>
              <a:t>associative stores</a:t>
            </a:r>
            <a:r>
              <a:rPr lang="en-IE" sz="2400"/>
              <a:t>.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Simple List-based Map</a:t>
            </a:r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put(k, v)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put(k, v):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k, and a value, v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The previous value associated with k,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Entry E </a:t>
            </a:r>
            <a:r>
              <a:rPr lang="en-IE" sz="1800">
                <a:sym typeface="Symbol" charset="2"/>
              </a:rPr>
              <a:t> new Entry(k, v)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	</a:t>
            </a:r>
            <a:r>
              <a:rPr lang="en-IE" sz="1800"/>
              <a:t>S.insertLast(E)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	</a:t>
            </a:r>
            <a:r>
              <a:rPr lang="en-IE" sz="1800" b="1"/>
              <a:t>return</a:t>
            </a:r>
            <a:r>
              <a:rPr lang="en-IE" sz="1800"/>
              <a:t> </a:t>
            </a:r>
            <a:r>
              <a:rPr lang="en-IE" sz="1800" b="1"/>
              <a:t>null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</a:t>
            </a:r>
            <a:r>
              <a:rPr lang="en-IE" sz="1800"/>
              <a:t>temp </a:t>
            </a:r>
            <a:r>
              <a:rPr lang="en-IE" sz="1800">
                <a:sym typeface="Symbol" charset="2"/>
              </a:rPr>
              <a:t></a:t>
            </a:r>
            <a:r>
              <a:rPr lang="en-IE" sz="1800" b="1"/>
              <a:t> </a:t>
            </a:r>
            <a:r>
              <a:rPr lang="en-IE" sz="1800"/>
              <a:t>list.replace(P, 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temp.value()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Simple List-based Map</a:t>
            </a: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400"/>
              <a:t>The remove(k) operation: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Algorithm</a:t>
            </a:r>
            <a:r>
              <a:rPr lang="en-IE" sz="1800"/>
              <a:t> remove(k):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Input</a:t>
            </a:r>
            <a:r>
              <a:rPr lang="en-IE" sz="1800" i="1"/>
              <a:t>:	A key, k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i="1"/>
              <a:t>		</a:t>
            </a:r>
            <a:r>
              <a:rPr lang="en-IE" sz="1800" b="1" i="1"/>
              <a:t>Output</a:t>
            </a:r>
            <a:r>
              <a:rPr lang="en-IE" sz="1800" i="1"/>
              <a:t>:	The value associated with k, or </a:t>
            </a:r>
            <a:r>
              <a:rPr lang="en-IE" sz="1800" b="1" i="1"/>
              <a:t>null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sz="2000" i="1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P </a:t>
            </a:r>
            <a:r>
              <a:rPr lang="en-IE" sz="1800">
                <a:sym typeface="Symbol" charset="2"/>
              </a:rPr>
              <a:t> find(k)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</a:t>
            </a:r>
            <a:r>
              <a:rPr lang="en-IE" sz="1800" b="1"/>
              <a:t>if</a:t>
            </a:r>
            <a:r>
              <a:rPr lang="en-IE" sz="1800"/>
              <a:t> (P = </a:t>
            </a:r>
            <a:r>
              <a:rPr lang="en-IE" sz="1800" b="1"/>
              <a:t>null</a:t>
            </a:r>
            <a:r>
              <a:rPr lang="en-IE" sz="1800"/>
              <a:t>) </a:t>
            </a:r>
            <a:r>
              <a:rPr lang="en-IE" sz="1800" b="1"/>
              <a:t>then return</a:t>
            </a:r>
            <a:r>
              <a:rPr lang="en-IE" sz="1800"/>
              <a:t> </a:t>
            </a:r>
            <a:r>
              <a:rPr lang="en-IE" sz="1800" b="1"/>
              <a:t>null</a:t>
            </a:r>
            <a:endParaRPr lang="en-IE" sz="1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/>
              <a:t>		list.remove(P)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800" b="1"/>
              <a:t>		return </a:t>
            </a:r>
            <a:r>
              <a:rPr lang="en-IE" sz="1800"/>
              <a:t>P.element().value()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Simple List-based Map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So, what about performance?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get(), put() and remove() depend on find()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has a O(n) running-time!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is the best case running-time for linked-list searches.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means that we cannot improve on O(n)…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must be something better than this!!!</a:t>
            </a:r>
          </a:p>
        </p:txBody>
      </p:sp>
      <p:graphicFrame>
        <p:nvGraphicFramePr>
          <p:cNvPr id="1988653" name="Group 45"/>
          <p:cNvGraphicFramePr>
            <a:graphicFrameLocks noGrp="1"/>
          </p:cNvGraphicFramePr>
          <p:nvPr/>
        </p:nvGraphicFramePr>
        <p:xfrm>
          <a:off x="5181600" y="1447800"/>
          <a:ext cx="3124200" cy="4581525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put(k,v)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entries()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572" y="3581400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Put(“01234567”,  “Rem Collier”) =&gt;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6572" y="3581400"/>
            <a:ext cx="40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Put(“69234567”,  “Arthur Cater”) =&gt;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95382" y="5410200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6572" y="3581400"/>
            <a:ext cx="391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Put(“72234567”,  “Joe </a:t>
            </a:r>
            <a:r>
              <a:rPr lang="en-US" dirty="0" err="1" smtClean="0"/>
              <a:t>Carthy</a:t>
            </a:r>
            <a:r>
              <a:rPr lang="en-US" dirty="0" smtClean="0"/>
              <a:t>”) =&gt;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5382" y="5421868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put(…) operation, an entry is added to the map containing the corresponding key and value: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95382" y="5421868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1864" y="3581400"/>
            <a:ext cx="32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{“72234567”,  “Joe </a:t>
            </a:r>
            <a:r>
              <a:rPr lang="en-US" dirty="0" err="1" smtClean="0"/>
              <a:t>Carthy</a:t>
            </a:r>
            <a:r>
              <a:rPr lang="en-US" dirty="0" smtClean="0"/>
              <a:t>”}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we perform a get(…) operation, we return the value part of the entry whose key matches the argument: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82" y="4953000"/>
            <a:ext cx="33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{“01234567”,  “Rem Collier”}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7600" y="4572000"/>
            <a:ext cx="3200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086600" y="4572000"/>
            <a:ext cx="320040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7800" y="6172200"/>
            <a:ext cx="3429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95382" y="5421868"/>
            <a:ext cx="3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{“69234567”,  “Arthur Cater”}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1864" y="3581400"/>
            <a:ext cx="32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{“72234567”,  “Joe </a:t>
            </a:r>
            <a:r>
              <a:rPr lang="en-US" dirty="0" err="1" smtClean="0"/>
              <a:t>Carthy</a:t>
            </a:r>
            <a:r>
              <a:rPr lang="en-US" dirty="0" smtClean="0"/>
              <a:t>”}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572" y="3581400"/>
            <a:ext cx="38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Get(“01234567”) =&gt; “Rem Collier”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29271</TotalTime>
  <Words>893</Words>
  <Application>Microsoft Office PowerPoint</Application>
  <PresentationFormat>On-screen Show (4:3)</PresentationFormat>
  <Paragraphs>218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Radial</vt:lpstr>
      <vt:lpstr>Maps</vt:lpstr>
      <vt:lpstr>Maps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The Idea</vt:lpstr>
      <vt:lpstr>The Entry ADT</vt:lpstr>
      <vt:lpstr>The Entry Interface</vt:lpstr>
      <vt:lpstr>The Map ADT</vt:lpstr>
      <vt:lpstr>The Map Interface</vt:lpstr>
      <vt:lpstr>Implementing a Map</vt:lpstr>
      <vt:lpstr>Implementing a Map</vt:lpstr>
      <vt:lpstr>Simple List-based Map</vt:lpstr>
      <vt:lpstr>Simple List-based Map</vt:lpstr>
      <vt:lpstr>Simple List-based Map</vt:lpstr>
      <vt:lpstr>Simple List-based Map</vt:lpstr>
      <vt:lpstr>Simple List-based Map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Home</cp:lastModifiedBy>
  <cp:revision>661</cp:revision>
  <cp:lastPrinted>2009-01-28T06:49:26Z</cp:lastPrinted>
  <dcterms:created xsi:type="dcterms:W3CDTF">2009-11-17T13:57:06Z</dcterms:created>
  <dcterms:modified xsi:type="dcterms:W3CDTF">2012-10-17T13:02:14Z</dcterms:modified>
</cp:coreProperties>
</file>