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408" r:id="rId2"/>
    <p:sldId id="449" r:id="rId3"/>
    <p:sldId id="450" r:id="rId4"/>
    <p:sldId id="451" r:id="rId5"/>
    <p:sldId id="452" r:id="rId6"/>
    <p:sldId id="411" r:id="rId7"/>
    <p:sldId id="417" r:id="rId8"/>
    <p:sldId id="453" r:id="rId9"/>
    <p:sldId id="418" r:id="rId10"/>
    <p:sldId id="419" r:id="rId11"/>
    <p:sldId id="420" r:id="rId12"/>
    <p:sldId id="455" r:id="rId13"/>
    <p:sldId id="421" r:id="rId14"/>
    <p:sldId id="456" r:id="rId15"/>
    <p:sldId id="457" r:id="rId16"/>
    <p:sldId id="458" r:id="rId17"/>
    <p:sldId id="464" r:id="rId18"/>
    <p:sldId id="465" r:id="rId19"/>
    <p:sldId id="466" r:id="rId20"/>
    <p:sldId id="467" r:id="rId21"/>
    <p:sldId id="468" r:id="rId22"/>
    <p:sldId id="469" r:id="rId23"/>
    <p:sldId id="471" r:id="rId24"/>
    <p:sldId id="475" r:id="rId25"/>
    <p:sldId id="476" r:id="rId26"/>
    <p:sldId id="477" r:id="rId2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C47442-CBBD-4518-840B-E191B6309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388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4F31E9F-3FD3-4AD6-B910-99D8233CC2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31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E3AF946-808F-4998-9D75-13320BCA19BB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E5B0EE41-58EF-41BD-904E-B164B8A061C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516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8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1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24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6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text styles</a:t>
            </a:r>
          </a:p>
          <a:p>
            <a:pPr lvl="1"/>
            <a:r>
              <a:rPr lang="en-IE" altLang="en-US" smtClean="0"/>
              <a:t>Second level</a:t>
            </a:r>
          </a:p>
          <a:p>
            <a:pPr lvl="2"/>
            <a:r>
              <a:rPr lang="en-IE" altLang="en-US" smtClean="0"/>
              <a:t>Third level</a:t>
            </a:r>
          </a:p>
          <a:p>
            <a:pPr lvl="3"/>
            <a:r>
              <a:rPr lang="en-IE" altLang="en-US" smtClean="0"/>
              <a:t>Fourth level</a:t>
            </a:r>
          </a:p>
          <a:p>
            <a:pPr lvl="4"/>
            <a:r>
              <a:rPr lang="en-IE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Lists</a:t>
            </a:r>
            <a:endParaRPr lang="en-IE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000" smtClean="0"/>
              <a:t>Rem Collier	</a:t>
            </a: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University College Dublin, Ireland</a:t>
            </a:r>
            <a:endParaRPr lang="en-IE" altLang="en-US" sz="2400" smtClean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Lists: Impl. Strategies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Array-based Implementation:</a:t>
            </a:r>
          </a:p>
          <a:p>
            <a:pPr lvl="1"/>
            <a:r>
              <a:rPr lang="en-US" altLang="en-US" sz="2000" dirty="0" smtClean="0"/>
              <a:t>Objects stored in an array of positions</a:t>
            </a:r>
          </a:p>
          <a:p>
            <a:pPr lvl="2"/>
            <a:r>
              <a:rPr lang="en-US" altLang="en-US" sz="1800" dirty="0" smtClean="0"/>
              <a:t>Each position includes the index it is stored at in the array</a:t>
            </a:r>
          </a:p>
          <a:p>
            <a:pPr lvl="2"/>
            <a:r>
              <a:rPr lang="en-US" altLang="en-US" sz="1800" dirty="0" smtClean="0"/>
              <a:t>Without this, we must find where the position is in the array</a:t>
            </a:r>
          </a:p>
          <a:p>
            <a:pPr lvl="2"/>
            <a:r>
              <a:rPr lang="en-US" altLang="en-US" sz="1800" dirty="0" smtClean="0"/>
              <a:t>The index at which a position is stored changes with insertion and removal</a:t>
            </a:r>
          </a:p>
          <a:p>
            <a:pPr lvl="1"/>
            <a:r>
              <a:rPr lang="en-US" altLang="en-US" sz="2000" dirty="0" smtClean="0"/>
              <a:t>Keep track of the current size of the list</a:t>
            </a:r>
          </a:p>
          <a:p>
            <a:pPr lvl="2"/>
            <a:endParaRPr lang="en-US" altLang="en-US" sz="1800" dirty="0" smtClean="0"/>
          </a:p>
          <a:p>
            <a:r>
              <a:rPr lang="en-US" altLang="en-US" sz="2400" dirty="0" smtClean="0"/>
              <a:t>Link-based Implementation:</a:t>
            </a:r>
          </a:p>
          <a:p>
            <a:pPr lvl="1"/>
            <a:r>
              <a:rPr lang="en-US" altLang="en-US" sz="2000" dirty="0" smtClean="0"/>
              <a:t>Nodes are “positions”</a:t>
            </a:r>
          </a:p>
          <a:p>
            <a:pPr lvl="1"/>
            <a:r>
              <a:rPr lang="en-US" altLang="en-US" sz="2000" dirty="0" smtClean="0"/>
              <a:t>Nodes maintain ordering information</a:t>
            </a:r>
          </a:p>
          <a:p>
            <a:pPr lvl="2"/>
            <a:r>
              <a:rPr lang="en-US" altLang="en-US" sz="1800" dirty="0" smtClean="0"/>
              <a:t>Link to the next and previous objects in the Vector.</a:t>
            </a:r>
          </a:p>
          <a:p>
            <a:pPr lvl="1"/>
            <a:r>
              <a:rPr lang="en-US" altLang="en-US" sz="2000" dirty="0" smtClean="0"/>
              <a:t>Auxiliary references maintained “front” and “rear” nodes.</a:t>
            </a:r>
          </a:p>
          <a:p>
            <a:pPr lvl="1"/>
            <a:r>
              <a:rPr lang="en-US" altLang="en-US" sz="2000" dirty="0" smtClean="0"/>
              <a:t>Keep track of the current size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Link-based Implementation</a:t>
            </a:r>
            <a:endParaRPr lang="en-GB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400" smtClean="0"/>
              <a:t>Approach: Use a doubly linked list</a:t>
            </a:r>
          </a:p>
          <a:p>
            <a:pPr lvl="1" eaLnBrk="1" hangingPunct="1"/>
            <a:r>
              <a:rPr lang="en-IE" altLang="en-US" sz="2000" smtClean="0"/>
              <a:t>A Node is basically a “position”</a:t>
            </a:r>
          </a:p>
          <a:p>
            <a:pPr lvl="1" eaLnBrk="1" hangingPunct="1"/>
            <a:r>
              <a:rPr lang="en-IE" altLang="en-US" sz="2000" smtClean="0"/>
              <a:t>Finding adjacent nodes is very fast O(1) and simple to do</a:t>
            </a:r>
          </a:p>
          <a:p>
            <a:pPr lvl="1" eaLnBrk="1" hangingPunct="1"/>
            <a:r>
              <a:rPr lang="en-IE" altLang="en-US" sz="2000" smtClean="0"/>
              <a:t>Key positions can be easily identified (front, rear)</a:t>
            </a:r>
          </a:p>
          <a:p>
            <a:pPr lvl="1" eaLnBrk="1" hangingPunct="1"/>
            <a:r>
              <a:rPr lang="en-IE" altLang="en-US" sz="2000" smtClean="0"/>
              <a:t>Need to keep track of the size (size)</a:t>
            </a:r>
          </a:p>
          <a:p>
            <a:pPr lvl="1" eaLnBrk="1" hangingPunct="1"/>
            <a:endParaRPr lang="en-IE" altLang="en-US" sz="2000" smtClean="0"/>
          </a:p>
          <a:p>
            <a:pPr eaLnBrk="1" hangingPunct="1"/>
            <a:r>
              <a:rPr lang="en-IE" altLang="en-US" sz="2400" smtClean="0"/>
              <a:t>Dry Run Format: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029200" y="4343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343400" y="43513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6630" name="Line 9"/>
          <p:cNvSpPr>
            <a:spLocks noChangeShapeType="1"/>
          </p:cNvSpPr>
          <p:nvPr/>
        </p:nvSpPr>
        <p:spPr bwMode="auto">
          <a:xfrm>
            <a:off x="5194300" y="4495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5181600" y="4876800"/>
            <a:ext cx="7620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 flipH="1">
            <a:off x="57150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>
            <a:off x="5867400" y="4953000"/>
            <a:ext cx="53340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4" name="Line 14"/>
          <p:cNvSpPr>
            <a:spLocks noChangeShapeType="1"/>
          </p:cNvSpPr>
          <p:nvPr/>
        </p:nvSpPr>
        <p:spPr bwMode="auto">
          <a:xfrm>
            <a:off x="5562600" y="5029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5562600" y="5638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Ireland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6400800" y="4876800"/>
            <a:ext cx="7620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H="1">
            <a:off x="6934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7086600" y="4941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7607300" y="4724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6781800" y="5029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6781800" y="5638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France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6642" name="Rectangle 4"/>
          <p:cNvSpPr>
            <a:spLocks noChangeArrowheads="1"/>
          </p:cNvSpPr>
          <p:nvPr/>
        </p:nvSpPr>
        <p:spPr bwMode="auto">
          <a:xfrm>
            <a:off x="1435100" y="5029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Text Box 5"/>
          <p:cNvSpPr txBox="1">
            <a:spLocks noChangeArrowheads="1"/>
          </p:cNvSpPr>
          <p:nvPr/>
        </p:nvSpPr>
        <p:spPr bwMode="auto">
          <a:xfrm>
            <a:off x="762000" y="5037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6644" name="Line 12"/>
          <p:cNvSpPr>
            <a:spLocks noChangeShapeType="1"/>
          </p:cNvSpPr>
          <p:nvPr/>
        </p:nvSpPr>
        <p:spPr bwMode="auto">
          <a:xfrm>
            <a:off x="1600200" y="5186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45" name="Text Box 13"/>
          <p:cNvSpPr txBox="1">
            <a:spLocks noChangeArrowheads="1"/>
          </p:cNvSpPr>
          <p:nvPr/>
        </p:nvSpPr>
        <p:spPr bwMode="auto">
          <a:xfrm>
            <a:off x="2197100" y="50133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6646" name="TextBox 49"/>
          <p:cNvSpPr txBox="1">
            <a:spLocks noChangeArrowheads="1"/>
          </p:cNvSpPr>
          <p:nvPr/>
        </p:nvSpPr>
        <p:spPr bwMode="auto">
          <a:xfrm>
            <a:off x="1219200" y="6030913"/>
            <a:ext cx="1316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i="1"/>
              <a:t>Empty List</a:t>
            </a:r>
          </a:p>
        </p:txBody>
      </p:sp>
      <p:sp>
        <p:nvSpPr>
          <p:cNvPr id="26647" name="TextBox 50"/>
          <p:cNvSpPr txBox="1">
            <a:spLocks noChangeArrowheads="1"/>
          </p:cNvSpPr>
          <p:nvPr/>
        </p:nvSpPr>
        <p:spPr bwMode="auto">
          <a:xfrm>
            <a:off x="5399088" y="6019800"/>
            <a:ext cx="152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i="1"/>
              <a:t>List of size 2</a:t>
            </a:r>
          </a:p>
        </p:txBody>
      </p:sp>
      <p:sp>
        <p:nvSpPr>
          <p:cNvPr id="26648" name="Rectangle 4"/>
          <p:cNvSpPr>
            <a:spLocks noChangeArrowheads="1"/>
          </p:cNvSpPr>
          <p:nvPr/>
        </p:nvSpPr>
        <p:spPr bwMode="auto">
          <a:xfrm>
            <a:off x="3035300" y="5029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9" name="Text Box 5"/>
          <p:cNvSpPr txBox="1">
            <a:spLocks noChangeArrowheads="1"/>
          </p:cNvSpPr>
          <p:nvPr/>
        </p:nvSpPr>
        <p:spPr bwMode="auto">
          <a:xfrm>
            <a:off x="3352800" y="5037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6650" name="Line 12"/>
          <p:cNvSpPr>
            <a:spLocks noChangeShapeType="1"/>
          </p:cNvSpPr>
          <p:nvPr/>
        </p:nvSpPr>
        <p:spPr bwMode="auto">
          <a:xfrm flipH="1">
            <a:off x="2667000" y="5186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51" name="Rectangle 4"/>
          <p:cNvSpPr>
            <a:spLocks noChangeArrowheads="1"/>
          </p:cNvSpPr>
          <p:nvPr/>
        </p:nvSpPr>
        <p:spPr bwMode="auto">
          <a:xfrm flipH="1">
            <a:off x="7010400" y="4343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2" name="Text Box 5"/>
          <p:cNvSpPr txBox="1">
            <a:spLocks noChangeArrowheads="1"/>
          </p:cNvSpPr>
          <p:nvPr/>
        </p:nvSpPr>
        <p:spPr bwMode="auto">
          <a:xfrm flipH="1">
            <a:off x="7315200" y="43513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6653" name="Line 9"/>
          <p:cNvSpPr>
            <a:spLocks noChangeShapeType="1"/>
          </p:cNvSpPr>
          <p:nvPr/>
        </p:nvSpPr>
        <p:spPr bwMode="auto">
          <a:xfrm flipH="1">
            <a:off x="6870700" y="4495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54" name="Line 11"/>
          <p:cNvSpPr>
            <a:spLocks noChangeShapeType="1"/>
          </p:cNvSpPr>
          <p:nvPr/>
        </p:nvSpPr>
        <p:spPr bwMode="auto">
          <a:xfrm flipH="1">
            <a:off x="6629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55" name="Line 11"/>
          <p:cNvSpPr>
            <a:spLocks noChangeShapeType="1"/>
          </p:cNvSpPr>
          <p:nvPr/>
        </p:nvSpPr>
        <p:spPr bwMode="auto">
          <a:xfrm flipH="1">
            <a:off x="5410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56" name="Line 12"/>
          <p:cNvSpPr>
            <a:spLocks noChangeShapeType="1"/>
          </p:cNvSpPr>
          <p:nvPr/>
        </p:nvSpPr>
        <p:spPr bwMode="auto">
          <a:xfrm flipH="1">
            <a:off x="5943600" y="5105400"/>
            <a:ext cx="53340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57" name="Line 12"/>
          <p:cNvSpPr>
            <a:spLocks noChangeShapeType="1"/>
          </p:cNvSpPr>
          <p:nvPr/>
        </p:nvSpPr>
        <p:spPr bwMode="auto">
          <a:xfrm flipH="1">
            <a:off x="4724400" y="5105400"/>
            <a:ext cx="53340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58" name="Text Box 13"/>
          <p:cNvSpPr txBox="1">
            <a:spLocks noChangeArrowheads="1"/>
          </p:cNvSpPr>
          <p:nvPr/>
        </p:nvSpPr>
        <p:spPr bwMode="auto">
          <a:xfrm>
            <a:off x="4406900" y="48768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 Implementation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Implemented as an inner class within the LinkedList class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smtClean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private class Node </a:t>
            </a:r>
            <a:r>
              <a:rPr lang="en-US" altLang="en-US" sz="1800" b="1" smtClean="0">
                <a:latin typeface="Courier New" charset="0"/>
              </a:rPr>
              <a:t>implements Position </a:t>
            </a:r>
            <a:r>
              <a:rPr lang="en-US" altLang="en-US" sz="1800" smtClean="0">
                <a:latin typeface="Courier New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Object element;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Node next;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Node prev;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smtClean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public Node(Object element) {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	this.element = element;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smtClean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smtClean="0">
                <a:latin typeface="Courier New" charset="0"/>
              </a:rPr>
              <a:t>	public Object element() {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smtClean="0">
                <a:latin typeface="Courier New" charset="0"/>
              </a:rPr>
              <a:t>		return element;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smtClean="0">
                <a:latin typeface="Courier New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}</a:t>
            </a: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Link-based Lists: Pseudo Code</a:t>
            </a:r>
            <a:endParaRPr lang="en-GB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</a:rPr>
              <a:t>Algorithm</a:t>
            </a:r>
            <a:r>
              <a:rPr lang="en-IE" altLang="en-US" sz="1600" dirty="0" smtClean="0">
                <a:solidFill>
                  <a:srgbClr val="000000"/>
                </a:solidFill>
              </a:rPr>
              <a:t> </a:t>
            </a:r>
            <a:r>
              <a:rPr lang="en-IE" altLang="en-US" sz="1600" dirty="0" err="1" smtClean="0">
                <a:solidFill>
                  <a:srgbClr val="000000"/>
                </a:solidFill>
              </a:rPr>
              <a:t>insertFirst</a:t>
            </a:r>
            <a:r>
              <a:rPr lang="en-IE" altLang="en-US" sz="1600" dirty="0" smtClean="0">
                <a:solidFill>
                  <a:srgbClr val="000000"/>
                </a:solidFill>
              </a:rPr>
              <a:t>(e):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node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new Node(e)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</a:rPr>
              <a:t>	if</a:t>
            </a:r>
            <a:r>
              <a:rPr lang="en-IE" altLang="en-US" sz="1600" dirty="0" smtClean="0">
                <a:solidFill>
                  <a:srgbClr val="000000"/>
                </a:solidFill>
              </a:rPr>
              <a:t> </a:t>
            </a:r>
            <a:r>
              <a:rPr lang="en-IE" altLang="en-US" sz="1600" dirty="0" smtClean="0">
                <a:solidFill>
                  <a:srgbClr val="000000"/>
                </a:solidFill>
              </a:rPr>
              <a:t>(front == </a:t>
            </a:r>
            <a:r>
              <a:rPr lang="en-IE" altLang="en-US" sz="1600" dirty="0" smtClean="0">
                <a:solidFill>
                  <a:srgbClr val="000000"/>
                </a:solidFill>
              </a:rPr>
              <a:t>null) 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   </a:t>
            </a:r>
            <a:r>
              <a:rPr lang="en-IE" altLang="en-US" sz="1600" dirty="0" smtClean="0">
                <a:solidFill>
                  <a:srgbClr val="000000"/>
                </a:solidFill>
              </a:rPr>
              <a:t>rear</a:t>
            </a:r>
            <a:r>
              <a:rPr lang="en-IE" altLang="en-US" sz="1600" dirty="0" smtClean="0">
                <a:solidFill>
                  <a:srgbClr val="000000"/>
                </a:solidFill>
              </a:rPr>
              <a:t>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altLang="en-US" sz="1600" dirty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  </a:t>
            </a:r>
            <a:r>
              <a:rPr lang="en-IE" altLang="en-US" sz="1600" dirty="0" err="1" smtClean="0">
                <a:solidFill>
                  <a:srgbClr val="000000"/>
                </a:solidFill>
                <a:sym typeface="Symbol" charset="2"/>
              </a:rPr>
              <a:t>node.next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600" dirty="0">
                <a:solidFill>
                  <a:srgbClr val="000000"/>
                </a:solidFill>
                <a:sym typeface="Symbol" charset="2"/>
              </a:rPr>
              <a:t>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front</a:t>
            </a:r>
            <a:endParaRPr lang="en-IE" alt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   </a:t>
            </a:r>
            <a:r>
              <a:rPr lang="en-IE" altLang="en-US" sz="1600" dirty="0" err="1" smtClean="0">
                <a:solidFill>
                  <a:srgbClr val="000000"/>
                </a:solidFill>
                <a:sym typeface="Symbol" charset="2"/>
              </a:rPr>
              <a:t>first.prev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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rear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size  size + 1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return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b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/>
              <a:t>Algorithm</a:t>
            </a:r>
            <a:r>
              <a:rPr lang="en-IE" altLang="en-US" sz="1600" dirty="0" smtClean="0"/>
              <a:t>: first():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/>
              <a:t>	if</a:t>
            </a:r>
            <a:r>
              <a:rPr lang="en-IE" altLang="en-US" sz="1600" dirty="0" smtClean="0"/>
              <a:t> (front = null) </a:t>
            </a:r>
            <a:r>
              <a:rPr lang="en-IE" altLang="en-US" sz="1600" b="1" dirty="0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/>
              <a:t>	   throw a </a:t>
            </a:r>
            <a:r>
              <a:rPr lang="en-IE" altLang="en-US" sz="1600" dirty="0" err="1" smtClean="0"/>
              <a:t>ListEmptyException</a:t>
            </a:r>
            <a:endParaRPr lang="en-IE" altLang="en-US" sz="1600" b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/>
              <a:t>	return </a:t>
            </a:r>
            <a:r>
              <a:rPr lang="en-IE" altLang="en-US" sz="1600" dirty="0" smtClean="0"/>
              <a:t>front</a:t>
            </a:r>
            <a:endParaRPr lang="en-IE" altLang="en-US" sz="1600" dirty="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size():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return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size</a:t>
            </a:r>
          </a:p>
        </p:txBody>
      </p:sp>
      <p:sp>
        <p:nvSpPr>
          <p:cNvPr id="2867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</a:rPr>
              <a:t>Algorithm</a:t>
            </a:r>
            <a:r>
              <a:rPr lang="en-IE" altLang="en-US" sz="1600" dirty="0" smtClean="0">
                <a:solidFill>
                  <a:srgbClr val="000000"/>
                </a:solidFill>
              </a:rPr>
              <a:t> </a:t>
            </a:r>
            <a:r>
              <a:rPr lang="en-IE" altLang="en-US" sz="1600" dirty="0" err="1" smtClean="0">
                <a:solidFill>
                  <a:srgbClr val="000000"/>
                </a:solidFill>
              </a:rPr>
              <a:t>insertLast</a:t>
            </a:r>
            <a:r>
              <a:rPr lang="en-IE" altLang="en-US" sz="1600" dirty="0" smtClean="0">
                <a:solidFill>
                  <a:srgbClr val="000000"/>
                </a:solidFill>
              </a:rPr>
              <a:t>(e):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node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new Node(e)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</a:rPr>
              <a:t>	if</a:t>
            </a:r>
            <a:r>
              <a:rPr lang="en-IE" altLang="en-US" sz="1600" dirty="0" smtClean="0">
                <a:solidFill>
                  <a:srgbClr val="000000"/>
                </a:solidFill>
              </a:rPr>
              <a:t> </a:t>
            </a:r>
            <a:r>
              <a:rPr lang="en-IE" altLang="en-US" sz="1600" dirty="0" smtClean="0">
                <a:solidFill>
                  <a:srgbClr val="000000"/>
                </a:solidFill>
              </a:rPr>
              <a:t>(rear == </a:t>
            </a:r>
            <a:r>
              <a:rPr lang="en-IE" altLang="en-US" sz="1600" dirty="0" smtClean="0">
                <a:solidFill>
                  <a:srgbClr val="000000"/>
                </a:solidFill>
              </a:rPr>
              <a:t>null) </a:t>
            </a:r>
            <a:r>
              <a:rPr lang="en-IE" altLang="en-US" sz="1600" b="1" dirty="0" smtClean="0">
                <a:solidFill>
                  <a:srgbClr val="000000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</a:rPr>
              <a:t>	   first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altLang="en-US" sz="1600" dirty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 </a:t>
            </a:r>
            <a:r>
              <a:rPr lang="en-IE" altLang="en-US" sz="1600" dirty="0" err="1" smtClean="0">
                <a:solidFill>
                  <a:srgbClr val="000000"/>
                </a:solidFill>
                <a:sym typeface="Symbol" charset="2"/>
              </a:rPr>
              <a:t>node.prev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600" dirty="0">
                <a:solidFill>
                  <a:srgbClr val="000000"/>
                </a:solidFill>
                <a:sym typeface="Symbol" charset="2"/>
              </a:rPr>
              <a:t> rear</a:t>
            </a:r>
            <a:endParaRPr lang="en-IE" alt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   </a:t>
            </a:r>
            <a:r>
              <a:rPr lang="en-IE" altLang="en-US" sz="1600" dirty="0" err="1" smtClean="0">
                <a:solidFill>
                  <a:srgbClr val="000000"/>
                </a:solidFill>
                <a:sym typeface="Symbol" charset="2"/>
              </a:rPr>
              <a:t>rear.next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rear 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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size  size + 1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return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node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ym typeface="Symbol" charset="2"/>
              </a:rPr>
              <a:t>Algorithm</a:t>
            </a:r>
            <a:r>
              <a:rPr lang="en-IE" altLang="en-US" sz="1600" dirty="0" smtClean="0">
                <a:sym typeface="Symbol" charset="2"/>
              </a:rPr>
              <a:t>: last():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/>
              <a:t>	if</a:t>
            </a:r>
            <a:r>
              <a:rPr lang="en-IE" altLang="en-US" sz="1600" dirty="0" smtClean="0"/>
              <a:t> </a:t>
            </a:r>
            <a:r>
              <a:rPr lang="en-IE" altLang="en-US" sz="1600" dirty="0" smtClean="0"/>
              <a:t>(rear = </a:t>
            </a:r>
            <a:r>
              <a:rPr lang="en-IE" altLang="en-US" sz="1600" dirty="0" smtClean="0"/>
              <a:t>null) </a:t>
            </a:r>
            <a:r>
              <a:rPr lang="en-IE" altLang="en-US" sz="1600" b="1" dirty="0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/>
              <a:t>	   throw a </a:t>
            </a:r>
            <a:r>
              <a:rPr lang="en-IE" altLang="en-US" sz="1600" dirty="0" err="1" smtClean="0"/>
              <a:t>ListEmptyException</a:t>
            </a:r>
            <a:endParaRPr lang="en-IE" altLang="en-US" sz="1600" b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/>
              <a:t>	return </a:t>
            </a:r>
            <a:r>
              <a:rPr lang="en-IE" altLang="en-US" sz="1600" dirty="0" smtClean="0"/>
              <a:t>rear</a:t>
            </a:r>
            <a:endParaRPr lang="en-IE" altLang="en-US" sz="1600" dirty="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600" dirty="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Algorithm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600" dirty="0" err="1" smtClean="0">
                <a:solidFill>
                  <a:srgbClr val="000000"/>
                </a:solidFill>
                <a:sym typeface="Symbol" charset="2"/>
              </a:rPr>
              <a:t>isEmpty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():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600" b="1" dirty="0" smtClean="0">
                <a:solidFill>
                  <a:srgbClr val="000000"/>
                </a:solidFill>
                <a:sym typeface="Symbol" charset="2"/>
              </a:rPr>
              <a:t>return</a:t>
            </a:r>
            <a:r>
              <a:rPr lang="en-IE" altLang="en-US" sz="1600" dirty="0" smtClean="0">
                <a:solidFill>
                  <a:srgbClr val="000000"/>
                </a:solidFill>
                <a:sym typeface="Symbol" charset="2"/>
              </a:rPr>
              <a:t> size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Insert: Writing Pseudo Code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Developing pseudo code can be tricky:</a:t>
            </a:r>
          </a:p>
          <a:p>
            <a:pPr lvl="1"/>
            <a:r>
              <a:rPr lang="en-US" altLang="en-US" sz="2000" smtClean="0"/>
              <a:t>operations can work differently depending on the state of the data structure</a:t>
            </a:r>
          </a:p>
          <a:p>
            <a:pPr lvl="1"/>
            <a:r>
              <a:rPr lang="en-US" altLang="en-US" sz="2000" smtClean="0"/>
              <a:t>one solution may not work in all cases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An approach:</a:t>
            </a:r>
          </a:p>
          <a:p>
            <a:pPr lvl="1"/>
            <a:r>
              <a:rPr lang="en-US" altLang="en-US" sz="2000" smtClean="0"/>
              <a:t>Identify Potential Use Cases</a:t>
            </a:r>
          </a:p>
          <a:p>
            <a:pPr lvl="2"/>
            <a:r>
              <a:rPr lang="en-US" altLang="en-US" sz="1800" smtClean="0"/>
              <a:t>Describe different scenarios in which the operation is performed (e.g. empty list; non-empty list)</a:t>
            </a:r>
          </a:p>
          <a:p>
            <a:pPr lvl="1"/>
            <a:r>
              <a:rPr lang="en-US" altLang="en-US" sz="2000" smtClean="0"/>
              <a:t>Use diagrams to understand what should happen in each case</a:t>
            </a:r>
          </a:p>
          <a:p>
            <a:pPr lvl="2"/>
            <a:r>
              <a:rPr lang="en-US" altLang="en-US" sz="1800" smtClean="0"/>
              <a:t>Start with before and after cases, and try to work out the intermediary steps</a:t>
            </a:r>
          </a:p>
          <a:p>
            <a:pPr lvl="1"/>
            <a:r>
              <a:rPr lang="en-US" altLang="en-US" sz="2000" smtClean="0"/>
              <a:t>Write pseudo code for each case</a:t>
            </a:r>
            <a:endParaRPr lang="en-US" altLang="en-US" sz="2400" smtClean="0"/>
          </a:p>
          <a:p>
            <a:pPr lvl="1"/>
            <a:r>
              <a:rPr lang="en-US" altLang="en-US" sz="2000" smtClean="0"/>
              <a:t>Integrate the code into a single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Operation: insertAfter(p, e)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Basic Idea:</a:t>
            </a:r>
          </a:p>
          <a:p>
            <a:pPr lvl="1"/>
            <a:r>
              <a:rPr lang="en-US" altLang="en-US" sz="2000" smtClean="0"/>
              <a:t>Insert the data, e, so that it will be stored in the position in the list that is previous to position p.</a:t>
            </a:r>
          </a:p>
          <a:p>
            <a:pPr lvl="1">
              <a:buFont typeface="Wingdings" charset="2"/>
              <a:buNone/>
            </a:pPr>
            <a:endParaRPr lang="en-US" altLang="en-US" sz="2000" smtClean="0"/>
          </a:p>
          <a:p>
            <a:r>
              <a:rPr lang="en-US" altLang="en-US" sz="2400" smtClean="0"/>
              <a:t>Process (Informal):</a:t>
            </a:r>
          </a:p>
          <a:p>
            <a:pPr lvl="1"/>
            <a:r>
              <a:rPr lang="en-US" altLang="en-US" sz="2000" smtClean="0"/>
              <a:t>Create a new node</a:t>
            </a:r>
          </a:p>
          <a:p>
            <a:pPr lvl="1"/>
            <a:r>
              <a:rPr lang="en-US" altLang="en-US" sz="2000" smtClean="0"/>
              <a:t>Update the links so that the node is inserted relative to p</a:t>
            </a:r>
          </a:p>
          <a:p>
            <a:pPr lvl="1"/>
            <a:r>
              <a:rPr lang="en-US" altLang="en-US" sz="2000" smtClean="0"/>
              <a:t>Update the size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Potential Use Cases:</a:t>
            </a:r>
          </a:p>
          <a:p>
            <a:pPr lvl="1">
              <a:buFont typeface="Arial" charset="0"/>
              <a:buAutoNum type="arabicPeriod"/>
            </a:pPr>
            <a:r>
              <a:rPr lang="en-US" altLang="en-US" sz="2000" smtClean="0"/>
              <a:t>Inserting after the last position in the list (already done).</a:t>
            </a:r>
          </a:p>
          <a:p>
            <a:pPr lvl="1">
              <a:buFont typeface="Arial" charset="0"/>
              <a:buAutoNum type="arabicPeriod"/>
            </a:pPr>
            <a:r>
              <a:rPr lang="en-US" altLang="en-US" sz="2000" smtClean="0"/>
              <a:t>Inserting at any position in the list.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Operation: insertAfter(p, e)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496300" cy="52562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Use Case 2: Insert after position p, where p is not the last position.</a:t>
            </a:r>
          </a:p>
          <a:p>
            <a:pPr lvl="1" eaLnBrk="1" hangingPunct="1"/>
            <a:r>
              <a:rPr lang="en-US" altLang="en-US" sz="2000" smtClean="0"/>
              <a:t>For example: Insert “Dublin” after the position containing “Shanghai”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429000" y="48006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678238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419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4038600" y="5029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114800" y="5638800"/>
            <a:ext cx="990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Bejing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4572000" y="4953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28956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676400" y="48006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1925638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667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286000" y="5029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362200" y="5638800"/>
            <a:ext cx="990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Shanghai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1143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2819400" y="4953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419350" y="3733800"/>
            <a:ext cx="533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867150" y="3733800"/>
            <a:ext cx="533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314950" y="3733800"/>
            <a:ext cx="533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343150" y="3276600"/>
            <a:ext cx="885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 smtClean="0"/>
              <a:t>front</a:t>
            </a:r>
            <a:endParaRPr lang="en-US" altLang="en-US" dirty="0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3810000" y="3276600"/>
            <a:ext cx="76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 smtClean="0"/>
              <a:t>rear</a:t>
            </a:r>
            <a:endParaRPr lang="en-US" altLang="en-US" dirty="0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251450" y="3276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size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410200" y="3733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438400" y="39624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114800" y="3962400"/>
            <a:ext cx="152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257800" y="48006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762000" y="49371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Operation: insertAfter(p, 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496300" cy="52562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Use Case 2: Insert after position p, where p is not the last position.</a:t>
            </a:r>
          </a:p>
          <a:p>
            <a:pPr lvl="1" eaLnBrk="1" hangingPunct="1"/>
            <a:r>
              <a:rPr lang="en-US" altLang="en-US" sz="2000" smtClean="0"/>
              <a:t>For example: Insert “Dublin” after the position containing “Shanghai”</a:t>
            </a:r>
          </a:p>
        </p:txBody>
      </p:sp>
      <p:sp>
        <p:nvSpPr>
          <p:cNvPr id="32772" name="Text Box 21"/>
          <p:cNvSpPr txBox="1">
            <a:spLocks noChangeArrowheads="1"/>
          </p:cNvSpPr>
          <p:nvPr/>
        </p:nvSpPr>
        <p:spPr bwMode="auto">
          <a:xfrm>
            <a:off x="2343150" y="3276600"/>
            <a:ext cx="885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 smtClean="0"/>
              <a:t>front</a:t>
            </a:r>
            <a:endParaRPr lang="en-US" altLang="en-US" dirty="0"/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3810000" y="3276600"/>
            <a:ext cx="76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 smtClean="0"/>
              <a:t>rear</a:t>
            </a:r>
            <a:endParaRPr lang="en-US" altLang="en-US" dirty="0"/>
          </a:p>
        </p:txBody>
      </p:sp>
      <p:sp>
        <p:nvSpPr>
          <p:cNvPr id="32774" name="Text Box 23"/>
          <p:cNvSpPr txBox="1">
            <a:spLocks noChangeArrowheads="1"/>
          </p:cNvSpPr>
          <p:nvPr/>
        </p:nvSpPr>
        <p:spPr bwMode="auto">
          <a:xfrm>
            <a:off x="5251450" y="3276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size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5778500" y="48006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6027738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67691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6388100" y="5029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6464300" y="5638800"/>
            <a:ext cx="990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Bejing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32780" name="Line 9"/>
          <p:cNvSpPr>
            <a:spLocks noChangeShapeType="1"/>
          </p:cNvSpPr>
          <p:nvPr/>
        </p:nvSpPr>
        <p:spPr bwMode="auto">
          <a:xfrm flipV="1">
            <a:off x="6921500" y="4953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1" name="Line 10"/>
          <p:cNvSpPr>
            <a:spLocks noChangeShapeType="1"/>
          </p:cNvSpPr>
          <p:nvPr/>
        </p:nvSpPr>
        <p:spPr bwMode="auto">
          <a:xfrm flipH="1">
            <a:off x="5105400" y="5105400"/>
            <a:ext cx="8255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1676400" y="48006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3" name="Line 12"/>
          <p:cNvSpPr>
            <a:spLocks noChangeShapeType="1"/>
          </p:cNvSpPr>
          <p:nvPr/>
        </p:nvSpPr>
        <p:spPr bwMode="auto">
          <a:xfrm>
            <a:off x="1925638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4" name="Line 13"/>
          <p:cNvSpPr>
            <a:spLocks noChangeShapeType="1"/>
          </p:cNvSpPr>
          <p:nvPr/>
        </p:nvSpPr>
        <p:spPr bwMode="auto">
          <a:xfrm>
            <a:off x="2667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5" name="Line 14"/>
          <p:cNvSpPr>
            <a:spLocks noChangeShapeType="1"/>
          </p:cNvSpPr>
          <p:nvPr/>
        </p:nvSpPr>
        <p:spPr bwMode="auto">
          <a:xfrm>
            <a:off x="2286000" y="5029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2362200" y="5638800"/>
            <a:ext cx="990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Shanghai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32787" name="Line 16"/>
          <p:cNvSpPr>
            <a:spLocks noChangeShapeType="1"/>
          </p:cNvSpPr>
          <p:nvPr/>
        </p:nvSpPr>
        <p:spPr bwMode="auto">
          <a:xfrm flipH="1" flipV="1">
            <a:off x="11430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8" name="Line 17"/>
          <p:cNvSpPr>
            <a:spLocks noChangeShapeType="1"/>
          </p:cNvSpPr>
          <p:nvPr/>
        </p:nvSpPr>
        <p:spPr bwMode="auto">
          <a:xfrm>
            <a:off x="2819400" y="49530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2419350" y="3733800"/>
            <a:ext cx="533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3867150" y="3733800"/>
            <a:ext cx="533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5314950" y="3733800"/>
            <a:ext cx="533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5410200" y="3733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2438400" y="39624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41148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7607300" y="48006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762000" y="49371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32797" name="Rectangle 32"/>
          <p:cNvSpPr>
            <a:spLocks noChangeArrowheads="1"/>
          </p:cNvSpPr>
          <p:nvPr/>
        </p:nvSpPr>
        <p:spPr bwMode="auto">
          <a:xfrm>
            <a:off x="3886200" y="5257800"/>
            <a:ext cx="1219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8" name="Line 33"/>
          <p:cNvSpPr>
            <a:spLocks noChangeShapeType="1"/>
          </p:cNvSpPr>
          <p:nvPr/>
        </p:nvSpPr>
        <p:spPr bwMode="auto">
          <a:xfrm>
            <a:off x="4135438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99" name="Line 34"/>
          <p:cNvSpPr>
            <a:spLocks noChangeShapeType="1"/>
          </p:cNvSpPr>
          <p:nvPr/>
        </p:nvSpPr>
        <p:spPr bwMode="auto">
          <a:xfrm>
            <a:off x="4876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800" name="Line 35"/>
          <p:cNvSpPr>
            <a:spLocks noChangeShapeType="1"/>
          </p:cNvSpPr>
          <p:nvPr/>
        </p:nvSpPr>
        <p:spPr bwMode="auto">
          <a:xfrm>
            <a:off x="4495800" y="54864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801" name="Rectangle 36"/>
          <p:cNvSpPr>
            <a:spLocks noChangeArrowheads="1"/>
          </p:cNvSpPr>
          <p:nvPr/>
        </p:nvSpPr>
        <p:spPr bwMode="auto">
          <a:xfrm>
            <a:off x="4572000" y="6096000"/>
            <a:ext cx="9906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Dublin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32802" name="Line 37"/>
          <p:cNvSpPr>
            <a:spLocks noChangeShapeType="1"/>
          </p:cNvSpPr>
          <p:nvPr/>
        </p:nvSpPr>
        <p:spPr bwMode="auto">
          <a:xfrm flipH="1" flipV="1">
            <a:off x="2895600" y="51816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803" name="Line 38"/>
          <p:cNvSpPr>
            <a:spLocks noChangeShapeType="1"/>
          </p:cNvSpPr>
          <p:nvPr/>
        </p:nvSpPr>
        <p:spPr bwMode="auto">
          <a:xfrm flipV="1">
            <a:off x="5029200" y="50292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Operation: insertAfter(p, 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IE" altLang="en-US" sz="2000" b="1" smtClean="0"/>
              <a:t>Algorithm</a:t>
            </a:r>
            <a:r>
              <a:rPr lang="en-IE" altLang="en-US" sz="2000" smtClean="0"/>
              <a:t>: InsertAfter(p, e):</a:t>
            </a:r>
          </a:p>
          <a:p>
            <a:pPr lvl="1" eaLnBrk="1" hangingPunct="1">
              <a:buFont typeface="Wingdings" charset="2"/>
              <a:buNone/>
            </a:pPr>
            <a:r>
              <a:rPr lang="en-IE" altLang="en-US" sz="2000" smtClean="0"/>
              <a:t>	n </a:t>
            </a:r>
            <a:r>
              <a:rPr lang="en-IE" altLang="en-US" sz="2000" smtClean="0">
                <a:sym typeface="Symbol" charset="2"/>
              </a:rPr>
              <a:t> new Node(e)</a:t>
            </a:r>
          </a:p>
          <a:p>
            <a:pPr lvl="1" eaLnBrk="1" hangingPunct="1">
              <a:buFont typeface="Wingdings" charset="2"/>
              <a:buNone/>
            </a:pPr>
            <a:r>
              <a:rPr lang="en-IE" altLang="en-US" sz="2000" smtClean="0">
                <a:sym typeface="Symbol" charset="2"/>
              </a:rPr>
              <a:t>	</a:t>
            </a:r>
            <a:r>
              <a:rPr lang="en-US" altLang="en-US" sz="2000" smtClean="0">
                <a:sym typeface="Symbol" charset="2"/>
              </a:rPr>
              <a:t>n.next </a:t>
            </a:r>
            <a:r>
              <a:rPr lang="en-IE" altLang="en-US" sz="2000" smtClean="0">
                <a:sym typeface="Symbol" charset="2"/>
              </a:rPr>
              <a:t> p.next</a:t>
            </a:r>
          </a:p>
          <a:p>
            <a:pPr lvl="1" eaLnBrk="1" hangingPunct="1">
              <a:buFont typeface="Wingdings" charset="2"/>
              <a:buNone/>
            </a:pPr>
            <a:r>
              <a:rPr lang="en-IE" altLang="en-US" sz="2000" smtClean="0">
                <a:sym typeface="Symbol" charset="2"/>
              </a:rPr>
              <a:t>	n.prev  p</a:t>
            </a:r>
            <a:endParaRPr lang="en-US" altLang="en-US" sz="2000" smtClean="0">
              <a:sym typeface="Symbol" charset="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2000" smtClean="0">
                <a:sym typeface="Symbol" charset="2"/>
              </a:rPr>
              <a:t>	p.next.prev </a:t>
            </a:r>
            <a:r>
              <a:rPr lang="en-IE" altLang="en-US" sz="2000" smtClean="0">
                <a:sym typeface="Symbol" charset="2"/>
              </a:rPr>
              <a:t></a:t>
            </a:r>
            <a:r>
              <a:rPr lang="en-US" altLang="en-US" sz="2000" smtClean="0">
                <a:sym typeface="Symbol" charset="2"/>
              </a:rPr>
              <a:t> n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000" smtClean="0">
                <a:sym typeface="Symbol" charset="2"/>
              </a:rPr>
              <a:t>	p.next </a:t>
            </a:r>
            <a:r>
              <a:rPr lang="en-IE" altLang="en-US" sz="2000" smtClean="0">
                <a:sym typeface="Symbol" charset="2"/>
              </a:rPr>
              <a:t></a:t>
            </a:r>
            <a:r>
              <a:rPr lang="en-US" altLang="en-US" sz="2000" smtClean="0">
                <a:sym typeface="Symbol" charset="2"/>
              </a:rPr>
              <a:t> n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2000" smtClean="0">
              <a:sym typeface="Symbol" charset="2"/>
            </a:endParaRPr>
          </a:p>
          <a:p>
            <a:pPr lvl="1" eaLnBrk="1" hangingPunct="1">
              <a:buFont typeface="Wingdings" charset="2"/>
              <a:buNone/>
            </a:pPr>
            <a:r>
              <a:rPr lang="en-IE" altLang="en-US" sz="2000" smtClean="0">
                <a:sym typeface="Symbol" charset="2"/>
              </a:rPr>
              <a:t>	size  size + 1</a:t>
            </a:r>
          </a:p>
          <a:p>
            <a:pPr lvl="1" eaLnBrk="1" hangingPunct="1">
              <a:buFont typeface="Wingdings" charset="2"/>
              <a:buNone/>
            </a:pPr>
            <a:r>
              <a:rPr lang="en-IE" altLang="en-US" sz="2000" smtClean="0">
                <a:sym typeface="Symbol" charset="2"/>
              </a:rPr>
              <a:t>	</a:t>
            </a:r>
            <a:r>
              <a:rPr lang="en-IE" altLang="en-US" sz="2000" b="1" smtClean="0">
                <a:sym typeface="Symbol" charset="2"/>
              </a:rPr>
              <a:t>return</a:t>
            </a:r>
            <a:r>
              <a:rPr lang="en-IE" altLang="en-US" sz="2000" smtClean="0">
                <a:sym typeface="Symbol" charset="2"/>
              </a:rPr>
              <a:t> n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200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Operation: insertAfter(p, e)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IE" altLang="en-US" sz="2000" b="1" dirty="0" smtClean="0"/>
              <a:t>Algorithm</a:t>
            </a:r>
            <a:r>
              <a:rPr lang="en-IE" altLang="en-US" sz="2000" dirty="0" smtClean="0"/>
              <a:t>: </a:t>
            </a:r>
            <a:r>
              <a:rPr lang="en-IE" altLang="en-US" sz="2000" dirty="0" err="1" smtClean="0"/>
              <a:t>InsertAfter</a:t>
            </a:r>
            <a:r>
              <a:rPr lang="en-IE" altLang="en-US" sz="2000" dirty="0" smtClean="0"/>
              <a:t>(p, e):</a:t>
            </a:r>
          </a:p>
          <a:p>
            <a:pPr lvl="1" eaLnBrk="1" hangingPunct="1">
              <a:buFont typeface="Wingdings" charset="2"/>
              <a:buNone/>
            </a:pPr>
            <a:r>
              <a:rPr lang="en-IE" altLang="en-US" sz="2000" i="1" dirty="0" smtClean="0"/>
              <a:t>	</a:t>
            </a:r>
            <a:r>
              <a:rPr lang="en-IE" altLang="en-US" sz="2000" b="1" i="1" dirty="0" smtClean="0"/>
              <a:t>if</a:t>
            </a:r>
            <a:r>
              <a:rPr lang="en-IE" altLang="en-US" sz="2000" i="1" dirty="0" smtClean="0"/>
              <a:t> (p = </a:t>
            </a:r>
            <a:r>
              <a:rPr lang="en-IE" altLang="en-US" sz="2000" i="1" dirty="0" smtClean="0"/>
              <a:t>rear) </a:t>
            </a:r>
            <a:r>
              <a:rPr lang="en-IE" altLang="en-US" sz="2000" b="1" i="1" dirty="0" smtClean="0"/>
              <a:t>then</a:t>
            </a:r>
            <a:r>
              <a:rPr lang="en-IE" altLang="en-US" sz="2000" i="1" dirty="0" smtClean="0"/>
              <a:t> </a:t>
            </a:r>
            <a:r>
              <a:rPr lang="en-IE" altLang="en-US" sz="2000" i="1" dirty="0" err="1" smtClean="0"/>
              <a:t>insertLast</a:t>
            </a:r>
            <a:r>
              <a:rPr lang="en-IE" altLang="en-US" sz="2000" i="1" dirty="0" smtClean="0"/>
              <a:t>(e)</a:t>
            </a:r>
          </a:p>
          <a:p>
            <a:pPr lvl="1" eaLnBrk="1" hangingPunct="1">
              <a:buFont typeface="Wingdings" charset="2"/>
              <a:buNone/>
            </a:pPr>
            <a:endParaRPr lang="en-IE" altLang="en-US" sz="2000" dirty="0" smtClean="0"/>
          </a:p>
          <a:p>
            <a:pPr lvl="1" eaLnBrk="1" hangingPunct="1">
              <a:buFont typeface="Wingdings" charset="2"/>
              <a:buNone/>
            </a:pPr>
            <a:r>
              <a:rPr lang="en-IE" altLang="en-US" sz="2000" dirty="0" smtClean="0"/>
              <a:t>	n </a:t>
            </a:r>
            <a:r>
              <a:rPr lang="en-IE" altLang="en-US" sz="2000" dirty="0" smtClean="0">
                <a:sym typeface="Symbol" charset="2"/>
              </a:rPr>
              <a:t> new Node(e)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000" dirty="0" smtClean="0">
                <a:sym typeface="Symbol" charset="2"/>
              </a:rPr>
              <a:t>	</a:t>
            </a:r>
            <a:r>
              <a:rPr lang="en-US" altLang="en-US" sz="2000" dirty="0" err="1" smtClean="0">
                <a:sym typeface="Symbol" charset="2"/>
              </a:rPr>
              <a:t>n.next</a:t>
            </a:r>
            <a:r>
              <a:rPr lang="en-US" altLang="en-US" sz="2000" dirty="0" smtClean="0">
                <a:sym typeface="Symbol" charset="2"/>
              </a:rPr>
              <a:t> </a:t>
            </a:r>
            <a:r>
              <a:rPr lang="en-IE" altLang="en-US" sz="2000" dirty="0" smtClean="0">
                <a:sym typeface="Symbol" charset="2"/>
              </a:rPr>
              <a:t> </a:t>
            </a:r>
            <a:r>
              <a:rPr lang="en-IE" altLang="en-US" sz="2000" dirty="0" err="1" smtClean="0">
                <a:sym typeface="Symbol" charset="2"/>
              </a:rPr>
              <a:t>p.next</a:t>
            </a:r>
            <a:endParaRPr lang="en-IE" altLang="en-US" sz="2000" dirty="0" smtClean="0">
              <a:sym typeface="Symbol" charset="2"/>
            </a:endParaRPr>
          </a:p>
          <a:p>
            <a:pPr lvl="1" eaLnBrk="1" hangingPunct="1">
              <a:buFont typeface="Wingdings" charset="2"/>
              <a:buNone/>
            </a:pPr>
            <a:r>
              <a:rPr lang="en-IE" altLang="en-US" sz="2000" dirty="0" smtClean="0">
                <a:sym typeface="Symbol" charset="2"/>
              </a:rPr>
              <a:t>	</a:t>
            </a:r>
            <a:r>
              <a:rPr lang="en-IE" altLang="en-US" sz="2000" dirty="0" err="1" smtClean="0">
                <a:sym typeface="Symbol" charset="2"/>
              </a:rPr>
              <a:t>n.prev</a:t>
            </a:r>
            <a:r>
              <a:rPr lang="en-IE" altLang="en-US" sz="2000" dirty="0" smtClean="0">
                <a:sym typeface="Symbol" charset="2"/>
              </a:rPr>
              <a:t>  p</a:t>
            </a:r>
            <a:endParaRPr lang="en-US" altLang="en-US" sz="2000" dirty="0" smtClean="0">
              <a:sym typeface="Symbol" charset="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2000" dirty="0" smtClean="0">
                <a:sym typeface="Symbol" charset="2"/>
              </a:rPr>
              <a:t>	</a:t>
            </a:r>
            <a:r>
              <a:rPr lang="en-US" altLang="en-US" sz="2000" dirty="0" err="1" smtClean="0">
                <a:sym typeface="Symbol" charset="2"/>
              </a:rPr>
              <a:t>p.next.prev</a:t>
            </a:r>
            <a:r>
              <a:rPr lang="en-US" altLang="en-US" sz="2000" dirty="0" smtClean="0">
                <a:sym typeface="Symbol" charset="2"/>
              </a:rPr>
              <a:t> </a:t>
            </a:r>
            <a:r>
              <a:rPr lang="en-IE" altLang="en-US" sz="2000" dirty="0" smtClean="0">
                <a:sym typeface="Symbol" charset="2"/>
              </a:rPr>
              <a:t></a:t>
            </a:r>
            <a:r>
              <a:rPr lang="en-US" altLang="en-US" sz="2000" dirty="0" smtClean="0">
                <a:sym typeface="Symbol" charset="2"/>
              </a:rPr>
              <a:t> n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000" dirty="0" smtClean="0">
                <a:sym typeface="Symbol" charset="2"/>
              </a:rPr>
              <a:t>	</a:t>
            </a:r>
            <a:r>
              <a:rPr lang="en-US" altLang="en-US" sz="2000" dirty="0" err="1" smtClean="0">
                <a:sym typeface="Symbol" charset="2"/>
              </a:rPr>
              <a:t>p.next</a:t>
            </a:r>
            <a:r>
              <a:rPr lang="en-US" altLang="en-US" sz="2000" dirty="0" smtClean="0">
                <a:sym typeface="Symbol" charset="2"/>
              </a:rPr>
              <a:t> </a:t>
            </a:r>
            <a:r>
              <a:rPr lang="en-IE" altLang="en-US" sz="2000" dirty="0" smtClean="0">
                <a:sym typeface="Symbol" charset="2"/>
              </a:rPr>
              <a:t></a:t>
            </a:r>
            <a:r>
              <a:rPr lang="en-US" altLang="en-US" sz="2000" dirty="0" smtClean="0">
                <a:sym typeface="Symbol" charset="2"/>
              </a:rPr>
              <a:t> n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2000" dirty="0" smtClean="0">
              <a:sym typeface="Symbol" charset="2"/>
            </a:endParaRPr>
          </a:p>
          <a:p>
            <a:pPr lvl="1" eaLnBrk="1" hangingPunct="1">
              <a:buFont typeface="Wingdings" charset="2"/>
              <a:buNone/>
            </a:pPr>
            <a:r>
              <a:rPr lang="en-IE" altLang="en-US" sz="2000" dirty="0" smtClean="0">
                <a:sym typeface="Symbol" charset="2"/>
              </a:rPr>
              <a:t>	size  size + 1</a:t>
            </a:r>
          </a:p>
          <a:p>
            <a:pPr lvl="1" eaLnBrk="1" hangingPunct="1">
              <a:buFont typeface="Wingdings" charset="2"/>
              <a:buNone/>
            </a:pPr>
            <a:r>
              <a:rPr lang="en-IE" altLang="en-US" sz="2000" dirty="0" smtClean="0">
                <a:sym typeface="Symbol" charset="2"/>
              </a:rPr>
              <a:t>	</a:t>
            </a:r>
            <a:r>
              <a:rPr lang="en-IE" altLang="en-US" sz="2000" b="1" dirty="0" smtClean="0">
                <a:sym typeface="Symbol" charset="2"/>
              </a:rPr>
              <a:t>return</a:t>
            </a:r>
            <a:r>
              <a:rPr lang="en-IE" altLang="en-US" sz="2000" dirty="0" smtClean="0">
                <a:sym typeface="Symbol" charset="2"/>
              </a:rPr>
              <a:t> n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20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Rank is not the only way of refering to the place where an element appears in a sequence.</a:t>
            </a:r>
          </a:p>
          <a:p>
            <a:pPr eaLnBrk="1" hangingPunct="1">
              <a:lnSpc>
                <a:spcPct val="90000"/>
              </a:lnSpc>
            </a:pPr>
            <a:endParaRPr lang="en-IE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If we were to use a linked list to implement a sequence, then it would be more natural to use elements (nodes) to describe the place where an element appears.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X should be inserted after Y.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Replace the element at Z with e.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Delete the element at the node before X.</a:t>
            </a:r>
          </a:p>
          <a:p>
            <a:pPr lvl="1"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We define the List ADT to be a sequence data structure that abstracts the notion of a “place” in a list.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Operation: remove(p)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Basic Idea:</a:t>
            </a:r>
          </a:p>
          <a:p>
            <a:pPr lvl="1" eaLnBrk="1" hangingPunct="1"/>
            <a:r>
              <a:rPr lang="en-US" altLang="en-US" sz="2000" dirty="0" smtClean="0"/>
              <a:t>Removes the element at position p from the List</a:t>
            </a:r>
          </a:p>
          <a:p>
            <a:pPr lvl="3" eaLnBrk="1" hangingPunct="1"/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Process (Informal):</a:t>
            </a:r>
          </a:p>
          <a:p>
            <a:pPr lvl="1" eaLnBrk="1" hangingPunct="1"/>
            <a:r>
              <a:rPr lang="en-US" altLang="en-US" sz="2000" dirty="0" smtClean="0"/>
              <a:t>Modify the links to remove the node from the list.</a:t>
            </a:r>
          </a:p>
          <a:p>
            <a:pPr lvl="1" eaLnBrk="1" hangingPunct="1"/>
            <a:r>
              <a:rPr lang="en-US" altLang="en-US" sz="2000" dirty="0" smtClean="0"/>
              <a:t>Reduce the size</a:t>
            </a:r>
          </a:p>
          <a:p>
            <a:pPr lvl="1" eaLnBrk="1" hangingPunct="1"/>
            <a:r>
              <a:rPr lang="en-US" altLang="en-US" sz="2000" dirty="0" smtClean="0"/>
              <a:t>Return the value stored in the node</a:t>
            </a:r>
          </a:p>
          <a:p>
            <a:pPr lvl="3" eaLnBrk="1" hangingPunct="1"/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Potential Use Cases: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altLang="en-US" sz="2000" dirty="0" smtClean="0"/>
              <a:t>Removal of the element at the </a:t>
            </a:r>
            <a:r>
              <a:rPr lang="en-US" altLang="en-US" sz="2000" dirty="0" smtClean="0"/>
              <a:t>front position</a:t>
            </a:r>
            <a:endParaRPr lang="en-US" altLang="en-US" sz="2000" dirty="0" smtClean="0"/>
          </a:p>
          <a:p>
            <a:pPr lvl="1" eaLnBrk="1" hangingPunct="1">
              <a:buFont typeface="Arial" charset="0"/>
              <a:buAutoNum type="arabicPeriod"/>
            </a:pPr>
            <a:r>
              <a:rPr lang="en-US" altLang="en-US" sz="2000" dirty="0" smtClean="0"/>
              <a:t>Removal of the element at the </a:t>
            </a:r>
            <a:r>
              <a:rPr lang="en-US" altLang="en-US" sz="2000" dirty="0" smtClean="0"/>
              <a:t>rear position</a:t>
            </a:r>
            <a:endParaRPr lang="en-US" altLang="en-US" sz="2000" dirty="0" smtClean="0"/>
          </a:p>
          <a:p>
            <a:pPr lvl="1" eaLnBrk="1" hangingPunct="1">
              <a:buFont typeface="Arial" charset="0"/>
              <a:buAutoNum type="arabicPeriod"/>
            </a:pPr>
            <a:r>
              <a:rPr lang="en-US" altLang="en-US" sz="2000" dirty="0" smtClean="0"/>
              <a:t>Removal of the last element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altLang="en-US" sz="2000" dirty="0" smtClean="0"/>
              <a:t>Removal of element at other positions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Operation: remove(p)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b="1" dirty="0" smtClean="0">
                <a:solidFill>
                  <a:srgbClr val="000000"/>
                </a:solidFill>
              </a:rPr>
              <a:t>Algorithm</a:t>
            </a:r>
            <a:r>
              <a:rPr lang="en-IE" altLang="en-US" sz="1800" dirty="0" smtClean="0">
                <a:solidFill>
                  <a:srgbClr val="000000"/>
                </a:solidFill>
              </a:rPr>
              <a:t>: remove(p):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if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(p = 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front) 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then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0000"/>
                </a:solidFill>
                <a:sym typeface="Symbol" charset="2"/>
              </a:rPr>
              <a:t>		</a:t>
            </a:r>
            <a:r>
              <a:rPr lang="en-IE" altLang="en-US" sz="1800" dirty="0">
                <a:solidFill>
                  <a:srgbClr val="000000"/>
                </a:solidFill>
                <a:sym typeface="Symbol" charset="2"/>
              </a:rPr>
              <a:t> front</a:t>
            </a:r>
            <a:r>
              <a:rPr lang="en-US" altLang="en-US" sz="18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 </a:t>
            </a:r>
            <a:r>
              <a:rPr lang="en-IE" altLang="en-US" sz="1800" dirty="0" err="1">
                <a:solidFill>
                  <a:srgbClr val="000000"/>
                </a:solidFill>
                <a:sym typeface="Symbol" charset="2"/>
              </a:rPr>
              <a:t>front.next</a:t>
            </a:r>
            <a:endParaRPr lang="en-IE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else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	</a:t>
            </a:r>
            <a:r>
              <a:rPr lang="en-IE" altLang="en-US" sz="1800" dirty="0" err="1" smtClean="0">
                <a:solidFill>
                  <a:srgbClr val="000000"/>
                </a:solidFill>
                <a:sym typeface="Symbol" charset="2"/>
              </a:rPr>
              <a:t>p.prev.next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 </a:t>
            </a:r>
            <a:r>
              <a:rPr lang="en-IE" altLang="en-US" sz="1800" dirty="0" err="1" smtClean="0">
                <a:solidFill>
                  <a:srgbClr val="000000"/>
                </a:solidFill>
                <a:sym typeface="Symbol" charset="2"/>
              </a:rPr>
              <a:t>p.next</a:t>
            </a:r>
            <a:endParaRPr lang="en-IE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if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(p = 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rear) 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then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0000"/>
                </a:solidFill>
                <a:sym typeface="Symbol" charset="2"/>
              </a:rPr>
              <a:t>		</a:t>
            </a:r>
            <a:r>
              <a:rPr lang="en-IE" altLang="en-US" sz="1800" dirty="0">
                <a:solidFill>
                  <a:srgbClr val="000000"/>
                </a:solidFill>
                <a:sym typeface="Symbol" charset="2"/>
              </a:rPr>
              <a:t> rear</a:t>
            </a:r>
            <a:r>
              <a:rPr lang="en-US" altLang="en-US" sz="18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 </a:t>
            </a:r>
            <a:r>
              <a:rPr lang="en-IE" altLang="en-US" sz="1800" dirty="0" err="1">
                <a:solidFill>
                  <a:srgbClr val="000000"/>
                </a:solidFill>
                <a:sym typeface="Symbol" charset="2"/>
              </a:rPr>
              <a:t>rear.prev</a:t>
            </a:r>
            <a:endParaRPr lang="en-IE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else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	</a:t>
            </a:r>
            <a:r>
              <a:rPr lang="en-IE" altLang="en-US" sz="1800" dirty="0" err="1" smtClean="0">
                <a:solidFill>
                  <a:srgbClr val="000000"/>
                </a:solidFill>
                <a:sym typeface="Symbol" charset="2"/>
              </a:rPr>
              <a:t>p.next.prev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 </a:t>
            </a:r>
            <a:r>
              <a:rPr lang="en-IE" altLang="en-US" sz="1800" dirty="0" err="1" smtClean="0">
                <a:solidFill>
                  <a:srgbClr val="000000"/>
                </a:solidFill>
                <a:sym typeface="Symbol" charset="2"/>
              </a:rPr>
              <a:t>p.prev</a:t>
            </a:r>
            <a:endParaRPr lang="en-IE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size  size - 1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return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IE" altLang="en-US" sz="1800" dirty="0" err="1" smtClean="0">
                <a:solidFill>
                  <a:srgbClr val="000000"/>
                </a:solidFill>
                <a:sym typeface="Symbol" charset="2"/>
              </a:rPr>
              <a:t>p.element</a:t>
            </a:r>
            <a:endParaRPr lang="en-IE" altLang="en-US" sz="1800" dirty="0" smtClean="0">
              <a:solidFill>
                <a:srgbClr val="000000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Operation: next(p)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Basic Idea:</a:t>
            </a:r>
          </a:p>
          <a:p>
            <a:pPr lvl="1" eaLnBrk="1" hangingPunct="1"/>
            <a:r>
              <a:rPr lang="en-US" altLang="en-US" sz="2000" dirty="0" smtClean="0"/>
              <a:t>Returns the position of the next element in the list (if one exists)</a:t>
            </a:r>
          </a:p>
          <a:p>
            <a:pPr lvl="3" eaLnBrk="1" hangingPunct="1"/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Process (Informal):</a:t>
            </a:r>
          </a:p>
          <a:p>
            <a:pPr lvl="1" eaLnBrk="1" hangingPunct="1"/>
            <a:r>
              <a:rPr lang="en-US" altLang="en-US" sz="2000" dirty="0" smtClean="0"/>
              <a:t>Check that we are not at the end of the list</a:t>
            </a:r>
          </a:p>
          <a:p>
            <a:pPr lvl="1" eaLnBrk="1" hangingPunct="1"/>
            <a:r>
              <a:rPr lang="en-US" altLang="en-US" sz="2000" dirty="0" smtClean="0"/>
              <a:t>Follow the link to the next node and return it</a:t>
            </a:r>
          </a:p>
          <a:p>
            <a:pPr lvl="4" eaLnBrk="1" hangingPunct="1"/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Potential Use Cases: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altLang="en-US" sz="2000" dirty="0" smtClean="0"/>
              <a:t>p is not the </a:t>
            </a:r>
            <a:r>
              <a:rPr lang="en-IE" altLang="en-US" sz="2000" dirty="0">
                <a:solidFill>
                  <a:srgbClr val="000000"/>
                </a:solidFill>
                <a:sym typeface="Symbol" charset="2"/>
              </a:rPr>
              <a:t>rear </a:t>
            </a:r>
            <a:r>
              <a:rPr lang="en-US" altLang="en-US" sz="2000" dirty="0" smtClean="0"/>
              <a:t>position</a:t>
            </a:r>
            <a:endParaRPr lang="en-US" altLang="en-US" sz="2000" dirty="0" smtClean="0"/>
          </a:p>
          <a:p>
            <a:pPr lvl="1" eaLnBrk="1" hangingPunct="1">
              <a:buFont typeface="Arial" charset="0"/>
              <a:buAutoNum type="arabicPeriod"/>
            </a:pPr>
            <a:r>
              <a:rPr lang="en-US" altLang="en-US" sz="2000" dirty="0" smtClean="0"/>
              <a:t>p is the </a:t>
            </a:r>
            <a:r>
              <a:rPr lang="en-IE" altLang="en-US" sz="2000" dirty="0">
                <a:solidFill>
                  <a:srgbClr val="000000"/>
                </a:solidFill>
                <a:sym typeface="Symbol" charset="2"/>
              </a:rPr>
              <a:t>rear </a:t>
            </a:r>
            <a:r>
              <a:rPr lang="en-US" altLang="en-US" sz="2000" dirty="0" smtClean="0"/>
              <a:t>position</a:t>
            </a:r>
            <a:endParaRPr lang="en-US" altLang="en-US" sz="2000" dirty="0" smtClean="0"/>
          </a:p>
          <a:p>
            <a:pPr lvl="4" eaLnBrk="1" hangingPunct="1">
              <a:buFont typeface="Arial" charset="0"/>
              <a:buAutoNum type="arabicPeriod"/>
            </a:pPr>
            <a:endParaRPr lang="en-US" altLang="en-US" sz="1200" dirty="0" smtClean="0"/>
          </a:p>
          <a:p>
            <a:pPr eaLnBrk="1" hangingPunct="1"/>
            <a:r>
              <a:rPr lang="en-US" altLang="en-US" sz="2400" dirty="0" smtClean="0"/>
              <a:t>Pseudo Code: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IE" altLang="en-US" sz="1800" b="1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b="1" dirty="0" smtClean="0">
                <a:solidFill>
                  <a:srgbClr val="000000"/>
                </a:solidFill>
              </a:rPr>
              <a:t>Algorithm</a:t>
            </a:r>
            <a:r>
              <a:rPr lang="en-IE" altLang="en-US" sz="1800" dirty="0" smtClean="0">
                <a:solidFill>
                  <a:srgbClr val="000000"/>
                </a:solidFill>
              </a:rPr>
              <a:t>: next(p):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if</a:t>
            </a: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 (p = </a:t>
            </a:r>
            <a:r>
              <a:rPr lang="en-IE" altLang="en-US" sz="1800" dirty="0">
                <a:solidFill>
                  <a:srgbClr val="000000"/>
                </a:solidFill>
                <a:sym typeface="Symbol" charset="2"/>
              </a:rPr>
              <a:t>rear) </a:t>
            </a:r>
            <a:r>
              <a:rPr lang="en-IE" altLang="en-US" sz="1800" b="1" dirty="0" smtClean="0">
                <a:solidFill>
                  <a:srgbClr val="000000"/>
                </a:solidFill>
                <a:sym typeface="Symbol" charset="2"/>
              </a:rPr>
              <a:t>then </a:t>
            </a:r>
            <a:r>
              <a:rPr lang="ga-IE" altLang="en-US" sz="1800" dirty="0" smtClean="0">
                <a:solidFill>
                  <a:srgbClr val="000000"/>
                </a:solidFill>
                <a:sym typeface="Symbol" charset="2"/>
              </a:rPr>
              <a:t>throw a BoundaryViolationException</a:t>
            </a:r>
            <a:endParaRPr lang="en-US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altLang="en-US" sz="1800" dirty="0" smtClean="0">
                <a:solidFill>
                  <a:srgbClr val="000000"/>
                </a:solidFill>
                <a:sym typeface="Symbol" charset="2"/>
              </a:rPr>
              <a:t>	</a:t>
            </a:r>
            <a:r>
              <a:rPr lang="ga-IE" altLang="en-US" sz="1800" b="1" dirty="0" smtClean="0">
                <a:solidFill>
                  <a:srgbClr val="000000"/>
                </a:solidFill>
                <a:sym typeface="Symbol" charset="2"/>
              </a:rPr>
              <a:t>return </a:t>
            </a:r>
            <a:r>
              <a:rPr lang="ga-IE" altLang="en-US" sz="1800" dirty="0" smtClean="0">
                <a:solidFill>
                  <a:srgbClr val="000000"/>
                </a:solidFill>
                <a:sym typeface="Symbol" charset="2"/>
              </a:rPr>
              <a:t>p.next</a:t>
            </a:r>
            <a:endParaRPr lang="en-IE" altLang="en-US" sz="1800" dirty="0" smtClean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buFont typeface="Arial" charset="0"/>
              <a:buAutoNum type="arabicPeriod"/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Lists: Implementation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Class: </a:t>
            </a:r>
            <a:r>
              <a:rPr lang="en-US" altLang="en-US" sz="2000" smtClean="0">
                <a:latin typeface="Courier New" charset="0"/>
                <a:cs typeface="Courier New" charset="0"/>
              </a:rPr>
              <a:t>LinkedList</a:t>
            </a:r>
            <a:r>
              <a:rPr lang="en-US" altLang="en-US" sz="2000" smtClean="0"/>
              <a:t> </a:t>
            </a:r>
            <a:r>
              <a:rPr lang="en-US" altLang="en-US" sz="2400" smtClean="0"/>
              <a:t>(implements </a:t>
            </a:r>
            <a:r>
              <a:rPr lang="en-US" altLang="en-US" sz="2000" smtClean="0">
                <a:latin typeface="Courier New" charset="0"/>
                <a:cs typeface="Courier New" charset="0"/>
              </a:rPr>
              <a:t>List</a:t>
            </a:r>
            <a:r>
              <a:rPr lang="en-US" altLang="en-US" sz="2400" smtClean="0"/>
              <a:t>)</a:t>
            </a:r>
          </a:p>
          <a:p>
            <a:pPr lvl="1"/>
            <a:r>
              <a:rPr lang="en-US" altLang="en-US" sz="2000" smtClean="0"/>
              <a:t>Inner Class:</a:t>
            </a:r>
          </a:p>
          <a:p>
            <a:pPr lvl="2"/>
            <a:r>
              <a:rPr lang="en-US" altLang="en-US" sz="1800" smtClean="0"/>
              <a:t>A </a:t>
            </a:r>
            <a:r>
              <a:rPr lang="en-US" altLang="en-US" sz="1800" smtClean="0">
                <a:latin typeface="Courier New" charset="0"/>
                <a:cs typeface="Courier New" charset="0"/>
              </a:rPr>
              <a:t>Node</a:t>
            </a:r>
            <a:r>
              <a:rPr lang="en-US" altLang="en-US" sz="1800" smtClean="0"/>
              <a:t> class that implements </a:t>
            </a:r>
            <a:r>
              <a:rPr lang="en-US" altLang="en-US" sz="1800" smtClean="0">
                <a:latin typeface="Courier New" charset="0"/>
                <a:cs typeface="Courier New" charset="0"/>
              </a:rPr>
              <a:t>Position</a:t>
            </a:r>
            <a:endParaRPr lang="en-US" altLang="en-US" sz="1800" smtClean="0"/>
          </a:p>
          <a:p>
            <a:pPr lvl="1"/>
            <a:r>
              <a:rPr lang="en-US" altLang="en-US" sz="2000" smtClean="0"/>
              <a:t>Fields:</a:t>
            </a:r>
          </a:p>
          <a:p>
            <a:pPr lvl="2"/>
            <a:r>
              <a:rPr lang="en-US" altLang="en-US" sz="1800" smtClean="0"/>
              <a:t>References to the </a:t>
            </a:r>
            <a:r>
              <a:rPr lang="en-US" altLang="en-US" sz="1800" smtClean="0">
                <a:latin typeface="Courier New" charset="0"/>
                <a:cs typeface="Courier New" charset="0"/>
              </a:rPr>
              <a:t>front</a:t>
            </a:r>
            <a:r>
              <a:rPr lang="en-US" altLang="en-US" sz="1800" smtClean="0"/>
              <a:t> and </a:t>
            </a:r>
            <a:r>
              <a:rPr lang="en-US" altLang="en-US" sz="1800" smtClean="0">
                <a:latin typeface="Courier New" charset="0"/>
                <a:cs typeface="Courier New" charset="0"/>
              </a:rPr>
              <a:t>rear</a:t>
            </a:r>
            <a:r>
              <a:rPr lang="en-US" altLang="en-US" sz="1800" smtClean="0"/>
              <a:t> of the doubly linked list</a:t>
            </a:r>
          </a:p>
          <a:p>
            <a:pPr lvl="2"/>
            <a:r>
              <a:rPr lang="en-US" altLang="en-US" sz="1800" smtClean="0"/>
              <a:t>The </a:t>
            </a:r>
            <a:r>
              <a:rPr lang="en-US" altLang="en-US" sz="1800" smtClean="0">
                <a:latin typeface="Courier New" charset="0"/>
                <a:cs typeface="Courier New" charset="0"/>
              </a:rPr>
              <a:t>size</a:t>
            </a:r>
            <a:r>
              <a:rPr lang="en-US" altLang="en-US" sz="1800" smtClean="0"/>
              <a:t> of the list (integer value)</a:t>
            </a:r>
          </a:p>
          <a:p>
            <a:pPr lvl="1"/>
            <a:r>
              <a:rPr lang="en-US" altLang="en-US" sz="2000" smtClean="0"/>
              <a:t>Constructors:</a:t>
            </a:r>
          </a:p>
          <a:p>
            <a:pPr lvl="2"/>
            <a:r>
              <a:rPr lang="en-US" altLang="en-US" sz="1800" smtClean="0"/>
              <a:t>One that creates an empty linked list</a:t>
            </a:r>
          </a:p>
          <a:p>
            <a:pPr lvl="1"/>
            <a:r>
              <a:rPr lang="en-US" altLang="en-US" sz="2000" smtClean="0"/>
              <a:t>Methods:</a:t>
            </a:r>
          </a:p>
          <a:p>
            <a:pPr lvl="2"/>
            <a:r>
              <a:rPr lang="en-US" altLang="en-US" sz="1800" smtClean="0"/>
              <a:t>One public method per operation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Traversal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To loop through all of the objects stored in a Vector, the following code works (and is useful):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b="1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smtClean="0">
                <a:latin typeface="Courier New" charset="0"/>
              </a:rPr>
              <a:t>	</a:t>
            </a:r>
            <a:r>
              <a:rPr lang="en-US" altLang="en-US" sz="1800" smtClean="0">
                <a:latin typeface="Courier New" charset="0"/>
              </a:rPr>
              <a:t>Vector v = </a:t>
            </a:r>
            <a:r>
              <a:rPr lang="en-US" altLang="en-US" sz="1800" b="1" smtClean="0">
                <a:latin typeface="Courier New" charset="0"/>
              </a:rPr>
              <a:t>new</a:t>
            </a:r>
            <a:r>
              <a:rPr lang="en-US" altLang="en-US" sz="1800" smtClean="0">
                <a:latin typeface="Courier New" charset="0"/>
              </a:rPr>
              <a:t> ArrayVector();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v.insertAtRank(v.size(), “H”);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v.insertAtRank(v.size(), “A”);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v.insertAtRank(v.size(), “P”);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v.insertAtRank(v.size(), “P”);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v.insertAtRank(v.size(), “Y”);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</a:t>
            </a:r>
            <a:r>
              <a:rPr lang="en-US" altLang="en-US" sz="1800" b="1" smtClean="0">
                <a:latin typeface="Courier New" charset="0"/>
              </a:rPr>
              <a:t>for</a:t>
            </a:r>
            <a:r>
              <a:rPr lang="en-US" altLang="en-US" sz="1800" smtClean="0">
                <a:latin typeface="Courier New" charset="0"/>
              </a:rPr>
              <a:t> (int j=0; j&lt;v.size(); j++)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  System.out.println(“v(“ + j + “)” + v.elemAtRank(j));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Traversal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What about lists?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b="1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smtClean="0">
                <a:latin typeface="Courier New" charset="0"/>
              </a:rPr>
              <a:t>	</a:t>
            </a:r>
            <a:r>
              <a:rPr lang="en-US" altLang="en-US" sz="1800" smtClean="0">
                <a:latin typeface="Courier New" charset="0"/>
              </a:rPr>
              <a:t>List l = </a:t>
            </a:r>
            <a:r>
              <a:rPr lang="en-US" altLang="en-US" sz="1800" b="1" smtClean="0">
                <a:latin typeface="Courier New" charset="0"/>
              </a:rPr>
              <a:t>new</a:t>
            </a:r>
            <a:r>
              <a:rPr lang="en-US" altLang="en-US" sz="1800" smtClean="0">
                <a:latin typeface="Courier New" charset="0"/>
              </a:rPr>
              <a:t> LinkedList();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l.insertLast(“H”);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l.insertLast(“A”);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l.insertLast(“P”);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l.insertLast(“P”);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l.insertLast(“Y”);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</a:t>
            </a:r>
            <a:r>
              <a:rPr lang="en-US" altLang="en-US" sz="1800" b="1" smtClean="0">
                <a:latin typeface="Courier New" charset="0"/>
              </a:rPr>
              <a:t>for</a:t>
            </a:r>
            <a:r>
              <a:rPr lang="en-US" altLang="en-US" sz="1800" smtClean="0">
                <a:latin typeface="Courier New" charset="0"/>
              </a:rPr>
              <a:t> (int j=0; j&lt;l.size(); j++)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  System.out.println(“v(“ + j + “)” + ???);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Traversal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A solution: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b="1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smtClean="0">
                <a:latin typeface="Courier New" charset="0"/>
              </a:rPr>
              <a:t>	</a:t>
            </a:r>
            <a:r>
              <a:rPr lang="en-US" altLang="en-US" sz="1800" smtClean="0">
                <a:latin typeface="Courier New" charset="0"/>
              </a:rPr>
              <a:t>List l = </a:t>
            </a:r>
            <a:r>
              <a:rPr lang="en-US" altLang="en-US" sz="1800" b="1" smtClean="0">
                <a:latin typeface="Courier New" charset="0"/>
              </a:rPr>
              <a:t>new</a:t>
            </a:r>
            <a:r>
              <a:rPr lang="en-US" altLang="en-US" sz="1800" smtClean="0">
                <a:latin typeface="Courier New" charset="0"/>
              </a:rPr>
              <a:t> LinkedList();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l.insertLast(“H”);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l.insertLast(“A”);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l.insertLast(“P”);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l.insertLast(“P”);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l.insertLast(“Y”);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i="1" smtClean="0">
                <a:latin typeface="Courier New" charset="0"/>
              </a:rPr>
              <a:t>	Position p = l.first();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</a:t>
            </a:r>
            <a:r>
              <a:rPr lang="en-US" altLang="en-US" sz="1800" b="1" smtClean="0">
                <a:latin typeface="Courier New" charset="0"/>
              </a:rPr>
              <a:t>for</a:t>
            </a:r>
            <a:r>
              <a:rPr lang="en-US" altLang="en-US" sz="1800" smtClean="0">
                <a:latin typeface="Courier New" charset="0"/>
              </a:rPr>
              <a:t> (int j=0; j&lt;l.size(); j++)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  System.out.println(“v(“ + j + “)” + </a:t>
            </a:r>
            <a:r>
              <a:rPr lang="en-US" altLang="en-US" sz="1800" i="1" smtClean="0">
                <a:latin typeface="Courier New" charset="0"/>
              </a:rPr>
              <a:t>p.element()</a:t>
            </a:r>
            <a:r>
              <a:rPr lang="en-US" altLang="en-US" sz="1800" smtClean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i="1" smtClean="0">
                <a:latin typeface="Courier New" charset="0"/>
              </a:rPr>
              <a:t>	  p = l.next(p);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smtClean="0">
                <a:latin typeface="Courier New" charset="0"/>
              </a:rPr>
              <a:t>	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we talk about “place”, we can do so in two 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1: Insert “Arsenal” after “Liverpool”.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2: Insert “Arsenal” at the position immediately after the position in which “Liverpool” is stored.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key difference here, is the idea of </a:t>
            </a:r>
            <a:r>
              <a:rPr lang="en-US" altLang="en-US" sz="2400" b="1" smtClean="0"/>
              <a:t>position</a:t>
            </a:r>
            <a:r>
              <a:rPr lang="en-US" altLang="en-US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 position is a place in the list that a piece of data is stored.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first case, position is informal and relative to a key piece of known data.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second case, position is explicit and not based directly on the associated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data is stored in the position, and is not the position itself…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all the fuss?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way in which we view “place” affects how we think about the concept of a List.</a:t>
            </a:r>
          </a:p>
          <a:p>
            <a:pPr lvl="1" eaLnBrk="1" hangingPunct="1"/>
            <a:r>
              <a:rPr lang="en-US" altLang="en-US" sz="2000" smtClean="0"/>
              <a:t>If we view things in terms of key values in the sequence, then we must first find the place in which that key value is stored.</a:t>
            </a:r>
            <a:endParaRPr lang="en-US" altLang="en-US" sz="1800" smtClean="0"/>
          </a:p>
          <a:p>
            <a:pPr lvl="1" eaLnBrk="1" hangingPunct="1"/>
            <a:r>
              <a:rPr lang="en-US" altLang="en-US" sz="2000" smtClean="0"/>
              <a:t>If we view things in terms of positions, then we can design our ADT to work independent of values.</a:t>
            </a:r>
          </a:p>
          <a:p>
            <a:pPr lvl="1" eaLnBrk="1" hangingPunct="1"/>
            <a:endParaRPr lang="en-US" altLang="en-US" sz="2000" smtClean="0"/>
          </a:p>
          <a:p>
            <a:pPr eaLnBrk="1" hangingPunct="1"/>
            <a:r>
              <a:rPr lang="en-US" altLang="en-US" sz="2400" smtClean="0"/>
              <a:t>Actually, we still need to find the position of interest, but this not of direct concern to the definition of the ADT.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Decoupling the concept from the data is often a better solution, so we will model Lists in term of position.</a:t>
            </a:r>
          </a:p>
          <a:p>
            <a:pPr lvl="1" eaLnBrk="1" hangingPunct="1"/>
            <a:r>
              <a:rPr lang="en-US" altLang="en-US" sz="2000" smtClean="0"/>
              <a:t>To do this, we first need to define the concept of a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Concept: A position is a place in the list that holds a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It is an auxiliary ADT for ADTS in which the values are stored at positions.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b="1" dirty="0" smtClean="0"/>
              <a:t>element()</a:t>
            </a:r>
            <a:r>
              <a:rPr lang="en-IE" altLang="en-US" sz="2000" dirty="0" smtClean="0"/>
              <a:t>:	Return the element stored at this position.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Interface: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600" b="1" dirty="0" smtClean="0">
              <a:latin typeface="Courier New" charset="0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1600" b="1" dirty="0" smtClean="0">
                <a:latin typeface="Courier New" charset="0"/>
              </a:rPr>
              <a:t>public</a:t>
            </a:r>
            <a:r>
              <a:rPr lang="en-US" altLang="en-US" sz="1600" dirty="0" smtClean="0">
                <a:latin typeface="Courier New" charset="0"/>
              </a:rPr>
              <a:t> </a:t>
            </a:r>
            <a:r>
              <a:rPr lang="en-US" altLang="en-US" sz="1600" b="1" dirty="0" smtClean="0">
                <a:latin typeface="Courier New" charset="0"/>
              </a:rPr>
              <a:t>interface</a:t>
            </a:r>
            <a:r>
              <a:rPr lang="en-US" altLang="en-US" sz="1600" dirty="0" smtClean="0">
                <a:latin typeface="Courier New" charset="0"/>
              </a:rPr>
              <a:t> Position&lt;T&gt; {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</a:rPr>
              <a:t>	</a:t>
            </a:r>
            <a:r>
              <a:rPr lang="en-US" altLang="en-US" sz="1600" b="1" dirty="0" smtClean="0">
                <a:latin typeface="Courier New" charset="0"/>
              </a:rPr>
              <a:t>public</a:t>
            </a:r>
            <a:r>
              <a:rPr lang="en-US" altLang="en-US" sz="1600" dirty="0" smtClean="0">
                <a:latin typeface="Courier New" charset="0"/>
              </a:rPr>
              <a:t> T element();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1600" dirty="0" smtClean="0">
                <a:latin typeface="Courier New" charset="0"/>
              </a:rPr>
              <a:t>}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6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Implementation: This depends on the primary ADT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Lists: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400" smtClean="0"/>
              <a:t>A List supports insertion and removal of objects based on </a:t>
            </a:r>
            <a:r>
              <a:rPr lang="en-IE" altLang="en-US" sz="2400" b="1" smtClean="0"/>
              <a:t>position</a:t>
            </a:r>
            <a:r>
              <a:rPr lang="en-IE" altLang="en-US" sz="2400" smtClean="0"/>
              <a:t>.</a:t>
            </a:r>
          </a:p>
          <a:p>
            <a:pPr lvl="1"/>
            <a:r>
              <a:rPr lang="en-IE" altLang="en-US" sz="2000" smtClean="0"/>
              <a:t>Insertion is carried out relative to a position or a known fixed point.</a:t>
            </a:r>
          </a:p>
          <a:p>
            <a:pPr lvl="1"/>
            <a:r>
              <a:rPr lang="en-IE" altLang="en-US" sz="2000" smtClean="0"/>
              <a:t>E.g. insert “Liverpool” after “Chelsea” / insert “Stockport County” at the front.</a:t>
            </a:r>
          </a:p>
          <a:p>
            <a:pPr lvl="1"/>
            <a:endParaRPr lang="en-IE" altLang="en-US" sz="2400" smtClean="0"/>
          </a:p>
          <a:p>
            <a:r>
              <a:rPr lang="en-IE" altLang="en-US" sz="2400" smtClean="0"/>
              <a:t>Example:</a:t>
            </a:r>
          </a:p>
          <a:p>
            <a:endParaRPr lang="en-IE" altLang="en-US" sz="2400" smtClean="0"/>
          </a:p>
          <a:p>
            <a:endParaRPr lang="en-IE" altLang="en-US" sz="2400" smtClean="0"/>
          </a:p>
          <a:p>
            <a:endParaRPr lang="en-IE" altLang="en-US" sz="2400" smtClean="0"/>
          </a:p>
          <a:p>
            <a:r>
              <a:rPr lang="en-IE" altLang="en-US" sz="2400" smtClean="0"/>
              <a:t>Lists are similar to Linked Lists:</a:t>
            </a:r>
          </a:p>
          <a:p>
            <a:pPr lvl="1"/>
            <a:r>
              <a:rPr lang="en-IE" altLang="en-US" sz="2000" smtClean="0"/>
              <a:t>As a concept, we say nothing about links / nodes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343400" y="4495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Liverpool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514600" y="4495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Chelsea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6553200" y="4495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Burton Alb.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685800" y="4495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Stockport</a:t>
            </a:r>
          </a:p>
        </p:txBody>
      </p:sp>
      <p:cxnSp>
        <p:nvCxnSpPr>
          <p:cNvPr id="21512" name="Straight Connector 10"/>
          <p:cNvCxnSpPr>
            <a:cxnSpLocks noChangeShapeType="1"/>
            <a:stCxn id="21508" idx="3"/>
            <a:endCxn id="21510" idx="1"/>
          </p:cNvCxnSpPr>
          <p:nvPr/>
        </p:nvCxnSpPr>
        <p:spPr bwMode="auto">
          <a:xfrm>
            <a:off x="5943600" y="4724400"/>
            <a:ext cx="609600" cy="1588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1513" name="TextBox 11"/>
          <p:cNvSpPr txBox="1">
            <a:spLocks noChangeArrowheads="1"/>
          </p:cNvSpPr>
          <p:nvPr/>
        </p:nvSpPr>
        <p:spPr bwMode="auto">
          <a:xfrm>
            <a:off x="1019175" y="3962400"/>
            <a:ext cx="88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front</a:t>
            </a:r>
          </a:p>
        </p:txBody>
      </p: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7005638" y="3962400"/>
            <a:ext cx="76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rear</a:t>
            </a:r>
          </a:p>
        </p:txBody>
      </p:sp>
      <p:cxnSp>
        <p:nvCxnSpPr>
          <p:cNvPr id="21515" name="Straight Connector 13"/>
          <p:cNvCxnSpPr>
            <a:cxnSpLocks noChangeShapeType="1"/>
            <a:endCxn id="21508" idx="1"/>
          </p:cNvCxnSpPr>
          <p:nvPr/>
        </p:nvCxnSpPr>
        <p:spPr bwMode="auto">
          <a:xfrm>
            <a:off x="4114800" y="4724400"/>
            <a:ext cx="228600" cy="15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6" name="Straight Connector 16"/>
          <p:cNvCxnSpPr>
            <a:cxnSpLocks noChangeShapeType="1"/>
          </p:cNvCxnSpPr>
          <p:nvPr/>
        </p:nvCxnSpPr>
        <p:spPr bwMode="auto">
          <a:xfrm>
            <a:off x="2286000" y="4724400"/>
            <a:ext cx="228600" cy="15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Lists: Function Specification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 dirty="0" smtClean="0"/>
              <a:t>Core Operations:</a:t>
            </a:r>
          </a:p>
          <a:p>
            <a:pPr lvl="1" eaLnBrk="1" hangingPunct="1"/>
            <a:r>
              <a:rPr lang="en-IE" altLang="en-US" sz="1800" dirty="0" smtClean="0"/>
              <a:t>replace(</a:t>
            </a:r>
            <a:r>
              <a:rPr lang="en-IE" altLang="en-US" sz="1800" dirty="0" err="1" smtClean="0"/>
              <a:t>p,e</a:t>
            </a:r>
            <a:r>
              <a:rPr lang="en-IE" altLang="en-US" sz="1800" dirty="0" smtClean="0"/>
              <a:t>):	Replace the element at position p with e, returning the				element formerly at p.</a:t>
            </a:r>
          </a:p>
          <a:p>
            <a:pPr lvl="1" eaLnBrk="1" hangingPunct="1"/>
            <a:r>
              <a:rPr lang="en-IE" altLang="en-US" sz="1800" dirty="0" err="1" smtClean="0"/>
              <a:t>insertFirst</a:t>
            </a:r>
            <a:r>
              <a:rPr lang="en-IE" altLang="en-US" sz="1800" dirty="0" smtClean="0"/>
              <a:t>(e):	Insert a new element e into S as the first element and 				return the position of e.</a:t>
            </a:r>
          </a:p>
          <a:p>
            <a:pPr lvl="1" eaLnBrk="1" hangingPunct="1"/>
            <a:r>
              <a:rPr lang="en-IE" altLang="en-US" sz="1800" dirty="0" err="1" smtClean="0"/>
              <a:t>insertLast</a:t>
            </a:r>
            <a:r>
              <a:rPr lang="en-IE" altLang="en-US" sz="1800" dirty="0" smtClean="0"/>
              <a:t>(e):	Insert a new element e into S as the last element and 				return the position of e.</a:t>
            </a:r>
          </a:p>
          <a:p>
            <a:pPr lvl="1" eaLnBrk="1" hangingPunct="1"/>
            <a:r>
              <a:rPr lang="en-IE" altLang="en-US" sz="1800" dirty="0" err="1" smtClean="0"/>
              <a:t>insertBefore</a:t>
            </a:r>
            <a:r>
              <a:rPr lang="en-IE" altLang="en-US" sz="1800" dirty="0" smtClean="0"/>
              <a:t>(</a:t>
            </a:r>
            <a:r>
              <a:rPr lang="en-IE" altLang="en-US" sz="1800" dirty="0" err="1" smtClean="0"/>
              <a:t>p,e</a:t>
            </a:r>
            <a:r>
              <a:rPr lang="en-IE" altLang="en-US" sz="1800" dirty="0" smtClean="0"/>
              <a:t>):	Insert a new element e into S before position p and 				return the position of e.</a:t>
            </a:r>
          </a:p>
          <a:p>
            <a:pPr lvl="1" eaLnBrk="1" hangingPunct="1"/>
            <a:r>
              <a:rPr lang="en-IE" altLang="en-US" sz="1800" dirty="0" err="1" smtClean="0"/>
              <a:t>insertAfter</a:t>
            </a:r>
            <a:r>
              <a:rPr lang="en-IE" altLang="en-US" sz="1800" dirty="0" smtClean="0"/>
              <a:t>(</a:t>
            </a:r>
            <a:r>
              <a:rPr lang="en-IE" altLang="en-US" sz="1800" dirty="0" err="1" smtClean="0"/>
              <a:t>p,e</a:t>
            </a:r>
            <a:r>
              <a:rPr lang="en-IE" altLang="en-US" sz="1800" dirty="0" smtClean="0"/>
              <a:t>):	Insert a new element e into S after position p and 				return the position of e.</a:t>
            </a:r>
          </a:p>
          <a:p>
            <a:pPr lvl="1" eaLnBrk="1" hangingPunct="1"/>
            <a:r>
              <a:rPr lang="en-IE" altLang="en-US" sz="1800" dirty="0" smtClean="0"/>
              <a:t>remove(p):	Remove from S the element at position p.</a:t>
            </a:r>
            <a:endParaRPr lang="en-IE" altLang="en-US" sz="1600" dirty="0" smtClean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Support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 smtClean="0"/>
              <a:t>isEmpty</a:t>
            </a:r>
            <a:r>
              <a:rPr lang="en-US" altLang="en-US" sz="1800" dirty="0" smtClean="0"/>
              <a:t>()		Returns true if the vector is empty, or false otherwise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size()		Returns the number of elements in the vector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Lists: Function Specification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 dirty="0" smtClean="0"/>
              <a:t>Vector traversal is easy: objects are stored sequentially based on rank.</a:t>
            </a:r>
          </a:p>
          <a:p>
            <a:pPr>
              <a:lnSpc>
                <a:spcPct val="90000"/>
              </a:lnSpc>
            </a:pPr>
            <a:endParaRPr lang="en-IE" altLang="en-US" sz="2000" dirty="0" smtClean="0"/>
          </a:p>
          <a:p>
            <a:pPr>
              <a:lnSpc>
                <a:spcPct val="90000"/>
              </a:lnSpc>
            </a:pPr>
            <a:r>
              <a:rPr lang="en-IE" altLang="en-US" sz="2000" dirty="0" smtClean="0"/>
              <a:t>List traversal is more difficult: everything is relative to a position.</a:t>
            </a:r>
          </a:p>
          <a:p>
            <a:pPr>
              <a:lnSpc>
                <a:spcPct val="90000"/>
              </a:lnSpc>
            </a:pPr>
            <a:endParaRPr lang="en-IE" altLang="en-US" sz="2000" dirty="0" smtClean="0"/>
          </a:p>
          <a:p>
            <a:pPr>
              <a:lnSpc>
                <a:spcPct val="90000"/>
              </a:lnSpc>
            </a:pPr>
            <a:r>
              <a:rPr lang="en-IE" altLang="en-US" sz="2000" dirty="0" smtClean="0"/>
              <a:t>Traversal Operations:</a:t>
            </a:r>
          </a:p>
          <a:p>
            <a:pPr lvl="1" eaLnBrk="1" hangingPunct="1"/>
            <a:r>
              <a:rPr lang="en-IE" altLang="en-US" sz="1800" dirty="0" smtClean="0"/>
              <a:t>first():		Return the position of the first element of S; a list 				empty error occurs if S is empty.</a:t>
            </a:r>
          </a:p>
          <a:p>
            <a:pPr lvl="1" eaLnBrk="1" hangingPunct="1"/>
            <a:r>
              <a:rPr lang="en-IE" altLang="en-US" sz="1800" dirty="0" smtClean="0"/>
              <a:t>last():		Return the position of the last element of S; a list 				empty error occurs if S is empty.</a:t>
            </a:r>
          </a:p>
          <a:p>
            <a:pPr lvl="1" eaLnBrk="1" hangingPunct="1"/>
            <a:r>
              <a:rPr lang="en-IE" altLang="en-US" sz="1800" dirty="0" err="1" smtClean="0"/>
              <a:t>prev</a:t>
            </a:r>
            <a:r>
              <a:rPr lang="en-IE" altLang="en-US" sz="1800" dirty="0" smtClean="0"/>
              <a:t>(p):		Return the position of the element of S preceding the 				one at p; an boundary violation error occurs if p is the 				first position.</a:t>
            </a:r>
          </a:p>
          <a:p>
            <a:pPr lvl="1" eaLnBrk="1" hangingPunct="1"/>
            <a:r>
              <a:rPr lang="en-IE" altLang="en-US" sz="1800" dirty="0" smtClean="0"/>
              <a:t>next(p):		Return the position of the element of S following the 				one at p; an boundary violation error occurs if p is the 				last position.</a:t>
            </a:r>
            <a:endParaRPr lang="en-US" altLang="en-US" sz="1800" dirty="0" smtClean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Lists: Java Interface</a:t>
            </a:r>
            <a:endParaRPr lang="en-GB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public interface List&lt;T&gt; {</a:t>
            </a:r>
          </a:p>
          <a:p>
            <a:pPr eaLnBrk="1" hangingPunct="1"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    public </a:t>
            </a:r>
            <a:r>
              <a:rPr lang="en-IE" altLang="en-US" sz="1600" dirty="0" err="1" smtClean="0">
                <a:latin typeface="Courier New" charset="0"/>
              </a:rPr>
              <a:t>int</a:t>
            </a:r>
            <a:r>
              <a:rPr lang="en-IE" altLang="en-US" sz="1600" dirty="0" smtClean="0">
                <a:latin typeface="Courier New" charset="0"/>
              </a:rPr>
              <a:t> size();</a:t>
            </a:r>
          </a:p>
          <a:p>
            <a:pPr eaLnBrk="1" hangingPunct="1"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    public </a:t>
            </a:r>
            <a:r>
              <a:rPr lang="en-IE" altLang="en-US" sz="1600" dirty="0" err="1" smtClean="0">
                <a:latin typeface="Courier New" charset="0"/>
              </a:rPr>
              <a:t>boolean</a:t>
            </a:r>
            <a:r>
              <a:rPr lang="en-IE" altLang="en-US" sz="1600" dirty="0" smtClean="0">
                <a:latin typeface="Courier New" charset="0"/>
              </a:rPr>
              <a:t> </a:t>
            </a:r>
            <a:r>
              <a:rPr lang="en-IE" altLang="en-US" sz="1600" dirty="0" err="1" smtClean="0">
                <a:latin typeface="Courier New" charset="0"/>
              </a:rPr>
              <a:t>isEmpty</a:t>
            </a:r>
            <a:r>
              <a:rPr lang="en-IE" altLang="en-US" sz="1600" dirty="0" smtClean="0">
                <a:latin typeface="Courier New" charset="0"/>
              </a:rPr>
              <a:t>();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first();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last();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</a:t>
            </a:r>
            <a:r>
              <a:rPr lang="en-IE" altLang="en-US" sz="1600" dirty="0" err="1" smtClean="0">
                <a:latin typeface="Courier New" charset="0"/>
              </a:rPr>
              <a:t>prev</a:t>
            </a:r>
            <a:r>
              <a:rPr lang="en-IE" altLang="en-US" sz="1600" dirty="0" smtClean="0">
                <a:latin typeface="Courier New" charset="0"/>
              </a:rPr>
              <a:t>(Position&lt;T&gt; p);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next(Position&lt;T&gt; p);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</a:t>
            </a:r>
            <a:r>
              <a:rPr lang="en-IE" altLang="en-US" sz="1600" dirty="0" err="1" smtClean="0">
                <a:latin typeface="Courier New" charset="0"/>
              </a:rPr>
              <a:t>insertFirst</a:t>
            </a:r>
            <a:r>
              <a:rPr lang="en-IE" altLang="en-US" sz="1600" dirty="0" smtClean="0">
                <a:latin typeface="Courier New" charset="0"/>
              </a:rPr>
              <a:t>(T e);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</a:t>
            </a:r>
            <a:r>
              <a:rPr lang="en-IE" altLang="en-US" sz="1600" dirty="0" err="1" smtClean="0">
                <a:latin typeface="Courier New" charset="0"/>
              </a:rPr>
              <a:t>insertLast</a:t>
            </a:r>
            <a:r>
              <a:rPr lang="en-IE" altLang="en-US" sz="1600" dirty="0" smtClean="0">
                <a:latin typeface="Courier New" charset="0"/>
              </a:rPr>
              <a:t>(T e);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</a:t>
            </a:r>
            <a:r>
              <a:rPr lang="en-IE" altLang="en-US" sz="1600" dirty="0" err="1" smtClean="0">
                <a:latin typeface="Courier New" charset="0"/>
              </a:rPr>
              <a:t>insertBefore</a:t>
            </a:r>
            <a:r>
              <a:rPr lang="en-IE" altLang="en-US" sz="1600" dirty="0" smtClean="0">
                <a:latin typeface="Courier New" charset="0"/>
              </a:rPr>
              <a:t>(Position&lt;T&gt; p, T e);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Position&lt;T&gt; </a:t>
            </a:r>
            <a:r>
              <a:rPr lang="en-IE" altLang="en-US" sz="1600" dirty="0" err="1" smtClean="0">
                <a:latin typeface="Courier New" charset="0"/>
              </a:rPr>
              <a:t>insertAfter</a:t>
            </a:r>
            <a:r>
              <a:rPr lang="en-IE" altLang="en-US" sz="1600" dirty="0" smtClean="0">
                <a:latin typeface="Courier New" charset="0"/>
              </a:rPr>
              <a:t>(Position&lt;T&gt; p, T e);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T replace(Position&lt;T&gt; p, T e);</a:t>
            </a:r>
          </a:p>
          <a:p>
            <a:pPr eaLnBrk="1" hangingPunct="1">
              <a:buNone/>
            </a:pPr>
            <a:r>
              <a:rPr lang="en-IE" altLang="en-US" sz="1600" dirty="0" smtClean="0">
                <a:latin typeface="Courier New" charset="0"/>
              </a:rPr>
              <a:t>    public T remove(Position&lt;T&gt; p);</a:t>
            </a:r>
          </a:p>
          <a:p>
            <a:pPr eaLnBrk="1" hangingPunct="1">
              <a:buFont typeface="Wingdings" charset="2"/>
              <a:buNone/>
            </a:pPr>
            <a:r>
              <a:rPr lang="en-IE" altLang="en-US" sz="1600" dirty="0" smtClean="0">
                <a:latin typeface="Courier New" charset="0"/>
              </a:rPr>
              <a:t>}</a:t>
            </a:r>
            <a:endParaRPr lang="en-US" altLang="en-US" sz="2800" dirty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3488</TotalTime>
  <Words>1362</Words>
  <Application>Microsoft Office PowerPoint</Application>
  <PresentationFormat>On-screen Show (4:3)</PresentationFormat>
  <Paragraphs>362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Radial</vt:lpstr>
      <vt:lpstr>Lists</vt:lpstr>
      <vt:lpstr>Introduction</vt:lpstr>
      <vt:lpstr>Introduction</vt:lpstr>
      <vt:lpstr>Why all the fuss?</vt:lpstr>
      <vt:lpstr>Positions</vt:lpstr>
      <vt:lpstr>Lists: Concept</vt:lpstr>
      <vt:lpstr>Lists: Function Specification</vt:lpstr>
      <vt:lpstr>Lists: Function Specification</vt:lpstr>
      <vt:lpstr>Lists: Java Interface</vt:lpstr>
      <vt:lpstr>Lists: Impl. Strategies</vt:lpstr>
      <vt:lpstr>Link-based Implementation</vt:lpstr>
      <vt:lpstr>Node Implementation</vt:lpstr>
      <vt:lpstr>Link-based Lists: Pseudo Code</vt:lpstr>
      <vt:lpstr>Insert: Writing Pseudo Code</vt:lpstr>
      <vt:lpstr>Operation: insertAfter(p, e)</vt:lpstr>
      <vt:lpstr>Operation: insertAfter(p, e)</vt:lpstr>
      <vt:lpstr>Operation: insertAfter(p, e)</vt:lpstr>
      <vt:lpstr>Operation: insertAfter(p, e)</vt:lpstr>
      <vt:lpstr>Operation: insertAfter(p, e)</vt:lpstr>
      <vt:lpstr>Operation: remove(p)</vt:lpstr>
      <vt:lpstr>Operation: remove(p)</vt:lpstr>
      <vt:lpstr>Operation: next(p)</vt:lpstr>
      <vt:lpstr>Linked Lists: Implementation</vt:lpstr>
      <vt:lpstr>List Traversal</vt:lpstr>
      <vt:lpstr>List Traversal</vt:lpstr>
      <vt:lpstr>List Traversal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Rem Collier</cp:lastModifiedBy>
  <cp:revision>82</cp:revision>
  <cp:lastPrinted>2009-11-05T15:28:40Z</cp:lastPrinted>
  <dcterms:created xsi:type="dcterms:W3CDTF">2009-11-05T10:31:50Z</dcterms:created>
  <dcterms:modified xsi:type="dcterms:W3CDTF">2014-02-21T11:43:50Z</dcterms:modified>
</cp:coreProperties>
</file>