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8"/>
  </p:notesMasterIdLst>
  <p:handoutMasterIdLst>
    <p:handoutMasterId r:id="rId39"/>
  </p:handoutMasterIdLst>
  <p:sldIdLst>
    <p:sldId id="408" r:id="rId2"/>
    <p:sldId id="409" r:id="rId3"/>
    <p:sldId id="410" r:id="rId4"/>
    <p:sldId id="411" r:id="rId5"/>
    <p:sldId id="412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6" r:id="rId27"/>
    <p:sldId id="438" r:id="rId28"/>
    <p:sldId id="439" r:id="rId29"/>
    <p:sldId id="440" r:id="rId30"/>
    <p:sldId id="441" r:id="rId31"/>
    <p:sldId id="442" r:id="rId32"/>
    <p:sldId id="444" r:id="rId33"/>
    <p:sldId id="445" r:id="rId34"/>
    <p:sldId id="446" r:id="rId35"/>
    <p:sldId id="447" r:id="rId36"/>
    <p:sldId id="448" r:id="rId37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13" Type="http://schemas.openxmlformats.org/officeDocument/2006/relationships/slide" Target="slides/slide31.xml"/><Relationship Id="rId3" Type="http://schemas.openxmlformats.org/officeDocument/2006/relationships/slide" Target="slides/slide21.xml"/><Relationship Id="rId7" Type="http://schemas.openxmlformats.org/officeDocument/2006/relationships/slide" Target="slides/slide25.xml"/><Relationship Id="rId12" Type="http://schemas.openxmlformats.org/officeDocument/2006/relationships/slide" Target="slides/slide30.xml"/><Relationship Id="rId2" Type="http://schemas.openxmlformats.org/officeDocument/2006/relationships/slide" Target="slides/slide20.xml"/><Relationship Id="rId1" Type="http://schemas.openxmlformats.org/officeDocument/2006/relationships/slide" Target="slides/slide15.xml"/><Relationship Id="rId6" Type="http://schemas.openxmlformats.org/officeDocument/2006/relationships/slide" Target="slides/slide24.xml"/><Relationship Id="rId11" Type="http://schemas.openxmlformats.org/officeDocument/2006/relationships/slide" Target="slides/slide29.xml"/><Relationship Id="rId5" Type="http://schemas.openxmlformats.org/officeDocument/2006/relationships/slide" Target="slides/slide23.xml"/><Relationship Id="rId15" Type="http://schemas.openxmlformats.org/officeDocument/2006/relationships/slide" Target="slides/slide33.xml"/><Relationship Id="rId10" Type="http://schemas.openxmlformats.org/officeDocument/2006/relationships/slide" Target="slides/slide28.xml"/><Relationship Id="rId4" Type="http://schemas.openxmlformats.org/officeDocument/2006/relationships/slide" Target="slides/slide22.xml"/><Relationship Id="rId9" Type="http://schemas.openxmlformats.org/officeDocument/2006/relationships/slide" Target="slides/slide27.xml"/><Relationship Id="rId14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FB425D-0535-4323-9403-DB9F52ABE6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607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51BF22D-286F-4179-BB90-DACEC321D6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584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768020-BD92-4842-9929-043A955ACF3C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2CA160A-B698-45F5-9024-410C36E11CBB}" type="slidenum">
              <a:rPr lang="en-US" altLang="en-US" sz="1200" b="0"/>
              <a:pPr eaLnBrk="1" hangingPunct="1"/>
              <a:t>2</a:t>
            </a:fld>
            <a:endParaRPr lang="en-US" altLang="en-US" sz="1200" b="0"/>
          </a:p>
        </p:txBody>
      </p:sp>
      <p:sp>
        <p:nvSpPr>
          <p:cNvPr id="19459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6CC6331B-4893-4BDF-AAE3-A657B0543C6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638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8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09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2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26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5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6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text styles</a:t>
            </a:r>
          </a:p>
          <a:p>
            <a:pPr lvl="1"/>
            <a:r>
              <a:rPr lang="en-IE" altLang="en-US" smtClean="0"/>
              <a:t>Second level</a:t>
            </a:r>
          </a:p>
          <a:p>
            <a:pPr lvl="2"/>
            <a:r>
              <a:rPr lang="en-IE" altLang="en-US" smtClean="0"/>
              <a:t>Third level</a:t>
            </a:r>
          </a:p>
          <a:p>
            <a:pPr lvl="3"/>
            <a:r>
              <a:rPr lang="en-IE" altLang="en-US" smtClean="0"/>
              <a:t>Fourth level</a:t>
            </a:r>
          </a:p>
          <a:p>
            <a:pPr lvl="4"/>
            <a:r>
              <a:rPr lang="en-IE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Vectors</a:t>
            </a:r>
            <a:endParaRPr lang="en-IE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000" smtClean="0"/>
              <a:t>Rem Collier	</a:t>
            </a: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University College Dublin, Ireland</a:t>
            </a:r>
            <a:endParaRPr lang="en-IE" altLang="en-US" sz="2400" smtClean="0"/>
          </a:p>
        </p:txBody>
      </p:sp>
      <p:pic>
        <p:nvPicPr>
          <p:cNvPr id="16388" name="Picture 4" descr="ucd_brandmark_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Vectors: Java Interface</a:t>
            </a:r>
            <a:endParaRPr lang="en-GB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public interface Vector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public int size();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public boolean isEmpty();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public Object elemAtRank(int rank)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		throws RankOutOfBoundsException;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public Object replaceAtRank(int rank, Object element)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		throws RankOutOfBoundsException;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public void insertAtRank(int rank, Object element)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		throws RankOutOfBoundsException;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public Object removeAtRank(int rank)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			throws RankOutOfBoundsException;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latin typeface="Courier New" charset="0"/>
              </a:rPr>
              <a:t>}</a:t>
            </a:r>
            <a:endParaRPr lang="en-GB" altLang="en-US" sz="1600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Impl. Strategies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Array-based Implementation:</a:t>
            </a:r>
          </a:p>
          <a:p>
            <a:pPr lvl="1"/>
            <a:r>
              <a:rPr lang="en-US" altLang="en-US" sz="2400" dirty="0" smtClean="0"/>
              <a:t>Objects stored in an array</a:t>
            </a:r>
          </a:p>
          <a:p>
            <a:pPr lvl="2"/>
            <a:r>
              <a:rPr lang="en-US" altLang="en-US" sz="2000" dirty="0" smtClean="0"/>
              <a:t>After each operation, the index of the object corresponds to the rank</a:t>
            </a:r>
          </a:p>
          <a:p>
            <a:pPr lvl="1"/>
            <a:r>
              <a:rPr lang="en-US" altLang="en-US" sz="2400" dirty="0" smtClean="0"/>
              <a:t>Keep track of n, the current size of the vector</a:t>
            </a:r>
          </a:p>
          <a:p>
            <a:pPr lvl="1"/>
            <a:r>
              <a:rPr lang="en-US" altLang="en-US" sz="2400" dirty="0" smtClean="0"/>
              <a:t>Finite Capacity (for now)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800" dirty="0" smtClean="0"/>
              <a:t>Link-based Implementation:</a:t>
            </a:r>
          </a:p>
          <a:p>
            <a:pPr lvl="1"/>
            <a:r>
              <a:rPr lang="en-US" altLang="en-US" sz="2400" dirty="0" smtClean="0"/>
              <a:t>Objects stored in special “nodes”</a:t>
            </a:r>
          </a:p>
          <a:p>
            <a:pPr lvl="1"/>
            <a:r>
              <a:rPr lang="en-US" altLang="en-US" sz="2400" dirty="0" smtClean="0"/>
              <a:t>Nodes maintain ordering information</a:t>
            </a:r>
          </a:p>
          <a:p>
            <a:pPr lvl="2"/>
            <a:r>
              <a:rPr lang="en-US" altLang="en-US" sz="2000" dirty="0" smtClean="0"/>
              <a:t>Link to the next and previous objects in the Vector.</a:t>
            </a:r>
          </a:p>
          <a:p>
            <a:pPr lvl="2"/>
            <a:r>
              <a:rPr lang="en-US" altLang="en-US" sz="2000" dirty="0" smtClean="0"/>
              <a:t>Need auxiliary references for “front” and “rear” nodes.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Simple Array-based Impl.</a:t>
            </a:r>
            <a:endParaRPr lang="en-GB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Approach: store the objects in an array, A, of size N</a:t>
            </a:r>
          </a:p>
          <a:p>
            <a:pPr lvl="1" eaLnBrk="1" hangingPunct="1"/>
            <a:r>
              <a:rPr lang="en-IE" altLang="en-US" sz="2000" smtClean="0"/>
              <a:t>The rank of an object is very similar to the index of an array.</a:t>
            </a:r>
          </a:p>
          <a:p>
            <a:pPr lvl="1" eaLnBrk="1" hangingPunct="1"/>
            <a:r>
              <a:rPr lang="en-IE" altLang="en-US" sz="2000" smtClean="0"/>
              <a:t>However, unlike an array, a Vector cannot have “gaps” between objects.</a:t>
            </a:r>
          </a:p>
          <a:p>
            <a:pPr lvl="1" eaLnBrk="1" hangingPunct="1"/>
            <a:r>
              <a:rPr lang="en-IE" altLang="en-US" sz="2000" smtClean="0"/>
              <a:t>When an object is removed, the remaining objects must be squashed up to maintain the correspondance between the rank and index of an object.</a:t>
            </a:r>
          </a:p>
          <a:p>
            <a:pPr eaLnBrk="1" hangingPunct="1"/>
            <a:endParaRPr lang="en-IE" altLang="en-US" sz="2400" smtClean="0"/>
          </a:p>
          <a:p>
            <a:pPr eaLnBrk="1" hangingPunct="1"/>
            <a:r>
              <a:rPr lang="en-IE" altLang="en-US" sz="2400" smtClean="0"/>
              <a:t>Below is a (Vector) array of size N that currently holds n objects.</a:t>
            </a:r>
          </a:p>
          <a:p>
            <a:pPr lvl="1" eaLnBrk="1" hangingPunct="1"/>
            <a:r>
              <a:rPr lang="en-IE" altLang="en-US" sz="2000" smtClean="0"/>
              <a:t>The objects are located in indices 0 to n-1.</a:t>
            </a:r>
            <a:endParaRPr lang="en-GB" altLang="en-US" sz="200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192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764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336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5908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0480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5052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9624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4196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8768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3340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7912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2484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7056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1628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7116763" y="5943600"/>
            <a:ext cx="579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N-1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1276350" y="59436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0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746250" y="59436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1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190750" y="59436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2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660650" y="59436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3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371975" y="5943600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n-1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Vectors: Pseudo Code</a:t>
            </a:r>
            <a:endParaRPr lang="en-GB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/>
              <a:t>Algorithm</a:t>
            </a:r>
            <a:r>
              <a:rPr lang="en-IE" altLang="en-US" sz="1600" smtClean="0"/>
              <a:t>: insertAtRank(r, e):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/>
              <a:t>	if</a:t>
            </a:r>
            <a:r>
              <a:rPr lang="en-IE" altLang="en-US" sz="1600" smtClean="0"/>
              <a:t> (r &lt; 0) </a:t>
            </a:r>
            <a:r>
              <a:rPr lang="en-IE" altLang="en-US" sz="1600" b="1" smtClean="0"/>
              <a:t>or</a:t>
            </a:r>
            <a:r>
              <a:rPr lang="en-IE" altLang="en-US" sz="1600" smtClean="0"/>
              <a:t> (r &gt; n) </a:t>
            </a:r>
            <a:r>
              <a:rPr lang="en-IE" altLang="en-US" sz="1600" b="1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   throw a RankOutOfBoundsException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b="1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/>
              <a:t>	if </a:t>
            </a:r>
            <a:r>
              <a:rPr lang="en-IE" altLang="en-US" sz="1600" smtClean="0"/>
              <a:t>(n == N) </a:t>
            </a:r>
            <a:r>
              <a:rPr lang="en-IE" altLang="en-US" sz="1600" b="1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   throw a VectorFullException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b="1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/>
              <a:t>	for</a:t>
            </a:r>
            <a:r>
              <a:rPr lang="en-IE" altLang="en-US" sz="1600" smtClean="0"/>
              <a:t> i = n, n-2, …, r+1 </a:t>
            </a:r>
            <a:r>
              <a:rPr lang="en-IE" altLang="en-US" sz="1600" b="1" smtClean="0"/>
              <a:t>do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   A[i] </a:t>
            </a:r>
            <a:r>
              <a:rPr lang="en-IE" altLang="en-US" sz="1600" smtClean="0">
                <a:sym typeface="Symbol" charset="2"/>
              </a:rPr>
              <a:t> A[i-1]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ym typeface="Symbol" charset="2"/>
              </a:rPr>
              <a:t>	A[r]  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ym typeface="Symbol" charset="2"/>
              </a:rPr>
              <a:t>	n  n + 1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ym typeface="Symbol" charset="2"/>
              </a:rPr>
              <a:t>Algorithm</a:t>
            </a:r>
            <a:r>
              <a:rPr lang="en-IE" altLang="en-US" sz="1600" smtClean="0">
                <a:sym typeface="Symbol" charset="2"/>
              </a:rPr>
              <a:t>: elemAtRank(r):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</a:t>
            </a:r>
            <a:r>
              <a:rPr lang="en-IE" altLang="en-US" sz="1600" b="1" smtClean="0"/>
              <a:t>if</a:t>
            </a:r>
            <a:r>
              <a:rPr lang="en-IE" altLang="en-US" sz="1600" smtClean="0"/>
              <a:t> (r &lt; 0) </a:t>
            </a:r>
            <a:r>
              <a:rPr lang="en-IE" altLang="en-US" sz="1600" b="1" smtClean="0"/>
              <a:t>or</a:t>
            </a:r>
            <a:r>
              <a:rPr lang="en-IE" altLang="en-US" sz="1600" smtClean="0"/>
              <a:t> (r &gt; n-1) </a:t>
            </a:r>
            <a:r>
              <a:rPr lang="en-IE" altLang="en-US" sz="1600" b="1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   throw a RankOutOfBoundsException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ym typeface="Symbol" charset="2"/>
              </a:rPr>
              <a:t>	return A[r]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  <a:sym typeface="Symbol" charset="2"/>
              </a:rPr>
              <a:t>Algorithm</a:t>
            </a: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 isEmpty():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	return n == 0</a:t>
            </a:r>
          </a:p>
        </p:txBody>
      </p:sp>
      <p:sp>
        <p:nvSpPr>
          <p:cNvPr id="3072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</a:rPr>
              <a:t>Algorithm</a:t>
            </a:r>
            <a:r>
              <a:rPr lang="en-IE" altLang="en-US" sz="1600" smtClean="0">
                <a:solidFill>
                  <a:srgbClr val="000000"/>
                </a:solidFill>
              </a:rPr>
              <a:t> insertAtRank(r, e):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</a:rPr>
              <a:t>	if</a:t>
            </a:r>
            <a:r>
              <a:rPr lang="en-IE" altLang="en-US" sz="1600" smtClean="0">
                <a:solidFill>
                  <a:srgbClr val="000000"/>
                </a:solidFill>
              </a:rPr>
              <a:t> (r &lt; 0) </a:t>
            </a:r>
            <a:r>
              <a:rPr lang="en-IE" altLang="en-US" sz="1600" b="1" smtClean="0">
                <a:solidFill>
                  <a:srgbClr val="000000"/>
                </a:solidFill>
              </a:rPr>
              <a:t>or</a:t>
            </a:r>
            <a:r>
              <a:rPr lang="en-IE" altLang="en-US" sz="1600" smtClean="0">
                <a:solidFill>
                  <a:srgbClr val="000000"/>
                </a:solidFill>
              </a:rPr>
              <a:t> (r &gt; n-1) </a:t>
            </a:r>
            <a:r>
              <a:rPr lang="en-IE" altLang="en-US" sz="1600" b="1" smtClean="0">
                <a:solidFill>
                  <a:srgbClr val="000000"/>
                </a:solidFill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olidFill>
                  <a:srgbClr val="000000"/>
                </a:solidFill>
              </a:rPr>
              <a:t>	   throw a RankOutOfBoundsException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olidFill>
                  <a:srgbClr val="000000"/>
                </a:solidFill>
              </a:rPr>
              <a:t>	e </a:t>
            </a: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 A[r]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b="1" smtClean="0">
                <a:solidFill>
                  <a:srgbClr val="000000"/>
                </a:solidFill>
              </a:rPr>
              <a:t>for</a:t>
            </a:r>
            <a:r>
              <a:rPr lang="en-IE" altLang="en-US" sz="1600" smtClean="0">
                <a:solidFill>
                  <a:srgbClr val="000000"/>
                </a:solidFill>
              </a:rPr>
              <a:t> i = r, r+1, …, n-2 </a:t>
            </a:r>
            <a:r>
              <a:rPr lang="en-IE" altLang="en-US" sz="1600" b="1" smtClean="0">
                <a:solidFill>
                  <a:srgbClr val="000000"/>
                </a:solidFill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</a:rPr>
              <a:t>	   </a:t>
            </a:r>
            <a:r>
              <a:rPr lang="en-IE" altLang="en-US" sz="1600" smtClean="0">
                <a:solidFill>
                  <a:srgbClr val="000000"/>
                </a:solidFill>
              </a:rPr>
              <a:t>A[i] </a:t>
            </a: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 A[i+1]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	A[n-1]  </a:t>
            </a:r>
            <a:r>
              <a:rPr lang="en-IE" altLang="en-US" sz="1600" b="1" smtClean="0">
                <a:solidFill>
                  <a:srgbClr val="000000"/>
                </a:solidFill>
                <a:sym typeface="Symbol" charset="2"/>
              </a:rPr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n  n – 1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  <a:sym typeface="Symbol" charset="2"/>
              </a:rPr>
              <a:t>	return</a:t>
            </a: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 e</a:t>
            </a:r>
            <a:endParaRPr lang="en-GB" altLang="en-US" sz="160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  <a:sym typeface="Symbol" charset="2"/>
              </a:rPr>
              <a:t>Algorithm</a:t>
            </a: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 replaceAtRank(r,e):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olidFill>
                  <a:srgbClr val="000000"/>
                </a:solidFill>
              </a:rPr>
              <a:t>	</a:t>
            </a:r>
            <a:r>
              <a:rPr lang="en-IE" altLang="en-US" sz="1600" b="1" smtClean="0">
                <a:solidFill>
                  <a:srgbClr val="000000"/>
                </a:solidFill>
              </a:rPr>
              <a:t>if</a:t>
            </a:r>
            <a:r>
              <a:rPr lang="en-IE" altLang="en-US" sz="1600" smtClean="0">
                <a:solidFill>
                  <a:srgbClr val="000000"/>
                </a:solidFill>
              </a:rPr>
              <a:t> (r &lt; 0) </a:t>
            </a:r>
            <a:r>
              <a:rPr lang="en-IE" altLang="en-US" sz="1600" b="1" smtClean="0">
                <a:solidFill>
                  <a:srgbClr val="000000"/>
                </a:solidFill>
              </a:rPr>
              <a:t>or</a:t>
            </a:r>
            <a:r>
              <a:rPr lang="en-IE" altLang="en-US" sz="1600" smtClean="0">
                <a:solidFill>
                  <a:srgbClr val="000000"/>
                </a:solidFill>
              </a:rPr>
              <a:t> (r &gt; n-1) </a:t>
            </a:r>
            <a:r>
              <a:rPr lang="en-IE" altLang="en-US" sz="1600" b="1" smtClean="0">
                <a:solidFill>
                  <a:srgbClr val="000000"/>
                </a:solidFill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olidFill>
                  <a:srgbClr val="000000"/>
                </a:solidFill>
              </a:rPr>
              <a:t>	   throw a RankOutOfBoundsException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	A[r]</a:t>
            </a:r>
            <a:r>
              <a:rPr lang="en-GB" altLang="en-US" sz="160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 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  <a:sym typeface="Symbol" charset="2"/>
              </a:rPr>
              <a:t>Algorithm</a:t>
            </a: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 size():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	return 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6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Dry Runs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Follow a similar pattern to other array-based implementations and record:</a:t>
            </a:r>
          </a:p>
          <a:p>
            <a:pPr lvl="1"/>
            <a:r>
              <a:rPr lang="en-US" altLang="en-US" sz="1800" smtClean="0"/>
              <a:t>the array state</a:t>
            </a:r>
          </a:p>
          <a:p>
            <a:pPr lvl="1"/>
            <a:r>
              <a:rPr lang="en-US" altLang="en-US" sz="1800" smtClean="0"/>
              <a:t>the number of objects in the array, and</a:t>
            </a:r>
          </a:p>
          <a:p>
            <a:pPr lvl="1"/>
            <a:r>
              <a:rPr lang="en-US" altLang="en-US" sz="1800" smtClean="0"/>
              <a:t>the operations carried out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Example: a Vector with array size 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886200"/>
          <a:ext cx="7467600" cy="2600325"/>
        </p:xfrm>
        <a:graphic>
          <a:graphicData uri="http://schemas.openxmlformats.org/drawingml/2006/table">
            <a:tbl>
              <a:tblPr/>
              <a:tblGrid>
                <a:gridCol w="2286000"/>
                <a:gridCol w="457200"/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Initial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insertAtRank(0, 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insertAtRank(1,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insertAtRank(2, 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insertAtRank(0, 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insertAtRank(2,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Runtime Performance of Vectors</a:t>
            </a:r>
            <a:endParaRPr lang="en-GB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The majority of methods for the Vector class have a running time of O(1).</a:t>
            </a:r>
          </a:p>
          <a:p>
            <a:pPr eaLnBrk="1" hangingPunct="1">
              <a:lnSpc>
                <a:spcPct val="90000"/>
              </a:lnSpc>
            </a:pPr>
            <a:endParaRPr lang="en-I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The exceptions to this are the insertAtRank(r,e) and the removeAtRank(r)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These methods have O(n) running time because of the shift operations that must be performed on the arrays.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In the worst case, elements are inserted or removed with rank 0.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In this case, n-1 elements must be shifted, hence the O(n) running time.</a:t>
            </a:r>
            <a:endParaRPr lang="en-GB" altLang="en-US" sz="200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953000" y="1371600"/>
            <a:ext cx="3581400" cy="3124200"/>
            <a:chOff x="912" y="1248"/>
            <a:chExt cx="2256" cy="1968"/>
          </a:xfrm>
        </p:grpSpPr>
        <p:sp>
          <p:nvSpPr>
            <p:cNvPr id="32796" name="Rectangle 5"/>
            <p:cNvSpPr>
              <a:spLocks noChangeArrowheads="1"/>
            </p:cNvSpPr>
            <p:nvPr/>
          </p:nvSpPr>
          <p:spPr bwMode="auto">
            <a:xfrm>
              <a:off x="912" y="1248"/>
              <a:ext cx="225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97" name="Line 6"/>
            <p:cNvSpPr>
              <a:spLocks noChangeShapeType="1"/>
            </p:cNvSpPr>
            <p:nvPr/>
          </p:nvSpPr>
          <p:spPr bwMode="auto">
            <a:xfrm>
              <a:off x="912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798" name="Line 7"/>
            <p:cNvSpPr>
              <a:spLocks noChangeShapeType="1"/>
            </p:cNvSpPr>
            <p:nvPr/>
          </p:nvSpPr>
          <p:spPr bwMode="auto">
            <a:xfrm>
              <a:off x="912" y="177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799" name="Line 8"/>
            <p:cNvSpPr>
              <a:spLocks noChangeShapeType="1"/>
            </p:cNvSpPr>
            <p:nvPr/>
          </p:nvSpPr>
          <p:spPr bwMode="auto">
            <a:xfrm>
              <a:off x="912" y="20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0" name="Line 9"/>
            <p:cNvSpPr>
              <a:spLocks noChangeShapeType="1"/>
            </p:cNvSpPr>
            <p:nvPr/>
          </p:nvSpPr>
          <p:spPr bwMode="auto">
            <a:xfrm>
              <a:off x="912" y="235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1" name="Line 10"/>
            <p:cNvSpPr>
              <a:spLocks noChangeShapeType="1"/>
            </p:cNvSpPr>
            <p:nvPr/>
          </p:nvSpPr>
          <p:spPr bwMode="auto">
            <a:xfrm>
              <a:off x="912" y="2640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2" name="Line 11"/>
            <p:cNvSpPr>
              <a:spLocks noChangeShapeType="1"/>
            </p:cNvSpPr>
            <p:nvPr/>
          </p:nvSpPr>
          <p:spPr bwMode="auto">
            <a:xfrm>
              <a:off x="912" y="292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3" name="Text Box 12"/>
            <p:cNvSpPr txBox="1">
              <a:spLocks noChangeArrowheads="1"/>
            </p:cNvSpPr>
            <p:nvPr/>
          </p:nvSpPr>
          <p:spPr bwMode="auto">
            <a:xfrm>
              <a:off x="912" y="1296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>
                  <a:latin typeface="Times" charset="0"/>
                </a:rPr>
                <a:t>Method</a:t>
              </a:r>
              <a:endParaRPr lang="en-GB" altLang="en-US" sz="2000">
                <a:latin typeface="Times" charset="0"/>
              </a:endParaRPr>
            </a:p>
          </p:txBody>
        </p:sp>
        <p:sp>
          <p:nvSpPr>
            <p:cNvPr id="32804" name="Text Box 13"/>
            <p:cNvSpPr txBox="1">
              <a:spLocks noChangeArrowheads="1"/>
            </p:cNvSpPr>
            <p:nvPr/>
          </p:nvSpPr>
          <p:spPr bwMode="auto">
            <a:xfrm>
              <a:off x="2735" y="1296"/>
              <a:ext cx="3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>
                  <a:latin typeface="Times" charset="0"/>
                </a:rPr>
                <a:t>Size</a:t>
              </a:r>
              <a:endParaRPr lang="en-GB" altLang="en-US" sz="2000">
                <a:latin typeface="Times" charset="0"/>
              </a:endParaRPr>
            </a:p>
          </p:txBody>
        </p:sp>
        <p:sp>
          <p:nvSpPr>
            <p:cNvPr id="32805" name="Line 14"/>
            <p:cNvSpPr>
              <a:spLocks noChangeShapeType="1"/>
            </p:cNvSpPr>
            <p:nvPr/>
          </p:nvSpPr>
          <p:spPr bwMode="auto">
            <a:xfrm>
              <a:off x="2688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6" name="Line 15"/>
            <p:cNvSpPr>
              <a:spLocks noChangeShapeType="1"/>
            </p:cNvSpPr>
            <p:nvPr/>
          </p:nvSpPr>
          <p:spPr bwMode="auto">
            <a:xfrm>
              <a:off x="912" y="321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7" name="Line 16"/>
            <p:cNvSpPr>
              <a:spLocks noChangeShapeType="1"/>
            </p:cNvSpPr>
            <p:nvPr/>
          </p:nvSpPr>
          <p:spPr bwMode="auto">
            <a:xfrm>
              <a:off x="3168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8" name="Text Box 17"/>
            <p:cNvSpPr txBox="1">
              <a:spLocks noChangeArrowheads="1"/>
            </p:cNvSpPr>
            <p:nvPr/>
          </p:nvSpPr>
          <p:spPr bwMode="auto">
            <a:xfrm>
              <a:off x="2722" y="1557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09" name="Text Box 18"/>
            <p:cNvSpPr txBox="1">
              <a:spLocks noChangeArrowheads="1"/>
            </p:cNvSpPr>
            <p:nvPr/>
          </p:nvSpPr>
          <p:spPr bwMode="auto">
            <a:xfrm>
              <a:off x="2736" y="1843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0" name="Text Box 19"/>
            <p:cNvSpPr txBox="1">
              <a:spLocks noChangeArrowheads="1"/>
            </p:cNvSpPr>
            <p:nvPr/>
          </p:nvSpPr>
          <p:spPr bwMode="auto">
            <a:xfrm>
              <a:off x="2736" y="2133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1" name="Text Box 20"/>
            <p:cNvSpPr txBox="1">
              <a:spLocks noChangeArrowheads="1"/>
            </p:cNvSpPr>
            <p:nvPr/>
          </p:nvSpPr>
          <p:spPr bwMode="auto">
            <a:xfrm>
              <a:off x="2736" y="2419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2" name="Text Box 21"/>
            <p:cNvSpPr txBox="1">
              <a:spLocks noChangeArrowheads="1"/>
            </p:cNvSpPr>
            <p:nvPr/>
          </p:nvSpPr>
          <p:spPr bwMode="auto">
            <a:xfrm>
              <a:off x="2736" y="2736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3" name="Text Box 22"/>
            <p:cNvSpPr txBox="1">
              <a:spLocks noChangeArrowheads="1"/>
            </p:cNvSpPr>
            <p:nvPr/>
          </p:nvSpPr>
          <p:spPr bwMode="auto">
            <a:xfrm>
              <a:off x="2736" y="3022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4" name="Text Box 23"/>
            <p:cNvSpPr txBox="1">
              <a:spLocks noChangeArrowheads="1"/>
            </p:cNvSpPr>
            <p:nvPr/>
          </p:nvSpPr>
          <p:spPr bwMode="auto">
            <a:xfrm>
              <a:off x="922" y="1555"/>
              <a:ext cx="4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size()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5" name="Text Box 24"/>
            <p:cNvSpPr txBox="1">
              <a:spLocks noChangeArrowheads="1"/>
            </p:cNvSpPr>
            <p:nvPr/>
          </p:nvSpPr>
          <p:spPr bwMode="auto">
            <a:xfrm>
              <a:off x="925" y="1843"/>
              <a:ext cx="7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isEmpty()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6" name="Text Box 25"/>
            <p:cNvSpPr txBox="1">
              <a:spLocks noChangeArrowheads="1"/>
            </p:cNvSpPr>
            <p:nvPr/>
          </p:nvSpPr>
          <p:spPr bwMode="auto">
            <a:xfrm>
              <a:off x="922" y="2131"/>
              <a:ext cx="10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elemAtRank(r)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7" name="Text Box 26"/>
            <p:cNvSpPr txBox="1">
              <a:spLocks noChangeArrowheads="1"/>
            </p:cNvSpPr>
            <p:nvPr/>
          </p:nvSpPr>
          <p:spPr bwMode="auto">
            <a:xfrm>
              <a:off x="925" y="2419"/>
              <a:ext cx="13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replaceAtRank(r,e)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8" name="Text Box 27"/>
            <p:cNvSpPr txBox="1">
              <a:spLocks noChangeArrowheads="1"/>
            </p:cNvSpPr>
            <p:nvPr/>
          </p:nvSpPr>
          <p:spPr bwMode="auto">
            <a:xfrm>
              <a:off x="912" y="2707"/>
              <a:ext cx="1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insertAtRank(r,e)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9" name="Text Box 28"/>
            <p:cNvSpPr txBox="1">
              <a:spLocks noChangeArrowheads="1"/>
            </p:cNvSpPr>
            <p:nvPr/>
          </p:nvSpPr>
          <p:spPr bwMode="auto">
            <a:xfrm>
              <a:off x="915" y="2995"/>
              <a:ext cx="12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removeAtRank(r)</a:t>
              </a:r>
              <a:endParaRPr lang="en-GB" altLang="en-US" sz="2000" b="0">
                <a:latin typeface="Times" charset="0"/>
              </a:endParaRPr>
            </a:p>
          </p:txBody>
        </p:sp>
      </p:grpSp>
      <p:grpSp>
        <p:nvGrpSpPr>
          <p:cNvPr id="32773" name="Group 29"/>
          <p:cNvGrpSpPr>
            <a:grpSpLocks/>
          </p:cNvGrpSpPr>
          <p:nvPr/>
        </p:nvGrpSpPr>
        <p:grpSpPr bwMode="auto">
          <a:xfrm>
            <a:off x="5029200" y="5257800"/>
            <a:ext cx="3551238" cy="644525"/>
            <a:chOff x="2496" y="3216"/>
            <a:chExt cx="2237" cy="406"/>
          </a:xfrm>
        </p:grpSpPr>
        <p:sp>
          <p:nvSpPr>
            <p:cNvPr id="32775" name="Rectangle 30"/>
            <p:cNvSpPr>
              <a:spLocks noChangeArrowheads="1"/>
            </p:cNvSpPr>
            <p:nvPr/>
          </p:nvSpPr>
          <p:spPr bwMode="auto">
            <a:xfrm>
              <a:off x="2496" y="3216"/>
              <a:ext cx="217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6" name="Rectangle 31"/>
            <p:cNvSpPr>
              <a:spLocks noChangeArrowheads="1"/>
            </p:cNvSpPr>
            <p:nvPr/>
          </p:nvSpPr>
          <p:spPr bwMode="auto">
            <a:xfrm>
              <a:off x="2713" y="3216"/>
              <a:ext cx="218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7" name="Rectangle 32"/>
            <p:cNvSpPr>
              <a:spLocks noChangeArrowheads="1"/>
            </p:cNvSpPr>
            <p:nvPr/>
          </p:nvSpPr>
          <p:spPr bwMode="auto">
            <a:xfrm>
              <a:off x="2931" y="3216"/>
              <a:ext cx="217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8" name="Rectangle 33"/>
            <p:cNvSpPr>
              <a:spLocks noChangeArrowheads="1"/>
            </p:cNvSpPr>
            <p:nvPr/>
          </p:nvSpPr>
          <p:spPr bwMode="auto">
            <a:xfrm>
              <a:off x="3148" y="3216"/>
              <a:ext cx="217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9" name="Rectangle 34"/>
            <p:cNvSpPr>
              <a:spLocks noChangeArrowheads="1"/>
            </p:cNvSpPr>
            <p:nvPr/>
          </p:nvSpPr>
          <p:spPr bwMode="auto">
            <a:xfrm>
              <a:off x="3365" y="3216"/>
              <a:ext cx="217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0" name="Rectangle 35"/>
            <p:cNvSpPr>
              <a:spLocks noChangeArrowheads="1"/>
            </p:cNvSpPr>
            <p:nvPr/>
          </p:nvSpPr>
          <p:spPr bwMode="auto">
            <a:xfrm>
              <a:off x="3582" y="3216"/>
              <a:ext cx="218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1" name="Rectangle 36"/>
            <p:cNvSpPr>
              <a:spLocks noChangeArrowheads="1"/>
            </p:cNvSpPr>
            <p:nvPr/>
          </p:nvSpPr>
          <p:spPr bwMode="auto">
            <a:xfrm>
              <a:off x="3800" y="3216"/>
              <a:ext cx="217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2" name="Rectangle 37"/>
            <p:cNvSpPr>
              <a:spLocks noChangeArrowheads="1"/>
            </p:cNvSpPr>
            <p:nvPr/>
          </p:nvSpPr>
          <p:spPr bwMode="auto">
            <a:xfrm>
              <a:off x="4017" y="3216"/>
              <a:ext cx="217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3" name="Rectangle 38"/>
            <p:cNvSpPr>
              <a:spLocks noChangeArrowheads="1"/>
            </p:cNvSpPr>
            <p:nvPr/>
          </p:nvSpPr>
          <p:spPr bwMode="auto">
            <a:xfrm>
              <a:off x="4234" y="3216"/>
              <a:ext cx="217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4" name="Rectangle 39"/>
            <p:cNvSpPr>
              <a:spLocks noChangeArrowheads="1"/>
            </p:cNvSpPr>
            <p:nvPr/>
          </p:nvSpPr>
          <p:spPr bwMode="auto">
            <a:xfrm>
              <a:off x="4451" y="3216"/>
              <a:ext cx="218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5" name="Text Box 40"/>
            <p:cNvSpPr txBox="1">
              <a:spLocks noChangeArrowheads="1"/>
            </p:cNvSpPr>
            <p:nvPr/>
          </p:nvSpPr>
          <p:spPr bwMode="auto">
            <a:xfrm>
              <a:off x="4368" y="3449"/>
              <a:ext cx="3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N-1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86" name="Text Box 41"/>
            <p:cNvSpPr txBox="1">
              <a:spLocks noChangeArrowheads="1"/>
            </p:cNvSpPr>
            <p:nvPr/>
          </p:nvSpPr>
          <p:spPr bwMode="auto">
            <a:xfrm>
              <a:off x="2501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0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87" name="Text Box 42"/>
            <p:cNvSpPr txBox="1">
              <a:spLocks noChangeArrowheads="1"/>
            </p:cNvSpPr>
            <p:nvPr/>
          </p:nvSpPr>
          <p:spPr bwMode="auto">
            <a:xfrm>
              <a:off x="2724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1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88" name="Text Box 43"/>
            <p:cNvSpPr txBox="1">
              <a:spLocks noChangeArrowheads="1"/>
            </p:cNvSpPr>
            <p:nvPr/>
          </p:nvSpPr>
          <p:spPr bwMode="auto">
            <a:xfrm>
              <a:off x="2935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2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89" name="Text Box 44"/>
            <p:cNvSpPr txBox="1">
              <a:spLocks noChangeArrowheads="1"/>
            </p:cNvSpPr>
            <p:nvPr/>
          </p:nvSpPr>
          <p:spPr bwMode="auto">
            <a:xfrm>
              <a:off x="3159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3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0" name="Text Box 45"/>
            <p:cNvSpPr txBox="1">
              <a:spLocks noChangeArrowheads="1"/>
            </p:cNvSpPr>
            <p:nvPr/>
          </p:nvSpPr>
          <p:spPr bwMode="auto">
            <a:xfrm>
              <a:off x="2504" y="3263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H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1" name="Text Box 46"/>
            <p:cNvSpPr txBox="1">
              <a:spLocks noChangeArrowheads="1"/>
            </p:cNvSpPr>
            <p:nvPr/>
          </p:nvSpPr>
          <p:spPr bwMode="auto">
            <a:xfrm>
              <a:off x="2728" y="3263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A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2" name="Text Box 47"/>
            <p:cNvSpPr txBox="1">
              <a:spLocks noChangeArrowheads="1"/>
            </p:cNvSpPr>
            <p:nvPr/>
          </p:nvSpPr>
          <p:spPr bwMode="auto">
            <a:xfrm>
              <a:off x="2953" y="3263"/>
              <a:ext cx="2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P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3" name="Text Box 48"/>
            <p:cNvSpPr txBox="1">
              <a:spLocks noChangeArrowheads="1"/>
            </p:cNvSpPr>
            <p:nvPr/>
          </p:nvSpPr>
          <p:spPr bwMode="auto">
            <a:xfrm>
              <a:off x="3378" y="3263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Y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4" name="Text Box 49"/>
            <p:cNvSpPr txBox="1">
              <a:spLocks noChangeArrowheads="1"/>
            </p:cNvSpPr>
            <p:nvPr/>
          </p:nvSpPr>
          <p:spPr bwMode="auto">
            <a:xfrm>
              <a:off x="3161" y="3263"/>
              <a:ext cx="2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P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3378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4</a:t>
              </a:r>
              <a:endParaRPr lang="en-GB" altLang="en-US" sz="2000" b="0">
                <a:latin typeface="Times" charset="0"/>
              </a:endParaRPr>
            </a:p>
          </p:txBody>
        </p:sp>
      </p:grpSp>
      <p:sp>
        <p:nvSpPr>
          <p:cNvPr id="1662003" name="Oval 51"/>
          <p:cNvSpPr>
            <a:spLocks noChangeArrowheads="1"/>
          </p:cNvSpPr>
          <p:nvPr/>
        </p:nvSpPr>
        <p:spPr bwMode="auto">
          <a:xfrm>
            <a:off x="4876800" y="4953000"/>
            <a:ext cx="609600" cy="9906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0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Extendable Arrays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Current Approach: Array =&gt; Finite Capacity</a:t>
            </a:r>
          </a:p>
          <a:p>
            <a:pPr lvl="1"/>
            <a:r>
              <a:rPr lang="en-US" altLang="en-US" sz="2000" dirty="0" smtClean="0"/>
              <a:t>At capacity throw an unchecked </a:t>
            </a:r>
            <a:r>
              <a:rPr lang="en-US" altLang="en-US" sz="2000" dirty="0" err="1" smtClean="0"/>
              <a:t>VectorFullException</a:t>
            </a:r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Alternative: Extendable Arrays</a:t>
            </a:r>
          </a:p>
          <a:p>
            <a:pPr lvl="1"/>
            <a:r>
              <a:rPr lang="en-US" altLang="en-US" sz="2000" dirty="0" smtClean="0"/>
              <a:t>When the array is full, replace it with a new bigger array that is </a:t>
            </a:r>
            <a:r>
              <a:rPr lang="en-US" altLang="en-US" sz="2000" dirty="0" err="1" smtClean="0"/>
              <a:t>initialised</a:t>
            </a:r>
            <a:r>
              <a:rPr lang="en-US" altLang="en-US" sz="2000" dirty="0" smtClean="0"/>
              <a:t> to contain the current state of the Vector.</a:t>
            </a:r>
          </a:p>
          <a:p>
            <a:pPr lvl="1"/>
            <a:r>
              <a:rPr lang="en-US" altLang="en-US" sz="2000" dirty="0" smtClean="0"/>
              <a:t>Typical Strategy: Double the array size</a:t>
            </a:r>
          </a:p>
          <a:p>
            <a:pPr lvl="1"/>
            <a:r>
              <a:rPr lang="en-US" altLang="en-US" sz="2000" dirty="0" smtClean="0"/>
              <a:t>Impacts only the </a:t>
            </a:r>
            <a:r>
              <a:rPr lang="en-US" altLang="en-US" sz="2000" dirty="0" err="1" smtClean="0"/>
              <a:t>insertAtRank</a:t>
            </a:r>
            <a:r>
              <a:rPr lang="en-US" altLang="en-US" sz="2000" dirty="0" smtClean="0"/>
              <a:t>(r, e) operation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Why double?</a:t>
            </a:r>
          </a:p>
          <a:p>
            <a:pPr lvl="1"/>
            <a:r>
              <a:rPr lang="en-US" altLang="en-US" sz="2000" dirty="0" smtClean="0"/>
              <a:t>Fixed increments not efficient (10 + 1000 / </a:t>
            </a:r>
            <a:r>
              <a:rPr lang="en-US" altLang="en-US" sz="2000" dirty="0" smtClean="0"/>
              <a:t>10,000,000 </a:t>
            </a:r>
            <a:r>
              <a:rPr lang="en-US" altLang="en-US" sz="2000" dirty="0" smtClean="0"/>
              <a:t>+ 1000)</a:t>
            </a:r>
          </a:p>
          <a:p>
            <a:pPr lvl="1"/>
            <a:r>
              <a:rPr lang="en-US" altLang="en-US" sz="2000" dirty="0" smtClean="0"/>
              <a:t>Doubling is the smallest integer multiple (vs tripling / quadrupling)</a:t>
            </a:r>
          </a:p>
          <a:p>
            <a:pPr lvl="1"/>
            <a:r>
              <a:rPr lang="en-US" altLang="en-US" sz="2000" dirty="0" smtClean="0"/>
              <a:t>Tries to minimize wastage of space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Revised Insertion Algorithm</a:t>
            </a:r>
            <a:endParaRPr lang="en-GB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b="1" smtClean="0">
                <a:solidFill>
                  <a:srgbClr val="000000"/>
                </a:solidFill>
              </a:rPr>
              <a:t>Algorithm</a:t>
            </a:r>
            <a:r>
              <a:rPr lang="en-IE" altLang="en-US" sz="2000" smtClean="0">
                <a:solidFill>
                  <a:srgbClr val="000000"/>
                </a:solidFill>
              </a:rPr>
              <a:t>: insertAtRank(r, e):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smtClean="0">
                <a:solidFill>
                  <a:srgbClr val="000000"/>
                </a:solidFill>
              </a:rPr>
              <a:t>    </a:t>
            </a:r>
            <a:r>
              <a:rPr lang="en-IE" altLang="en-US" sz="2000" b="1" smtClean="0">
                <a:solidFill>
                  <a:srgbClr val="000000"/>
                </a:solidFill>
              </a:rPr>
              <a:t>if</a:t>
            </a:r>
            <a:r>
              <a:rPr lang="en-IE" altLang="en-US" sz="2000" smtClean="0">
                <a:solidFill>
                  <a:srgbClr val="000000"/>
                </a:solidFill>
              </a:rPr>
              <a:t> (r &lt; 0) </a:t>
            </a:r>
            <a:r>
              <a:rPr lang="en-IE" altLang="en-US" sz="2000" b="1" smtClean="0">
                <a:solidFill>
                  <a:srgbClr val="000000"/>
                </a:solidFill>
              </a:rPr>
              <a:t>or</a:t>
            </a:r>
            <a:r>
              <a:rPr lang="en-IE" altLang="en-US" sz="2000" smtClean="0">
                <a:solidFill>
                  <a:srgbClr val="000000"/>
                </a:solidFill>
              </a:rPr>
              <a:t> (r &gt; n) </a:t>
            </a:r>
            <a:r>
              <a:rPr lang="en-IE" altLang="en-US" sz="2000" b="1" smtClean="0">
                <a:solidFill>
                  <a:srgbClr val="000000"/>
                </a:solidFill>
              </a:rPr>
              <a:t>then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smtClean="0">
                <a:solidFill>
                  <a:srgbClr val="000000"/>
                </a:solidFill>
              </a:rPr>
              <a:t>        throw a RankOutOfBoundsException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20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i="1" smtClean="0">
                <a:solidFill>
                  <a:srgbClr val="000000"/>
                </a:solidFill>
              </a:rPr>
              <a:t>    </a:t>
            </a:r>
            <a:r>
              <a:rPr lang="en-IE" altLang="en-US" sz="2000" b="1" i="1" smtClean="0">
                <a:solidFill>
                  <a:srgbClr val="000000"/>
                </a:solidFill>
              </a:rPr>
              <a:t>if</a:t>
            </a:r>
            <a:r>
              <a:rPr lang="en-IE" altLang="en-US" sz="2000" i="1" smtClean="0">
                <a:solidFill>
                  <a:srgbClr val="000000"/>
                </a:solidFill>
              </a:rPr>
              <a:t> n = capacity </a:t>
            </a:r>
            <a:r>
              <a:rPr lang="en-IE" altLang="en-US" sz="2000" b="1" i="1" smtClean="0">
                <a:solidFill>
                  <a:srgbClr val="000000"/>
                </a:solidFill>
              </a:rPr>
              <a:t>then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b="1" i="1" smtClean="0">
                <a:solidFill>
                  <a:srgbClr val="000000"/>
                </a:solidFill>
              </a:rPr>
              <a:t>        </a:t>
            </a:r>
            <a:r>
              <a:rPr lang="en-IE" altLang="en-US" sz="2000" i="1" smtClean="0">
                <a:solidFill>
                  <a:srgbClr val="000000"/>
                </a:solidFill>
              </a:rPr>
              <a:t>capacity</a:t>
            </a:r>
            <a:r>
              <a:rPr lang="en-IE" altLang="en-US" sz="2000" b="1" i="1" smtClean="0">
                <a:solidFill>
                  <a:srgbClr val="000000"/>
                </a:solidFill>
              </a:rPr>
              <a:t> </a:t>
            </a:r>
            <a:r>
              <a:rPr lang="en-IE" altLang="en-US" sz="2000" i="1" smtClean="0">
                <a:solidFill>
                  <a:srgbClr val="000000"/>
                </a:solidFill>
                <a:sym typeface="Symbol" charset="2"/>
              </a:rPr>
              <a:t> capacity * 2;</a:t>
            </a:r>
            <a:endParaRPr lang="en-IE" altLang="en-US" sz="2000" b="1" i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i="1" smtClean="0">
                <a:solidFill>
                  <a:srgbClr val="000000"/>
                </a:solidFill>
              </a:rPr>
              <a:t>        B </a:t>
            </a:r>
            <a:r>
              <a:rPr lang="en-IE" altLang="en-US" sz="2000" i="1" smtClean="0">
                <a:solidFill>
                  <a:srgbClr val="000000"/>
                </a:solidFill>
                <a:sym typeface="Symbol" charset="2"/>
              </a:rPr>
              <a:t></a:t>
            </a:r>
            <a:r>
              <a:rPr lang="en-IE" altLang="en-US" sz="2000" i="1" smtClean="0">
                <a:solidFill>
                  <a:srgbClr val="000000"/>
                </a:solidFill>
              </a:rPr>
              <a:t> new array of size capacity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i="1" smtClean="0">
                <a:solidFill>
                  <a:srgbClr val="000000"/>
                </a:solidFill>
              </a:rPr>
              <a:t>        </a:t>
            </a:r>
            <a:r>
              <a:rPr lang="en-IE" altLang="en-US" sz="2000" b="1" i="1" smtClean="0">
                <a:solidFill>
                  <a:srgbClr val="000000"/>
                </a:solidFill>
              </a:rPr>
              <a:t>for</a:t>
            </a:r>
            <a:r>
              <a:rPr lang="en-IE" altLang="en-US" sz="2000" i="1" smtClean="0">
                <a:solidFill>
                  <a:srgbClr val="000000"/>
                </a:solidFill>
              </a:rPr>
              <a:t> i = 0, 1, …, n-1 </a:t>
            </a:r>
            <a:r>
              <a:rPr lang="en-IE" altLang="en-US" sz="2000" b="1" i="1" smtClean="0">
                <a:solidFill>
                  <a:srgbClr val="000000"/>
                </a:solidFill>
              </a:rPr>
              <a:t>do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i="1" smtClean="0">
                <a:solidFill>
                  <a:srgbClr val="000000"/>
                </a:solidFill>
              </a:rPr>
              <a:t>            B[i] </a:t>
            </a:r>
            <a:r>
              <a:rPr lang="en-IE" altLang="en-US" sz="2000" i="1" smtClean="0">
                <a:solidFill>
                  <a:srgbClr val="000000"/>
                </a:solidFill>
                <a:sym typeface="Symbol" charset="2"/>
              </a:rPr>
              <a:t> </a:t>
            </a:r>
            <a:r>
              <a:rPr lang="en-IE" altLang="en-US" sz="2000" i="1" smtClean="0">
                <a:solidFill>
                  <a:srgbClr val="000000"/>
                </a:solidFill>
              </a:rPr>
              <a:t>A[i]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i="1" smtClean="0">
                <a:solidFill>
                  <a:srgbClr val="000000"/>
                </a:solidFill>
              </a:rPr>
              <a:t>        A </a:t>
            </a:r>
            <a:r>
              <a:rPr lang="en-IE" altLang="en-US" sz="2000" i="1" smtClean="0">
                <a:solidFill>
                  <a:srgbClr val="000000"/>
                </a:solidFill>
                <a:sym typeface="Symbol" charset="2"/>
              </a:rPr>
              <a:t> B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2000" i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smtClean="0">
                <a:solidFill>
                  <a:srgbClr val="000000"/>
                </a:solidFill>
              </a:rPr>
              <a:t>    </a:t>
            </a:r>
            <a:r>
              <a:rPr lang="en-IE" altLang="en-US" sz="2000" b="1" smtClean="0">
                <a:solidFill>
                  <a:srgbClr val="000000"/>
                </a:solidFill>
              </a:rPr>
              <a:t>for</a:t>
            </a:r>
            <a:r>
              <a:rPr lang="en-IE" altLang="en-US" sz="2000" smtClean="0">
                <a:solidFill>
                  <a:srgbClr val="000000"/>
                </a:solidFill>
              </a:rPr>
              <a:t> i = n-1, n-2, …, r </a:t>
            </a:r>
            <a:r>
              <a:rPr lang="en-IE" altLang="en-US" sz="2000" b="1" smtClean="0">
                <a:solidFill>
                  <a:srgbClr val="000000"/>
                </a:solidFill>
              </a:rPr>
              <a:t>do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smtClean="0">
                <a:solidFill>
                  <a:srgbClr val="000000"/>
                </a:solidFill>
              </a:rPr>
              <a:t>        A[i+1] </a:t>
            </a:r>
            <a:r>
              <a:rPr lang="en-IE" altLang="en-US" sz="2000" smtClean="0">
                <a:solidFill>
                  <a:srgbClr val="000000"/>
                </a:solidFill>
                <a:sym typeface="Symbol" charset="2"/>
              </a:rPr>
              <a:t> A[i]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smtClean="0">
                <a:solidFill>
                  <a:srgbClr val="000000"/>
                </a:solidFill>
                <a:sym typeface="Symbol" charset="2"/>
              </a:rPr>
              <a:t>    A[r]  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smtClean="0">
                <a:solidFill>
                  <a:srgbClr val="000000"/>
                </a:solidFill>
                <a:sym typeface="Symbol" charset="2"/>
              </a:rPr>
              <a:t>    n  n + 1</a:t>
            </a:r>
            <a:endParaRPr lang="en-GB" altLang="en-US" sz="2000" smtClean="0">
              <a:solidFill>
                <a:srgbClr val="000000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Amortization</a:t>
            </a:r>
            <a:endParaRPr lang="en-GB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Goal: To calculate the running time for the algorithm that inserts items into an extendable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Let us consider only insertion at the end of the array (we can always add the O(n) shift operation later).</a:t>
            </a:r>
          </a:p>
          <a:p>
            <a:pPr lvl="4" eaLnBrk="1" hangingPunct="1">
              <a:lnSpc>
                <a:spcPct val="90000"/>
              </a:lnSpc>
            </a:pPr>
            <a:endParaRPr lang="en-IE" altLang="en-US" sz="16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Approach: Conduct an </a:t>
            </a:r>
            <a:r>
              <a:rPr lang="en-IE" altLang="en-US" sz="2400" b="1" i="1" smtClean="0"/>
              <a:t>amortized analysis</a:t>
            </a:r>
            <a:r>
              <a:rPr lang="en-IE" altLang="en-US" sz="2400" smtClean="0"/>
              <a:t> of the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We adopt a view of the computer as a coin-operated appliance that takes one dollar as payment for a fixed amount of computing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When an operation is executed, we should have enough dollars in the “account” to pay for that operations running-time.</a:t>
            </a:r>
          </a:p>
          <a:p>
            <a:pPr lvl="3" eaLnBrk="1" hangingPunct="1">
              <a:lnSpc>
                <a:spcPct val="90000"/>
              </a:lnSpc>
            </a:pPr>
            <a:endParaRPr lang="en-IE" altLang="en-US" sz="16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NOTE: The idea behind this approach is to spread out the payments so that we get an idea for the overall perfomance of the algorithm.</a:t>
            </a: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Assumptions: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One dollar is enough to pay for the insertion of an element into the vector 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Growing the array from size k to size 2k costs k dollars.</a:t>
            </a:r>
          </a:p>
          <a:p>
            <a:pPr eaLnBrk="1" hangingPunct="1">
              <a:lnSpc>
                <a:spcPct val="90000"/>
              </a:lnSpc>
            </a:pPr>
            <a:endParaRPr lang="en-IE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We charge 3 dollars per insertion.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So, we overcharge by 2 dollars, and store the additional cash in the “account”.</a:t>
            </a:r>
          </a:p>
          <a:p>
            <a:pPr eaLnBrk="1" hangingPunct="1">
              <a:lnSpc>
                <a:spcPct val="90000"/>
              </a:lnSpc>
            </a:pPr>
            <a:endParaRPr lang="en-IE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An overflow occurs when there are i elements in the array (i </a:t>
            </a:r>
            <a:r>
              <a:rPr lang="en-IE" altLang="en-US" sz="2400" smtClean="0">
                <a:sym typeface="Symbol" charset="2"/>
              </a:rPr>
              <a:t> 0).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Growing the array will cost 2i dollars.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Fortunately, this cash has accumulated in the account since the last overflow:</a:t>
            </a:r>
          </a:p>
          <a:p>
            <a:pPr lvl="1" algn="ctr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smtClean="0"/>
              <a:t>2 dollars per operation * i operations = 2i dollars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Stacks and Queues are examples of ADTs that support insertion and removal at pre-specified points.</a:t>
            </a:r>
          </a:p>
          <a:p>
            <a:pPr lvl="1"/>
            <a:r>
              <a:rPr lang="en-US" altLang="en-US" sz="2000" smtClean="0"/>
              <a:t>Stacks: insertion / removal at the top</a:t>
            </a:r>
          </a:p>
          <a:p>
            <a:pPr lvl="1"/>
            <a:r>
              <a:rPr lang="en-US" altLang="en-US" sz="2000" smtClean="0"/>
              <a:t>Queues: insertion at the tail / removal at the head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We have explored two basic techniques for implementing these two ADTs:</a:t>
            </a:r>
          </a:p>
          <a:p>
            <a:pPr lvl="1"/>
            <a:r>
              <a:rPr lang="en-US" altLang="en-US" sz="2000" smtClean="0"/>
              <a:t>Arrays</a:t>
            </a:r>
          </a:p>
          <a:p>
            <a:pPr lvl="1"/>
            <a:r>
              <a:rPr lang="en-US" altLang="en-US" sz="2000" smtClean="0"/>
              <a:t>Links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Next, we will explore some ADTs that support insertion and removal at various points.</a:t>
            </a:r>
          </a:p>
          <a:p>
            <a:pPr lvl="1"/>
            <a:r>
              <a:rPr lang="en-US" altLang="en-US" sz="2000" smtClean="0"/>
              <a:t>Collectively, these are known as </a:t>
            </a:r>
            <a:r>
              <a:rPr lang="en-US" altLang="en-US" sz="2000" b="1" smtClean="0"/>
              <a:t>Sequence ADTs</a:t>
            </a:r>
            <a:r>
              <a:rPr lang="en-US" altLang="en-US" sz="2000" smtClean="0"/>
              <a:t>.</a:t>
            </a:r>
            <a:endParaRPr lang="en-US" alt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004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2004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609975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2004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3609975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3281363" y="5592763"/>
            <a:ext cx="3576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Overflow occurred adding “Y”…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7" name="Text Box 18"/>
          <p:cNvSpPr txBox="1">
            <a:spLocks noChangeArrowheads="1"/>
          </p:cNvSpPr>
          <p:nvPr/>
        </p:nvSpPr>
        <p:spPr bwMode="auto">
          <a:xfrm>
            <a:off x="3275013" y="5943600"/>
            <a:ext cx="5721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Cost of extending an array from k to 2k costs k dollars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Currently the array is size 4, hence cost is 4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194175" y="5516563"/>
            <a:ext cx="4521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But we still have to add “Y” at a price of 3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3846513" y="5516563"/>
            <a:ext cx="5233987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The outstanding 4 dollars comes from the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initial size of the array (4) – this never gets spent!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Keep on adding “B” “I” “R” “T” to confirm!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578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578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50292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ADTs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Vectors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Support insertion / removal by rank (index).</a:t>
            </a:r>
          </a:p>
          <a:p>
            <a:pPr lvl="1"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Lists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Support insertion / removal by position (I.e. you can insert a new item relative to an existing item).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Combination of a Vector &amp; a List</a:t>
            </a:r>
          </a:p>
          <a:p>
            <a:pPr lvl="1"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Iterators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Auxiliary ADT that supports traversal of other Sequence ADTs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578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50292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481638" y="3840163"/>
            <a:ext cx="354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5467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4578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50292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5481638" y="3840163"/>
            <a:ext cx="354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5467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3276600" y="5486400"/>
            <a:ext cx="35480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Overflow occurred adding “T”…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3275013" y="5791200"/>
            <a:ext cx="5721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Cost of extending an array from k to 2k costs k dollars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Currently the array is size 8, hence cost is 8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5481638" y="3840163"/>
            <a:ext cx="354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637088" y="5516563"/>
            <a:ext cx="300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And finally, we add the “T”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5867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63246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6781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7239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804150" y="3840163"/>
            <a:ext cx="501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. . .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5481638" y="3840163"/>
            <a:ext cx="354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5867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63246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6781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7239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804150" y="3840163"/>
            <a:ext cx="501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. . .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964238" y="3840163"/>
            <a:ext cx="339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9436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170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dirty="0" smtClean="0"/>
              <a:t>This means that, 3 dollars per insertion covers the cost of extending the array (whenever that extension occurs).</a:t>
            </a:r>
          </a:p>
          <a:p>
            <a:pPr eaLnBrk="1" hangingPunct="1"/>
            <a:endParaRPr lang="en-IE" altLang="en-US" sz="2400" dirty="0" smtClean="0"/>
          </a:p>
          <a:p>
            <a:pPr eaLnBrk="1" hangingPunct="1"/>
            <a:r>
              <a:rPr lang="en-IE" altLang="en-US" sz="2400" dirty="0" smtClean="0"/>
              <a:t>So, if we insert n items into an extendable vector, then the cost will be 3n dollars:</a:t>
            </a:r>
          </a:p>
          <a:p>
            <a:pPr lvl="1" eaLnBrk="1" hangingPunct="1"/>
            <a:r>
              <a:rPr lang="en-IE" altLang="en-US" sz="2000" dirty="0" smtClean="0"/>
              <a:t>This means that inserting n items takes O(n) time.</a:t>
            </a:r>
          </a:p>
          <a:p>
            <a:pPr lvl="1" eaLnBrk="1" hangingPunct="1"/>
            <a:r>
              <a:rPr lang="en-IE" altLang="en-US" sz="2000" dirty="0" smtClean="0"/>
              <a:t>This is because the </a:t>
            </a:r>
            <a:r>
              <a:rPr lang="en-IE" altLang="en-US" sz="2000" b="1" i="1" dirty="0" smtClean="0"/>
              <a:t>amortized running time</a:t>
            </a:r>
            <a:r>
              <a:rPr lang="en-IE" altLang="en-US" sz="2000" dirty="0" smtClean="0"/>
              <a:t> of each insertion is O(1)!</a:t>
            </a:r>
          </a:p>
          <a:p>
            <a:pPr lvl="1" eaLnBrk="1" hangingPunct="1"/>
            <a:endParaRPr lang="en-IE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Linked Lists and Vectors</a:t>
            </a:r>
            <a:endParaRPr lang="en-GB" altLang="en-US" smtClean="0"/>
          </a:p>
        </p:txBody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dirty="0" smtClean="0"/>
              <a:t>Given the success we had with linked lists and Stacks and Queues, why don’t we use them for Vectors?</a:t>
            </a:r>
          </a:p>
          <a:p>
            <a:pPr eaLnBrk="1" hangingPunct="1"/>
            <a:endParaRPr lang="en-IE" altLang="en-US" sz="2400" dirty="0" smtClean="0"/>
          </a:p>
          <a:p>
            <a:pPr eaLnBrk="1" hangingPunct="1"/>
            <a:r>
              <a:rPr lang="en-IE" altLang="en-US" sz="2400" dirty="0" smtClean="0"/>
              <a:t>REMEMBER: In a linked list, we store direct references to only the first and the last nodes in the list.</a:t>
            </a:r>
          </a:p>
          <a:p>
            <a:pPr lvl="1" eaLnBrk="1" hangingPunct="1"/>
            <a:r>
              <a:rPr lang="en-IE" altLang="en-US" sz="2000" dirty="0" smtClean="0"/>
              <a:t>To get to the other nodes, we must “follow the links”.</a:t>
            </a:r>
          </a:p>
          <a:p>
            <a:pPr eaLnBrk="1" hangingPunct="1"/>
            <a:endParaRPr lang="en-IE" altLang="en-US" sz="2400" dirty="0" smtClean="0"/>
          </a:p>
          <a:p>
            <a:pPr eaLnBrk="1" hangingPunct="1"/>
            <a:r>
              <a:rPr lang="en-IE" altLang="en-US" sz="2400" dirty="0" smtClean="0"/>
              <a:t>If there are “n” links in a linked list implementation of a Vector, then in the worst case, traversing the list to a given rank in the list will take n-1 steps.</a:t>
            </a:r>
          </a:p>
          <a:p>
            <a:pPr lvl="1" eaLnBrk="1" hangingPunct="1"/>
            <a:r>
              <a:rPr lang="en-IE" altLang="en-US" sz="2000" dirty="0" smtClean="0"/>
              <a:t>Can improve this to at most n/2 steps but still not O(1)!</a:t>
            </a:r>
            <a:endParaRPr lang="en-GB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Linked Lists and Vectors</a:t>
            </a:r>
            <a:endParaRPr lang="en-GB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414838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Each Vector update method requires we traverse the list to a specified rank.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This means that ALL of these methods will have a running time of </a:t>
            </a:r>
            <a:r>
              <a:rPr lang="en-IE" altLang="en-US" sz="2000" b="1" smtClean="0"/>
              <a:t>O(n)</a:t>
            </a:r>
            <a:r>
              <a:rPr lang="en-IE" alt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For insertAtRank(r,e) and removeAtRank(r):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We have replaced the need for shift operation with the need for a traversal operation.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For elemAtRank(r) and replaceAtRank(r,e):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We have </a:t>
            </a:r>
            <a:r>
              <a:rPr lang="en-IE" altLang="en-US" sz="2000" b="1" i="1" smtClean="0"/>
              <a:t>introduced </a:t>
            </a:r>
            <a:r>
              <a:rPr lang="en-IE" altLang="en-US" sz="2000" smtClean="0"/>
              <a:t>the need for a traversal operation.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5033963"/>
            <a:ext cx="4165600" cy="1412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This means that array-based implementations of Vectors are better!</a:t>
            </a:r>
            <a:endParaRPr lang="en-GB" altLang="en-US" sz="2000" smtClean="0"/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4953000" y="1371600"/>
            <a:ext cx="3581400" cy="3124200"/>
            <a:chOff x="912" y="1248"/>
            <a:chExt cx="2256" cy="1968"/>
          </a:xfrm>
        </p:grpSpPr>
        <p:sp>
          <p:nvSpPr>
            <p:cNvPr id="54279" name="Rectangle 6"/>
            <p:cNvSpPr>
              <a:spLocks noChangeArrowheads="1"/>
            </p:cNvSpPr>
            <p:nvPr/>
          </p:nvSpPr>
          <p:spPr bwMode="auto">
            <a:xfrm>
              <a:off x="912" y="1248"/>
              <a:ext cx="225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0" name="Line 7"/>
            <p:cNvSpPr>
              <a:spLocks noChangeShapeType="1"/>
            </p:cNvSpPr>
            <p:nvPr/>
          </p:nvSpPr>
          <p:spPr bwMode="auto">
            <a:xfrm>
              <a:off x="912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1" name="Line 8"/>
            <p:cNvSpPr>
              <a:spLocks noChangeShapeType="1"/>
            </p:cNvSpPr>
            <p:nvPr/>
          </p:nvSpPr>
          <p:spPr bwMode="auto">
            <a:xfrm>
              <a:off x="912" y="177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2" name="Line 9"/>
            <p:cNvSpPr>
              <a:spLocks noChangeShapeType="1"/>
            </p:cNvSpPr>
            <p:nvPr/>
          </p:nvSpPr>
          <p:spPr bwMode="auto">
            <a:xfrm>
              <a:off x="912" y="20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3" name="Line 10"/>
            <p:cNvSpPr>
              <a:spLocks noChangeShapeType="1"/>
            </p:cNvSpPr>
            <p:nvPr/>
          </p:nvSpPr>
          <p:spPr bwMode="auto">
            <a:xfrm>
              <a:off x="912" y="235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4" name="Line 11"/>
            <p:cNvSpPr>
              <a:spLocks noChangeShapeType="1"/>
            </p:cNvSpPr>
            <p:nvPr/>
          </p:nvSpPr>
          <p:spPr bwMode="auto">
            <a:xfrm>
              <a:off x="912" y="2640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5" name="Line 12"/>
            <p:cNvSpPr>
              <a:spLocks noChangeShapeType="1"/>
            </p:cNvSpPr>
            <p:nvPr/>
          </p:nvSpPr>
          <p:spPr bwMode="auto">
            <a:xfrm>
              <a:off x="912" y="292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6" name="Text Box 13"/>
            <p:cNvSpPr txBox="1">
              <a:spLocks noChangeArrowheads="1"/>
            </p:cNvSpPr>
            <p:nvPr/>
          </p:nvSpPr>
          <p:spPr bwMode="auto">
            <a:xfrm>
              <a:off x="912" y="1296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>
                  <a:latin typeface="Times" charset="0"/>
                </a:rPr>
                <a:t>Method</a:t>
              </a:r>
              <a:endParaRPr lang="en-GB" altLang="en-US" sz="2000">
                <a:latin typeface="Times" charset="0"/>
              </a:endParaRPr>
            </a:p>
          </p:txBody>
        </p:sp>
        <p:sp>
          <p:nvSpPr>
            <p:cNvPr id="54287" name="Text Box 14"/>
            <p:cNvSpPr txBox="1">
              <a:spLocks noChangeArrowheads="1"/>
            </p:cNvSpPr>
            <p:nvPr/>
          </p:nvSpPr>
          <p:spPr bwMode="auto">
            <a:xfrm>
              <a:off x="2735" y="1296"/>
              <a:ext cx="3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>
                  <a:latin typeface="Times" charset="0"/>
                </a:rPr>
                <a:t>Size</a:t>
              </a:r>
              <a:endParaRPr lang="en-GB" altLang="en-US" sz="2000">
                <a:latin typeface="Times" charset="0"/>
              </a:endParaRPr>
            </a:p>
          </p:txBody>
        </p:sp>
        <p:sp>
          <p:nvSpPr>
            <p:cNvPr id="54288" name="Line 15"/>
            <p:cNvSpPr>
              <a:spLocks noChangeShapeType="1"/>
            </p:cNvSpPr>
            <p:nvPr/>
          </p:nvSpPr>
          <p:spPr bwMode="auto">
            <a:xfrm>
              <a:off x="2688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9" name="Line 16"/>
            <p:cNvSpPr>
              <a:spLocks noChangeShapeType="1"/>
            </p:cNvSpPr>
            <p:nvPr/>
          </p:nvSpPr>
          <p:spPr bwMode="auto">
            <a:xfrm>
              <a:off x="912" y="321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90" name="Line 17"/>
            <p:cNvSpPr>
              <a:spLocks noChangeShapeType="1"/>
            </p:cNvSpPr>
            <p:nvPr/>
          </p:nvSpPr>
          <p:spPr bwMode="auto">
            <a:xfrm>
              <a:off x="3168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91" name="Text Box 18"/>
            <p:cNvSpPr txBox="1">
              <a:spLocks noChangeArrowheads="1"/>
            </p:cNvSpPr>
            <p:nvPr/>
          </p:nvSpPr>
          <p:spPr bwMode="auto">
            <a:xfrm>
              <a:off x="2722" y="1557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2" name="Text Box 19"/>
            <p:cNvSpPr txBox="1">
              <a:spLocks noChangeArrowheads="1"/>
            </p:cNvSpPr>
            <p:nvPr/>
          </p:nvSpPr>
          <p:spPr bwMode="auto">
            <a:xfrm>
              <a:off x="2736" y="1843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3" name="Text Box 20"/>
            <p:cNvSpPr txBox="1">
              <a:spLocks noChangeArrowheads="1"/>
            </p:cNvSpPr>
            <p:nvPr/>
          </p:nvSpPr>
          <p:spPr bwMode="auto">
            <a:xfrm>
              <a:off x="2736" y="2133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4" name="Text Box 21"/>
            <p:cNvSpPr txBox="1">
              <a:spLocks noChangeArrowheads="1"/>
            </p:cNvSpPr>
            <p:nvPr/>
          </p:nvSpPr>
          <p:spPr bwMode="auto">
            <a:xfrm>
              <a:off x="2736" y="2419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5" name="Text Box 22"/>
            <p:cNvSpPr txBox="1">
              <a:spLocks noChangeArrowheads="1"/>
            </p:cNvSpPr>
            <p:nvPr/>
          </p:nvSpPr>
          <p:spPr bwMode="auto">
            <a:xfrm>
              <a:off x="2736" y="2736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6" name="Text Box 23"/>
            <p:cNvSpPr txBox="1">
              <a:spLocks noChangeArrowheads="1"/>
            </p:cNvSpPr>
            <p:nvPr/>
          </p:nvSpPr>
          <p:spPr bwMode="auto">
            <a:xfrm>
              <a:off x="2736" y="3022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7" name="Text Box 24"/>
            <p:cNvSpPr txBox="1">
              <a:spLocks noChangeArrowheads="1"/>
            </p:cNvSpPr>
            <p:nvPr/>
          </p:nvSpPr>
          <p:spPr bwMode="auto">
            <a:xfrm>
              <a:off x="922" y="1555"/>
              <a:ext cx="4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size()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8" name="Text Box 25"/>
            <p:cNvSpPr txBox="1">
              <a:spLocks noChangeArrowheads="1"/>
            </p:cNvSpPr>
            <p:nvPr/>
          </p:nvSpPr>
          <p:spPr bwMode="auto">
            <a:xfrm>
              <a:off x="925" y="1843"/>
              <a:ext cx="7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isEmpty()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9" name="Text Box 26"/>
            <p:cNvSpPr txBox="1">
              <a:spLocks noChangeArrowheads="1"/>
            </p:cNvSpPr>
            <p:nvPr/>
          </p:nvSpPr>
          <p:spPr bwMode="auto">
            <a:xfrm>
              <a:off x="922" y="2131"/>
              <a:ext cx="10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elemAtRank(r)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300" name="Text Box 27"/>
            <p:cNvSpPr txBox="1">
              <a:spLocks noChangeArrowheads="1"/>
            </p:cNvSpPr>
            <p:nvPr/>
          </p:nvSpPr>
          <p:spPr bwMode="auto">
            <a:xfrm>
              <a:off x="925" y="2419"/>
              <a:ext cx="13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replaceAtRank(r,e)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301" name="Text Box 28"/>
            <p:cNvSpPr txBox="1">
              <a:spLocks noChangeArrowheads="1"/>
            </p:cNvSpPr>
            <p:nvPr/>
          </p:nvSpPr>
          <p:spPr bwMode="auto">
            <a:xfrm>
              <a:off x="912" y="2707"/>
              <a:ext cx="1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insertAtRank(r,e)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302" name="Text Box 29"/>
            <p:cNvSpPr txBox="1">
              <a:spLocks noChangeArrowheads="1"/>
            </p:cNvSpPr>
            <p:nvPr/>
          </p:nvSpPr>
          <p:spPr bwMode="auto">
            <a:xfrm>
              <a:off x="915" y="2995"/>
              <a:ext cx="12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removeAtRank(r)</a:t>
              </a:r>
              <a:endParaRPr lang="en-GB" altLang="en-US" sz="2000" b="0">
                <a:latin typeface="Times" charset="0"/>
              </a:endParaRPr>
            </a:p>
          </p:txBody>
        </p:sp>
      </p:grpSp>
      <p:sp>
        <p:nvSpPr>
          <p:cNvPr id="1703966" name="Oval 30"/>
          <p:cNvSpPr>
            <a:spLocks noChangeArrowheads="1"/>
          </p:cNvSpPr>
          <p:nvPr/>
        </p:nvSpPr>
        <p:spPr bwMode="auto">
          <a:xfrm>
            <a:off x="7772400" y="2590800"/>
            <a:ext cx="762000" cy="1066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39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400" smtClean="0"/>
              <a:t>A Vector supports insertion, removal and accessing of objects based on </a:t>
            </a:r>
            <a:r>
              <a:rPr lang="en-IE" altLang="en-US" sz="2400" b="1" smtClean="0"/>
              <a:t>rank</a:t>
            </a:r>
            <a:r>
              <a:rPr lang="en-IE" altLang="en-US" sz="2400" smtClean="0"/>
              <a:t>.</a:t>
            </a:r>
          </a:p>
          <a:p>
            <a:pPr lvl="1"/>
            <a:endParaRPr lang="en-IE" altLang="en-US" sz="2000" smtClean="0"/>
          </a:p>
          <a:p>
            <a:r>
              <a:rPr lang="en-IE" altLang="en-US" sz="2400" smtClean="0"/>
              <a:t>Terminology:</a:t>
            </a:r>
          </a:p>
          <a:p>
            <a:pPr lvl="1"/>
            <a:r>
              <a:rPr lang="en-IE" altLang="en-US" sz="2000" smtClean="0"/>
              <a:t>Rank: The </a:t>
            </a:r>
            <a:r>
              <a:rPr lang="en-IE" altLang="en-US" sz="2000" b="1" smtClean="0"/>
              <a:t>rank of an object e</a:t>
            </a:r>
            <a:r>
              <a:rPr lang="en-IE" altLang="en-US" sz="2000" smtClean="0"/>
              <a:t> is an integer value that specifies the number of objects that come before e in vector.</a:t>
            </a:r>
          </a:p>
          <a:p>
            <a:pPr lvl="1"/>
            <a:endParaRPr lang="en-IE" altLang="en-US" sz="2400" smtClean="0"/>
          </a:p>
          <a:p>
            <a:r>
              <a:rPr lang="en-IE" altLang="en-US" sz="2400" smtClean="0"/>
              <a:t>Example:</a:t>
            </a:r>
          </a:p>
          <a:p>
            <a:endParaRPr lang="en-IE" altLang="en-US" sz="2400" smtClean="0"/>
          </a:p>
          <a:p>
            <a:endParaRPr lang="en-IE" altLang="en-US" sz="2400" smtClean="0"/>
          </a:p>
          <a:p>
            <a:endParaRPr lang="en-IE" altLang="en-US" sz="2400" smtClean="0"/>
          </a:p>
          <a:p>
            <a:r>
              <a:rPr lang="en-IE" altLang="en-US" sz="2400" smtClean="0"/>
              <a:t>Vectors are similar to </a:t>
            </a:r>
            <a:r>
              <a:rPr lang="en-IE" altLang="en-US" sz="2400" b="1" smtClean="0"/>
              <a:t>but not the same as </a:t>
            </a:r>
            <a:r>
              <a:rPr lang="en-IE" altLang="en-US" sz="2400" smtClean="0"/>
              <a:t>arrays:</a:t>
            </a:r>
          </a:p>
          <a:p>
            <a:pPr lvl="1"/>
            <a:r>
              <a:rPr lang="en-IE" altLang="en-US" sz="2000" smtClean="0"/>
              <a:t>KEY DIFFERENCES: No fixed capacity / object ranks change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0" y="459105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  <p:sp>
        <p:nvSpPr>
          <p:cNvPr id="21543" name="TextBox 16"/>
          <p:cNvSpPr txBox="1">
            <a:spLocks noChangeArrowheads="1"/>
          </p:cNvSpPr>
          <p:nvPr/>
        </p:nvSpPr>
        <p:spPr bwMode="auto">
          <a:xfrm>
            <a:off x="685800" y="4572000"/>
            <a:ext cx="111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Rank 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Insertion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Insertion is performed based on a given rank.</a:t>
            </a:r>
          </a:p>
          <a:p>
            <a:pPr lvl="1"/>
            <a:r>
              <a:rPr lang="en-US" altLang="en-US" sz="2000" smtClean="0"/>
              <a:t>E.g. insert Z with rank 4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After insertion, the rank of some of the other objects in the vector may change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Example: “Insert Z with rank 4”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400" y="43640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Insertion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6988"/>
            <a:ext cx="8496300" cy="5256212"/>
          </a:xfrm>
        </p:spPr>
        <p:txBody>
          <a:bodyPr/>
          <a:lstStyle/>
          <a:p>
            <a:r>
              <a:rPr lang="en-US" altLang="en-US" sz="2400" smtClean="0"/>
              <a:t>Insertion is performed based on a given rank.</a:t>
            </a:r>
          </a:p>
          <a:p>
            <a:pPr lvl="1"/>
            <a:r>
              <a:rPr lang="en-US" altLang="en-US" sz="2000" smtClean="0"/>
              <a:t>E.g. insert Z with rank 4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After insertion, the rank of some of the other objects in the vector may change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Example: “Insert Z with rank 4”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400" y="43640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55832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Removal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6988"/>
            <a:ext cx="8496300" cy="5256212"/>
          </a:xfrm>
        </p:spPr>
        <p:txBody>
          <a:bodyPr/>
          <a:lstStyle/>
          <a:p>
            <a:r>
              <a:rPr lang="en-US" altLang="en-US" sz="2400" smtClean="0"/>
              <a:t>Removal is performed based on a given rank.</a:t>
            </a:r>
          </a:p>
          <a:p>
            <a:pPr lvl="1"/>
            <a:r>
              <a:rPr lang="en-US" altLang="en-US" sz="2000" smtClean="0"/>
              <a:t>E.g. Remove the item with rank 4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Again, after removal, the rank of some of the other objects in the vector may change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Example: “Remove the item with rank 3”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400" y="43640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Removal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6988"/>
            <a:ext cx="8496300" cy="5256212"/>
          </a:xfrm>
        </p:spPr>
        <p:txBody>
          <a:bodyPr/>
          <a:lstStyle/>
          <a:p>
            <a:r>
              <a:rPr lang="en-US" altLang="en-US" sz="2400" smtClean="0"/>
              <a:t>Removal is performed based on a given rank.</a:t>
            </a:r>
          </a:p>
          <a:p>
            <a:pPr lvl="1"/>
            <a:r>
              <a:rPr lang="en-US" altLang="en-US" sz="2000" smtClean="0"/>
              <a:t>E.g. Remove the item with rank 4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Again, after removal, the rank of some of the other objects in the vector may change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Example: “Remove the item with rank 3”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400" y="43640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55832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Function Specification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000" smtClean="0"/>
              <a:t>Core Operations:</a:t>
            </a:r>
          </a:p>
          <a:p>
            <a:pPr lvl="1">
              <a:lnSpc>
                <a:spcPct val="90000"/>
              </a:lnSpc>
            </a:pPr>
            <a:r>
              <a:rPr lang="en-IE" altLang="en-US" sz="1800" smtClean="0"/>
              <a:t>elemAtRank(r):		Return the object with rank r: an error</a:t>
            </a:r>
            <a:br>
              <a:rPr lang="en-IE" altLang="en-US" sz="1800" smtClean="0"/>
            </a:br>
            <a:r>
              <a:rPr lang="en-IE" altLang="en-US" sz="1800" smtClean="0"/>
              <a:t>				condition occurs if the vector is empty or 				r &lt; 0 or r &gt; size()–1</a:t>
            </a:r>
          </a:p>
          <a:p>
            <a:pPr lvl="1">
              <a:lnSpc>
                <a:spcPct val="90000"/>
              </a:lnSpc>
            </a:pPr>
            <a:r>
              <a:rPr lang="en-IE" altLang="en-US" sz="1800" smtClean="0"/>
              <a:t>replaceAtRank(r, e):	Replace the object at rank r with e: an</a:t>
            </a:r>
            <a:br>
              <a:rPr lang="en-IE" altLang="en-US" sz="1800" smtClean="0"/>
            </a:br>
            <a:r>
              <a:rPr lang="en-IE" altLang="en-US" sz="1800" smtClean="0"/>
              <a:t>				error condition occurs if the vector is 				empty or r &lt; 0 or r &gt; size() –1</a:t>
            </a:r>
          </a:p>
          <a:p>
            <a:pPr lvl="1">
              <a:lnSpc>
                <a:spcPct val="90000"/>
              </a:lnSpc>
            </a:pPr>
            <a:r>
              <a:rPr lang="en-IE" altLang="en-US" sz="1800" smtClean="0"/>
              <a:t>insertAtRank(r, e):		Insert a object e into the vector with rank 				r: an error condition occurs if</a:t>
            </a:r>
            <a:br>
              <a:rPr lang="en-IE" altLang="en-US" sz="1800" smtClean="0"/>
            </a:br>
            <a:r>
              <a:rPr lang="en-IE" altLang="en-US" sz="1800" smtClean="0"/>
              <a:t>				r &lt; 0 or r &gt; size()</a:t>
            </a:r>
          </a:p>
          <a:p>
            <a:pPr lvl="1">
              <a:lnSpc>
                <a:spcPct val="90000"/>
              </a:lnSpc>
            </a:pPr>
            <a:r>
              <a:rPr lang="en-IE" altLang="en-US" sz="1800" smtClean="0"/>
              <a:t>removeAtRank(r):		Remove the object at rank r: an error 				condition occurs if S is empty or</a:t>
            </a:r>
            <a:br>
              <a:rPr lang="en-IE" altLang="en-US" sz="1800" smtClean="0"/>
            </a:br>
            <a:r>
              <a:rPr lang="en-IE" altLang="en-US" sz="1800" smtClean="0"/>
              <a:t>				r &lt; 0 or r &gt; size() –1</a:t>
            </a:r>
            <a:endParaRPr lang="en-IE" altLang="en-US" sz="14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Support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isEmpty()			Returns true if the vector is empty, or 				false otherwise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size()			Returns the number of elements in the 				vector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2782</TotalTime>
  <Words>2308</Words>
  <Application>Microsoft Office PowerPoint</Application>
  <PresentationFormat>On-screen Show (4:3)</PresentationFormat>
  <Paragraphs>673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ＭＳ Ｐゴシック</vt:lpstr>
      <vt:lpstr>Wingdings</vt:lpstr>
      <vt:lpstr>Times New Roman</vt:lpstr>
      <vt:lpstr>Arial Black</vt:lpstr>
      <vt:lpstr>Courier New</vt:lpstr>
      <vt:lpstr>Times</vt:lpstr>
      <vt:lpstr>Symbol</vt:lpstr>
      <vt:lpstr>Radial</vt:lpstr>
      <vt:lpstr>Vectors</vt:lpstr>
      <vt:lpstr>Introduction</vt:lpstr>
      <vt:lpstr>Sequence ADTs</vt:lpstr>
      <vt:lpstr>Vectors: Concept</vt:lpstr>
      <vt:lpstr>Vectors: Insertion</vt:lpstr>
      <vt:lpstr>Vectors: Insertion</vt:lpstr>
      <vt:lpstr>Vectors: Removal</vt:lpstr>
      <vt:lpstr>Vectors: Removal</vt:lpstr>
      <vt:lpstr>Vectors: Function Specification</vt:lpstr>
      <vt:lpstr>Vectors: Java Interface</vt:lpstr>
      <vt:lpstr>Vectors: Impl. Strategies</vt:lpstr>
      <vt:lpstr>Simple Array-based Impl.</vt:lpstr>
      <vt:lpstr>Vectors: Pseudo Code</vt:lpstr>
      <vt:lpstr>Vectors: Dry Runs</vt:lpstr>
      <vt:lpstr>Runtime Performance of Vectors</vt:lpstr>
      <vt:lpstr>Extendable Arrays</vt:lpstr>
      <vt:lpstr>Revised Insertion Algorithm</vt:lpstr>
      <vt:lpstr>Amortization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Linked Lists and Vectors</vt:lpstr>
      <vt:lpstr>Linked Lists and Vectors</vt:lpstr>
    </vt:vector>
  </TitlesOfParts>
  <Company>Office 2004 Test Drive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Office 2004 Test Drive User</dc:creator>
  <cp:lastModifiedBy>Rem Collier</cp:lastModifiedBy>
  <cp:revision>72</cp:revision>
  <cp:lastPrinted>2009-10-20T13:48:42Z</cp:lastPrinted>
  <dcterms:created xsi:type="dcterms:W3CDTF">2009-10-29T12:30:10Z</dcterms:created>
  <dcterms:modified xsi:type="dcterms:W3CDTF">2014-02-19T13:29:55Z</dcterms:modified>
</cp:coreProperties>
</file>