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471" r:id="rId2"/>
    <p:sldId id="498" r:id="rId3"/>
    <p:sldId id="553" r:id="rId4"/>
    <p:sldId id="502" r:id="rId5"/>
    <p:sldId id="506" r:id="rId6"/>
    <p:sldId id="508" r:id="rId7"/>
    <p:sldId id="509" r:id="rId8"/>
    <p:sldId id="510" r:id="rId9"/>
    <p:sldId id="515" r:id="rId10"/>
    <p:sldId id="527" r:id="rId11"/>
    <p:sldId id="528" r:id="rId12"/>
    <p:sldId id="533" r:id="rId13"/>
    <p:sldId id="534" r:id="rId14"/>
    <p:sldId id="539" r:id="rId15"/>
    <p:sldId id="554" r:id="rId16"/>
    <p:sldId id="540" r:id="rId17"/>
    <p:sldId id="550" r:id="rId18"/>
    <p:sldId id="551" r:id="rId19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723A3-E188-47F0-AAB4-903AE29B6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82B3ADA-49F5-4A34-97E7-02CE7A7925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5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B337E-C42C-4A59-9091-2667A4B0D96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EC52-DEB7-4591-962C-E7622477487F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73E8B-6C11-4FFE-ABF5-3A3EC3548CF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68CC1-1CC5-4E82-8A12-894E0068BF5A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AD397-0999-4AF0-BA1D-D6B08756CE8A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76A77-FC52-4B70-92AA-ED006994449E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26B45-8959-4BAC-9857-53301E2E560F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81D18-2EC0-40CE-A87C-C8AA413F8FE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81D18-2EC0-40CE-A87C-C8AA413F8FE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C3D4B-ABB4-4FCE-AC59-995F83D64B6F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9DDABA03-67F4-452C-8013-6DE11BFD6AE4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>
                <a:ea typeface="ＭＳ Ｐゴシック" charset="-128"/>
              </a:rPr>
              <a:t>Hash Maps</a:t>
            </a:r>
            <a:endParaRPr lang="en-IE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000" smtClean="0">
                <a:ea typeface="ＭＳ Ｐゴシック" charset="-128"/>
              </a:rPr>
              <a:t>Rem Collier	</a:t>
            </a:r>
            <a:endParaRPr lang="en-IE" sz="1800" smtClean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IE" sz="1800" smtClean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IE" sz="1800" smtClean="0">
                <a:ea typeface="ＭＳ Ｐゴシック" charset="-128"/>
              </a:rPr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smtClean="0">
                <a:ea typeface="ＭＳ Ｐゴシック" charset="-128"/>
              </a:rPr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smtClean="0">
                <a:ea typeface="ＭＳ Ｐゴシック" charset="-128"/>
              </a:rPr>
              <a:t>University College Dublin, Ireland</a:t>
            </a:r>
            <a:endParaRPr lang="en-IE" sz="2400" smtClean="0">
              <a:ea typeface="ＭＳ Ｐゴシック" charset="-128"/>
            </a:endParaRPr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Separate Chaining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Separate Chaining: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an array of Lists.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Collisions result in new entries being added to the end of the corresponding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theory, offers infinite capacity.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Drawbacks: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Uses an auxiliary data structure (List).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practice, the number of collisions increases as the number of entries increases.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Open Addressing: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 not require an auxiliary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Have finite capacity but support </a:t>
            </a:r>
            <a:r>
              <a:rPr lang="en-US" sz="2000" b="1" smtClean="0"/>
              <a:t>rehashing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Linear Probing Strategy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Create an array of entries.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the hash value h(k) as an index into this array.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 collision occurs when h(k) is occupied.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Resolve collision by placing the entry in the next (circularly) available array position.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done by “probing” consecutive positions in the array (e.g. h(k) + 1, h(k) + 2, …)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Lets explore how this works through the following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Assume a hash table of size 13 that uses linear probing, together with the following hash function: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h(x) = x mod 13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Insert entries with the following keys: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18, 44, 41, 22, 59, 32, 31, 73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4876800" y="1268760"/>
            <a:ext cx="3810000" cy="46074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sz="1800" dirty="0" smtClean="0"/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dirty="0" smtClean="0"/>
              <a:t>Algorithm</a:t>
            </a:r>
            <a:r>
              <a:rPr lang="en-US" sz="1800" b="0" dirty="0" smtClean="0"/>
              <a:t> </a:t>
            </a:r>
            <a:r>
              <a:rPr lang="en-US" sz="1800" b="0" dirty="0"/>
              <a:t>get(k):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i</a:t>
            </a:r>
            <a:r>
              <a:rPr lang="en-US" sz="1800" b="0" dirty="0"/>
              <a:t> </a:t>
            </a:r>
            <a:r>
              <a:rPr lang="en-US" sz="1800" b="0" dirty="0">
                <a:sym typeface="Symbol" charset="2"/>
              </a:rPr>
              <a:t></a:t>
            </a:r>
            <a:r>
              <a:rPr lang="en-US" sz="1800" b="0" dirty="0"/>
              <a:t> </a:t>
            </a:r>
            <a:r>
              <a:rPr lang="en-US" sz="1800" b="0" dirty="0" err="1"/>
              <a:t>hashFunction</a:t>
            </a:r>
            <a:r>
              <a:rPr lang="en-US" sz="1800" b="0" dirty="0"/>
              <a:t>(k)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p </a:t>
            </a:r>
            <a:r>
              <a:rPr lang="en-US" sz="1800" b="0" dirty="0">
                <a:sym typeface="Symbol" charset="2"/>
              </a:rPr>
              <a:t></a:t>
            </a:r>
            <a:r>
              <a:rPr lang="en-US" sz="1800" b="0" dirty="0"/>
              <a:t> 0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</a:t>
            </a:r>
            <a:r>
              <a:rPr lang="en-US" sz="1800" dirty="0"/>
              <a:t>repeat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c </a:t>
            </a:r>
            <a:r>
              <a:rPr lang="en-US" sz="1800" b="0" dirty="0">
                <a:sym typeface="Symbol" charset="2"/>
              </a:rPr>
              <a:t></a:t>
            </a:r>
            <a:r>
              <a:rPr lang="en-US" sz="1800" b="0" dirty="0"/>
              <a:t> A[</a:t>
            </a:r>
            <a:r>
              <a:rPr lang="en-US" sz="1800" b="0" dirty="0" err="1"/>
              <a:t>i</a:t>
            </a:r>
            <a:r>
              <a:rPr lang="en-US" sz="1800" b="0" dirty="0"/>
              <a:t>]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</a:t>
            </a:r>
            <a:r>
              <a:rPr lang="en-US" sz="1800" dirty="0"/>
              <a:t>if</a:t>
            </a:r>
            <a:r>
              <a:rPr lang="en-US" sz="1800" b="0" dirty="0"/>
              <a:t> c </a:t>
            </a:r>
            <a:r>
              <a:rPr lang="en-US" sz="1800" b="0" dirty="0">
                <a:sym typeface="Symbol" charset="2"/>
              </a:rPr>
              <a:t>=</a:t>
            </a:r>
            <a:r>
              <a:rPr lang="en-US" sz="1800" b="0" dirty="0"/>
              <a:t> </a:t>
            </a:r>
            <a:r>
              <a:rPr lang="en-US" sz="1800" dirty="0" smtClean="0"/>
              <a:t>null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smtClean="0"/>
              <a:t>return</a:t>
            </a:r>
            <a:r>
              <a:rPr lang="en-US" sz="1800" b="0" dirty="0" smtClean="0"/>
              <a:t> </a:t>
            </a:r>
            <a:r>
              <a:rPr lang="en-US" sz="1800" dirty="0"/>
              <a:t>null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 </a:t>
            </a:r>
            <a:r>
              <a:rPr lang="en-US" sz="1800" dirty="0"/>
              <a:t>else</a:t>
            </a:r>
            <a:r>
              <a:rPr lang="en-US" sz="1800" b="0" dirty="0"/>
              <a:t> </a:t>
            </a:r>
            <a:r>
              <a:rPr lang="en-US" sz="1800" dirty="0"/>
              <a:t>if</a:t>
            </a:r>
            <a:r>
              <a:rPr lang="en-US" sz="1800" b="0" dirty="0"/>
              <a:t> </a:t>
            </a:r>
            <a:r>
              <a:rPr lang="en-US" sz="1800" b="0" dirty="0" err="1"/>
              <a:t>c.key</a:t>
            </a:r>
            <a:r>
              <a:rPr lang="en-US" sz="1800" b="0" dirty="0"/>
              <a:t> () </a:t>
            </a:r>
            <a:r>
              <a:rPr lang="en-US" sz="1800" b="0" dirty="0">
                <a:sym typeface="Symbol" charset="2"/>
              </a:rPr>
              <a:t>=</a:t>
            </a:r>
            <a:r>
              <a:rPr lang="en-US" sz="1800" b="0" dirty="0"/>
              <a:t> k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	</a:t>
            </a:r>
            <a:r>
              <a:rPr lang="en-US" sz="1800" dirty="0"/>
              <a:t>return</a:t>
            </a:r>
            <a:r>
              <a:rPr lang="en-US" sz="1800" b="0" dirty="0"/>
              <a:t> </a:t>
            </a:r>
            <a:r>
              <a:rPr lang="en-US" sz="1800" b="0" dirty="0" err="1" smtClean="0"/>
              <a:t>c.value</a:t>
            </a:r>
            <a:r>
              <a:rPr lang="en-US" sz="1800" b="0" dirty="0" smtClean="0"/>
              <a:t>()</a:t>
            </a:r>
            <a:endParaRPr lang="en-US" sz="1800" b="0" dirty="0"/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</a:t>
            </a:r>
            <a:r>
              <a:rPr lang="en-US" sz="1800" dirty="0"/>
              <a:t>else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	</a:t>
            </a:r>
            <a:r>
              <a:rPr lang="en-US" sz="1800" b="0" dirty="0" err="1"/>
              <a:t>i</a:t>
            </a:r>
            <a:r>
              <a:rPr lang="en-US" sz="1800" b="0" dirty="0"/>
              <a:t> </a:t>
            </a:r>
            <a:r>
              <a:rPr lang="en-US" sz="1800" b="0" dirty="0">
                <a:sym typeface="Symbol" charset="2"/>
              </a:rPr>
              <a:t></a:t>
            </a:r>
            <a:r>
              <a:rPr lang="en-US" sz="1800" b="0" dirty="0"/>
              <a:t> (</a:t>
            </a:r>
            <a:r>
              <a:rPr lang="en-US" sz="1800" b="0" dirty="0" err="1"/>
              <a:t>i</a:t>
            </a:r>
            <a:r>
              <a:rPr lang="en-US" sz="1800" b="0" dirty="0"/>
              <a:t> </a:t>
            </a:r>
            <a:r>
              <a:rPr lang="en-US" sz="1800" b="0" dirty="0">
                <a:sym typeface="Symbol" charset="2"/>
              </a:rPr>
              <a:t>+</a:t>
            </a:r>
            <a:r>
              <a:rPr lang="en-US" sz="1800" b="0" dirty="0"/>
              <a:t> 1) </a:t>
            </a:r>
            <a:r>
              <a:rPr lang="en-US" sz="1800" dirty="0"/>
              <a:t>mod</a:t>
            </a:r>
            <a:r>
              <a:rPr lang="en-US" sz="1800" b="0" dirty="0"/>
              <a:t> N</a:t>
            </a:r>
          </a:p>
          <a:p>
            <a:pPr marL="285750" lvl="1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/>
              <a:t>		p </a:t>
            </a:r>
            <a:r>
              <a:rPr lang="en-US" sz="1800" b="0" dirty="0">
                <a:sym typeface="Symbol" charset="2"/>
              </a:rPr>
              <a:t></a:t>
            </a:r>
            <a:r>
              <a:rPr lang="en-US" sz="1800" b="0" dirty="0"/>
              <a:t> p </a:t>
            </a:r>
            <a:r>
              <a:rPr lang="en-US" sz="1800" b="0" dirty="0">
                <a:sym typeface="Symbol" charset="2"/>
              </a:rPr>
              <a:t>+</a:t>
            </a:r>
            <a:r>
              <a:rPr lang="en-US" sz="1800" b="0" dirty="0"/>
              <a:t> 1</a:t>
            </a:r>
          </a:p>
          <a:p>
            <a:pPr marL="285750" lvl="1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dirty="0"/>
              <a:t>until</a:t>
            </a:r>
            <a:r>
              <a:rPr lang="en-US" sz="1800" b="0" dirty="0"/>
              <a:t> 	 p </a:t>
            </a:r>
            <a:r>
              <a:rPr lang="en-US" sz="1800" b="0" dirty="0">
                <a:sym typeface="Symbol" charset="2"/>
              </a:rPr>
              <a:t>=</a:t>
            </a:r>
            <a:r>
              <a:rPr lang="en-US" sz="1800" b="0" dirty="0"/>
              <a:t> N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 dirty="0">
                <a:sym typeface="Symbol" charset="2"/>
              </a:rPr>
              <a:t>	</a:t>
            </a:r>
            <a:r>
              <a:rPr lang="en-US" sz="1800" dirty="0"/>
              <a:t>return</a:t>
            </a:r>
            <a:r>
              <a:rPr lang="en-US" sz="1800" b="0" dirty="0"/>
              <a:t> </a:t>
            </a:r>
            <a:r>
              <a:rPr lang="en-US" sz="1800" dirty="0" smtClean="0"/>
              <a:t>null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sz="1800" b="0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Retrieval with Linear Probing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-128"/>
              </a:rPr>
              <a:t>Consider a hash table, A, that uses linear probing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ea typeface="ＭＳ Ｐゴシック" charset="-128"/>
              </a:rPr>
              <a:t>get(k)</a:t>
            </a:r>
          </a:p>
          <a:p>
            <a:pPr lvl="1" eaLnBrk="1" hangingPunct="1"/>
            <a:r>
              <a:rPr lang="en-US" sz="2000" dirty="0" smtClean="0"/>
              <a:t>We start at cell h(k) </a:t>
            </a:r>
          </a:p>
          <a:p>
            <a:pPr lvl="1" eaLnBrk="1" hangingPunct="1"/>
            <a:r>
              <a:rPr lang="en-US" sz="2000" dirty="0" smtClean="0"/>
              <a:t>We probe consecutive locations until one of the following occurs</a:t>
            </a:r>
          </a:p>
          <a:p>
            <a:pPr lvl="2" eaLnBrk="1" hangingPunct="1"/>
            <a:r>
              <a:rPr lang="en-US" sz="1800" dirty="0" smtClean="0"/>
              <a:t>An item with key k is found, or</a:t>
            </a:r>
          </a:p>
          <a:p>
            <a:pPr lvl="2" eaLnBrk="1" hangingPunct="1"/>
            <a:r>
              <a:rPr lang="en-US" sz="1800" dirty="0" smtClean="0"/>
              <a:t>An empty cell is found, or</a:t>
            </a:r>
          </a:p>
          <a:p>
            <a:pPr lvl="2" eaLnBrk="1" hangingPunct="1"/>
            <a:r>
              <a:rPr lang="en-US" sz="1800" dirty="0" smtClean="0"/>
              <a:t>N cells have been unsuccessfully probed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Removal of Entries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One issue that we still need to resolve is how to remove entries from a linear probing hash table 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Search is the key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Current search algorithm terminates when either N entries have been checked, or a “gap” is found.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Problem: If we simply remove entries, they will be replaced by “gaps”.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These “gaps” would cause the search algorithm to stop.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Solution: special token (object) called AVAILABLE.</a:t>
            </a:r>
          </a:p>
          <a:p>
            <a:pPr lvl="1" eaLnBrk="1" hangingPunct="1"/>
            <a:r>
              <a:rPr lang="en-US" sz="2000" dirty="0" smtClean="0"/>
              <a:t>Removed entries are replaced by the AVAILABLE token.</a:t>
            </a:r>
          </a:p>
          <a:p>
            <a:pPr lvl="1" eaLnBrk="1" hangingPunct="1"/>
            <a:r>
              <a:rPr lang="en-US" sz="2000" dirty="0" smtClean="0"/>
              <a:t>A modified search algorithm could check whether each probe detects a valid entry, or the token.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Updates with Linear Probing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ea typeface="ＭＳ Ｐゴシック" charset="-128"/>
              </a:rPr>
              <a:t>Algorithm</a:t>
            </a:r>
            <a:r>
              <a:rPr lang="en-US" sz="1600" dirty="0" smtClean="0">
                <a:ea typeface="ＭＳ Ｐゴシック" charset="-128"/>
              </a:rPr>
              <a:t> put(k, v):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ea typeface="ＭＳ Ｐゴシック" charset="-128"/>
              </a:rPr>
              <a:t>	h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hashFunction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(k)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p 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available  -1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while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(p &lt; N)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e  A[h]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if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(available = -1)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A[h]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new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s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ize  size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A[available]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new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size  size + 1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067944" y="1268413"/>
            <a:ext cx="4896544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    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= AVAILABLE)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and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(available == -1)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available  h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else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e.key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 = k)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temp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e.value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A[h]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temp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h  (h + 1) mod 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p  p + 1</a:t>
            </a: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US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b="1" dirty="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Updates with Linear Probing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ea typeface="ＭＳ Ｐゴシック" charset="-128"/>
              </a:rPr>
              <a:t>Algorithm</a:t>
            </a:r>
            <a:r>
              <a:rPr lang="en-US" sz="1600" dirty="0" smtClean="0">
                <a:ea typeface="ＭＳ Ｐゴシック" charset="-128"/>
              </a:rPr>
              <a:t> remove(k):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ea typeface="ＭＳ Ｐゴシック" charset="-128"/>
              </a:rPr>
              <a:t>	h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hashFunction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(k)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p 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while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(p &lt; N)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e  A[h]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e.key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 = k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    temp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e.value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    A[h] = AVAILABLE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    size  size –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  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temp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h  (h + 1) mod 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p  p + 1</a:t>
            </a: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US" sz="1600" b="1" dirty="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Double Hashing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Idea: Use a secondary hash function </a:t>
            </a:r>
            <a:r>
              <a:rPr lang="en-US" sz="2400" b="1" smtClean="0">
                <a:ea typeface="ＭＳ Ｐゴシック" charset="-128"/>
              </a:rPr>
              <a:t>d(k):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Probing is not linear, but based on the following equation: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	</a:t>
            </a:r>
            <a:r>
              <a:rPr lang="en-US" sz="1600" smtClean="0"/>
              <a:t>	(</a:t>
            </a:r>
            <a:r>
              <a:rPr lang="en-US" sz="1600" b="1" smtClean="0"/>
              <a:t>i</a:t>
            </a:r>
            <a:r>
              <a:rPr lang="en-US" sz="1600" smtClean="0"/>
              <a:t> + </a:t>
            </a:r>
            <a:r>
              <a:rPr lang="en-US" sz="1600" b="1" smtClean="0"/>
              <a:t>jd</a:t>
            </a:r>
            <a:r>
              <a:rPr lang="en-US" sz="1600" smtClean="0"/>
              <a:t>(</a:t>
            </a:r>
            <a:r>
              <a:rPr lang="en-US" sz="1600" b="1" smtClean="0"/>
              <a:t>k</a:t>
            </a:r>
            <a:r>
              <a:rPr lang="en-US" sz="1600" smtClean="0"/>
              <a:t>)) mod </a:t>
            </a:r>
            <a:r>
              <a:rPr lang="en-US" sz="1600" b="1" smtClean="0"/>
              <a:t>N		</a:t>
            </a:r>
            <a:r>
              <a:rPr lang="en-US" sz="1600" smtClean="0"/>
              <a:t>for </a:t>
            </a:r>
            <a:r>
              <a:rPr lang="en-US" sz="1600" b="1" smtClean="0"/>
              <a:t>j</a:t>
            </a:r>
            <a:r>
              <a:rPr lang="en-US" sz="1600" smtClean="0"/>
              <a:t> = 0,  1, … , </a:t>
            </a:r>
            <a:r>
              <a:rPr lang="en-US" sz="1600" b="1" smtClean="0"/>
              <a:t>N </a:t>
            </a:r>
            <a:r>
              <a:rPr lang="en-US" sz="1600" smtClean="0"/>
              <a:t>- 1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Restrictions: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The secondary hash function </a:t>
            </a:r>
            <a:r>
              <a:rPr lang="en-US" sz="1600" b="1" smtClean="0"/>
              <a:t>d</a:t>
            </a:r>
            <a:r>
              <a:rPr lang="en-US" sz="1600" smtClean="0"/>
              <a:t>(</a:t>
            </a:r>
            <a:r>
              <a:rPr lang="en-US" sz="1600" b="1" smtClean="0"/>
              <a:t>k</a:t>
            </a:r>
            <a:r>
              <a:rPr lang="en-US" sz="1600" smtClean="0"/>
              <a:t>) cannot have zero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The table size </a:t>
            </a:r>
            <a:r>
              <a:rPr lang="en-US" sz="1600" b="1" smtClean="0"/>
              <a:t>N</a:t>
            </a:r>
            <a:r>
              <a:rPr lang="en-US" sz="1600" smtClean="0"/>
              <a:t> must be a prime to allow probing of all the cells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Common choice of d(k):</a:t>
            </a:r>
            <a:endParaRPr lang="en-US" sz="2000" b="1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smtClean="0">
                <a:ea typeface="ＭＳ Ｐゴシック" charset="-128"/>
              </a:rPr>
              <a:t>		d</a:t>
            </a:r>
            <a:r>
              <a:rPr lang="en-US" sz="2000" smtClean="0">
                <a:ea typeface="ＭＳ Ｐゴシック" charset="-128"/>
              </a:rPr>
              <a:t>(</a:t>
            </a:r>
            <a:r>
              <a:rPr lang="en-US" sz="2000" b="1" smtClean="0">
                <a:ea typeface="ＭＳ Ｐゴシック" charset="-128"/>
              </a:rPr>
              <a:t>k</a:t>
            </a:r>
            <a:r>
              <a:rPr lang="en-US" sz="2000" smtClean="0">
                <a:ea typeface="ＭＳ Ｐゴシック" charset="-128"/>
              </a:rPr>
              <a:t>) =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- (</a:t>
            </a:r>
            <a:r>
              <a:rPr lang="en-US" sz="2000" b="1" smtClean="0">
                <a:ea typeface="ＭＳ Ｐゴシック" charset="-128"/>
              </a:rPr>
              <a:t>k</a:t>
            </a:r>
            <a:r>
              <a:rPr lang="en-US" sz="2000" smtClean="0">
                <a:ea typeface="ＭＳ Ｐゴシック" charset="-128"/>
              </a:rPr>
              <a:t> mod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)</a:t>
            </a:r>
            <a:r>
              <a:rPr lang="en-US" sz="2000" b="1" smtClean="0">
                <a:ea typeface="ＭＳ Ｐゴシック" charset="-128"/>
              </a:rPr>
              <a:t>	</a:t>
            </a:r>
            <a:r>
              <a:rPr lang="en-US" sz="2000" smtClean="0">
                <a:ea typeface="ＭＳ Ｐゴシック" charset="-128"/>
              </a:rPr>
              <a:t>where	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&lt; </a:t>
            </a:r>
            <a:r>
              <a:rPr lang="en-US" sz="2000" b="1" smtClean="0">
                <a:ea typeface="ＭＳ Ｐゴシック" charset="-128"/>
              </a:rPr>
              <a:t>N </a:t>
            </a:r>
            <a:r>
              <a:rPr lang="en-US" sz="2000" smtClean="0">
                <a:ea typeface="ＭＳ Ｐゴシック" charset="-128"/>
              </a:rPr>
              <a:t>and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is a prime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The possible values for </a:t>
            </a:r>
            <a:r>
              <a:rPr lang="en-US" sz="2400" b="1" smtClean="0">
                <a:ea typeface="ＭＳ Ｐゴシック" charset="-128"/>
              </a:rPr>
              <a:t>d</a:t>
            </a:r>
            <a:r>
              <a:rPr lang="en-US" sz="2400" smtClean="0">
                <a:ea typeface="ＭＳ Ｐゴシック" charset="-128"/>
              </a:rPr>
              <a:t>(</a:t>
            </a:r>
            <a:r>
              <a:rPr lang="en-US" sz="2400" b="1" smtClean="0">
                <a:ea typeface="ＭＳ Ｐゴシック" charset="-128"/>
              </a:rPr>
              <a:t>k</a:t>
            </a:r>
            <a:r>
              <a:rPr lang="en-US" sz="2400" smtClean="0">
                <a:ea typeface="ＭＳ Ｐゴシック" charset="-128"/>
              </a:rPr>
              <a:t>) are 1, 2, … , </a:t>
            </a:r>
            <a:r>
              <a:rPr lang="en-US" sz="2400" b="1" smtClean="0">
                <a:ea typeface="ＭＳ Ｐゴシック" charset="-128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Implementation: N = 13, h(k) = k mod 13, d(k) = 7 - k mod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 keys: 18, 41, 22, 44, 59, 32, 31, 73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Performance of Hashing</a:t>
            </a:r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charset="-128"/>
              </a:rPr>
              <a:t>In the worst case, searches, insertions and removals on a hash table take O(n) time</a:t>
            </a:r>
          </a:p>
          <a:p>
            <a:pPr lvl="1" eaLnBrk="1" hangingPunct="1"/>
            <a:r>
              <a:rPr lang="en-US" sz="1800" smtClean="0"/>
              <a:t>This occurs when all the keys inserted into the dictionary collide</a:t>
            </a:r>
            <a:endParaRPr lang="en-US" sz="2000" smtClean="0"/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>
                <a:ea typeface="ＭＳ Ｐゴシック" charset="-128"/>
              </a:rPr>
              <a:t>The load factor a = n/N also affects the performance of a hash table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>
                <a:ea typeface="ＭＳ Ｐゴシック" charset="-128"/>
              </a:rPr>
              <a:t>Assuming hash values are like random numbers, the expected number of probes for (open addressing) insertion is:</a:t>
            </a:r>
            <a:br>
              <a:rPr lang="en-US" sz="2000" smtClean="0">
                <a:ea typeface="ＭＳ Ｐゴシック" charset="-128"/>
              </a:rPr>
            </a:br>
            <a:r>
              <a:rPr lang="en-US" sz="2000" smtClean="0">
                <a:ea typeface="ＭＳ Ｐゴシック" charset="-128"/>
              </a:rPr>
              <a:t>	</a:t>
            </a:r>
            <a:r>
              <a:rPr lang="en-US" sz="1800" smtClean="0">
                <a:ea typeface="ＭＳ Ｐゴシック" charset="-128"/>
              </a:rPr>
              <a:t>1 / (1 - a) </a:t>
            </a:r>
          </a:p>
        </p:txBody>
      </p:sp>
      <p:sp>
        <p:nvSpPr>
          <p:cNvPr id="38916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-128"/>
              </a:rPr>
              <a:t>The expected running time of all the dictionary ADT operations in a hash table is O(1)</a:t>
            </a:r>
          </a:p>
          <a:p>
            <a:pPr eaLnBrk="1" hangingPunct="1"/>
            <a:endParaRPr 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sz="2000" dirty="0" smtClean="0">
                <a:ea typeface="ＭＳ Ｐゴシック" charset="-128"/>
              </a:rPr>
              <a:t>In practice, hashing is very fast provided the load factor is not close to 100%</a:t>
            </a:r>
          </a:p>
          <a:p>
            <a:pPr lvl="1" eaLnBrk="1" hangingPunct="1"/>
            <a:r>
              <a:rPr lang="en-US" sz="1600" dirty="0" smtClean="0"/>
              <a:t>Java </a:t>
            </a:r>
            <a:r>
              <a:rPr lang="en-US" sz="1600" dirty="0" err="1" smtClean="0"/>
              <a:t>HashMap’s</a:t>
            </a:r>
            <a:r>
              <a:rPr lang="en-US" sz="1600" dirty="0" smtClean="0"/>
              <a:t> rehash at 75%</a:t>
            </a:r>
            <a:endParaRPr lang="en-US" sz="1600" dirty="0" smtClean="0">
              <a:ea typeface="ＭＳ Ｐゴシック" charset="-128"/>
            </a:endParaRPr>
          </a:p>
          <a:p>
            <a:pPr eaLnBrk="1" hangingPunct="1"/>
            <a:endParaRPr 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sz="2000" dirty="0" smtClean="0">
                <a:ea typeface="ＭＳ Ｐゴシック" charset="-128"/>
              </a:rPr>
              <a:t>Applications of hash tables:</a:t>
            </a:r>
          </a:p>
          <a:p>
            <a:pPr lvl="1" eaLnBrk="1" hangingPunct="1"/>
            <a:r>
              <a:rPr lang="en-US" sz="1800" dirty="0" smtClean="0"/>
              <a:t>small databases</a:t>
            </a:r>
          </a:p>
          <a:p>
            <a:pPr lvl="1" eaLnBrk="1" hangingPunct="1"/>
            <a:r>
              <a:rPr lang="en-US" sz="1800" dirty="0" smtClean="0"/>
              <a:t>compilers</a:t>
            </a:r>
          </a:p>
          <a:p>
            <a:pPr lvl="1" eaLnBrk="1" hangingPunct="1"/>
            <a:r>
              <a:rPr lang="en-US" sz="1800" dirty="0" smtClean="0"/>
              <a:t>browser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Rehashing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Rehashing is the process of expanding the capacity of a hash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It’s a lot like an extendable array (I.e. Vector)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Rehashing is performed when the load factor moves above a certain threshold.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We rehash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Creating a new array (&gt; 2N in 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Specifying a new compression map (e.g. update the division method to work with the new 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Inserting each entry into the new array.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Given insertion is O(1), rehashing is an O(N)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have to check each index in the old array…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Tables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An array based approach to implementing the Map ADT.</a:t>
            </a:r>
          </a:p>
          <a:p>
            <a:pPr lvl="2" eaLnBrk="1" hangingPunct="1"/>
            <a:endParaRPr lang="en-US" sz="16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Key Features:</a:t>
            </a:r>
          </a:p>
          <a:p>
            <a:pPr lvl="1" eaLnBrk="1" hangingPunct="1"/>
            <a:r>
              <a:rPr lang="en-US" sz="2000" smtClean="0"/>
              <a:t>An </a:t>
            </a:r>
            <a:r>
              <a:rPr lang="en-US" sz="2000" b="1" smtClean="0"/>
              <a:t>array of size N</a:t>
            </a:r>
            <a:r>
              <a:rPr lang="en-US" sz="2000" smtClean="0"/>
              <a:t>,</a:t>
            </a:r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smtClean="0"/>
              <a:t>hash function</a:t>
            </a:r>
            <a:r>
              <a:rPr lang="en-US" sz="2000" smtClean="0"/>
              <a:t>, denoted h(k), which maps keys to integer values, known as </a:t>
            </a:r>
            <a:r>
              <a:rPr lang="en-US" sz="2000" b="1" smtClean="0"/>
              <a:t>hash values</a:t>
            </a:r>
            <a:r>
              <a:rPr lang="en-US" sz="2000" smtClean="0"/>
              <a:t>, in the range 0 to N-1: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b="1" smtClean="0"/>
              <a:t>			Algorithm</a:t>
            </a:r>
            <a:r>
              <a:rPr lang="en-US" sz="1800" smtClean="0"/>
              <a:t> hashFunction(k):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smtClean="0"/>
              <a:t>			    </a:t>
            </a:r>
            <a:r>
              <a:rPr lang="en-US" sz="1800" b="1" smtClean="0"/>
              <a:t>return</a:t>
            </a:r>
            <a:r>
              <a:rPr lang="en-US" sz="1800" smtClean="0"/>
              <a:t> k % N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smtClean="0"/>
              <a:t>collision handling strategy</a:t>
            </a:r>
            <a:r>
              <a:rPr lang="en-US" sz="2000" smtClean="0"/>
              <a:t>, which deals with the case where two keys have the same hash value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Two main types of collision handling strategy: </a:t>
            </a:r>
            <a:r>
              <a:rPr lang="en-US" sz="2400" b="1" smtClean="0">
                <a:ea typeface="ＭＳ Ｐゴシック" charset="-128"/>
              </a:rPr>
              <a:t>separate chaining </a:t>
            </a:r>
            <a:r>
              <a:rPr lang="en-US" sz="2400" smtClean="0">
                <a:ea typeface="ＭＳ Ｐゴシック" charset="-128"/>
              </a:rPr>
              <a:t>and </a:t>
            </a:r>
            <a:r>
              <a:rPr lang="en-US" sz="2400" b="1" smtClean="0">
                <a:ea typeface="ＭＳ Ｐゴシック" charset="-128"/>
              </a:rPr>
              <a:t>open addressing</a:t>
            </a:r>
            <a:r>
              <a:rPr lang="en-US" sz="2400" smtClean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Separate Chaining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Basic strategy in which entries with the same hash value are “chained” together.</a:t>
            </a:r>
          </a:p>
          <a:p>
            <a:pPr eaLnBrk="1" hangingPunct="1"/>
            <a:endParaRPr lang="en-US" sz="2400" smtClean="0">
              <a:ea typeface="ＭＳ Ｐゴシック" charset="-128"/>
            </a:endParaRPr>
          </a:p>
          <a:p>
            <a:pPr eaLnBrk="1" hangingPunct="1"/>
            <a:r>
              <a:rPr lang="en-US" sz="2400" smtClean="0">
                <a:ea typeface="ＭＳ Ｐゴシック" charset="-128"/>
              </a:rPr>
              <a:t>Approach:</a:t>
            </a:r>
          </a:p>
          <a:p>
            <a:pPr lvl="1" eaLnBrk="1" hangingPunct="1"/>
            <a:r>
              <a:rPr lang="en-US" sz="2000" smtClean="0"/>
              <a:t>Use an array of Lists.</a:t>
            </a:r>
          </a:p>
          <a:p>
            <a:pPr lvl="1" eaLnBrk="1" hangingPunct="1"/>
            <a:r>
              <a:rPr lang="en-US" sz="2000" smtClean="0"/>
              <a:t>Collisions are resolved by adding the new entry to the end of the associated List.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Example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 hash table of size 13 that uses the following hash function: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h(x) = x mod 13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 entries with the following keys: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18, 44, 41, 22, 59, 32, 31, 73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Pseudo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800" b="1" dirty="0" smtClean="0">
                <a:ea typeface="ＭＳ Ｐゴシック" charset="-128"/>
              </a:rPr>
              <a:t>Algorithm</a:t>
            </a:r>
            <a:r>
              <a:rPr lang="en-US" sz="1800" dirty="0" smtClean="0">
                <a:ea typeface="ＭＳ Ｐゴシック" charset="-128"/>
              </a:rPr>
              <a:t> put(k, v):</a:t>
            </a:r>
          </a:p>
          <a:p>
            <a:pPr>
              <a:buFont typeface="Wingdings" charset="2"/>
              <a:buNone/>
            </a:pPr>
            <a:r>
              <a:rPr lang="en-US" sz="1800" dirty="0" smtClean="0">
                <a:ea typeface="ＭＳ Ｐゴシック" charset="-128"/>
              </a:rPr>
              <a:t>	h 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800" dirty="0" err="1" smtClean="0">
                <a:ea typeface="ＭＳ Ｐゴシック" charset="-128"/>
                <a:sym typeface="Symbol" charset="2"/>
              </a:rPr>
              <a:t>hashFunction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(k)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temp  null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entry   new Entry(</a:t>
            </a:r>
            <a:r>
              <a:rPr lang="en-IE" sz="1800" dirty="0" err="1" smtClean="0">
                <a:ea typeface="ＭＳ Ｐゴシック" charset="-128"/>
                <a:sym typeface="Symbol" charset="2"/>
              </a:rPr>
              <a:t>k,v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then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A[h]  new List()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A[h].</a:t>
            </a:r>
            <a:r>
              <a:rPr lang="en-IE" sz="1800" dirty="0" err="1" smtClean="0">
                <a:ea typeface="ＭＳ Ｐゴシック" charset="-128"/>
                <a:sym typeface="Symbol" charset="2"/>
              </a:rPr>
              <a:t>insertLast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(entry)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else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P  find(A[h], k)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then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    A[h].</a:t>
            </a:r>
            <a:r>
              <a:rPr lang="en-IE" sz="1800" dirty="0" err="1" smtClean="0">
                <a:ea typeface="ＭＳ Ｐゴシック" charset="-128"/>
                <a:sym typeface="Symbol" charset="2"/>
              </a:rPr>
              <a:t>insertLast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(entry)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else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    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e  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A[h].replace(P, entry)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        temp  </a:t>
            </a:r>
            <a:r>
              <a:rPr lang="en-IE" sz="1800" dirty="0" err="1" smtClean="0">
                <a:ea typeface="ＭＳ Ｐゴシック" charset="-128"/>
                <a:sym typeface="Symbol" charset="2"/>
              </a:rPr>
              <a:t>e.value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()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size  size + 1</a:t>
            </a:r>
          </a:p>
          <a:p>
            <a:pPr>
              <a:buFont typeface="Wingdings" charset="2"/>
              <a:buNone/>
            </a:pPr>
            <a:r>
              <a:rPr lang="en-IE" sz="18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dirty="0" smtClean="0">
                <a:ea typeface="ＭＳ Ｐゴシック" charset="-128"/>
                <a:sym typeface="Symbol" charset="2"/>
              </a:rPr>
              <a:t> temp</a:t>
            </a:r>
            <a:endParaRPr lang="en-US" sz="1800" dirty="0" smtClean="0">
              <a:ea typeface="ＭＳ Ｐゴシック" charset="-128"/>
              <a:sym typeface="Symbol" charset="2"/>
            </a:endParaRPr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800" b="1" smtClean="0">
                <a:ea typeface="ＭＳ Ｐゴシック" charset="-128"/>
              </a:rPr>
              <a:t>Algorithm</a:t>
            </a:r>
            <a:r>
              <a:rPr lang="en-US" sz="1800" smtClean="0">
                <a:ea typeface="ＭＳ Ｐゴシック" charset="-128"/>
              </a:rPr>
              <a:t> remove(k):</a:t>
            </a:r>
          </a:p>
          <a:p>
            <a:pPr>
              <a:buFont typeface="Wingdings" charset="2"/>
              <a:buNone/>
            </a:pPr>
            <a:r>
              <a:rPr lang="en-US" sz="1800" smtClean="0">
                <a:ea typeface="ＭＳ Ｐゴシック" charset="-128"/>
              </a:rPr>
              <a:t>	h </a:t>
            </a:r>
            <a:r>
              <a:rPr lang="en-IE" sz="1800" smtClean="0">
                <a:ea typeface="ＭＳ Ｐゴシック" charset="-128"/>
                <a:sym typeface="Symbol" charset="2"/>
              </a:rPr>
              <a:t> hashFunction(k)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P  find(A[h], 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e  A[h].remove(P)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size  size - 1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e.value()</a:t>
            </a: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r>
              <a:rPr lang="en-US" sz="1800" b="1" smtClean="0">
                <a:ea typeface="ＭＳ Ｐゴシック" charset="-128"/>
              </a:rPr>
              <a:t>Algorithm</a:t>
            </a:r>
            <a:r>
              <a:rPr lang="en-US" sz="1800" smtClean="0">
                <a:ea typeface="ＭＳ Ｐゴシック" charset="-128"/>
              </a:rPr>
              <a:t> get(k):</a:t>
            </a:r>
          </a:p>
          <a:p>
            <a:pPr>
              <a:buFont typeface="Wingdings" charset="2"/>
              <a:buNone/>
            </a:pPr>
            <a:r>
              <a:rPr lang="en-US" sz="1800" smtClean="0">
                <a:ea typeface="ＭＳ Ｐゴシック" charset="-128"/>
              </a:rPr>
              <a:t>	h </a:t>
            </a:r>
            <a:r>
              <a:rPr lang="en-IE" sz="1800" smtClean="0">
                <a:ea typeface="ＭＳ Ｐゴシック" charset="-128"/>
                <a:sym typeface="Symbol" charset="2"/>
              </a:rPr>
              <a:t> hashFunction(k)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P  find(A[h], 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P.element().value()</a:t>
            </a: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endParaRPr lang="en-US" sz="180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ea typeface="ＭＳ Ｐゴシック" charset="-128"/>
              </a:rPr>
              <a:t>Performance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The performance of get(), put() and remove() depends on the number of collisions: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Best Case: </a:t>
            </a:r>
            <a:r>
              <a:rPr lang="en-US" sz="2000" smtClean="0"/>
              <a:t>no collisions occur means O(1) running-time!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Worst Case: </a:t>
            </a:r>
            <a:r>
              <a:rPr lang="en-US" sz="2000" smtClean="0"/>
              <a:t>every key has the same hash value means O(n) running-time!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ea typeface="ＭＳ Ｐゴシック" charset="-128"/>
              </a:rPr>
              <a:t>Normally, Hash Table performance is measured as </a:t>
            </a:r>
            <a:r>
              <a:rPr lang="en-US" sz="2000" b="1" u="sng" smtClean="0">
                <a:ea typeface="ＭＳ Ｐゴシック" charset="-128"/>
              </a:rPr>
              <a:t>expected</a:t>
            </a:r>
            <a:r>
              <a:rPr lang="en-US" sz="2000" smtClean="0">
                <a:ea typeface="ＭＳ Ｐゴシック" charset="-128"/>
              </a:rPr>
              <a:t> running-time (see table).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ea typeface="ＭＳ Ｐゴシック" charset="-128"/>
              </a:rPr>
              <a:t>In practice, we try to achieve this by choosing a good hash function…</a:t>
            </a:r>
          </a:p>
        </p:txBody>
      </p:sp>
      <p:graphicFrame>
        <p:nvGraphicFramePr>
          <p:cNvPr id="2041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49340"/>
              </p:ext>
            </p:extLst>
          </p:nvPr>
        </p:nvGraphicFramePr>
        <p:xfrm>
          <a:off x="5181600" y="1447800"/>
          <a:ext cx="3124200" cy="4581525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get(k)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put(k,v)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remove(k)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keys()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values()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entries()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Hash Functions convert keys to integer hash values in the range 0 to N-1.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Any data type / object can be a key (e.g. strings, doubles, bank accounts, 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To handle this Hash Functions combine two basic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Hash Code Map</a:t>
            </a:r>
            <a:r>
              <a:rPr lang="en-US" sz="2000" smtClean="0"/>
              <a:t>: Assigns an integer value to each key</a:t>
            </a:r>
            <a:endParaRPr lang="en-US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Compression Map</a:t>
            </a:r>
            <a:r>
              <a:rPr lang="en-US" sz="2000" smtClean="0"/>
              <a:t>: Converts the integer to an integer in the range 0 to N-1.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Previous example used a compression map known as the </a:t>
            </a:r>
            <a:r>
              <a:rPr lang="en-US" sz="2400" b="1" smtClean="0">
                <a:ea typeface="ＭＳ Ｐゴシック" charset="-128"/>
              </a:rPr>
              <a:t>division method</a:t>
            </a:r>
            <a:r>
              <a:rPr lang="en-US" sz="2400" smtClean="0">
                <a:ea typeface="ＭＳ Ｐゴシック" charset="-128"/>
              </a:rPr>
              <a:t> (% 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 should be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Need to be wary of patterns in the hash codes of the form: pN +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The MAD Method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A better compression map is the </a:t>
            </a:r>
            <a:r>
              <a:rPr lang="en-US" sz="2400" b="1" smtClean="0">
                <a:ea typeface="ＭＳ Ｐゴシック" charset="-128"/>
              </a:rPr>
              <a:t>Multiply Add and Divide (MAD) method</a:t>
            </a:r>
            <a:r>
              <a:rPr lang="en-US" sz="2400" smtClean="0"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This method takes the hash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Multiplies it by a constant value, known as the </a:t>
            </a:r>
            <a:r>
              <a:rPr lang="en-US" sz="2000" b="1" u="sng" smtClean="0"/>
              <a:t>scale factor</a:t>
            </a:r>
            <a:r>
              <a:rPr lang="en-US" sz="200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Adds a second constant value, known as the </a:t>
            </a:r>
            <a:r>
              <a:rPr lang="en-US" sz="2000" b="1" u="sng" smtClean="0"/>
              <a:t>shift</a:t>
            </a:r>
            <a:r>
              <a:rPr lang="en-US" sz="2000" smtClean="0"/>
              <a:t>, and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Returns the remainder when this value is divided by N.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For a given hash code, i, this method takes the form:</a:t>
            </a: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>
              <a:ea typeface="ＭＳ Ｐゴシック" charset="-128"/>
            </a:endParaRP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>
                <a:ea typeface="ＭＳ Ｐゴシック" charset="-128"/>
              </a:rPr>
              <a:t>(ai + b) mod N</a:t>
            </a:r>
          </a:p>
          <a:p>
            <a:pPr eaLnBrk="1" hangingPunct="1"/>
            <a:endParaRPr lang="en-US" sz="2400" smtClean="0">
              <a:ea typeface="ＭＳ Ｐゴシック" charset="-128"/>
            </a:endParaRPr>
          </a:p>
          <a:p>
            <a:pPr eaLnBrk="1" hangingPunct="1"/>
            <a:r>
              <a:rPr lang="en-US" sz="2400" smtClean="0">
                <a:ea typeface="ＭＳ Ｐゴシック" charset="-128"/>
              </a:rPr>
              <a:t>Constraint: a % N should not equal 0…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Code Maps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Primitive Data Types</a:t>
            </a:r>
            <a:endParaRPr lang="en-US" sz="2000" smtClean="0">
              <a:ea typeface="ＭＳ Ｐゴシック" charset="-128"/>
            </a:endParaRPr>
          </a:p>
          <a:p>
            <a:pPr lvl="1" eaLnBrk="1" hangingPunct="1"/>
            <a:r>
              <a:rPr lang="en-US" sz="2000" b="1" smtClean="0"/>
              <a:t>Integer Cast</a:t>
            </a:r>
            <a:r>
              <a:rPr lang="en-US" sz="2000" smtClean="0"/>
              <a:t>: re-interpret the bits as an integer value</a:t>
            </a:r>
          </a:p>
          <a:p>
            <a:pPr lvl="2" eaLnBrk="1" hangingPunct="1"/>
            <a:r>
              <a:rPr lang="en-US" sz="1600" smtClean="0"/>
              <a:t>e.g. for a byte, k, use (int) k</a:t>
            </a:r>
          </a:p>
          <a:p>
            <a:pPr lvl="1" eaLnBrk="1" hangingPunct="1"/>
            <a:r>
              <a:rPr lang="en-US" sz="2000" b="1" smtClean="0"/>
              <a:t>Component Sum</a:t>
            </a:r>
            <a:r>
              <a:rPr lang="en-US" sz="2000" smtClean="0"/>
              <a:t>: break the bits into integer size blocks, cast each block as an integer, and sum the values:</a:t>
            </a:r>
          </a:p>
          <a:p>
            <a:pPr lvl="2" eaLnBrk="1" hangingPunct="1"/>
            <a:r>
              <a:rPr lang="en-US" sz="1600" smtClean="0"/>
              <a:t>e.g. for a long, k, (int) (k &gt;&gt; 32) + (int) k</a:t>
            </a:r>
          </a:p>
          <a:p>
            <a:pPr lvl="1" eaLnBrk="1" hangingPunct="1"/>
            <a:r>
              <a:rPr lang="en-US" sz="2000" b="1" smtClean="0"/>
              <a:t>Polynomial Sum</a:t>
            </a:r>
            <a:r>
              <a:rPr lang="en-US" sz="2000" smtClean="0"/>
              <a:t>: same as component sum, but multiply each term by a constant polynomial coefficient:</a:t>
            </a:r>
          </a:p>
          <a:p>
            <a:pPr lvl="2" eaLnBrk="1" hangingPunct="1"/>
            <a:r>
              <a:rPr lang="en-US" sz="1600" smtClean="0"/>
              <a:t>e.g. for a sequence S= c</a:t>
            </a:r>
            <a:r>
              <a:rPr lang="en-US" sz="1600" baseline="-25000" smtClean="0"/>
              <a:t>1</a:t>
            </a:r>
            <a:r>
              <a:rPr lang="en-US" sz="1600" smtClean="0"/>
              <a:t>c</a:t>
            </a:r>
            <a:r>
              <a:rPr lang="en-US" sz="1400" smtClean="0"/>
              <a:t>2</a:t>
            </a:r>
            <a:r>
              <a:rPr lang="en-US" sz="1600" smtClean="0"/>
              <a:t>..c</a:t>
            </a:r>
            <a:r>
              <a:rPr lang="en-US" sz="1400" smtClean="0"/>
              <a:t>n</a:t>
            </a:r>
            <a:r>
              <a:rPr lang="en-US" sz="1600" smtClean="0"/>
              <a:t>, use </a:t>
            </a:r>
          </a:p>
          <a:p>
            <a:pPr lvl="2" eaLnBrk="1" hangingPunct="1"/>
            <a:endParaRPr lang="en-US" sz="1600" smtClean="0"/>
          </a:p>
          <a:p>
            <a:pPr lvl="2" eaLnBrk="1" hangingPunct="1"/>
            <a:endParaRPr lang="en-US" sz="16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Objects:</a:t>
            </a:r>
          </a:p>
          <a:p>
            <a:pPr lvl="1" eaLnBrk="1" hangingPunct="1"/>
            <a:r>
              <a:rPr lang="en-US" sz="2000" smtClean="0"/>
              <a:t>Use the objects memory address (or adapt one of the above)</a:t>
            </a:r>
          </a:p>
          <a:p>
            <a:pPr lvl="1" eaLnBrk="1" hangingPunct="1"/>
            <a:r>
              <a:rPr lang="en-US" sz="2000" smtClean="0"/>
              <a:t>Has proven to be a simple but effective general solution</a:t>
            </a:r>
          </a:p>
          <a:p>
            <a:pPr lvl="2" eaLnBrk="1" hangingPunct="1"/>
            <a:endParaRPr lang="en-US" sz="1600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048000" y="4267200"/>
          <a:ext cx="4078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2565400" imgH="431800" progId="Equation.3">
                  <p:embed/>
                </p:oleObj>
              </mc:Choice>
              <mc:Fallback>
                <p:oleObj name="Equation" r:id="rId3" imgW="25654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4078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Code Maps &amp; Strings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String = sequence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Character encodings are integer numbers (typically 8 / 16 bit)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Naïve solution: Use component sum</a:t>
            </a:r>
          </a:p>
          <a:p>
            <a:pPr lvl="1" eaLnBrk="1" hangingPunct="1"/>
            <a:r>
              <a:rPr lang="en-US" sz="2000" smtClean="0"/>
              <a:t>h(“dog”) = (int) ‘d’ + (int) ‘o’ + (int) ‘g’ = 100 + 111 + 103 = 314</a:t>
            </a:r>
          </a:p>
          <a:p>
            <a:pPr lvl="1" eaLnBrk="1" hangingPunct="1"/>
            <a:r>
              <a:rPr lang="en-US" sz="2000" smtClean="0"/>
              <a:t>h(“god”) = (int) ‘g’ + (int) ‘o’ + (int) ‘d’ = 103 + 111 + 100 = 314 !?!?!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Better solution: Use polynomial sum (p=3):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h(“god”) = 103 + 111*3 + 100*9 = 1,336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h(“dog”) = 100 + 111*3 + 103*9 = 1,360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Experimental 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50,000 English words, a value of p = 33, results in less than 7 collisions!!!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32174</TotalTime>
  <Words>1395</Words>
  <Application>Microsoft Office PowerPoint</Application>
  <PresentationFormat>On-screen Show (4:3)</PresentationFormat>
  <Paragraphs>303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Radial</vt:lpstr>
      <vt:lpstr>Equation</vt:lpstr>
      <vt:lpstr>Hash Maps</vt:lpstr>
      <vt:lpstr>Hash Tables</vt:lpstr>
      <vt:lpstr>Separate Chaining</vt:lpstr>
      <vt:lpstr>Pseudo Code</vt:lpstr>
      <vt:lpstr>Performance</vt:lpstr>
      <vt:lpstr>Hash Functions</vt:lpstr>
      <vt:lpstr>The MAD Method</vt:lpstr>
      <vt:lpstr>Hash Code Maps</vt:lpstr>
      <vt:lpstr>Hash Code Maps &amp; Strings</vt:lpstr>
      <vt:lpstr>Separate Chaining</vt:lpstr>
      <vt:lpstr>Linear Probing Strategy</vt:lpstr>
      <vt:lpstr>Retrieval with Linear Probing</vt:lpstr>
      <vt:lpstr>Removal of Entries</vt:lpstr>
      <vt:lpstr>Updates with Linear Probing</vt:lpstr>
      <vt:lpstr>Updates with Linear Probing</vt:lpstr>
      <vt:lpstr>Double Hashing</vt:lpstr>
      <vt:lpstr>Performance of Hashing</vt:lpstr>
      <vt:lpstr>Rehashing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664</cp:revision>
  <cp:lastPrinted>2009-11-19T15:56:25Z</cp:lastPrinted>
  <dcterms:created xsi:type="dcterms:W3CDTF">2009-11-26T15:29:19Z</dcterms:created>
  <dcterms:modified xsi:type="dcterms:W3CDTF">2014-03-05T15:52:31Z</dcterms:modified>
</cp:coreProperties>
</file>