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471" r:id="rId2"/>
    <p:sldId id="472" r:id="rId3"/>
    <p:sldId id="475" r:id="rId4"/>
    <p:sldId id="473" r:id="rId5"/>
    <p:sldId id="478" r:id="rId6"/>
    <p:sldId id="592" r:id="rId7"/>
    <p:sldId id="479" r:id="rId8"/>
    <p:sldId id="577" r:id="rId9"/>
    <p:sldId id="593" r:id="rId10"/>
    <p:sldId id="480" r:id="rId11"/>
    <p:sldId id="481" r:id="rId12"/>
    <p:sldId id="482" r:id="rId13"/>
    <p:sldId id="483" r:id="rId14"/>
    <p:sldId id="489" r:id="rId15"/>
  </p:sldIdLst>
  <p:sldSz cx="9144000" cy="6858000" type="screen4x3"/>
  <p:notesSz cx="6858000" cy="9144000"/>
  <p:defaultTextStyle>
    <a:defPPr>
      <a:defRPr lang="en-I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804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1C26FD3-07D7-C646-8193-16B606E50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83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CC934673-721B-6447-A536-41B13DC04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AFA09E-C1CA-844E-B827-6025B6F701BC}" type="slidenum">
              <a:rPr lang="en-US"/>
              <a:pPr/>
              <a:t>1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5BEAAC-49C8-7C45-9CB3-93A709FCCB59}" type="slidenum">
              <a:rPr lang="en-US"/>
              <a:pPr/>
              <a:t>12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C284AB-E702-E741-A0DD-2902054F0136}" type="slidenum">
              <a:rPr lang="en-US"/>
              <a:pPr/>
              <a:t>13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1FB262-FAB6-1142-8392-071591718185}" type="slidenum">
              <a:rPr lang="en-US"/>
              <a:pPr/>
              <a:t>14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F74226-DAC8-7049-9C60-F64B975620CF}" type="slidenum">
              <a:rPr lang="en-US"/>
              <a:pPr/>
              <a:t>2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4FAF28-53B6-E147-B17F-35C7ADD96B69}" type="slidenum">
              <a:rPr lang="en-US"/>
              <a:pPr/>
              <a:t>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6D9CE7-889F-884F-AAC9-E3EDC5E53D36}" type="slidenum">
              <a:rPr lang="en-US"/>
              <a:pPr/>
              <a:t>4</a:t>
            </a:fld>
            <a:endParaRPr lang="en-US"/>
          </a:p>
        </p:txBody>
      </p:sp>
      <p:sp>
        <p:nvSpPr>
          <p:cNvPr id="327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0F02CA-FDDB-274B-BFA1-3BF62398E8CA}" type="slidenum">
              <a:rPr lang="en-US"/>
              <a:pPr/>
              <a:t>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A3E3A1-A1E9-494D-A60F-DE6F3008AE6C}" type="slidenum">
              <a:rPr lang="en-US"/>
              <a:pPr/>
              <a:t>7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A3E3A1-A1E9-494D-A60F-DE6F3008AE6C}" type="slidenum">
              <a:rPr lang="en-US"/>
              <a:pPr/>
              <a:t>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78213-C01B-7349-B017-A3A89AB8BF5B}" type="slidenum">
              <a:rPr lang="en-US"/>
              <a:pPr/>
              <a:t>10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1C9F11-DDE9-B747-945B-2434D9C1920B}" type="slidenum">
              <a:rPr lang="en-US"/>
              <a:pPr/>
              <a:t>11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 userDrawn="1"/>
        </p:nvSpPr>
        <p:spPr bwMode="blackWhite">
          <a:xfrm>
            <a:off x="0" y="1384300"/>
            <a:ext cx="8991600" cy="18288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4417" y="-1"/>
              </a:cxn>
              <a:cxn ang="0">
                <a:pos x="4917" y="500"/>
              </a:cxn>
              <a:cxn ang="0">
                <a:pos x="4416" y="1000"/>
              </a:cxn>
              <a:cxn ang="0">
                <a:pos x="0" y="1000"/>
              </a:cxn>
            </a:cxnLst>
            <a:rect l="T0" t="T1" r="T2" b="T3"/>
            <a:pathLst>
              <a:path w="4917" h="1000">
                <a:moveTo>
                  <a:pt x="0" y="0"/>
                </a:moveTo>
                <a:lnTo>
                  <a:pt x="4417" y="-1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1000"/>
                  <a:pt x="4416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>
              <a:defRPr/>
            </a:pPr>
            <a:endParaRPr lang="en-US" sz="2400" b="0">
              <a:latin typeface="Times New Roman" charset="0"/>
            </a:endParaRP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IE"/>
              <a:t>Click to edit Master title style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en-IE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charset="0"/>
              </a:defRPr>
            </a:lvl1pPr>
          </a:lstStyle>
          <a:p>
            <a:pPr>
              <a:defRPr/>
            </a:pPr>
            <a:fld id="{E31CF9B6-42E5-8748-AACB-EB7C91A1BC0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192088"/>
            <a:ext cx="2155825" cy="6332537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192088"/>
            <a:ext cx="6316662" cy="6332537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AutoShape 4"/>
          <p:cNvSpPr>
            <a:spLocks noChangeArrowheads="1"/>
          </p:cNvSpPr>
          <p:nvPr/>
        </p:nvSpPr>
        <p:spPr bwMode="blackWhite">
          <a:xfrm>
            <a:off x="0" y="115888"/>
            <a:ext cx="8534400" cy="10033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8006" y="-1"/>
              </a:cxn>
              <a:cxn ang="0">
                <a:pos x="8506" y="500"/>
              </a:cxn>
              <a:cxn ang="0">
                <a:pos x="8005" y="1000"/>
              </a:cxn>
              <a:cxn ang="0">
                <a:pos x="0" y="1000"/>
              </a:cxn>
            </a:cxnLst>
            <a:rect l="T0" t="T1" r="T2" b="T3"/>
            <a:pathLst>
              <a:path w="8506" h="1000">
                <a:moveTo>
                  <a:pt x="0" y="0"/>
                </a:moveTo>
                <a:lnTo>
                  <a:pt x="8006" y="-1"/>
                </a:lnTo>
                <a:cubicBezTo>
                  <a:pt x="8282" y="0"/>
                  <a:pt x="8506" y="223"/>
                  <a:pt x="8506" y="500"/>
                </a:cubicBezTo>
                <a:cubicBezTo>
                  <a:pt x="8506" y="776"/>
                  <a:pt x="8282" y="1000"/>
                  <a:pt x="8005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>
              <a:defRPr/>
            </a:pPr>
            <a:endParaRPr lang="en-US" sz="2400" b="0">
              <a:latin typeface="Times New Roman" charset="0"/>
            </a:endParaRP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192088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E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/>
              <a:t>Click to edit Master text styles</a:t>
            </a:r>
          </a:p>
          <a:p>
            <a:pPr lvl="1"/>
            <a:r>
              <a:rPr lang="en-IE"/>
              <a:t>Second level</a:t>
            </a:r>
          </a:p>
          <a:p>
            <a:pPr lvl="2"/>
            <a:r>
              <a:rPr lang="en-IE"/>
              <a:t>Third level</a:t>
            </a:r>
          </a:p>
          <a:p>
            <a:pPr lvl="3"/>
            <a:r>
              <a:rPr lang="en-IE"/>
              <a:t>Fourth level</a:t>
            </a:r>
          </a:p>
          <a:p>
            <a:pPr lvl="4"/>
            <a:r>
              <a:rPr lang="en-I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2"/>
        <a:buChar char="l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E" sz="3600" dirty="0" smtClean="0"/>
              <a:t>Maps</a:t>
            </a:r>
            <a:endParaRPr lang="en-IE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768725"/>
            <a:ext cx="66294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sz="2000"/>
              <a:t>Rem Collier	</a:t>
            </a:r>
            <a:endParaRPr lang="en-IE" sz="1800"/>
          </a:p>
          <a:p>
            <a:pPr eaLnBrk="1" hangingPunct="1">
              <a:lnSpc>
                <a:spcPct val="80000"/>
              </a:lnSpc>
            </a:pPr>
            <a:endParaRPr lang="en-IE" sz="1800"/>
          </a:p>
          <a:p>
            <a:pPr eaLnBrk="1" hangingPunct="1">
              <a:lnSpc>
                <a:spcPct val="80000"/>
              </a:lnSpc>
            </a:pPr>
            <a:r>
              <a:rPr lang="en-IE" sz="1800"/>
              <a:t>Room A1.02</a:t>
            </a:r>
          </a:p>
          <a:p>
            <a:pPr eaLnBrk="1" hangingPunct="1">
              <a:lnSpc>
                <a:spcPct val="80000"/>
              </a:lnSpc>
            </a:pPr>
            <a:r>
              <a:rPr lang="en-IE" sz="1800"/>
              <a:t>School of Computer Science and Informatics</a:t>
            </a:r>
          </a:p>
          <a:p>
            <a:pPr eaLnBrk="1" hangingPunct="1">
              <a:lnSpc>
                <a:spcPct val="80000"/>
              </a:lnSpc>
            </a:pPr>
            <a:r>
              <a:rPr lang="en-IE" sz="1800"/>
              <a:t>University College Dublin, Ireland</a:t>
            </a:r>
            <a:endParaRPr lang="en-IE" sz="2400"/>
          </a:p>
        </p:txBody>
      </p:sp>
      <p:pic>
        <p:nvPicPr>
          <p:cNvPr id="27652" name="Picture 4" descr="ucd_brandmark_colou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288" y="3500438"/>
            <a:ext cx="1373187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List-based </a:t>
            </a:r>
            <a:r>
              <a:rPr lang="en-IE" dirty="0"/>
              <a:t>Map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Lets </a:t>
            </a:r>
            <a:r>
              <a:rPr lang="en-US" sz="2400" dirty="0"/>
              <a:t>start with the find(…) operation:</a:t>
            </a:r>
            <a:endParaRPr lang="en-US" sz="20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sz="18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dirty="0"/>
              <a:t>		</a:t>
            </a:r>
            <a:r>
              <a:rPr lang="en-IE" sz="1800" b="1" dirty="0"/>
              <a:t>Algorithm</a:t>
            </a:r>
            <a:r>
              <a:rPr lang="en-IE" sz="1800" dirty="0"/>
              <a:t> find(k):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dirty="0"/>
              <a:t>	</a:t>
            </a:r>
            <a:r>
              <a:rPr lang="en-IE" sz="1800" i="1" dirty="0"/>
              <a:t>	</a:t>
            </a:r>
            <a:r>
              <a:rPr lang="en-IE" sz="1800" b="1" i="1" dirty="0"/>
              <a:t>Input</a:t>
            </a:r>
            <a:r>
              <a:rPr lang="en-IE" sz="1800" i="1" dirty="0"/>
              <a:t>:	A key, k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i="1" dirty="0"/>
              <a:t>		</a:t>
            </a:r>
            <a:r>
              <a:rPr lang="en-IE" sz="1800" b="1" i="1" dirty="0"/>
              <a:t>Output</a:t>
            </a:r>
            <a:r>
              <a:rPr lang="en-IE" sz="1800" i="1" dirty="0"/>
              <a:t>:	The Position, of the Entry with key, k, or </a:t>
            </a:r>
            <a:r>
              <a:rPr lang="en-IE" sz="1800" b="1" i="1" dirty="0" smtClean="0"/>
              <a:t>null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sz="1800" i="1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dirty="0" smtClean="0"/>
              <a:t>		</a:t>
            </a:r>
            <a:r>
              <a:rPr lang="en-IE" sz="1800" b="1" dirty="0" smtClean="0"/>
              <a:t>if</a:t>
            </a:r>
            <a:r>
              <a:rPr lang="en-IE" sz="1800" dirty="0" smtClean="0"/>
              <a:t> S.isEmpty() </a:t>
            </a:r>
            <a:r>
              <a:rPr lang="en-IE" sz="1800" b="1" dirty="0" smtClean="0"/>
              <a:t>return null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i="1" dirty="0"/>
              <a:t>	</a:t>
            </a:r>
            <a:r>
              <a:rPr lang="en-IE" sz="1800" dirty="0"/>
              <a:t>	P </a:t>
            </a:r>
            <a:r>
              <a:rPr lang="en-IE" sz="1800" dirty="0">
                <a:sym typeface="Symbol" charset="2"/>
              </a:rPr>
              <a:t> S.first()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dirty="0">
                <a:sym typeface="Symbol" charset="2"/>
              </a:rPr>
              <a:t>		</a:t>
            </a:r>
            <a:r>
              <a:rPr lang="en-IE" sz="1800" b="1" dirty="0">
                <a:sym typeface="Symbol" charset="2"/>
              </a:rPr>
              <a:t>while</a:t>
            </a:r>
            <a:r>
              <a:rPr lang="en-IE" sz="1800" dirty="0">
                <a:sym typeface="Symbol" charset="2"/>
              </a:rPr>
              <a:t> P &lt;&gt; S.last() </a:t>
            </a:r>
            <a:r>
              <a:rPr lang="en-IE" sz="1800" b="1" dirty="0">
                <a:sym typeface="Symbol" charset="2"/>
              </a:rPr>
              <a:t>do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dirty="0"/>
              <a:t>			</a:t>
            </a:r>
            <a:r>
              <a:rPr lang="en-IE" sz="1800" b="1" dirty="0"/>
              <a:t>if</a:t>
            </a:r>
            <a:r>
              <a:rPr lang="en-IE" sz="1800" dirty="0"/>
              <a:t> P.element().key() = k </a:t>
            </a:r>
            <a:r>
              <a:rPr lang="en-IE" sz="1800" b="1" dirty="0"/>
              <a:t>then return</a:t>
            </a:r>
            <a:r>
              <a:rPr lang="en-IE" sz="1800" dirty="0"/>
              <a:t> P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dirty="0"/>
              <a:t>			P </a:t>
            </a:r>
            <a:r>
              <a:rPr lang="en-IE" sz="1800" dirty="0">
                <a:sym typeface="Symbol" charset="2"/>
              </a:rPr>
              <a:t> S.next(P)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dirty="0"/>
              <a:t>		</a:t>
            </a:r>
            <a:r>
              <a:rPr lang="en-IE" sz="1800" b="1" dirty="0"/>
              <a:t>if</a:t>
            </a:r>
            <a:r>
              <a:rPr lang="en-IE" sz="1800" dirty="0"/>
              <a:t> P.element().key() = k </a:t>
            </a:r>
            <a:r>
              <a:rPr lang="en-IE" sz="1800" b="1" dirty="0"/>
              <a:t>then return</a:t>
            </a:r>
            <a:r>
              <a:rPr lang="en-IE" sz="1800" dirty="0"/>
              <a:t> P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dirty="0"/>
              <a:t>		</a:t>
            </a:r>
            <a:r>
              <a:rPr lang="en-IE" sz="1800" b="1" dirty="0"/>
              <a:t>return</a:t>
            </a:r>
            <a:r>
              <a:rPr lang="en-IE" sz="1800" dirty="0"/>
              <a:t> </a:t>
            </a:r>
            <a:r>
              <a:rPr lang="en-IE" sz="1800" b="1" dirty="0"/>
              <a:t>null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List-based </a:t>
            </a:r>
            <a:r>
              <a:rPr lang="en-IE" dirty="0"/>
              <a:t>Map</a:t>
            </a:r>
            <a:endParaRPr lang="en-GB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sz="2400"/>
              <a:t>The get(k) operation: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sz="18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/>
              <a:t>		</a:t>
            </a:r>
            <a:r>
              <a:rPr lang="en-IE" sz="1800" b="1"/>
              <a:t>Algorithm</a:t>
            </a:r>
            <a:r>
              <a:rPr lang="en-IE" sz="1800"/>
              <a:t> get(k):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i="1"/>
              <a:t>		</a:t>
            </a:r>
            <a:r>
              <a:rPr lang="en-IE" sz="1800" b="1" i="1"/>
              <a:t>Input</a:t>
            </a:r>
            <a:r>
              <a:rPr lang="en-IE" sz="1800" i="1"/>
              <a:t>:	A key, k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i="1"/>
              <a:t>		</a:t>
            </a:r>
            <a:r>
              <a:rPr lang="en-IE" sz="1800" b="1" i="1"/>
              <a:t>Output</a:t>
            </a:r>
            <a:r>
              <a:rPr lang="en-IE" sz="1800" i="1"/>
              <a:t>:	A Position, P, or </a:t>
            </a:r>
            <a:r>
              <a:rPr lang="en-IE" sz="1800" b="1" i="1"/>
              <a:t>null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sz="2000" i="1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2000"/>
              <a:t>		P </a:t>
            </a:r>
            <a:r>
              <a:rPr lang="en-IE" sz="1800">
                <a:sym typeface="Symbol" charset="2"/>
              </a:rPr>
              <a:t> find(k)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/>
              <a:t>		</a:t>
            </a:r>
            <a:r>
              <a:rPr lang="en-IE" sz="1800" b="1"/>
              <a:t>if</a:t>
            </a:r>
            <a:r>
              <a:rPr lang="en-IE" sz="1800"/>
              <a:t> (P = </a:t>
            </a:r>
            <a:r>
              <a:rPr lang="en-IE" sz="1800" b="1"/>
              <a:t>null</a:t>
            </a:r>
            <a:r>
              <a:rPr lang="en-IE" sz="1800"/>
              <a:t>) </a:t>
            </a:r>
            <a:r>
              <a:rPr lang="en-IE" sz="1800" b="1"/>
              <a:t>then return null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sz="1800" b="1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b="1"/>
              <a:t>		return </a:t>
            </a:r>
            <a:r>
              <a:rPr lang="en-IE" sz="1800"/>
              <a:t>P.element().value()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List-based </a:t>
            </a:r>
            <a:r>
              <a:rPr lang="en-IE" dirty="0"/>
              <a:t>Map</a:t>
            </a:r>
            <a:endParaRPr lang="en-GB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sz="2400"/>
              <a:t>The put(k, v) operation: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sz="18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/>
              <a:t>		</a:t>
            </a:r>
            <a:r>
              <a:rPr lang="en-IE" sz="1800" b="1"/>
              <a:t>Algorithm</a:t>
            </a:r>
            <a:r>
              <a:rPr lang="en-IE" sz="1800"/>
              <a:t> put(k, v):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i="1"/>
              <a:t>		</a:t>
            </a:r>
            <a:r>
              <a:rPr lang="en-IE" sz="1800" b="1" i="1"/>
              <a:t>Input</a:t>
            </a:r>
            <a:r>
              <a:rPr lang="en-IE" sz="1800" i="1"/>
              <a:t>:	A key, k, and a value, v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i="1"/>
              <a:t>		</a:t>
            </a:r>
            <a:r>
              <a:rPr lang="en-IE" sz="1800" b="1" i="1"/>
              <a:t>Output</a:t>
            </a:r>
            <a:r>
              <a:rPr lang="en-IE" sz="1800" i="1"/>
              <a:t>:	The previous value associated with k, or </a:t>
            </a:r>
            <a:r>
              <a:rPr lang="en-IE" sz="1800" b="1" i="1"/>
              <a:t>null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sz="2000" i="1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/>
              <a:t>		Entry E </a:t>
            </a:r>
            <a:r>
              <a:rPr lang="en-IE" sz="1800">
                <a:sym typeface="Symbol" charset="2"/>
              </a:rPr>
              <a:t> new Entry(k, v)</a:t>
            </a:r>
            <a:endParaRPr lang="en-IE" sz="18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/>
              <a:t>		P </a:t>
            </a:r>
            <a:r>
              <a:rPr lang="en-IE" sz="1800">
                <a:sym typeface="Symbol" charset="2"/>
              </a:rPr>
              <a:t> find(k)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/>
              <a:t>		</a:t>
            </a:r>
            <a:r>
              <a:rPr lang="en-IE" sz="1800" b="1"/>
              <a:t>if</a:t>
            </a:r>
            <a:r>
              <a:rPr lang="en-IE" sz="1800"/>
              <a:t> (P = </a:t>
            </a:r>
            <a:r>
              <a:rPr lang="en-IE" sz="1800" b="1"/>
              <a:t>null</a:t>
            </a:r>
            <a:r>
              <a:rPr lang="en-IE" sz="1800"/>
              <a:t>) </a:t>
            </a:r>
            <a:r>
              <a:rPr lang="en-IE" sz="1800" b="1"/>
              <a:t>then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b="1"/>
              <a:t>			</a:t>
            </a:r>
            <a:r>
              <a:rPr lang="en-IE" sz="1800"/>
              <a:t>S.insertLast(E)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/>
              <a:t>			</a:t>
            </a:r>
            <a:r>
              <a:rPr lang="en-IE" sz="1800" b="1"/>
              <a:t>return</a:t>
            </a:r>
            <a:r>
              <a:rPr lang="en-IE" sz="1800"/>
              <a:t> </a:t>
            </a:r>
            <a:r>
              <a:rPr lang="en-IE" sz="1800" b="1"/>
              <a:t>null</a:t>
            </a:r>
            <a:endParaRPr lang="en-IE" sz="18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b="1"/>
              <a:t>		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b="1"/>
              <a:t>		</a:t>
            </a:r>
            <a:r>
              <a:rPr lang="en-IE" sz="1800"/>
              <a:t>temp </a:t>
            </a:r>
            <a:r>
              <a:rPr lang="en-IE" sz="1800">
                <a:sym typeface="Symbol" charset="2"/>
              </a:rPr>
              <a:t></a:t>
            </a:r>
            <a:r>
              <a:rPr lang="en-IE" sz="1800" b="1"/>
              <a:t> </a:t>
            </a:r>
            <a:r>
              <a:rPr lang="en-IE" sz="1800"/>
              <a:t>list.replace(P, E)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b="1"/>
              <a:t>		return </a:t>
            </a:r>
            <a:r>
              <a:rPr lang="en-IE" sz="1800"/>
              <a:t>temp.value()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List-based </a:t>
            </a:r>
            <a:r>
              <a:rPr lang="en-IE" dirty="0"/>
              <a:t>Map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sz="2400"/>
              <a:t>The remove(k) operation: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sz="18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/>
              <a:t>		</a:t>
            </a:r>
            <a:r>
              <a:rPr lang="en-IE" sz="1800" b="1"/>
              <a:t>Algorithm</a:t>
            </a:r>
            <a:r>
              <a:rPr lang="en-IE" sz="1800"/>
              <a:t> remove(k):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i="1"/>
              <a:t>		</a:t>
            </a:r>
            <a:r>
              <a:rPr lang="en-IE" sz="1800" b="1" i="1"/>
              <a:t>Input</a:t>
            </a:r>
            <a:r>
              <a:rPr lang="en-IE" sz="1800" i="1"/>
              <a:t>:	A key, k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i="1"/>
              <a:t>		</a:t>
            </a:r>
            <a:r>
              <a:rPr lang="en-IE" sz="1800" b="1" i="1"/>
              <a:t>Output</a:t>
            </a:r>
            <a:r>
              <a:rPr lang="en-IE" sz="1800" i="1"/>
              <a:t>:	The value associated with k, or </a:t>
            </a:r>
            <a:r>
              <a:rPr lang="en-IE" sz="1800" b="1" i="1"/>
              <a:t>null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sz="2000" i="1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/>
              <a:t>		P </a:t>
            </a:r>
            <a:r>
              <a:rPr lang="en-IE" sz="1800">
                <a:sym typeface="Symbol" charset="2"/>
              </a:rPr>
              <a:t> find(k)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/>
              <a:t>		</a:t>
            </a:r>
            <a:r>
              <a:rPr lang="en-IE" sz="1800" b="1"/>
              <a:t>if</a:t>
            </a:r>
            <a:r>
              <a:rPr lang="en-IE" sz="1800"/>
              <a:t> (P = </a:t>
            </a:r>
            <a:r>
              <a:rPr lang="en-IE" sz="1800" b="1"/>
              <a:t>null</a:t>
            </a:r>
            <a:r>
              <a:rPr lang="en-IE" sz="1800"/>
              <a:t>) </a:t>
            </a:r>
            <a:r>
              <a:rPr lang="en-IE" sz="1800" b="1"/>
              <a:t>then return</a:t>
            </a:r>
            <a:r>
              <a:rPr lang="en-IE" sz="1800"/>
              <a:t> </a:t>
            </a:r>
            <a:r>
              <a:rPr lang="en-IE" sz="1800" b="1"/>
              <a:t>null</a:t>
            </a:r>
            <a:endParaRPr lang="en-IE" sz="18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/>
              <a:t>		list.remove(P)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b="1"/>
              <a:t>		return </a:t>
            </a:r>
            <a:r>
              <a:rPr lang="en-IE" sz="1800"/>
              <a:t>P.element().value()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List-based </a:t>
            </a:r>
            <a:r>
              <a:rPr lang="en-IE" dirty="0"/>
              <a:t>Map</a:t>
            </a: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68413"/>
            <a:ext cx="455295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So, what about performance?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get(), put() and remove() depend on find()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This has a O(n) running-time!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This is the best case running-time for linked-list searches.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This means that we cannot improve on O(n)…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There must be something better than this!!!</a:t>
            </a:r>
          </a:p>
        </p:txBody>
      </p:sp>
      <p:graphicFrame>
        <p:nvGraphicFramePr>
          <p:cNvPr id="1988653" name="Group 45"/>
          <p:cNvGraphicFramePr>
            <a:graphicFrameLocks noGrp="1"/>
          </p:cNvGraphicFramePr>
          <p:nvPr/>
        </p:nvGraphicFramePr>
        <p:xfrm>
          <a:off x="5181600" y="1447800"/>
          <a:ext cx="3124200" cy="4581525"/>
        </p:xfrm>
        <a:graphic>
          <a:graphicData uri="http://schemas.openxmlformats.org/drawingml/2006/table">
            <a:tbl>
              <a:tblPr/>
              <a:tblGrid>
                <a:gridCol w="2057400"/>
                <a:gridCol w="1066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isEmpty()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get(k)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put(k,v)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remove(k)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keys()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O(1)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values()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O(1)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entries()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The Map ADT</a:t>
            </a:r>
            <a:endParaRPr lang="en-GB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sz="2400" dirty="0"/>
              <a:t>Maps are often referred to as </a:t>
            </a:r>
            <a:r>
              <a:rPr lang="en-IE" sz="2400" b="1" dirty="0"/>
              <a:t>associative stores</a:t>
            </a:r>
            <a:r>
              <a:rPr lang="en-IE" sz="24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000" dirty="0" smtClean="0"/>
              <a:t>They store key-value pairs known as </a:t>
            </a:r>
            <a:r>
              <a:rPr lang="en-IE" sz="2000" b="1" dirty="0" smtClean="0"/>
              <a:t>entries.</a:t>
            </a:r>
          </a:p>
          <a:p>
            <a:pPr lvl="4" eaLnBrk="1" hangingPunct="1">
              <a:lnSpc>
                <a:spcPct val="90000"/>
              </a:lnSpc>
            </a:pPr>
            <a:endParaRPr lang="en-IE" sz="1200" dirty="0"/>
          </a:p>
          <a:p>
            <a:pPr eaLnBrk="1" hangingPunct="1">
              <a:lnSpc>
                <a:spcPct val="90000"/>
              </a:lnSpc>
            </a:pPr>
            <a:r>
              <a:rPr lang="en-IE" sz="2400" dirty="0" smtClean="0"/>
              <a:t>Each key in a map must be unique.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000" dirty="0" smtClean="0"/>
              <a:t>Adding an entry with a key that is already in the map will cause the existing entry to be replaced.</a:t>
            </a:r>
            <a:endParaRPr lang="en-IE" sz="2000" dirty="0" smtClean="0"/>
          </a:p>
          <a:p>
            <a:pPr lvl="5">
              <a:lnSpc>
                <a:spcPct val="90000"/>
              </a:lnSpc>
            </a:pPr>
            <a:endParaRPr lang="en-IE" sz="1200" dirty="0"/>
          </a:p>
          <a:p>
            <a:pPr eaLnBrk="1" hangingPunct="1">
              <a:lnSpc>
                <a:spcPct val="90000"/>
              </a:lnSpc>
            </a:pPr>
            <a:r>
              <a:rPr lang="en-IE" sz="2400" dirty="0" smtClean="0"/>
              <a:t>Main Operations:</a:t>
            </a:r>
            <a:endParaRPr lang="en-IE" sz="2400" dirty="0"/>
          </a:p>
          <a:p>
            <a:pPr lvl="1" eaLnBrk="1" hangingPunct="1">
              <a:lnSpc>
                <a:spcPct val="90000"/>
              </a:lnSpc>
            </a:pPr>
            <a:r>
              <a:rPr lang="en-IE" sz="2000" dirty="0" smtClean="0"/>
              <a:t>When </a:t>
            </a:r>
            <a:r>
              <a:rPr lang="en-IE" sz="2000" dirty="0" smtClean="0"/>
              <a:t>an entry is inserted we say that it is </a:t>
            </a:r>
            <a:r>
              <a:rPr lang="en-IE" sz="2000" b="1" dirty="0" smtClean="0"/>
              <a:t>put </a:t>
            </a:r>
            <a:r>
              <a:rPr lang="en-IE" sz="2000" dirty="0" smtClean="0"/>
              <a:t>into the map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000" dirty="0" smtClean="0"/>
              <a:t>We can </a:t>
            </a:r>
            <a:r>
              <a:rPr lang="en-IE" sz="2000" b="1" dirty="0" smtClean="0"/>
              <a:t>get </a:t>
            </a:r>
            <a:r>
              <a:rPr lang="en-IE" sz="2000" dirty="0" smtClean="0"/>
              <a:t>a value by giving its key</a:t>
            </a:r>
            <a:r>
              <a:rPr lang="en-IE" sz="2000" dirty="0" smtClean="0"/>
              <a:t>.</a:t>
            </a:r>
            <a:endParaRPr lang="en-IE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IE" sz="2000" dirty="0" smtClean="0"/>
              <a:t>We can </a:t>
            </a:r>
            <a:r>
              <a:rPr lang="en-IE" sz="2000" b="1" dirty="0" smtClean="0"/>
              <a:t>remove </a:t>
            </a:r>
            <a:r>
              <a:rPr lang="en-IE" sz="2000" dirty="0" smtClean="0"/>
              <a:t>an entry by </a:t>
            </a:r>
            <a:r>
              <a:rPr lang="en-IE" sz="2000" dirty="0" smtClean="0"/>
              <a:t>giving the corresponding </a:t>
            </a:r>
            <a:r>
              <a:rPr lang="en-IE" sz="2000" dirty="0" smtClean="0"/>
              <a:t>key</a:t>
            </a:r>
            <a:r>
              <a:rPr lang="en-IE" sz="2000" dirty="0"/>
              <a:t>.</a:t>
            </a:r>
            <a:endParaRPr lang="en-IE" sz="1200" dirty="0"/>
          </a:p>
          <a:p>
            <a:pPr lvl="7">
              <a:lnSpc>
                <a:spcPct val="90000"/>
              </a:lnSpc>
            </a:pPr>
            <a:endParaRPr lang="en-IE" sz="1200" dirty="0" smtClean="0"/>
          </a:p>
          <a:p>
            <a:pPr eaLnBrk="1" hangingPunct="1">
              <a:lnSpc>
                <a:spcPct val="90000"/>
              </a:lnSpc>
            </a:pPr>
            <a:r>
              <a:rPr lang="en-IE" sz="2400" dirty="0" smtClean="0"/>
              <a:t>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000" dirty="0" smtClean="0"/>
              <a:t>Student database: key = student id, value = student record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000" dirty="0" smtClean="0"/>
              <a:t>Variable tables (compilers): key = variable, value = type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000" dirty="0" smtClean="0"/>
              <a:t>DNS Servers: key = domain, value = IP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Map ADT: Operations</a:t>
            </a:r>
            <a:endParaRPr lang="en-GB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sz="2400" dirty="0"/>
              <a:t>The Map ADT has the following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000" b="1" dirty="0"/>
              <a:t>size()</a:t>
            </a:r>
            <a:r>
              <a:rPr lang="en-IE" sz="2000" dirty="0"/>
              <a:t>		Returns the number of entries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000" b="1" dirty="0"/>
              <a:t>isEmpty()</a:t>
            </a:r>
            <a:r>
              <a:rPr lang="en-IE" sz="2000" dirty="0"/>
              <a:t>	Test whether there are entries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000" b="1" dirty="0"/>
              <a:t>get(k)</a:t>
            </a:r>
            <a:r>
              <a:rPr lang="en-IE" sz="2000" dirty="0"/>
              <a:t>		If the map contains an entry e with key equal 				to k, then return the value of e, otherwise 				return </a:t>
            </a:r>
            <a:r>
              <a:rPr lang="en-IE" sz="2000" b="1" dirty="0"/>
              <a:t>null</a:t>
            </a:r>
            <a:r>
              <a:rPr lang="en-IE" sz="20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000" b="1" dirty="0"/>
              <a:t>put(k,v)</a:t>
            </a:r>
            <a:r>
              <a:rPr lang="en-IE" sz="2000" dirty="0"/>
              <a:t>		If the map does not have an entry with key 				equal to k then add entry (k,v) to the map; 				otherwise update the existing entry to associate 				k with v and return the old value.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000" b="1" dirty="0"/>
              <a:t>remove(k)</a:t>
            </a:r>
            <a:r>
              <a:rPr lang="en-IE" sz="2000" dirty="0"/>
              <a:t>	Remove the entry with key k and return the 				value; if no entry exists, return </a:t>
            </a:r>
            <a:r>
              <a:rPr lang="en-IE" sz="2000" b="1" dirty="0"/>
              <a:t>null</a:t>
            </a:r>
            <a:r>
              <a:rPr lang="en-IE" sz="20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000" b="1" dirty="0"/>
              <a:t>keys()</a:t>
            </a:r>
            <a:r>
              <a:rPr lang="en-IE" sz="2000" dirty="0"/>
              <a:t>		Return an iterator of the keys stored in the map.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000" b="1" dirty="0"/>
              <a:t>values()</a:t>
            </a:r>
            <a:r>
              <a:rPr lang="en-IE" sz="2000" dirty="0"/>
              <a:t>		Return an iterator of the values stored in the 				map.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b="1" dirty="0"/>
              <a:t>entries()</a:t>
            </a:r>
            <a:r>
              <a:rPr lang="en-GB" sz="2000" dirty="0"/>
              <a:t>		Return an </a:t>
            </a:r>
            <a:r>
              <a:rPr lang="en-GB" sz="2000" dirty="0" err="1"/>
              <a:t>iterator</a:t>
            </a:r>
            <a:r>
              <a:rPr lang="en-GB" sz="2000" dirty="0"/>
              <a:t> of the entries stored in the 				map.</a:t>
            </a:r>
          </a:p>
          <a:p>
            <a:pPr lvl="1" eaLnBrk="1" hangingPunct="1">
              <a:lnSpc>
                <a:spcPct val="90000"/>
              </a:lnSpc>
            </a:pPr>
            <a:endParaRPr lang="en-GB" sz="2000" dirty="0"/>
          </a:p>
          <a:p>
            <a:pPr lvl="1" eaLnBrk="1" hangingPunct="1">
              <a:lnSpc>
                <a:spcPct val="90000"/>
              </a:lnSpc>
            </a:pPr>
            <a:endParaRPr lang="en-I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Entry and </a:t>
            </a:r>
            <a:r>
              <a:rPr lang="en-US" dirty="0" err="1" smtClean="0"/>
              <a:t>Iterator</a:t>
            </a:r>
            <a:r>
              <a:rPr lang="en-US" dirty="0" smtClean="0"/>
              <a:t> ADTs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An </a:t>
            </a:r>
            <a:r>
              <a:rPr lang="en-US" sz="2400" b="1" dirty="0" smtClean="0"/>
              <a:t>Entry</a:t>
            </a:r>
            <a:r>
              <a:rPr lang="en-US" sz="2400" dirty="0" smtClean="0"/>
              <a:t> </a:t>
            </a:r>
            <a:r>
              <a:rPr lang="en-US" sz="2400" dirty="0"/>
              <a:t>can be modeled as an ADT that supports the following operations:</a:t>
            </a:r>
            <a:endParaRPr lang="en-US" sz="2400" dirty="0" smtClean="0"/>
          </a:p>
          <a:p>
            <a:pPr lvl="1" eaLnBrk="1" hangingPunct="1"/>
            <a:r>
              <a:rPr lang="en-US" sz="2000" b="1" dirty="0"/>
              <a:t>k</a:t>
            </a:r>
            <a:r>
              <a:rPr lang="en-US" sz="2000" b="1" dirty="0" smtClean="0"/>
              <a:t>ey</a:t>
            </a:r>
            <a:r>
              <a:rPr lang="en-US" sz="2000" b="1" dirty="0"/>
              <a:t>():</a:t>
            </a:r>
            <a:r>
              <a:rPr lang="en-US" sz="2000" dirty="0"/>
              <a:t>		Returns the key part of the </a:t>
            </a:r>
            <a:r>
              <a:rPr lang="en-US" sz="2000" dirty="0" smtClean="0"/>
              <a:t>entry</a:t>
            </a:r>
            <a:endParaRPr lang="en-US" sz="2000" dirty="0"/>
          </a:p>
          <a:p>
            <a:pPr lvl="1" eaLnBrk="1" hangingPunct="1"/>
            <a:r>
              <a:rPr lang="en-US" sz="2000" b="1" dirty="0"/>
              <a:t>Value():</a:t>
            </a:r>
            <a:r>
              <a:rPr lang="en-US" sz="2000" dirty="0"/>
              <a:t>		Returns the value part of the </a:t>
            </a:r>
            <a:r>
              <a:rPr lang="en-US" sz="2000" dirty="0" smtClean="0"/>
              <a:t>entry</a:t>
            </a:r>
          </a:p>
          <a:p>
            <a:pPr lvl="1" eaLnBrk="1" hangingPunct="1"/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RECAP: An </a:t>
            </a:r>
            <a:r>
              <a:rPr lang="en-GB" sz="2400" b="1" dirty="0" smtClean="0"/>
              <a:t>Iterator </a:t>
            </a:r>
            <a:r>
              <a:rPr lang="en-GB" sz="2400" dirty="0" smtClean="0"/>
              <a:t>is an ADT that encapsulates the notion of “walking along the elements of a sequence”.</a:t>
            </a:r>
          </a:p>
          <a:p>
            <a:pPr lvl="2" eaLnBrk="1" hangingPunct="1">
              <a:lnSpc>
                <a:spcPct val="90000"/>
              </a:lnSpc>
            </a:pPr>
            <a:endParaRPr lang="en-GB" sz="18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To achieve this, we can identify two basic operations:</a:t>
            </a:r>
            <a:endParaRPr lang="en-IE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GB" sz="2000" b="1" dirty="0" err="1" smtClean="0"/>
              <a:t>hasNext</a:t>
            </a:r>
            <a:r>
              <a:rPr lang="en-GB" sz="2000" b="1" dirty="0" smtClean="0"/>
              <a:t>()</a:t>
            </a:r>
            <a:r>
              <a:rPr lang="en-IE" sz="2000" dirty="0" smtClean="0"/>
              <a:t>:</a:t>
            </a:r>
            <a:r>
              <a:rPr lang="en-GB" sz="2000" dirty="0" smtClean="0"/>
              <a:t>	Are there more items?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b="1" dirty="0" smtClean="0"/>
              <a:t>next()</a:t>
            </a:r>
            <a:r>
              <a:rPr lang="en-IE" sz="2000" dirty="0" smtClean="0"/>
              <a:t>:		</a:t>
            </a:r>
            <a:r>
              <a:rPr lang="en-GB" sz="2000" dirty="0" smtClean="0"/>
              <a:t>Returns next element (if there is one)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err="1" smtClean="0"/>
              <a:t>Iterators</a:t>
            </a:r>
            <a:r>
              <a:rPr lang="en-US" sz="2400" dirty="0" smtClean="0"/>
              <a:t> are most commonly associated with lists, but can also be used with other ADTs such as trees and graphs…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192088"/>
            <a:ext cx="8337177" cy="914400"/>
          </a:xfrm>
        </p:spPr>
        <p:txBody>
          <a:bodyPr/>
          <a:lstStyle/>
          <a:p>
            <a:pPr eaLnBrk="1" hangingPunct="1"/>
            <a:r>
              <a:rPr lang="en-IE" dirty="0" smtClean="0"/>
              <a:t>Entry and </a:t>
            </a:r>
            <a:r>
              <a:rPr lang="en-IE" dirty="0" smtClean="0"/>
              <a:t>Map </a:t>
            </a:r>
            <a:r>
              <a:rPr lang="en-IE" dirty="0" smtClean="0"/>
              <a:t>Interfaces</a:t>
            </a:r>
            <a:endParaRPr lang="en-GB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IE" sz="1400" dirty="0" smtClean="0">
                <a:latin typeface="Courier New" charset="0"/>
              </a:rPr>
              <a:t>	</a:t>
            </a:r>
            <a:r>
              <a:rPr lang="en-IE" sz="1400" b="1" dirty="0" smtClean="0">
                <a:latin typeface="Courier New" charset="0"/>
              </a:rPr>
              <a:t>public</a:t>
            </a:r>
            <a:r>
              <a:rPr lang="en-IE" sz="1400" dirty="0" smtClean="0">
                <a:latin typeface="Courier New" charset="0"/>
              </a:rPr>
              <a:t> </a:t>
            </a:r>
            <a:r>
              <a:rPr lang="en-IE" sz="1400" b="1" dirty="0" smtClean="0">
                <a:latin typeface="Courier New" charset="0"/>
              </a:rPr>
              <a:t>interface </a:t>
            </a:r>
            <a:r>
              <a:rPr lang="en-IE" sz="1400" dirty="0" smtClean="0">
                <a:latin typeface="Courier New" charset="0"/>
              </a:rPr>
              <a:t>Entry&lt;K, V&gt; </a:t>
            </a:r>
            <a:r>
              <a:rPr lang="en-IE" sz="1400" dirty="0" smtClean="0">
                <a:latin typeface="Courier New" charset="0"/>
              </a:rPr>
              <a:t>{</a:t>
            </a:r>
          </a:p>
          <a:p>
            <a:pPr eaLnBrk="1" hangingPunct="1">
              <a:buNone/>
            </a:pPr>
            <a:r>
              <a:rPr lang="en-IE" sz="1400" dirty="0" smtClean="0">
                <a:latin typeface="Courier New" charset="0"/>
              </a:rPr>
              <a:t>		</a:t>
            </a:r>
            <a:r>
              <a:rPr lang="en-IE" sz="1400" b="1" dirty="0" smtClean="0">
                <a:latin typeface="Courier New" charset="0"/>
              </a:rPr>
              <a:t>public</a:t>
            </a:r>
            <a:r>
              <a:rPr lang="en-IE" sz="1400" dirty="0" smtClean="0">
                <a:latin typeface="Courier New" charset="0"/>
              </a:rPr>
              <a:t> </a:t>
            </a:r>
            <a:r>
              <a:rPr lang="en-IE" sz="1400" dirty="0" smtClean="0">
                <a:latin typeface="Courier New" charset="0"/>
              </a:rPr>
              <a:t>K </a:t>
            </a:r>
            <a:r>
              <a:rPr lang="en-IE" sz="1400" dirty="0" smtClean="0">
                <a:latin typeface="Courier New" charset="0"/>
              </a:rPr>
              <a:t>key();</a:t>
            </a:r>
          </a:p>
          <a:p>
            <a:pPr eaLnBrk="1" hangingPunct="1">
              <a:buNone/>
            </a:pPr>
            <a:r>
              <a:rPr lang="en-IE" sz="1400" dirty="0" smtClean="0">
                <a:latin typeface="Courier New" charset="0"/>
              </a:rPr>
              <a:t>		</a:t>
            </a:r>
            <a:r>
              <a:rPr lang="en-IE" sz="1400" b="1" dirty="0" smtClean="0">
                <a:latin typeface="Courier New" charset="0"/>
              </a:rPr>
              <a:t>public</a:t>
            </a:r>
            <a:r>
              <a:rPr lang="en-IE" sz="1400" dirty="0" smtClean="0">
                <a:latin typeface="Courier New" charset="0"/>
              </a:rPr>
              <a:t> </a:t>
            </a:r>
            <a:r>
              <a:rPr lang="en-IE" sz="1400" dirty="0" smtClean="0">
                <a:latin typeface="Courier New" charset="0"/>
              </a:rPr>
              <a:t>V </a:t>
            </a:r>
            <a:r>
              <a:rPr lang="en-IE" sz="1400" dirty="0" smtClean="0">
                <a:latin typeface="Courier New" charset="0"/>
              </a:rPr>
              <a:t>value();</a:t>
            </a:r>
          </a:p>
          <a:p>
            <a:pPr eaLnBrk="1" hangingPunct="1">
              <a:buNone/>
            </a:pPr>
            <a:r>
              <a:rPr lang="en-IE" sz="1400" dirty="0" smtClean="0">
                <a:latin typeface="Courier New" charset="0"/>
              </a:rPr>
              <a:t>	}</a:t>
            </a:r>
          </a:p>
          <a:p>
            <a:pPr eaLnBrk="1" hangingPunct="1">
              <a:buNone/>
            </a:pPr>
            <a:endParaRPr lang="en-IE" sz="1400" dirty="0" smtClean="0">
              <a:latin typeface="Courier New" charset="0"/>
            </a:endParaRPr>
          </a:p>
          <a:p>
            <a:pPr eaLnBrk="1" hangingPunct="1">
              <a:buNone/>
            </a:pPr>
            <a:r>
              <a:rPr lang="en-US" sz="1400" b="1" dirty="0" smtClean="0">
                <a:latin typeface="Courier New" charset="0"/>
              </a:rPr>
              <a:t>	</a:t>
            </a:r>
            <a:r>
              <a:rPr lang="en-IE" sz="1400" b="1" dirty="0" smtClean="0">
                <a:latin typeface="Courier New" charset="0"/>
              </a:rPr>
              <a:t>public</a:t>
            </a:r>
            <a:r>
              <a:rPr lang="en-IE" sz="1400" dirty="0" smtClean="0">
                <a:latin typeface="Courier New" charset="0"/>
              </a:rPr>
              <a:t> </a:t>
            </a:r>
            <a:r>
              <a:rPr lang="en-IE" sz="1400" b="1" dirty="0">
                <a:latin typeface="Courier New" charset="0"/>
              </a:rPr>
              <a:t>interface </a:t>
            </a:r>
            <a:r>
              <a:rPr lang="en-IE" sz="1400" dirty="0">
                <a:latin typeface="Courier New" charset="0"/>
              </a:rPr>
              <a:t>Map&lt;K, V&gt; {</a:t>
            </a:r>
          </a:p>
          <a:p>
            <a:pPr eaLnBrk="1" hangingPunct="1">
              <a:buFont typeface="Wingdings" charset="2"/>
              <a:buNone/>
            </a:pPr>
            <a:r>
              <a:rPr lang="en-IE" sz="1400" dirty="0">
                <a:latin typeface="Courier New" charset="0"/>
              </a:rPr>
              <a:t>		</a:t>
            </a:r>
            <a:r>
              <a:rPr lang="en-IE" sz="1400" b="1" dirty="0">
                <a:latin typeface="Courier New" charset="0"/>
              </a:rPr>
              <a:t>public int </a:t>
            </a:r>
            <a:r>
              <a:rPr lang="en-IE" sz="1400" dirty="0">
                <a:latin typeface="Courier New" charset="0"/>
              </a:rPr>
              <a:t>size();</a:t>
            </a:r>
          </a:p>
          <a:p>
            <a:pPr eaLnBrk="1" hangingPunct="1">
              <a:buFont typeface="Wingdings" charset="2"/>
              <a:buNone/>
            </a:pPr>
            <a:r>
              <a:rPr lang="en-IE" sz="1400" dirty="0">
                <a:latin typeface="Courier New" charset="0"/>
              </a:rPr>
              <a:t>		</a:t>
            </a:r>
            <a:r>
              <a:rPr lang="en-IE" sz="1400" b="1" dirty="0">
                <a:latin typeface="Courier New" charset="0"/>
              </a:rPr>
              <a:t>public boolean </a:t>
            </a:r>
            <a:r>
              <a:rPr lang="en-IE" sz="1400" dirty="0">
                <a:latin typeface="Courier New" charset="0"/>
              </a:rPr>
              <a:t>isEmpty();</a:t>
            </a:r>
          </a:p>
          <a:p>
            <a:pPr eaLnBrk="1" hangingPunct="1">
              <a:buFont typeface="Wingdings" charset="2"/>
              <a:buNone/>
            </a:pPr>
            <a:r>
              <a:rPr lang="en-IE" sz="1400" dirty="0">
                <a:latin typeface="Courier New" charset="0"/>
              </a:rPr>
              <a:t>		</a:t>
            </a:r>
            <a:r>
              <a:rPr lang="en-IE" sz="1400" b="1" dirty="0">
                <a:latin typeface="Courier New" charset="0"/>
              </a:rPr>
              <a:t>public</a:t>
            </a:r>
            <a:r>
              <a:rPr lang="en-IE" sz="1400" dirty="0">
                <a:latin typeface="Courier New" charset="0"/>
              </a:rPr>
              <a:t> V get(K k);</a:t>
            </a:r>
          </a:p>
          <a:p>
            <a:pPr eaLnBrk="1" hangingPunct="1">
              <a:buFont typeface="Wingdings" charset="2"/>
              <a:buNone/>
            </a:pPr>
            <a:r>
              <a:rPr lang="en-IE" sz="1400" dirty="0">
                <a:latin typeface="Courier New" charset="0"/>
              </a:rPr>
              <a:t>		</a:t>
            </a:r>
            <a:r>
              <a:rPr lang="en-IE" sz="1400" b="1" dirty="0">
                <a:latin typeface="Courier New" charset="0"/>
              </a:rPr>
              <a:t>public</a:t>
            </a:r>
            <a:r>
              <a:rPr lang="en-IE" sz="1400" dirty="0">
                <a:latin typeface="Courier New" charset="0"/>
              </a:rPr>
              <a:t> V put(K k, V v);</a:t>
            </a:r>
          </a:p>
          <a:p>
            <a:pPr eaLnBrk="1" hangingPunct="1">
              <a:buFont typeface="Wingdings" charset="2"/>
              <a:buNone/>
            </a:pPr>
            <a:r>
              <a:rPr lang="en-IE" sz="1400" dirty="0">
                <a:latin typeface="Courier New" charset="0"/>
              </a:rPr>
              <a:t>		</a:t>
            </a:r>
            <a:r>
              <a:rPr lang="en-IE" sz="1400" b="1" dirty="0">
                <a:latin typeface="Courier New" charset="0"/>
              </a:rPr>
              <a:t>public</a:t>
            </a:r>
            <a:r>
              <a:rPr lang="en-IE" sz="1400" dirty="0">
                <a:latin typeface="Courier New" charset="0"/>
              </a:rPr>
              <a:t> V remove(K k);</a:t>
            </a:r>
          </a:p>
          <a:p>
            <a:pPr eaLnBrk="1" hangingPunct="1">
              <a:buFont typeface="Wingdings" charset="2"/>
              <a:buNone/>
            </a:pPr>
            <a:r>
              <a:rPr lang="en-IE" sz="1400" dirty="0">
                <a:latin typeface="Courier New" charset="0"/>
              </a:rPr>
              <a:t>		</a:t>
            </a:r>
            <a:r>
              <a:rPr lang="en-IE" sz="1400" b="1" dirty="0">
                <a:latin typeface="Courier New" charset="0"/>
              </a:rPr>
              <a:t>public</a:t>
            </a:r>
            <a:r>
              <a:rPr lang="en-IE" sz="1400" dirty="0">
                <a:latin typeface="Courier New" charset="0"/>
              </a:rPr>
              <a:t> Iterator&lt;K&gt; keys();</a:t>
            </a:r>
          </a:p>
          <a:p>
            <a:pPr eaLnBrk="1" hangingPunct="1">
              <a:buFont typeface="Wingdings" charset="2"/>
              <a:buNone/>
            </a:pPr>
            <a:r>
              <a:rPr lang="en-IE" sz="1400" dirty="0">
                <a:latin typeface="Courier New" charset="0"/>
              </a:rPr>
              <a:t>		</a:t>
            </a:r>
            <a:r>
              <a:rPr lang="en-IE" sz="1400" b="1" dirty="0">
                <a:latin typeface="Courier New" charset="0"/>
              </a:rPr>
              <a:t>public</a:t>
            </a:r>
            <a:r>
              <a:rPr lang="en-IE" sz="1400" dirty="0">
                <a:latin typeface="Courier New" charset="0"/>
              </a:rPr>
              <a:t> Iterator&lt;V&gt; values();</a:t>
            </a:r>
          </a:p>
          <a:p>
            <a:pPr eaLnBrk="1" hangingPunct="1">
              <a:buFont typeface="Wingdings" charset="2"/>
              <a:buNone/>
            </a:pPr>
            <a:r>
              <a:rPr lang="en-IE" sz="1400" dirty="0">
                <a:latin typeface="Courier New" charset="0"/>
              </a:rPr>
              <a:t>		</a:t>
            </a:r>
            <a:r>
              <a:rPr lang="en-IE" sz="1400" b="1" dirty="0">
                <a:latin typeface="Courier New" charset="0"/>
              </a:rPr>
              <a:t>public</a:t>
            </a:r>
            <a:r>
              <a:rPr lang="en-IE" sz="1400" dirty="0">
                <a:latin typeface="Courier New" charset="0"/>
              </a:rPr>
              <a:t> Iterator&lt;Entry&lt;K,V&gt;&gt; entries();</a:t>
            </a:r>
          </a:p>
          <a:p>
            <a:pPr eaLnBrk="1" hangingPunct="1">
              <a:buFont typeface="Wingdings" charset="2"/>
              <a:buNone/>
            </a:pPr>
            <a:r>
              <a:rPr lang="en-IE" sz="1400" dirty="0">
                <a:latin typeface="Courier New" charset="0"/>
              </a:rPr>
              <a:t>	}</a:t>
            </a:r>
            <a:endParaRPr lang="en-GB" sz="2000" dirty="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List-based Maps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16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Implementing a Map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The easiest way to implement a map is to view it as a </a:t>
            </a:r>
            <a:r>
              <a:rPr lang="en-US" sz="2000" b="1" u="sng" dirty="0"/>
              <a:t>list of entries</a:t>
            </a:r>
            <a:r>
              <a:rPr lang="en-US" sz="2000" dirty="0"/>
              <a:t>.</a:t>
            </a:r>
          </a:p>
          <a:p>
            <a:pPr lvl="1" eaLnBrk="1" hangingPunct="1"/>
            <a:r>
              <a:rPr lang="en-US" sz="1800" dirty="0"/>
              <a:t>We can utilize the pre-existing List ADT.</a:t>
            </a:r>
          </a:p>
          <a:p>
            <a:pPr lvl="1" eaLnBrk="1" hangingPunct="1"/>
            <a:r>
              <a:rPr lang="en-US" sz="1800" dirty="0"/>
              <a:t>Our Map implementation creates and manipulates a List object.</a:t>
            </a:r>
          </a:p>
          <a:p>
            <a:pPr lvl="1" eaLnBrk="1" hangingPunct="1"/>
            <a:r>
              <a:rPr lang="en-US" sz="1800" dirty="0"/>
              <a:t>This is known as the </a:t>
            </a:r>
            <a:r>
              <a:rPr lang="en-US" sz="1800" b="1" u="sng" dirty="0"/>
              <a:t>Adaptor Pattern</a:t>
            </a:r>
            <a:r>
              <a:rPr lang="en-US" sz="1800" dirty="0" smtClean="0"/>
              <a:t>.</a:t>
            </a:r>
          </a:p>
          <a:p>
            <a:pPr lvl="1" eaLnBrk="1" hangingPunct="1"/>
            <a:endParaRPr lang="en-US" sz="1800" dirty="0" smtClean="0"/>
          </a:p>
          <a:p>
            <a:pPr eaLnBrk="1" hangingPunct="1"/>
            <a:r>
              <a:rPr lang="en-US" sz="2000" dirty="0" smtClean="0"/>
              <a:t>For example, </a:t>
            </a:r>
            <a:r>
              <a:rPr lang="en-US" sz="2000" dirty="0" smtClean="0"/>
              <a:t>a map of student numbers to student names may take the form:</a:t>
            </a:r>
            <a:endParaRPr lang="en-US" sz="2000" dirty="0" smtClean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733800" y="4267200"/>
            <a:ext cx="1219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983038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7244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343400" y="44958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733800" y="5105400"/>
            <a:ext cx="1676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IE" sz="1000" b="0" dirty="0" smtClean="0">
                <a:latin typeface="Times" pitchFamily="-65" charset="0"/>
              </a:rPr>
              <a:t>{“69234567”, “Arthur Cater”}</a:t>
            </a:r>
            <a:endParaRPr lang="en-GB" sz="1000" b="0" dirty="0" smtClean="0">
              <a:latin typeface="Times" pitchFamily="-65" charset="0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4876800" y="4419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>
            <a:off x="3200400" y="4572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981200" y="4267200"/>
            <a:ext cx="1219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2230438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29718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2590800" y="44958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981200" y="5105400"/>
            <a:ext cx="1676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IE" sz="1000" b="0" dirty="0" smtClean="0">
                <a:latin typeface="Times" pitchFamily="-65" charset="0"/>
              </a:rPr>
              <a:t>{“01234567”, “Rem Collier”}</a:t>
            </a:r>
            <a:endParaRPr lang="en-GB" sz="1000" b="0" dirty="0">
              <a:latin typeface="Times" pitchFamily="-65" charset="0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 flipV="1">
            <a:off x="1447800" y="4572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V="1">
            <a:off x="3124200" y="4419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5486400" y="4267200"/>
            <a:ext cx="1219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735638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64770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6096000" y="44958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486400" y="5105400"/>
            <a:ext cx="1676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IE" sz="1000" b="0" dirty="0" smtClean="0">
                <a:latin typeface="Times" pitchFamily="-65" charset="0"/>
              </a:rPr>
              <a:t>{“72234567”, “Joe Carthy”}</a:t>
            </a:r>
            <a:endParaRPr lang="en-GB" sz="1000" b="0" dirty="0" smtClean="0">
              <a:latin typeface="Times" pitchFamily="-65" charset="0"/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V="1">
            <a:off x="6629400" y="4419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4953000" y="4572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Implementing a Map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The easiest way to implement a map is to view it as a </a:t>
            </a:r>
            <a:r>
              <a:rPr lang="en-US" sz="2000" b="1" u="sng" dirty="0"/>
              <a:t>list of entries</a:t>
            </a:r>
            <a:r>
              <a:rPr lang="en-US" sz="2000" dirty="0"/>
              <a:t>.</a:t>
            </a:r>
          </a:p>
          <a:p>
            <a:pPr lvl="1" eaLnBrk="1" hangingPunct="1"/>
            <a:r>
              <a:rPr lang="en-US" sz="1800" dirty="0"/>
              <a:t>We can </a:t>
            </a:r>
            <a:r>
              <a:rPr lang="en-US" sz="1800" dirty="0" smtClean="0"/>
              <a:t>utilize the pre-existing List ADT.</a:t>
            </a:r>
            <a:endParaRPr lang="en-US" sz="1800" dirty="0"/>
          </a:p>
          <a:p>
            <a:pPr lvl="1" eaLnBrk="1" hangingPunct="1"/>
            <a:r>
              <a:rPr lang="en-US" sz="1800" dirty="0"/>
              <a:t>Our Map implementation creates and manipulates a List object.</a:t>
            </a:r>
          </a:p>
          <a:p>
            <a:pPr lvl="1" eaLnBrk="1" hangingPunct="1"/>
            <a:r>
              <a:rPr lang="en-US" sz="1800" dirty="0"/>
              <a:t>This is known as the </a:t>
            </a:r>
            <a:r>
              <a:rPr lang="en-US" sz="1800" b="1" u="sng" dirty="0"/>
              <a:t>Adaptor Pattern</a:t>
            </a:r>
            <a:r>
              <a:rPr lang="en-US" sz="1800" dirty="0"/>
              <a:t>.</a:t>
            </a:r>
          </a:p>
          <a:p>
            <a:pPr lvl="1" eaLnBrk="1" hangingPunct="1"/>
            <a:endParaRPr lang="en-US" sz="1800" dirty="0"/>
          </a:p>
          <a:p>
            <a:pPr eaLnBrk="1" hangingPunct="1"/>
            <a:r>
              <a:rPr lang="en-US" sz="2000" dirty="0" smtClean="0"/>
              <a:t>Core Map Operations:</a:t>
            </a:r>
          </a:p>
          <a:p>
            <a:pPr lvl="1" eaLnBrk="1" hangingPunct="1"/>
            <a:r>
              <a:rPr lang="en-US" sz="1800" b="1" dirty="0" smtClean="0"/>
              <a:t>put(</a:t>
            </a:r>
            <a:r>
              <a:rPr lang="en-US" sz="1800" b="1" dirty="0" err="1" smtClean="0"/>
              <a:t>k,v</a:t>
            </a:r>
            <a:r>
              <a:rPr lang="en-US" sz="1800" b="1" dirty="0" smtClean="0"/>
              <a:t>):		</a:t>
            </a:r>
            <a:r>
              <a:rPr lang="en-US" sz="1800" dirty="0" smtClean="0"/>
              <a:t>Search </a:t>
            </a:r>
            <a:r>
              <a:rPr lang="en-US" sz="1800" dirty="0"/>
              <a:t>the list for the entry with key, k. If one exists,</a:t>
            </a:r>
            <a:r>
              <a:rPr lang="en-US" sz="1800" dirty="0" smtClean="0"/>
              <a:t> </a:t>
            </a:r>
          </a:p>
          <a:p>
            <a:pPr lvl="1" eaLnBrk="1" hangingPunct="1">
              <a:buNone/>
            </a:pPr>
            <a:r>
              <a:rPr lang="en-US" sz="1800" dirty="0" smtClean="0"/>
              <a:t>				replace </a:t>
            </a:r>
            <a:r>
              <a:rPr lang="en-US" sz="1800" dirty="0"/>
              <a:t>it with entry (</a:t>
            </a:r>
            <a:r>
              <a:rPr lang="en-US" sz="1800" dirty="0" err="1"/>
              <a:t>k,v</a:t>
            </a:r>
            <a:r>
              <a:rPr lang="en-US" sz="1800" dirty="0"/>
              <a:t>), else add a new entry.</a:t>
            </a:r>
            <a:endParaRPr lang="en-US" sz="1800" dirty="0" smtClean="0"/>
          </a:p>
          <a:p>
            <a:pPr lvl="1" eaLnBrk="1" hangingPunct="1"/>
            <a:r>
              <a:rPr lang="en-US" sz="1800" b="1" dirty="0" smtClean="0"/>
              <a:t>get(k):		</a:t>
            </a:r>
            <a:r>
              <a:rPr lang="en-US" sz="1800" dirty="0" smtClean="0"/>
              <a:t>Search the list for the entry with key, k, and return the</a:t>
            </a:r>
          </a:p>
          <a:p>
            <a:pPr lvl="1" eaLnBrk="1" hangingPunct="1">
              <a:buNone/>
            </a:pPr>
            <a:r>
              <a:rPr lang="en-US" sz="1800" dirty="0" smtClean="0"/>
              <a:t>				corresponding value.</a:t>
            </a:r>
          </a:p>
          <a:p>
            <a:pPr lvl="1" eaLnBrk="1" hangingPunct="1"/>
            <a:r>
              <a:rPr lang="en-US" sz="1800" b="1" dirty="0" smtClean="0"/>
              <a:t>remove(k</a:t>
            </a:r>
            <a:r>
              <a:rPr lang="en-US" sz="1800" b="1" dirty="0"/>
              <a:t>)</a:t>
            </a:r>
            <a:r>
              <a:rPr lang="en-US" sz="1800" b="1" dirty="0" smtClean="0"/>
              <a:t>: 	</a:t>
            </a:r>
            <a:r>
              <a:rPr lang="en-US" sz="1800" dirty="0" smtClean="0"/>
              <a:t>Search </a:t>
            </a:r>
            <a:r>
              <a:rPr lang="en-US" sz="1800" dirty="0"/>
              <a:t>the list for position of the entry with key, k. </a:t>
            </a:r>
            <a:r>
              <a:rPr lang="en-US" sz="1800" dirty="0" smtClean="0"/>
              <a:t>If</a:t>
            </a:r>
            <a:br>
              <a:rPr lang="en-US" sz="1800" dirty="0" smtClean="0"/>
            </a:br>
            <a:r>
              <a:rPr lang="en-US" sz="1800" dirty="0" smtClean="0"/>
              <a:t>			Such </a:t>
            </a:r>
            <a:r>
              <a:rPr lang="en-US" sz="1800" dirty="0"/>
              <a:t>a</a:t>
            </a:r>
            <a:r>
              <a:rPr lang="en-US" sz="1800" dirty="0" smtClean="0"/>
              <a:t> position exists, remove the item at that position</a:t>
            </a:r>
          </a:p>
          <a:p>
            <a:pPr lvl="1" eaLnBrk="1" hangingPunct="1"/>
            <a:endParaRPr lang="en-US" sz="1800" dirty="0" smtClean="0"/>
          </a:p>
          <a:p>
            <a:pPr eaLnBrk="1" hangingPunct="1"/>
            <a:r>
              <a:rPr lang="en-US" sz="2200" dirty="0" smtClean="0"/>
              <a:t>All three operations make use of some form of search operation that locates the relevant entry (if one exists).</a:t>
            </a:r>
            <a:endParaRPr lang="en-US" sz="1800" dirty="0" smtClean="0"/>
          </a:p>
          <a:p>
            <a:pPr lvl="1" eaLnBrk="1" hangingPunct="1"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Insert: List Operations</a:t>
            </a:r>
            <a:endParaRPr lang="en-US" alt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1400" dirty="0" smtClean="0"/>
              <a:t>replace(</a:t>
            </a:r>
            <a:r>
              <a:rPr lang="en-IE" altLang="en-US" sz="1400" dirty="0" err="1" smtClean="0"/>
              <a:t>p,e</a:t>
            </a:r>
            <a:r>
              <a:rPr lang="en-IE" altLang="en-US" sz="1400" dirty="0" smtClean="0"/>
              <a:t>):	Replace the element at position p with e, returning </a:t>
            </a:r>
            <a:r>
              <a:rPr lang="en-IE" altLang="en-US" sz="1400" dirty="0" smtClean="0"/>
              <a:t>the</a:t>
            </a:r>
            <a:r>
              <a:rPr lang="en-IE" altLang="en-US" sz="1400" dirty="0"/>
              <a:t> </a:t>
            </a:r>
            <a:r>
              <a:rPr lang="en-IE" altLang="en-US" sz="1400" dirty="0" smtClean="0"/>
              <a:t>element </a:t>
            </a:r>
            <a:r>
              <a:rPr lang="en-IE" altLang="en-US" sz="1400" dirty="0" smtClean="0"/>
              <a:t>formerly at p.</a:t>
            </a:r>
          </a:p>
          <a:p>
            <a:pPr lvl="4" eaLnBrk="1" hangingPunct="1"/>
            <a:endParaRPr lang="en-IE" altLang="en-US" sz="200" dirty="0" smtClean="0"/>
          </a:p>
          <a:p>
            <a:pPr eaLnBrk="1" hangingPunct="1"/>
            <a:r>
              <a:rPr lang="en-IE" altLang="en-US" sz="1400" dirty="0" err="1" smtClean="0"/>
              <a:t>insertFirst</a:t>
            </a:r>
            <a:r>
              <a:rPr lang="en-IE" altLang="en-US" sz="1400" dirty="0" smtClean="0"/>
              <a:t>(e</a:t>
            </a:r>
            <a:r>
              <a:rPr lang="en-IE" altLang="en-US" sz="1400" dirty="0" smtClean="0"/>
              <a:t>):	Insert a new element e into S as the first element and </a:t>
            </a:r>
            <a:r>
              <a:rPr lang="en-IE" altLang="en-US" sz="1400" dirty="0" smtClean="0"/>
              <a:t>return </a:t>
            </a:r>
            <a:r>
              <a:rPr lang="en-IE" altLang="en-US" sz="1400" dirty="0" smtClean="0"/>
              <a:t>the position of e.</a:t>
            </a:r>
          </a:p>
          <a:p>
            <a:pPr lvl="4" eaLnBrk="1" hangingPunct="1"/>
            <a:endParaRPr lang="en-IE" altLang="en-US" sz="200" dirty="0" smtClean="0"/>
          </a:p>
          <a:p>
            <a:pPr eaLnBrk="1" hangingPunct="1"/>
            <a:r>
              <a:rPr lang="en-IE" altLang="en-US" sz="1400" dirty="0" err="1" smtClean="0"/>
              <a:t>insertLast</a:t>
            </a:r>
            <a:r>
              <a:rPr lang="en-IE" altLang="en-US" sz="1400" dirty="0" smtClean="0"/>
              <a:t>(e</a:t>
            </a:r>
            <a:r>
              <a:rPr lang="en-IE" altLang="en-US" sz="1400" dirty="0" smtClean="0"/>
              <a:t>):	Insert a new element e into S as the last element and </a:t>
            </a:r>
            <a:r>
              <a:rPr lang="en-IE" altLang="en-US" sz="1400" dirty="0" smtClean="0"/>
              <a:t>return </a:t>
            </a:r>
            <a:r>
              <a:rPr lang="en-IE" altLang="en-US" sz="1400" dirty="0" smtClean="0"/>
              <a:t>the position of e.</a:t>
            </a:r>
          </a:p>
          <a:p>
            <a:pPr lvl="4" eaLnBrk="1" hangingPunct="1"/>
            <a:endParaRPr lang="en-IE" altLang="en-US" sz="200" dirty="0" smtClean="0"/>
          </a:p>
          <a:p>
            <a:pPr eaLnBrk="1" hangingPunct="1"/>
            <a:r>
              <a:rPr lang="en-IE" altLang="en-US" sz="1400" dirty="0" err="1" smtClean="0"/>
              <a:t>insertBefore</a:t>
            </a:r>
            <a:r>
              <a:rPr lang="en-IE" altLang="en-US" sz="1400" dirty="0" smtClean="0"/>
              <a:t>(</a:t>
            </a:r>
            <a:r>
              <a:rPr lang="en-IE" altLang="en-US" sz="1400" dirty="0" err="1" smtClean="0"/>
              <a:t>p,e</a:t>
            </a:r>
            <a:r>
              <a:rPr lang="en-IE" altLang="en-US" sz="1400" dirty="0" smtClean="0"/>
              <a:t>):	Insert a new element e into S before position p and </a:t>
            </a:r>
            <a:r>
              <a:rPr lang="en-IE" altLang="en-US" sz="1400" dirty="0" smtClean="0"/>
              <a:t>return </a:t>
            </a:r>
            <a:r>
              <a:rPr lang="en-IE" altLang="en-US" sz="1400" dirty="0" smtClean="0"/>
              <a:t>the position of e.</a:t>
            </a:r>
          </a:p>
          <a:p>
            <a:pPr lvl="4" eaLnBrk="1" hangingPunct="1"/>
            <a:endParaRPr lang="en-IE" altLang="en-US" sz="200" dirty="0" smtClean="0"/>
          </a:p>
          <a:p>
            <a:pPr eaLnBrk="1" hangingPunct="1"/>
            <a:r>
              <a:rPr lang="en-IE" altLang="en-US" sz="1400" dirty="0" err="1" smtClean="0"/>
              <a:t>insertAfter</a:t>
            </a:r>
            <a:r>
              <a:rPr lang="en-IE" altLang="en-US" sz="1400" dirty="0" smtClean="0"/>
              <a:t>(</a:t>
            </a:r>
            <a:r>
              <a:rPr lang="en-IE" altLang="en-US" sz="1400" dirty="0" err="1" smtClean="0"/>
              <a:t>p,e</a:t>
            </a:r>
            <a:r>
              <a:rPr lang="en-IE" altLang="en-US" sz="1400" dirty="0" smtClean="0"/>
              <a:t>):	Insert a new element e into S after position p and </a:t>
            </a:r>
            <a:r>
              <a:rPr lang="en-IE" altLang="en-US" sz="1400" dirty="0" smtClean="0"/>
              <a:t>return </a:t>
            </a:r>
            <a:r>
              <a:rPr lang="en-IE" altLang="en-US" sz="1400" dirty="0" smtClean="0"/>
              <a:t>the position of e.</a:t>
            </a:r>
          </a:p>
          <a:p>
            <a:pPr lvl="4" eaLnBrk="1" hangingPunct="1"/>
            <a:endParaRPr lang="en-IE" altLang="en-US" sz="200" dirty="0" smtClean="0"/>
          </a:p>
          <a:p>
            <a:pPr eaLnBrk="1" hangingPunct="1"/>
            <a:r>
              <a:rPr lang="en-IE" altLang="en-US" sz="1400" dirty="0" smtClean="0"/>
              <a:t>remove(p</a:t>
            </a:r>
            <a:r>
              <a:rPr lang="en-IE" altLang="en-US" sz="1400" dirty="0" smtClean="0"/>
              <a:t>):	</a:t>
            </a:r>
            <a:r>
              <a:rPr lang="en-IE" altLang="en-US" sz="1400" dirty="0" smtClean="0"/>
              <a:t>Remove </a:t>
            </a:r>
            <a:r>
              <a:rPr lang="en-IE" altLang="en-US" sz="1400" dirty="0" smtClean="0"/>
              <a:t>from S the element at position p</a:t>
            </a:r>
            <a:r>
              <a:rPr lang="en-IE" altLang="en-US" sz="1400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altLang="en-US" sz="200" dirty="0" smtClean="0"/>
          </a:p>
          <a:p>
            <a:pPr>
              <a:lnSpc>
                <a:spcPct val="90000"/>
              </a:lnSpc>
            </a:pPr>
            <a:r>
              <a:rPr lang="en-US" altLang="en-US" sz="1400" dirty="0" err="1" smtClean="0"/>
              <a:t>isEmpty</a:t>
            </a:r>
            <a:r>
              <a:rPr lang="en-US" altLang="en-US" sz="1400" dirty="0" smtClean="0"/>
              <a:t>():</a:t>
            </a:r>
            <a:r>
              <a:rPr lang="en-US" altLang="en-US" sz="1400" dirty="0" smtClean="0"/>
              <a:t>	</a:t>
            </a:r>
            <a:r>
              <a:rPr lang="en-US" altLang="en-US" sz="1400" dirty="0" smtClean="0"/>
              <a:t>Returns </a:t>
            </a:r>
            <a:r>
              <a:rPr lang="en-US" altLang="en-US" sz="1400" dirty="0" smtClean="0"/>
              <a:t>true if the vector is empty, or false </a:t>
            </a:r>
            <a:r>
              <a:rPr lang="en-US" altLang="en-US" sz="1400" dirty="0" smtClean="0"/>
              <a:t>otherwise</a:t>
            </a:r>
          </a:p>
          <a:p>
            <a:pPr lvl="4">
              <a:lnSpc>
                <a:spcPct val="90000"/>
              </a:lnSpc>
            </a:pPr>
            <a:endParaRPr lang="en-US" altLang="en-US" sz="200" dirty="0" smtClean="0"/>
          </a:p>
          <a:p>
            <a:pPr>
              <a:lnSpc>
                <a:spcPct val="90000"/>
              </a:lnSpc>
            </a:pPr>
            <a:r>
              <a:rPr lang="en-US" altLang="en-US" sz="1400" dirty="0" smtClean="0"/>
              <a:t>size():</a:t>
            </a:r>
            <a:r>
              <a:rPr lang="en-US" altLang="en-US" sz="1400" dirty="0" smtClean="0"/>
              <a:t>		Returns the number of elements in the </a:t>
            </a:r>
            <a:r>
              <a:rPr lang="en-US" altLang="en-US" sz="1400" dirty="0" smtClean="0"/>
              <a:t>vector</a:t>
            </a:r>
          </a:p>
          <a:p>
            <a:pPr lvl="4" eaLnBrk="1" hangingPunct="1"/>
            <a:endParaRPr lang="en-IE" altLang="en-US" sz="200" dirty="0" smtClean="0"/>
          </a:p>
          <a:p>
            <a:pPr eaLnBrk="1" hangingPunct="1"/>
            <a:r>
              <a:rPr lang="en-IE" altLang="en-US" sz="1400" dirty="0" smtClean="0"/>
              <a:t>first</a:t>
            </a:r>
            <a:r>
              <a:rPr lang="en-IE" altLang="en-US" sz="1400" dirty="0"/>
              <a:t>():		Return the position of the first element of S; a list </a:t>
            </a:r>
            <a:r>
              <a:rPr lang="en-IE" altLang="en-US" sz="1400" dirty="0" smtClean="0"/>
              <a:t>empty </a:t>
            </a:r>
            <a:r>
              <a:rPr lang="en-IE" altLang="en-US" sz="1400" dirty="0"/>
              <a:t>error occurs if S is empty.</a:t>
            </a:r>
          </a:p>
          <a:p>
            <a:pPr lvl="4" eaLnBrk="1" hangingPunct="1"/>
            <a:endParaRPr lang="en-IE" altLang="en-US" sz="200" dirty="0" smtClean="0"/>
          </a:p>
          <a:p>
            <a:pPr eaLnBrk="1" hangingPunct="1"/>
            <a:r>
              <a:rPr lang="en-IE" altLang="en-US" sz="1400" dirty="0" smtClean="0"/>
              <a:t>last</a:t>
            </a:r>
            <a:r>
              <a:rPr lang="en-IE" altLang="en-US" sz="1400" dirty="0"/>
              <a:t>():		Return the position of the last element of S; a list </a:t>
            </a:r>
            <a:r>
              <a:rPr lang="en-IE" altLang="en-US" sz="1400" dirty="0" smtClean="0"/>
              <a:t>empty </a:t>
            </a:r>
            <a:r>
              <a:rPr lang="en-IE" altLang="en-US" sz="1400" dirty="0"/>
              <a:t>error occurs if S is empty.</a:t>
            </a:r>
          </a:p>
          <a:p>
            <a:pPr lvl="4" eaLnBrk="1" hangingPunct="1"/>
            <a:endParaRPr lang="en-IE" altLang="en-US" sz="200" dirty="0" smtClean="0"/>
          </a:p>
          <a:p>
            <a:pPr eaLnBrk="1" hangingPunct="1"/>
            <a:r>
              <a:rPr lang="en-IE" altLang="en-US" sz="1400" dirty="0" err="1" smtClean="0"/>
              <a:t>prev</a:t>
            </a:r>
            <a:r>
              <a:rPr lang="en-IE" altLang="en-US" sz="1400" dirty="0" smtClean="0"/>
              <a:t>(p</a:t>
            </a:r>
            <a:r>
              <a:rPr lang="en-IE" altLang="en-US" sz="1400" dirty="0"/>
              <a:t>):	</a:t>
            </a:r>
            <a:r>
              <a:rPr lang="en-IE" altLang="en-US" sz="1400" dirty="0" smtClean="0"/>
              <a:t>Return </a:t>
            </a:r>
            <a:r>
              <a:rPr lang="en-IE" altLang="en-US" sz="1400" dirty="0"/>
              <a:t>the position of the element of S preceding the </a:t>
            </a:r>
            <a:r>
              <a:rPr lang="en-IE" altLang="en-US" sz="1400" dirty="0" smtClean="0"/>
              <a:t>one </a:t>
            </a:r>
            <a:r>
              <a:rPr lang="en-IE" altLang="en-US" sz="1400" dirty="0"/>
              <a:t>at p; </a:t>
            </a:r>
            <a:r>
              <a:rPr lang="en-IE" altLang="en-US" sz="1400" dirty="0" smtClean="0"/>
              <a:t>a boundary 			violation </a:t>
            </a:r>
            <a:r>
              <a:rPr lang="en-IE" altLang="en-US" sz="1400" dirty="0"/>
              <a:t>error occurs if p is the </a:t>
            </a:r>
            <a:r>
              <a:rPr lang="en-IE" altLang="en-US" sz="1400" dirty="0" smtClean="0"/>
              <a:t>first </a:t>
            </a:r>
            <a:r>
              <a:rPr lang="en-IE" altLang="en-US" sz="1400" dirty="0"/>
              <a:t>position.</a:t>
            </a:r>
          </a:p>
          <a:p>
            <a:pPr lvl="4" eaLnBrk="1" hangingPunct="1"/>
            <a:endParaRPr lang="en-IE" altLang="en-US" sz="200" dirty="0" smtClean="0"/>
          </a:p>
          <a:p>
            <a:pPr eaLnBrk="1" hangingPunct="1"/>
            <a:r>
              <a:rPr lang="en-IE" altLang="en-US" sz="1400" dirty="0" smtClean="0"/>
              <a:t>next(p</a:t>
            </a:r>
            <a:r>
              <a:rPr lang="en-IE" altLang="en-US" sz="1400" dirty="0"/>
              <a:t>):	</a:t>
            </a:r>
            <a:r>
              <a:rPr lang="en-IE" altLang="en-US" sz="1400" dirty="0" smtClean="0"/>
              <a:t>Return </a:t>
            </a:r>
            <a:r>
              <a:rPr lang="en-IE" altLang="en-US" sz="1400" dirty="0"/>
              <a:t>the position of the element of S following the </a:t>
            </a:r>
            <a:r>
              <a:rPr lang="en-IE" altLang="en-US" sz="1400" dirty="0" smtClean="0"/>
              <a:t>one </a:t>
            </a:r>
            <a:r>
              <a:rPr lang="en-IE" altLang="en-US" sz="1400" dirty="0"/>
              <a:t>at p; </a:t>
            </a:r>
            <a:r>
              <a:rPr lang="en-IE" altLang="en-US" sz="1400" dirty="0" smtClean="0"/>
              <a:t>a boundary </a:t>
            </a:r>
            <a:r>
              <a:rPr lang="en-IE" altLang="en-US" sz="1400" dirty="0"/>
              <a:t>violation </a:t>
            </a:r>
            <a:r>
              <a:rPr lang="en-IE" altLang="en-US" sz="1400" dirty="0" smtClean="0"/>
              <a:t>		error </a:t>
            </a:r>
            <a:r>
              <a:rPr lang="en-IE" altLang="en-US" sz="1400" dirty="0"/>
              <a:t>occurs if p is the </a:t>
            </a:r>
            <a:r>
              <a:rPr lang="en-IE" altLang="en-US" sz="1400" dirty="0" smtClean="0"/>
              <a:t>last </a:t>
            </a:r>
            <a:r>
              <a:rPr lang="en-IE" altLang="en-US" sz="1400" dirty="0"/>
              <a:t>position.</a:t>
            </a:r>
            <a:endParaRPr lang="en-US" altLang="en-US" sz="1400" dirty="0"/>
          </a:p>
          <a:p>
            <a:pPr>
              <a:lnSpc>
                <a:spcPct val="90000"/>
              </a:lnSpc>
            </a:pPr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6092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29764</TotalTime>
  <Words>441</Words>
  <Application>Microsoft Office PowerPoint</Application>
  <PresentationFormat>On-screen Show (4:3)</PresentationFormat>
  <Paragraphs>201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Radial</vt:lpstr>
      <vt:lpstr>Maps</vt:lpstr>
      <vt:lpstr>The Map ADT</vt:lpstr>
      <vt:lpstr>Map ADT: Operations</vt:lpstr>
      <vt:lpstr>Entry and Iterator ADTs</vt:lpstr>
      <vt:lpstr>Entry and Map Interfaces</vt:lpstr>
      <vt:lpstr>List-based Maps</vt:lpstr>
      <vt:lpstr>Implementing a Map</vt:lpstr>
      <vt:lpstr>Implementing a Map</vt:lpstr>
      <vt:lpstr>Insert: List Operations</vt:lpstr>
      <vt:lpstr>List-based Map</vt:lpstr>
      <vt:lpstr>List-based Map</vt:lpstr>
      <vt:lpstr>List-based Map</vt:lpstr>
      <vt:lpstr>List-based Map</vt:lpstr>
      <vt:lpstr>List-based Map</vt:lpstr>
    </vt:vector>
  </TitlesOfParts>
  <Company>UCD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Agents with Agent Factory</dc:title>
  <dc:creator>Rem Collier</dc:creator>
  <cp:lastModifiedBy>Rem Collier</cp:lastModifiedBy>
  <cp:revision>675</cp:revision>
  <cp:lastPrinted>2009-01-28T06:49:26Z</cp:lastPrinted>
  <dcterms:created xsi:type="dcterms:W3CDTF">2009-11-17T13:57:06Z</dcterms:created>
  <dcterms:modified xsi:type="dcterms:W3CDTF">2014-01-23T15:54:44Z</dcterms:modified>
</cp:coreProperties>
</file>