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89" r:id="rId2"/>
    <p:sldId id="422" r:id="rId3"/>
    <p:sldId id="404" r:id="rId4"/>
    <p:sldId id="405" r:id="rId5"/>
    <p:sldId id="408" r:id="rId6"/>
    <p:sldId id="406" r:id="rId7"/>
  </p:sldIdLst>
  <p:sldSz cx="9144000" cy="6858000" type="screen4x3"/>
  <p:notesSz cx="6797675" cy="987425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3A16AB-8D75-4BF9-86A7-F288E6BD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B1DFA7-1B62-4419-8477-6A83114E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7F731-DFE4-4385-BAE4-853222F9AEE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7BA7A3D-A923-4490-8935-9900F038025A}" type="slidenum">
              <a:rPr lang="en-US" altLang="en-US" b="0" smtClean="0"/>
              <a:pPr eaLnBrk="1" hangingPunct="1"/>
              <a:t>3</a:t>
            </a:fld>
            <a:endParaRPr lang="en-US" altLang="en-US" b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8825"/>
            <a:ext cx="4959350" cy="3719513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798" y="4705698"/>
            <a:ext cx="4966079" cy="44039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BD9FD741-4A98-4454-BA30-AA79E3431A98}" type="slidenum">
              <a:rPr lang="en-US" altLang="en-US" b="0" smtClean="0"/>
              <a:pPr eaLnBrk="1" hangingPunct="1"/>
              <a:t>4</a:t>
            </a:fld>
            <a:endParaRPr lang="en-US" altLang="en-US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8825"/>
            <a:ext cx="4959350" cy="3719513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798" y="4705698"/>
            <a:ext cx="4966079" cy="44039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3C090FE5-CDC2-4F64-82E5-C708C93CF61A}" type="slidenum">
              <a:rPr lang="en-US" altLang="en-US" b="0" smtClean="0"/>
              <a:pPr eaLnBrk="1" hangingPunct="1"/>
              <a:t>6</a:t>
            </a:fld>
            <a:endParaRPr lang="en-US" altLang="en-US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8825"/>
            <a:ext cx="4959350" cy="3719513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798" y="4705698"/>
            <a:ext cx="4966079" cy="44039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9E1AEBBC-F65E-48F2-943A-3CBF7938D02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 smtClean="0"/>
              <a:t>Implementing Binary Trees</a:t>
            </a:r>
            <a:endParaRPr lang="en-I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2000" dirty="0" smtClean="0"/>
              <a:t>Rem Collier	</a:t>
            </a:r>
            <a:endParaRPr lang="en-IE" sz="18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IE" sz="18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 dirty="0" smtClean="0"/>
              <a:t>Room A1.02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 dirty="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 dirty="0" smtClean="0"/>
              <a:t>University College Dublin, Ireland</a:t>
            </a:r>
            <a:endParaRPr lang="en-IE" sz="2400" dirty="0" smtClean="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Binary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Standard Binary Tree</a:t>
            </a:r>
          </a:p>
          <a:p>
            <a:pPr lvl="1"/>
            <a:r>
              <a:rPr lang="en-IE" sz="2000" dirty="0" smtClean="0"/>
              <a:t>Node can have 0, 1 or 2 children</a:t>
            </a:r>
          </a:p>
          <a:p>
            <a:pPr lvl="1"/>
            <a:r>
              <a:rPr lang="en-IE" sz="2000" dirty="0" smtClean="0"/>
              <a:t>Left and right children can be inserted separately</a:t>
            </a:r>
          </a:p>
          <a:p>
            <a:pPr lvl="1"/>
            <a:r>
              <a:rPr lang="en-IE" sz="2000" dirty="0" smtClean="0"/>
              <a:t>Can remove any node that has 0 or 1 children</a:t>
            </a:r>
          </a:p>
          <a:p>
            <a:endParaRPr lang="en-IE" sz="2400" dirty="0"/>
          </a:p>
          <a:p>
            <a:r>
              <a:rPr lang="en-IE" sz="2400" dirty="0" smtClean="0"/>
              <a:t>Proper Binary Tree</a:t>
            </a:r>
          </a:p>
          <a:p>
            <a:pPr lvl="1"/>
            <a:r>
              <a:rPr lang="en-IE" sz="2000" dirty="0" smtClean="0"/>
              <a:t>Node can have 0 (external) or 2 (internal) children</a:t>
            </a:r>
          </a:p>
          <a:p>
            <a:pPr lvl="1"/>
            <a:r>
              <a:rPr lang="en-IE" sz="2000" dirty="0" smtClean="0"/>
              <a:t>Trees are expanded my making external nodes internal and by making internal nodes external.</a:t>
            </a:r>
          </a:p>
          <a:p>
            <a:pPr lvl="1"/>
            <a:endParaRPr lang="en-IE" sz="2000" dirty="0"/>
          </a:p>
          <a:p>
            <a:r>
              <a:rPr lang="en-IE" sz="2400" dirty="0" smtClean="0"/>
              <a:t>Complete Binary Tree</a:t>
            </a:r>
          </a:p>
          <a:p>
            <a:pPr lvl="1"/>
            <a:r>
              <a:rPr lang="en-IE" sz="2000" dirty="0" smtClean="0"/>
              <a:t>Standard binary tree where nodes are inserted sequentially, filling up each level from the left (only the last node added can be removed).</a:t>
            </a:r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3991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Standard Binary Tree</a:t>
            </a:r>
            <a:endParaRPr lang="en-GB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altLang="en-US" sz="2000" dirty="0" smtClean="0"/>
              <a:t>For a “standard” binary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 smtClean="0"/>
              <a:t>addRoot</a:t>
            </a:r>
            <a:r>
              <a:rPr lang="en-IE" altLang="en-US" sz="1800" dirty="0" smtClean="0"/>
              <a:t>(e)	create and return a new root node storing e;</a:t>
            </a:r>
            <a:br>
              <a:rPr lang="en-IE" altLang="en-US" sz="1800" dirty="0" smtClean="0"/>
            </a:br>
            <a:r>
              <a:rPr lang="en-IE" altLang="en-US" sz="1800" dirty="0" smtClean="0"/>
              <a:t>			an error should occur if the tree is not empty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 smtClean="0"/>
              <a:t>insertLeft</a:t>
            </a:r>
            <a:r>
              <a:rPr lang="en-IE" altLang="en-US" sz="1800" dirty="0" smtClean="0"/>
              <a:t>(v, e)	create and return a new node storing e as the left 				child of v; an error should occur if v has a left 				child.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 smtClean="0"/>
              <a:t>insertRight</a:t>
            </a:r>
            <a:r>
              <a:rPr lang="en-IE" altLang="en-US" sz="1800" dirty="0" smtClean="0"/>
              <a:t>(v, e)	create and return a new node storing e as the 				right child of v; an error should occur if v has a 				right child.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smtClean="0"/>
              <a:t>remove(v)		remove node v and replace it with its child, if any, 				and return the element stored at v; an error 					occurs if v has two children.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smtClean="0"/>
              <a:t>attach(v, T1, T2)	Attach T1 and T2 respectively, as the left and 				right </a:t>
            </a:r>
            <a:r>
              <a:rPr lang="en-IE" altLang="en-US" sz="1800" dirty="0" err="1" smtClean="0"/>
              <a:t>subtrees</a:t>
            </a:r>
            <a:r>
              <a:rPr lang="en-IE" altLang="en-US" sz="1800" dirty="0" smtClean="0"/>
              <a:t> of the external node v; an error 				occurs if v is not external.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548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Proper Binary Trees</a:t>
            </a:r>
            <a:endParaRPr lang="en-GB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b="1" dirty="0"/>
              <a:t>Proper Binary Tree:</a:t>
            </a:r>
            <a:endParaRPr lang="en-IE" altLang="en-US" sz="9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Every node, </a:t>
            </a:r>
            <a:r>
              <a:rPr lang="en-IE" altLang="en-US" sz="2000" i="1" dirty="0"/>
              <a:t>n</a:t>
            </a:r>
            <a:r>
              <a:rPr lang="en-IE" altLang="en-US" sz="2000" dirty="0"/>
              <a:t>, has degree 0 (external node) or 2 (internal node).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Build the tree by expanding external nodes to become internal nodes</a:t>
            </a:r>
            <a:r>
              <a:rPr lang="en-IE" alt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/>
              <a:t>Start with one external node as the </a:t>
            </a:r>
            <a:r>
              <a:rPr lang="en-IE" altLang="en-US" sz="2000" dirty="0" smtClean="0"/>
              <a:t>root</a:t>
            </a:r>
            <a:endParaRPr lang="en-IE" altLang="en-US" sz="2000" dirty="0"/>
          </a:p>
          <a:p>
            <a:pPr lvl="2" eaLnBrk="1" hangingPunct="1">
              <a:lnSpc>
                <a:spcPct val="90000"/>
              </a:lnSpc>
            </a:pPr>
            <a:endParaRPr lang="en-IE" altLang="en-US" sz="8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Key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err="1"/>
              <a:t>expandExternal</a:t>
            </a:r>
            <a:r>
              <a:rPr lang="en-IE" altLang="en-US" sz="2000" dirty="0"/>
              <a:t>(v)	create two new null nodes and add them 				as the left and right children of v. </a:t>
            </a:r>
            <a:r>
              <a:rPr lang="en-IE" altLang="en-US" sz="2000" i="1" dirty="0"/>
              <a:t>An error 				occurs if v is not external.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err="1" smtClean="0"/>
              <a:t>collapseInternal</a:t>
            </a:r>
            <a:r>
              <a:rPr lang="en-IE" altLang="en-US" sz="2000" dirty="0" smtClean="0"/>
              <a:t>(v)</a:t>
            </a:r>
            <a:r>
              <a:rPr lang="en-IE" altLang="en-US" sz="2000" dirty="0"/>
              <a:t>	</a:t>
            </a:r>
            <a:r>
              <a:rPr lang="en-IE" altLang="en-US" sz="2000" dirty="0" smtClean="0"/>
              <a:t>v </a:t>
            </a:r>
            <a:r>
              <a:rPr lang="en-IE" altLang="en-US" sz="2000" dirty="0"/>
              <a:t>must be an internal </a:t>
            </a:r>
            <a:r>
              <a:rPr lang="en-IE" altLang="en-US" sz="2000" dirty="0" smtClean="0"/>
              <a:t>node</a:t>
            </a:r>
            <a:r>
              <a:rPr lang="en-IE" altLang="en-US" sz="2000" dirty="0"/>
              <a:t> </a:t>
            </a:r>
            <a:r>
              <a:rPr lang="en-IE" altLang="en-US" sz="2000" dirty="0" smtClean="0"/>
              <a:t>that has 2 					external</a:t>
            </a:r>
            <a:r>
              <a:rPr lang="en-IE" altLang="en-US" sz="2000" i="1" dirty="0"/>
              <a:t> </a:t>
            </a:r>
            <a:r>
              <a:rPr lang="en-IE" altLang="en-US" sz="2000" dirty="0" smtClean="0"/>
              <a:t>children.  The two children are</a:t>
            </a:r>
            <a:r>
              <a:rPr lang="en-IE" altLang="en-US" sz="2000" dirty="0"/>
              <a:t> </a:t>
            </a:r>
            <a:r>
              <a:rPr lang="en-IE" altLang="en-US" sz="2000" dirty="0" smtClean="0"/>
              <a:t>					deleted making v an external node. </a:t>
            </a:r>
            <a:r>
              <a:rPr lang="en-IE" altLang="en-US" sz="2000" i="1" dirty="0" smtClean="0"/>
              <a:t>An 					error occurs if v’s children are not both					external.</a:t>
            </a:r>
          </a:p>
        </p:txBody>
      </p:sp>
    </p:spTree>
    <p:extLst>
      <p:ext uri="{BB962C8B-B14F-4D97-AF65-F5344CB8AC3E}">
        <p14:creationId xmlns:p14="http://schemas.microsoft.com/office/powerpoint/2010/main" val="773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Link-Based Binary Trees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60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Implementation: Link-Based</a:t>
            </a:r>
            <a:endParaRPr lang="en-GB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smtClean="0"/>
              <a:t>Mirrors approach used in linear data types:</a:t>
            </a:r>
          </a:p>
          <a:p>
            <a:pPr lvl="1" eaLnBrk="1" hangingPunct="1"/>
            <a:r>
              <a:rPr lang="en-IE" altLang="en-US" sz="1800" smtClean="0"/>
              <a:t>Nodes contain data (the element)</a:t>
            </a:r>
          </a:p>
          <a:p>
            <a:pPr lvl="1" eaLnBrk="1" hangingPunct="1"/>
            <a:r>
              <a:rPr lang="en-IE" altLang="en-US" sz="1800" smtClean="0"/>
              <a:t>Key Relationships: parent / child (not previous / next)</a:t>
            </a:r>
          </a:p>
          <a:p>
            <a:pPr lvl="1" eaLnBrk="1" hangingPunct="1"/>
            <a:r>
              <a:rPr lang="en-GB" altLang="en-US" sz="1800" smtClean="0"/>
              <a:t>Entry point: The root node</a:t>
            </a:r>
          </a:p>
          <a:p>
            <a:pPr lvl="1" eaLnBrk="1" hangingPunct="1"/>
            <a:r>
              <a:rPr lang="en-GB" altLang="en-US" sz="1800" smtClean="0"/>
              <a:t>Additional Issues: the number of nodes in the tree (size)</a:t>
            </a:r>
          </a:p>
          <a:p>
            <a:pPr eaLnBrk="1" hangingPunct="1"/>
            <a:endParaRPr lang="en-GB" altLang="en-US" sz="2000" smtClean="0"/>
          </a:p>
          <a:p>
            <a:pPr eaLnBrk="1" hangingPunct="1"/>
            <a:endParaRPr lang="en-GB" altLang="en-US" sz="2000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85813" y="3397250"/>
            <a:ext cx="2133600" cy="167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785813" y="38544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471613" y="3473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parent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785813" y="44640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90613" y="3975100"/>
            <a:ext cx="1516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element (data)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852613" y="44640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66813" y="4492625"/>
            <a:ext cx="596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left</a:t>
            </a:r>
          </a:p>
          <a:p>
            <a:pPr algn="l"/>
            <a:r>
              <a:rPr lang="en-IE" altLang="en-US" sz="1600" b="0">
                <a:latin typeface="Tahoma" pitchFamily="34" charset="0"/>
              </a:rPr>
              <a:t>child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43100" y="4492625"/>
            <a:ext cx="596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IE" altLang="en-US" sz="1600" b="0">
                <a:latin typeface="Tahoma" pitchFamily="34" charset="0"/>
              </a:rPr>
              <a:t>right</a:t>
            </a:r>
          </a:p>
          <a:p>
            <a:pPr algn="l"/>
            <a:r>
              <a:rPr lang="en-IE" altLang="en-US" sz="1600" b="0">
                <a:latin typeface="Tahoma" pitchFamily="34" charset="0"/>
              </a:rPr>
              <a:t>child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4595813" y="3778250"/>
            <a:ext cx="762000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4595813" y="4083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595813" y="4387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976813" y="4387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824413" y="316865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4976813" y="3549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976813" y="4237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891213" y="4051300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“Albert”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129213" y="45402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5245100" y="5302250"/>
            <a:ext cx="762000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5245100" y="5607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5245100" y="5911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626100" y="5911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 flipV="1">
            <a:off x="5053013" y="4692650"/>
            <a:ext cx="57308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626100" y="576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540500" y="557530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“Chris”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778500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5473700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3986213" y="5302250"/>
            <a:ext cx="762000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3986213" y="56070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3986213" y="59118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4367213" y="5911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016375" y="652145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 flipH="1">
            <a:off x="3529013" y="576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2538413" y="5607050"/>
            <a:ext cx="811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“Betty”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4519613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4214813" y="6064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 flipH="1">
            <a:off x="4291013" y="45402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 flipV="1">
            <a:off x="4367213" y="4648200"/>
            <a:ext cx="5334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4397375" y="652145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281613" y="652145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616575" y="652145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/>
            <a:r>
              <a:rPr lang="en-GB" altLang="en-US" sz="1600" b="0">
                <a:latin typeface="Tahoma" pitchFamily="34" charset="0"/>
                <a:sym typeface="Symbol" pitchFamily="18" charset="2"/>
              </a:rPr>
              <a:t></a:t>
            </a:r>
            <a:endParaRPr lang="en-GB" altLang="en-US" sz="1600" b="0">
              <a:latin typeface="Tahoma" pitchFamily="34" charset="0"/>
            </a:endParaRP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 flipH="1" flipV="1">
            <a:off x="2690813" y="339725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 flipH="1">
            <a:off x="2690813" y="469265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262" name="Rounded Rectangle 45"/>
          <p:cNvSpPr>
            <a:spLocks noChangeArrowheads="1"/>
          </p:cNvSpPr>
          <p:nvPr/>
        </p:nvSpPr>
        <p:spPr bwMode="auto">
          <a:xfrm>
            <a:off x="7129463" y="3305175"/>
            <a:ext cx="928687" cy="285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3" name="Rounded Rectangle 46"/>
          <p:cNvSpPr>
            <a:spLocks noChangeArrowheads="1"/>
          </p:cNvSpPr>
          <p:nvPr/>
        </p:nvSpPr>
        <p:spPr bwMode="auto">
          <a:xfrm>
            <a:off x="7129463" y="4019550"/>
            <a:ext cx="928687" cy="285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IE" altLang="en-US" sz="1200"/>
              <a:t>3</a:t>
            </a:r>
          </a:p>
        </p:txBody>
      </p:sp>
      <p:sp>
        <p:nvSpPr>
          <p:cNvPr id="9264" name="TextBox 47"/>
          <p:cNvSpPr txBox="1">
            <a:spLocks noChangeArrowheads="1"/>
          </p:cNvSpPr>
          <p:nvPr/>
        </p:nvSpPr>
        <p:spPr bwMode="auto">
          <a:xfrm>
            <a:off x="7307263" y="3006725"/>
            <a:ext cx="582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IE" altLang="en-US" sz="1600"/>
              <a:t>root</a:t>
            </a:r>
          </a:p>
        </p:txBody>
      </p:sp>
      <p:sp>
        <p:nvSpPr>
          <p:cNvPr id="9265" name="TextBox 48"/>
          <p:cNvSpPr txBox="1">
            <a:spLocks noChangeArrowheads="1"/>
          </p:cNvSpPr>
          <p:nvPr/>
        </p:nvSpPr>
        <p:spPr bwMode="auto">
          <a:xfrm>
            <a:off x="7342188" y="3733800"/>
            <a:ext cx="573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IE" altLang="en-US" sz="1600"/>
              <a:t>size</a:t>
            </a:r>
          </a:p>
        </p:txBody>
      </p:sp>
      <p:sp>
        <p:nvSpPr>
          <p:cNvPr id="9266" name="Line 18"/>
          <p:cNvSpPr>
            <a:spLocks noChangeShapeType="1"/>
          </p:cNvSpPr>
          <p:nvPr/>
        </p:nvSpPr>
        <p:spPr bwMode="auto">
          <a:xfrm flipH="1">
            <a:off x="5343525" y="3448050"/>
            <a:ext cx="2214563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31174</TotalTime>
  <Words>244</Words>
  <Application>Microsoft Office PowerPoint</Application>
  <PresentationFormat>On-screen Show (4:3)</PresentationFormat>
  <Paragraphs>67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Radial</vt:lpstr>
      <vt:lpstr>Implementing Binary Trees</vt:lpstr>
      <vt:lpstr>Types of Binary Tree</vt:lpstr>
      <vt:lpstr>Standard Binary Tree</vt:lpstr>
      <vt:lpstr>Proper Binary Trees</vt:lpstr>
      <vt:lpstr>Link-Based Binary Trees</vt:lpstr>
      <vt:lpstr>Implementation: Link-Based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710</cp:revision>
  <cp:lastPrinted>2009-02-10T14:30:02Z</cp:lastPrinted>
  <dcterms:created xsi:type="dcterms:W3CDTF">2009-02-10T11:22:06Z</dcterms:created>
  <dcterms:modified xsi:type="dcterms:W3CDTF">2014-04-04T10:18:26Z</dcterms:modified>
</cp:coreProperties>
</file>