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89" r:id="rId2"/>
    <p:sldId id="326" r:id="rId3"/>
    <p:sldId id="327" r:id="rId4"/>
    <p:sldId id="328" r:id="rId5"/>
    <p:sldId id="329" r:id="rId6"/>
    <p:sldId id="290" r:id="rId7"/>
    <p:sldId id="291" r:id="rId8"/>
    <p:sldId id="292" r:id="rId9"/>
    <p:sldId id="294" r:id="rId10"/>
    <p:sldId id="299" r:id="rId11"/>
    <p:sldId id="301" r:id="rId12"/>
    <p:sldId id="306" r:id="rId13"/>
    <p:sldId id="309" r:id="rId14"/>
    <p:sldId id="316" r:id="rId15"/>
    <p:sldId id="317" r:id="rId16"/>
    <p:sldId id="293" r:id="rId17"/>
    <p:sldId id="307" r:id="rId18"/>
  </p:sldIdLst>
  <p:sldSz cx="9144000" cy="6858000" type="screen4x3"/>
  <p:notesSz cx="6858000" cy="914400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7E1BBBE-D419-4AC5-AE97-D47A1808E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1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6A0A60-5DEC-4027-88AA-D0F913C1A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3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DAD9E-2112-492B-89C3-B28F82CF418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A3B89E-23A0-4E9F-9FBE-F3B7F4A93519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B82F22-0CFD-45CE-B975-31755D9A770C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E1A2A1-FC5F-4B08-AF90-BF959373507D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93CF4-16C1-4E11-81AA-ABE85CF768F1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B09355-F7D2-40CE-841F-8AE2519AA7AC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886779-5317-48D3-96DD-390319E6A765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52C3E-C11C-435E-99B1-DFB4FD0ECFCD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27F02-CFB0-4AD5-BDD1-C7F8592C773C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7943B8-4D53-4C61-A083-EC8D365D08D0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B4335-E382-4E90-8C23-24222C9FAE7A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B74C7-D8ED-4D98-B2F3-FE34485D7A4A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22214-8FC1-4E60-98A7-BC9CFDEBBECC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-107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  <a:ea typeface="ＭＳ Ｐゴシック" charset="-128"/>
              </a:defRPr>
            </a:lvl1pPr>
          </a:lstStyle>
          <a:p>
            <a:pPr>
              <a:defRPr/>
            </a:pPr>
            <a:fld id="{EA068D86-FEC1-4F94-933E-6021B76068C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192088"/>
            <a:ext cx="8015287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15888"/>
            <a:ext cx="7793037" cy="768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412875"/>
            <a:ext cx="4022725" cy="5006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30775" y="1412875"/>
            <a:ext cx="4024313" cy="5006975"/>
          </a:xfrm>
        </p:spPr>
        <p:txBody>
          <a:bodyPr/>
          <a:lstStyle/>
          <a:p>
            <a:pPr lvl="0"/>
            <a:endParaRPr lang="en-I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title style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Excel_97-2003_Worksheet1.xls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z="3600" dirty="0" smtClean="0"/>
              <a:t>Priority Queues &amp; Heaps</a:t>
            </a:r>
            <a:endParaRPr lang="en-IE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2000" smtClean="0"/>
              <a:t>Rem Collier	</a:t>
            </a:r>
            <a:endParaRPr lang="en-IE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IE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1800" smtClean="0"/>
              <a:t>Room A1.02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1800" smtClean="0"/>
              <a:t>School of Computer Science and Informatics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1800" smtClean="0"/>
              <a:t>University College Dublin, Ireland</a:t>
            </a:r>
            <a:endParaRPr lang="en-IE" sz="2400" smtClean="0"/>
          </a:p>
        </p:txBody>
      </p:sp>
      <p:pic>
        <p:nvPicPr>
          <p:cNvPr id="4100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Inserting into Heaps</a:t>
            </a:r>
            <a:endParaRPr lang="en-US" altLang="en-US" smtClean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3878263"/>
            <a:ext cx="8199438" cy="2541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Upheap terminates when new value is greater than the value of its parent, or the top of the heap is reached.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000" b="1" smtClean="0"/>
              <a:t>Note</a:t>
            </a:r>
            <a:r>
              <a:rPr lang="en-US" altLang="en-US" sz="2000" smtClean="0"/>
              <a:t>: after Upheap the heap is again valid!</a:t>
            </a:r>
            <a:endParaRPr lang="en-US" altLang="en-US" sz="10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000" smtClean="0"/>
              <a:t>Complexity Analysis: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>
                <a:solidFill>
                  <a:srgbClr val="000099"/>
                </a:solidFill>
              </a:rPr>
              <a:t>		cost(insert)</a:t>
            </a:r>
            <a:r>
              <a:rPr lang="en-US" altLang="en-US" sz="1800" smtClean="0"/>
              <a:t> = (total#swaps)  </a:t>
            </a:r>
            <a:r>
              <a:rPr lang="en-US" altLang="en-US" sz="1800" smtClean="0">
                <a:sym typeface="Symbol" charset="2"/>
              </a:rPr>
              <a:t></a:t>
            </a:r>
            <a:r>
              <a:rPr lang="en-US" altLang="en-US" sz="1800" smtClean="0"/>
              <a:t>  (h-1) = </a:t>
            </a:r>
            <a:r>
              <a:rPr lang="en-GB" sz="1800" smtClean="0">
                <a:sym typeface="Symbol" charset="2"/>
              </a:rPr>
              <a:t>log</a:t>
            </a:r>
            <a:r>
              <a:rPr lang="en-GB" sz="1800" baseline="-25000" smtClean="0">
                <a:sym typeface="Symbol" charset="2"/>
              </a:rPr>
              <a:t>2</a:t>
            </a:r>
            <a:r>
              <a:rPr lang="en-GB" sz="1800" smtClean="0">
                <a:sym typeface="Symbol" charset="2"/>
              </a:rPr>
              <a:t>(N+1) = </a:t>
            </a:r>
            <a:r>
              <a:rPr lang="en-US" altLang="en-US" sz="1800" b="1" smtClean="0">
                <a:solidFill>
                  <a:srgbClr val="000099"/>
                </a:solidFill>
              </a:rPr>
              <a:t>O(log n)</a:t>
            </a:r>
          </a:p>
        </p:txBody>
      </p:sp>
      <p:pic>
        <p:nvPicPr>
          <p:cNvPr id="64410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0" y="1166813"/>
            <a:ext cx="5791200" cy="2619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Removing from Heaps</a:t>
            </a:r>
            <a:endParaRPr lang="en-GB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IE" sz="2400" dirty="0" smtClean="0"/>
              <a:t>To remove an entry from the heap, we must:</a:t>
            </a:r>
          </a:p>
          <a:p>
            <a:pPr marL="990600" lvl="1" indent="-533400">
              <a:buFontTx/>
              <a:buAutoNum type="arabicPeriod"/>
            </a:pPr>
            <a:r>
              <a:rPr lang="en-IE" sz="2000" b="1" dirty="0" smtClean="0"/>
              <a:t>Remove the root node (this is the current min entry).</a:t>
            </a:r>
          </a:p>
          <a:p>
            <a:pPr marL="990600" lvl="1" indent="-533400">
              <a:buFontTx/>
              <a:buAutoNum type="arabicPeriod"/>
            </a:pPr>
            <a:r>
              <a:rPr lang="en-IE" sz="2000" b="1" dirty="0" smtClean="0"/>
              <a:t>Replace this node with the last item in the heap, node L.</a:t>
            </a:r>
          </a:p>
          <a:p>
            <a:pPr marL="990600" lvl="1" indent="-533400">
              <a:buFontTx/>
              <a:buAutoNum type="arabicPeriod"/>
            </a:pPr>
            <a:r>
              <a:rPr lang="en-IE" sz="2000" b="1" dirty="0" smtClean="0"/>
              <a:t>Perform a </a:t>
            </a:r>
            <a:r>
              <a:rPr lang="en-IE" sz="2000" b="1" dirty="0" err="1" smtClean="0"/>
              <a:t>Downheap</a:t>
            </a:r>
            <a:r>
              <a:rPr lang="en-IE" sz="2000" b="1" dirty="0" smtClean="0"/>
              <a:t> to re-establish the “ordering property”.</a:t>
            </a:r>
            <a:r>
              <a:rPr lang="en-IE" sz="2000" dirty="0" smtClean="0"/>
              <a:t>  This involves checking whether L is less that its children.  If it is not, then L is swapped with the smaller of the two children, and </a:t>
            </a:r>
            <a:r>
              <a:rPr lang="en-IE" sz="2000" dirty="0" err="1" smtClean="0"/>
              <a:t>downheap</a:t>
            </a:r>
            <a:r>
              <a:rPr lang="en-IE" sz="2000" dirty="0" smtClean="0"/>
              <a:t> is performed again on L in its new position.</a:t>
            </a:r>
          </a:p>
          <a:p>
            <a:pPr marL="990600" lvl="1" indent="-533400">
              <a:buFontTx/>
              <a:buAutoNum type="arabicPeriod"/>
            </a:pPr>
            <a:r>
              <a:rPr lang="en-IE" sz="2000" b="1" dirty="0" smtClean="0"/>
              <a:t>Update the “last” reference.  </a:t>
            </a:r>
            <a:r>
              <a:rPr lang="en-IE" sz="2000" dirty="0" smtClean="0"/>
              <a:t>Need to do an inverse pre-order traversal (I.e. </a:t>
            </a:r>
            <a:r>
              <a:rPr lang="en-IE" sz="2000" dirty="0" err="1" smtClean="0"/>
              <a:t>goto</a:t>
            </a:r>
            <a:r>
              <a:rPr lang="en-IE" sz="2000" dirty="0" smtClean="0"/>
              <a:t> the node that is before the last node in a pre-order traversal).  If there is no previous node, then find the last node on the next level up.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43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81200" y="1209675"/>
            <a:ext cx="5105400" cy="2576513"/>
          </a:xfrm>
          <a:noFill/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Removing from Heaps</a:t>
            </a:r>
            <a:endParaRPr lang="en-US" altLang="en-US" smtClean="0"/>
          </a:p>
        </p:txBody>
      </p:sp>
      <p:sp>
        <p:nvSpPr>
          <p:cNvPr id="658436" name="Rectangle 4"/>
          <p:cNvSpPr>
            <a:spLocks noChangeArrowheads="1"/>
          </p:cNvSpPr>
          <p:nvPr/>
        </p:nvSpPr>
        <p:spPr bwMode="auto">
          <a:xfrm>
            <a:off x="214313" y="4110038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altLang="en-US" sz="2000" b="0" dirty="0" err="1">
                <a:latin typeface="+mn-lt"/>
                <a:ea typeface="MS PGothic" pitchFamily="34" charset="-128"/>
              </a:rPr>
              <a:t>Downheap</a:t>
            </a:r>
            <a:r>
              <a:rPr lang="en-US" altLang="en-US" sz="2000" b="0" dirty="0">
                <a:latin typeface="+mn-lt"/>
                <a:ea typeface="MS PGothic" pitchFamily="34" charset="-128"/>
              </a:rPr>
              <a:t> terminates when the key is greater than the keys of both its children, or the bottom of the heap is reached.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altLang="en-US" sz="2000" b="0" dirty="0">
              <a:latin typeface="+mn-lt"/>
              <a:ea typeface="MS PGothic" pitchFamily="34" charset="-128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altLang="en-US" sz="2000" b="0" dirty="0">
                <a:latin typeface="+mn-lt"/>
                <a:ea typeface="MS PGothic" pitchFamily="34" charset="-128"/>
              </a:rPr>
              <a:t>Note that after </a:t>
            </a:r>
            <a:r>
              <a:rPr lang="en-US" altLang="en-US" sz="2000" b="0" dirty="0" err="1">
                <a:latin typeface="+mn-lt"/>
                <a:ea typeface="MS PGothic" pitchFamily="34" charset="-128"/>
              </a:rPr>
              <a:t>Downheap</a:t>
            </a:r>
            <a:r>
              <a:rPr lang="en-US" altLang="en-US" sz="2000" b="0" dirty="0">
                <a:latin typeface="+mn-lt"/>
                <a:ea typeface="MS PGothic" pitchFamily="34" charset="-128"/>
              </a:rPr>
              <a:t> the heap is again valid!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en-US" sz="2000" b="0" dirty="0">
              <a:latin typeface="+mn-lt"/>
              <a:ea typeface="MS PGothic" pitchFamily="34" charset="-128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en-US" sz="2000" b="0" dirty="0">
                <a:latin typeface="+mn-lt"/>
                <a:ea typeface="MS PGothic" pitchFamily="34" charset="-128"/>
              </a:rPr>
              <a:t>Complexity Analysis: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2000" b="0" dirty="0">
                <a:solidFill>
                  <a:srgbClr val="000099"/>
                </a:solidFill>
                <a:latin typeface="+mn-lt"/>
                <a:ea typeface="MS PGothic" pitchFamily="34" charset="-128"/>
              </a:rPr>
              <a:t>		cost(</a:t>
            </a:r>
            <a:r>
              <a:rPr lang="en-US" altLang="en-US" sz="2000" b="0" dirty="0" err="1">
                <a:solidFill>
                  <a:srgbClr val="000099"/>
                </a:solidFill>
                <a:latin typeface="+mn-lt"/>
                <a:ea typeface="MS PGothic" pitchFamily="34" charset="-128"/>
              </a:rPr>
              <a:t>rMin</a:t>
            </a:r>
            <a:r>
              <a:rPr lang="en-US" altLang="en-US" sz="2000" b="0" dirty="0">
                <a:solidFill>
                  <a:srgbClr val="000099"/>
                </a:solidFill>
                <a:latin typeface="+mn-lt"/>
                <a:ea typeface="MS PGothic" pitchFamily="34" charset="-128"/>
              </a:rPr>
              <a:t>)</a:t>
            </a:r>
            <a:r>
              <a:rPr lang="en-US" altLang="en-US" sz="2000" b="0" dirty="0">
                <a:latin typeface="+mn-lt"/>
                <a:ea typeface="MS PGothic" pitchFamily="34" charset="-128"/>
              </a:rPr>
              <a:t> = (</a:t>
            </a:r>
            <a:r>
              <a:rPr lang="en-US" altLang="en-US" sz="2000" b="0" dirty="0" err="1">
                <a:latin typeface="+mn-lt"/>
                <a:ea typeface="MS PGothic" pitchFamily="34" charset="-128"/>
              </a:rPr>
              <a:t>total#swaps</a:t>
            </a:r>
            <a:r>
              <a:rPr lang="en-US" altLang="en-US" sz="2000" b="0" dirty="0">
                <a:latin typeface="+mn-lt"/>
                <a:ea typeface="MS PGothic" pitchFamily="34" charset="-128"/>
              </a:rPr>
              <a:t>)  </a:t>
            </a:r>
            <a:r>
              <a:rPr lang="en-US" altLang="en-US" sz="2000" b="0" dirty="0">
                <a:latin typeface="+mn-lt"/>
                <a:ea typeface="MS PGothic" pitchFamily="34" charset="-128"/>
                <a:sym typeface="Symbol" pitchFamily="18" charset="2"/>
              </a:rPr>
              <a:t></a:t>
            </a:r>
            <a:r>
              <a:rPr lang="en-US" altLang="en-US" sz="2000" b="0" dirty="0">
                <a:latin typeface="+mn-lt"/>
                <a:ea typeface="MS PGothic" pitchFamily="34" charset="-128"/>
              </a:rPr>
              <a:t>  (h-1) = </a:t>
            </a:r>
            <a:r>
              <a:rPr lang="en-GB" sz="2000" b="0" dirty="0">
                <a:latin typeface="+mn-lt"/>
                <a:ea typeface="MS PGothic" pitchFamily="34" charset="-128"/>
                <a:sym typeface="Symbol" pitchFamily="18" charset="2"/>
              </a:rPr>
              <a:t>log</a:t>
            </a:r>
            <a:r>
              <a:rPr lang="en-GB" sz="2000" b="0" baseline="-25000" dirty="0">
                <a:latin typeface="+mn-lt"/>
                <a:ea typeface="MS PGothic" pitchFamily="34" charset="-128"/>
                <a:sym typeface="Symbol" pitchFamily="18" charset="2"/>
              </a:rPr>
              <a:t>2</a:t>
            </a:r>
            <a:r>
              <a:rPr lang="en-GB" sz="2000" b="0" dirty="0">
                <a:latin typeface="+mn-lt"/>
                <a:ea typeface="MS PGothic" pitchFamily="34" charset="-128"/>
                <a:sym typeface="Symbol" pitchFamily="18" charset="2"/>
              </a:rPr>
              <a:t>(N+1) = </a:t>
            </a:r>
            <a:r>
              <a:rPr lang="en-US" altLang="en-US" sz="2000" b="0" dirty="0">
                <a:solidFill>
                  <a:srgbClr val="000099"/>
                </a:solidFill>
                <a:latin typeface="+mn-lt"/>
                <a:ea typeface="MS PGothic" pitchFamily="34" charset="-128"/>
              </a:rPr>
              <a:t>O(log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Implementing a </a:t>
            </a:r>
            <a:r>
              <a:rPr lang="en-IE" dirty="0" smtClean="0"/>
              <a:t>Heap</a:t>
            </a:r>
            <a:endParaRPr lang="en-GB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 dirty="0" smtClean="0"/>
              <a:t>Vectors are a particularly suitable way of implementing </a:t>
            </a:r>
            <a:r>
              <a:rPr lang="en-IE" sz="2000" dirty="0" smtClean="0"/>
              <a:t>Heaps:</a:t>
            </a:r>
            <a:endParaRPr lang="en-IE" sz="2000" dirty="0" smtClean="0"/>
          </a:p>
          <a:p>
            <a:pPr lvl="1"/>
            <a:r>
              <a:rPr lang="en-IE" sz="1800" dirty="0" smtClean="0"/>
              <a:t>This is due to the structured way in which items are inserted into and removed from </a:t>
            </a:r>
            <a:r>
              <a:rPr lang="en-IE" sz="1800" dirty="0" smtClean="0"/>
              <a:t>a heap.</a:t>
            </a:r>
            <a:endParaRPr lang="en-IE" sz="1800" dirty="0" smtClean="0"/>
          </a:p>
          <a:p>
            <a:pPr lvl="2"/>
            <a:endParaRPr lang="en-IE" sz="1600" dirty="0" smtClean="0"/>
          </a:p>
          <a:p>
            <a:pPr lvl="1"/>
            <a:endParaRPr lang="en-IE" sz="1800" dirty="0" smtClean="0"/>
          </a:p>
          <a:p>
            <a:pPr lvl="1"/>
            <a:endParaRPr lang="en-IE" sz="1800" dirty="0" smtClean="0"/>
          </a:p>
          <a:p>
            <a:pPr lvl="1"/>
            <a:endParaRPr lang="en-IE" sz="1800" dirty="0" smtClean="0"/>
          </a:p>
          <a:p>
            <a:pPr lvl="1"/>
            <a:endParaRPr lang="en-IE" sz="1800" dirty="0" smtClean="0"/>
          </a:p>
          <a:p>
            <a:pPr lvl="1"/>
            <a:endParaRPr lang="en-IE" sz="1800" dirty="0" smtClean="0"/>
          </a:p>
          <a:p>
            <a:pPr lvl="1"/>
            <a:endParaRPr lang="en-IE" sz="1800" dirty="0" smtClean="0"/>
          </a:p>
          <a:p>
            <a:pPr lvl="1"/>
            <a:endParaRPr lang="en-IE" sz="1800" dirty="0" smtClean="0"/>
          </a:p>
          <a:p>
            <a:pPr lvl="1"/>
            <a:r>
              <a:rPr lang="en-IE" sz="1800" dirty="0" smtClean="0"/>
              <a:t>With a vector, the last node is the last item</a:t>
            </a:r>
            <a:r>
              <a:rPr lang="en-IE" sz="1800" dirty="0" smtClean="0"/>
              <a:t>!</a:t>
            </a:r>
          </a:p>
          <a:p>
            <a:pPr lvl="1"/>
            <a:endParaRPr lang="en-IE" sz="1800" dirty="0" smtClean="0"/>
          </a:p>
          <a:p>
            <a:r>
              <a:rPr lang="en-IE" sz="2200" dirty="0" smtClean="0"/>
              <a:t>Tree navigation:</a:t>
            </a:r>
          </a:p>
          <a:p>
            <a:pPr lvl="1"/>
            <a:r>
              <a:rPr lang="en-IE" sz="1800" dirty="0" smtClean="0"/>
              <a:t>Left child of node at index j is 2j+1 / Right child of node at index j is 2j + 2</a:t>
            </a:r>
          </a:p>
          <a:p>
            <a:pPr lvl="1"/>
            <a:r>
              <a:rPr lang="en-IE" sz="1800" dirty="0" smtClean="0"/>
              <a:t>Parent of j is (j-1)/2</a:t>
            </a:r>
            <a:endParaRPr lang="en-GB" sz="1800" dirty="0" smtClean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1295400" y="35352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524000" y="35352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3048000" y="35352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V="1">
            <a:off x="1524000" y="30018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 flipV="1">
            <a:off x="2438400" y="30018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1676400" y="37638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1371600" y="3306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2286000" y="28494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3200400" y="3306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2819400" y="37638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549022" y="3230488"/>
            <a:ext cx="312906" cy="2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sz="2000" dirty="0" smtClean="0">
                <a:latin typeface="Times" pitchFamily="18" charset="0"/>
              </a:rPr>
              <a:t>0</a:t>
            </a:r>
            <a:endParaRPr lang="en-GB" sz="2000" dirty="0">
              <a:latin typeface="Times" pitchFamily="18" charset="0"/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5553075" y="34590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853822" y="3230488"/>
            <a:ext cx="312906" cy="2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sz="2000" dirty="0" smtClean="0">
                <a:latin typeface="Times" pitchFamily="18" charset="0"/>
              </a:rPr>
              <a:t>1</a:t>
            </a:r>
            <a:endParaRPr lang="en-GB" sz="2000" dirty="0">
              <a:latin typeface="Times" pitchFamily="18" charset="0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5857875" y="34590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161797" y="3230488"/>
            <a:ext cx="3129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sz="2000" dirty="0">
                <a:latin typeface="Times" pitchFamily="18" charset="0"/>
              </a:rPr>
              <a:t>2</a:t>
            </a:r>
            <a:endParaRPr lang="en-GB" sz="2000" dirty="0">
              <a:latin typeface="Times" pitchFamily="18" charset="0"/>
            </a:endParaRP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6165850" y="34590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6463422" y="3230488"/>
            <a:ext cx="312906" cy="2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sz="2000" dirty="0" smtClean="0">
                <a:latin typeface="Times" pitchFamily="18" charset="0"/>
              </a:rPr>
              <a:t>3</a:t>
            </a:r>
            <a:endParaRPr lang="en-GB" sz="2000" dirty="0">
              <a:latin typeface="Times" pitchFamily="18" charset="0"/>
            </a:endParaRP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467475" y="34590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6771397" y="3230488"/>
            <a:ext cx="312906" cy="2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sz="2000" dirty="0" smtClean="0">
                <a:latin typeface="Times" pitchFamily="18" charset="0"/>
              </a:rPr>
              <a:t>4</a:t>
            </a:r>
            <a:endParaRPr lang="en-GB" sz="2000" dirty="0">
              <a:latin typeface="Times" pitchFamily="18" charset="0"/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6775450" y="34590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7076196" y="3230488"/>
            <a:ext cx="3129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sz="2000" dirty="0">
                <a:latin typeface="Times" pitchFamily="18" charset="0"/>
              </a:rPr>
              <a:t>5</a:t>
            </a:r>
            <a:endParaRPr lang="en-GB" sz="2000" dirty="0">
              <a:latin typeface="Times" pitchFamily="18" charset="0"/>
            </a:endParaRP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7080250" y="34590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7384171" y="3230488"/>
            <a:ext cx="3129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sz="2000" smtClean="0">
                <a:latin typeface="Times" pitchFamily="18" charset="0"/>
              </a:rPr>
              <a:t>6</a:t>
            </a:r>
            <a:endParaRPr lang="en-GB" sz="2000" dirty="0">
              <a:latin typeface="Times" pitchFamily="18" charset="0"/>
            </a:endParaRP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7388225" y="34590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4366" name="AutoShape 30"/>
          <p:cNvCxnSpPr>
            <a:cxnSpLocks noChangeShapeType="1"/>
            <a:stCxn id="14347" idx="6"/>
            <a:endCxn id="14352" idx="0"/>
          </p:cNvCxnSpPr>
          <p:nvPr/>
        </p:nvCxnSpPr>
        <p:spPr bwMode="auto">
          <a:xfrm>
            <a:off x="2590800" y="3001888"/>
            <a:ext cx="3114675" cy="228600"/>
          </a:xfrm>
          <a:prstGeom prst="curvedConnector2">
            <a:avLst/>
          </a:prstGeom>
          <a:noFill/>
          <a:ln w="28575">
            <a:solidFill>
              <a:srgbClr val="FF1414"/>
            </a:solidFill>
            <a:round/>
            <a:headEnd/>
            <a:tailEnd type="triangle" w="med" len="med"/>
          </a:ln>
        </p:spPr>
      </p:cxnSp>
      <p:cxnSp>
        <p:nvCxnSpPr>
          <p:cNvPr id="14367" name="AutoShape 31"/>
          <p:cNvCxnSpPr>
            <a:cxnSpLocks noChangeShapeType="1"/>
            <a:stCxn id="14346" idx="7"/>
            <a:endCxn id="14354" idx="0"/>
          </p:cNvCxnSpPr>
          <p:nvPr/>
        </p:nvCxnSpPr>
        <p:spPr bwMode="auto">
          <a:xfrm rot="5400000" flipH="1" flipV="1">
            <a:off x="3760601" y="1101651"/>
            <a:ext cx="120837" cy="4378512"/>
          </a:xfrm>
          <a:prstGeom prst="curvedConnector3">
            <a:avLst>
              <a:gd name="adj1" fmla="val 289180"/>
            </a:avLst>
          </a:prstGeom>
          <a:noFill/>
          <a:ln w="28575">
            <a:solidFill>
              <a:srgbClr val="FF1414"/>
            </a:solidFill>
            <a:round/>
            <a:headEnd/>
            <a:tailEnd type="triangle" w="med" len="med"/>
          </a:ln>
        </p:spPr>
      </p:cxnSp>
      <p:cxnSp>
        <p:nvCxnSpPr>
          <p:cNvPr id="14368" name="AutoShape 32"/>
          <p:cNvCxnSpPr>
            <a:cxnSpLocks noChangeShapeType="1"/>
            <a:stCxn id="14348" idx="5"/>
            <a:endCxn id="14357" idx="2"/>
          </p:cNvCxnSpPr>
          <p:nvPr/>
        </p:nvCxnSpPr>
        <p:spPr bwMode="auto">
          <a:xfrm rot="16200000" flipH="1">
            <a:off x="4791075" y="2236713"/>
            <a:ext cx="196850" cy="2857500"/>
          </a:xfrm>
          <a:prstGeom prst="curvedConnector3">
            <a:avLst>
              <a:gd name="adj1" fmla="val 216130"/>
            </a:avLst>
          </a:prstGeom>
          <a:noFill/>
          <a:ln w="28575">
            <a:solidFill>
              <a:srgbClr val="FF1414"/>
            </a:solidFill>
            <a:round/>
            <a:headEnd/>
            <a:tailEnd type="triangle" w="med" len="med"/>
          </a:ln>
        </p:spPr>
      </p:cxnSp>
      <p:cxnSp>
        <p:nvCxnSpPr>
          <p:cNvPr id="14369" name="AutoShape 33"/>
          <p:cNvCxnSpPr>
            <a:cxnSpLocks noChangeShapeType="1"/>
            <a:stCxn id="14374" idx="1"/>
            <a:endCxn id="14358" idx="0"/>
          </p:cNvCxnSpPr>
          <p:nvPr/>
        </p:nvCxnSpPr>
        <p:spPr bwMode="auto">
          <a:xfrm rot="5400000" flipH="1" flipV="1">
            <a:off x="3576638" y="765288"/>
            <a:ext cx="578037" cy="5508438"/>
          </a:xfrm>
          <a:prstGeom prst="curvedConnector3">
            <a:avLst>
              <a:gd name="adj1" fmla="val 139548"/>
            </a:avLst>
          </a:prstGeom>
          <a:noFill/>
          <a:ln w="28575">
            <a:solidFill>
              <a:srgbClr val="FF1414"/>
            </a:solidFill>
            <a:round/>
            <a:headEnd/>
            <a:tailEnd type="triangle" w="med" len="med"/>
          </a:ln>
        </p:spPr>
      </p:cxnSp>
      <p:cxnSp>
        <p:nvCxnSpPr>
          <p:cNvPr id="14370" name="AutoShape 34"/>
          <p:cNvCxnSpPr>
            <a:cxnSpLocks noChangeShapeType="1"/>
            <a:stCxn id="14345" idx="5"/>
            <a:endCxn id="14360" idx="0"/>
          </p:cNvCxnSpPr>
          <p:nvPr/>
        </p:nvCxnSpPr>
        <p:spPr bwMode="auto">
          <a:xfrm rot="5400000" flipH="1" flipV="1">
            <a:off x="4035424" y="1131626"/>
            <a:ext cx="793563" cy="4991287"/>
          </a:xfrm>
          <a:prstGeom prst="curvedConnector5">
            <a:avLst>
              <a:gd name="adj1" fmla="val -28807"/>
              <a:gd name="adj2" fmla="val 48880"/>
              <a:gd name="adj3" fmla="val 128807"/>
            </a:avLst>
          </a:prstGeom>
          <a:noFill/>
          <a:ln w="28575">
            <a:solidFill>
              <a:srgbClr val="FF1414"/>
            </a:solidFill>
            <a:round/>
            <a:headEnd/>
            <a:tailEnd type="triangle" w="med" len="med"/>
          </a:ln>
        </p:spPr>
      </p:cxnSp>
      <p:cxnSp>
        <p:nvCxnSpPr>
          <p:cNvPr id="14371" name="AutoShape 35"/>
          <p:cNvCxnSpPr>
            <a:cxnSpLocks noChangeShapeType="1"/>
            <a:stCxn id="14349" idx="5"/>
            <a:endCxn id="14363" idx="2"/>
          </p:cNvCxnSpPr>
          <p:nvPr/>
        </p:nvCxnSpPr>
        <p:spPr bwMode="auto">
          <a:xfrm rot="5400000" flipH="1" flipV="1">
            <a:off x="5026025" y="1817613"/>
            <a:ext cx="260350" cy="4152900"/>
          </a:xfrm>
          <a:prstGeom prst="curvedConnector3">
            <a:avLst>
              <a:gd name="adj1" fmla="val -104880"/>
            </a:avLst>
          </a:prstGeom>
          <a:noFill/>
          <a:ln w="28575">
            <a:solidFill>
              <a:srgbClr val="FF1414"/>
            </a:solidFill>
            <a:round/>
            <a:headEnd/>
            <a:tailEnd type="triangle" w="med" len="med"/>
          </a:ln>
        </p:spPr>
      </p:cxn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465388" y="3946451"/>
            <a:ext cx="3540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sz="2000" i="1">
                <a:solidFill>
                  <a:srgbClr val="FF1414"/>
                </a:solidFill>
                <a:latin typeface="Times" pitchFamily="18" charset="0"/>
              </a:rPr>
              <a:t>w</a:t>
            </a:r>
            <a:endParaRPr lang="en-GB" sz="2000" i="1">
              <a:solidFill>
                <a:srgbClr val="FF1414"/>
              </a:solidFill>
              <a:latin typeface="Times" pitchFamily="18" charset="0"/>
            </a:endParaRP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7189788" y="3763888"/>
            <a:ext cx="354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sz="2000" i="1">
                <a:solidFill>
                  <a:srgbClr val="FF1414"/>
                </a:solidFill>
                <a:latin typeface="Times" pitchFamily="18" charset="0"/>
              </a:rPr>
              <a:t>w</a:t>
            </a:r>
            <a:endParaRPr lang="en-GB" sz="2000" i="1">
              <a:solidFill>
                <a:srgbClr val="FF1414"/>
              </a:solidFill>
              <a:latin typeface="Times" pitchFamily="18" charset="0"/>
            </a:endParaRPr>
          </a:p>
        </p:txBody>
      </p:sp>
      <p:sp>
        <p:nvSpPr>
          <p:cNvPr id="14374" name="Oval 38"/>
          <p:cNvSpPr>
            <a:spLocks noChangeArrowheads="1"/>
          </p:cNvSpPr>
          <p:nvPr/>
        </p:nvSpPr>
        <p:spPr bwMode="auto">
          <a:xfrm>
            <a:off x="1066800" y="37638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Heap Sort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A simple PQ-based sorting algorithm called “heap sort”:</a:t>
            </a:r>
          </a:p>
          <a:p>
            <a:pPr lvl="1"/>
            <a:r>
              <a:rPr lang="en-US" altLang="en-US" sz="2000" dirty="0" smtClean="0"/>
              <a:t>Insert all items to be sorted into a Priority Queue</a:t>
            </a:r>
          </a:p>
          <a:p>
            <a:pPr lvl="1"/>
            <a:r>
              <a:rPr lang="en-US" altLang="en-US" sz="2000" dirty="0" smtClean="0"/>
              <a:t>Remove them; they’ll be in sorted order</a:t>
            </a:r>
          </a:p>
          <a:p>
            <a:endParaRPr lang="en-US" altLang="en-US" sz="2400" dirty="0" smtClean="0"/>
          </a:p>
        </p:txBody>
      </p:sp>
      <p:pic>
        <p:nvPicPr>
          <p:cNvPr id="68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6900" y="2514600"/>
            <a:ext cx="34671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25883" y="2667000"/>
            <a:ext cx="39837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+mj-lt"/>
              </a:rPr>
              <a:t>[4,19,10,3,22,13,8,21,20,28,7,25]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724400" y="2971800"/>
            <a:ext cx="10668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E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4876800" y="4191000"/>
            <a:ext cx="8382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E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25883" y="4724400"/>
            <a:ext cx="39837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+mj-lt"/>
              </a:rPr>
              <a:t>[3,4,7,8,10,13,19,20,21,22,25,28]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829640" y="3124200"/>
            <a:ext cx="4363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+mj-lt"/>
              </a:rPr>
              <a:t>cost = </a:t>
            </a:r>
            <a:r>
              <a:rPr lang="en-GB" sz="2000" dirty="0" err="1">
                <a:latin typeface="+mj-lt"/>
              </a:rPr>
              <a:t>n</a:t>
            </a:r>
            <a:r>
              <a:rPr lang="en-GB" sz="2000" dirty="0" err="1">
                <a:latin typeface="+mj-lt"/>
                <a:sym typeface="Symbol" charset="2"/>
              </a:rPr>
              <a:t></a:t>
            </a:r>
            <a:r>
              <a:rPr lang="en-GB" sz="2000" dirty="0" err="1">
                <a:latin typeface="+mj-lt"/>
              </a:rPr>
              <a:t>cost</a:t>
            </a:r>
            <a:r>
              <a:rPr lang="en-GB" sz="2000" dirty="0">
                <a:latin typeface="+mj-lt"/>
              </a:rPr>
              <a:t>(insert) = </a:t>
            </a:r>
            <a:r>
              <a:rPr lang="en-GB" sz="2000" dirty="0" err="1">
                <a:latin typeface="+mj-lt"/>
              </a:rPr>
              <a:t>n</a:t>
            </a:r>
            <a:r>
              <a:rPr lang="en-GB" sz="2000" dirty="0" err="1">
                <a:latin typeface="+mj-lt"/>
                <a:sym typeface="Symbol" charset="2"/>
              </a:rPr>
              <a:t></a:t>
            </a:r>
            <a:r>
              <a:rPr lang="en-GB" sz="2000" dirty="0" err="1">
                <a:latin typeface="+mj-lt"/>
              </a:rPr>
              <a:t>O</a:t>
            </a:r>
            <a:r>
              <a:rPr lang="en-GB" sz="2000" dirty="0">
                <a:latin typeface="+mj-lt"/>
              </a:rPr>
              <a:t>(log(n))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840508" y="4114800"/>
            <a:ext cx="4578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+mj-lt"/>
              </a:rPr>
              <a:t>cost = </a:t>
            </a:r>
            <a:r>
              <a:rPr lang="en-GB" sz="2000" dirty="0" err="1">
                <a:latin typeface="+mj-lt"/>
              </a:rPr>
              <a:t>n</a:t>
            </a:r>
            <a:r>
              <a:rPr lang="en-GB" sz="2000" dirty="0" err="1">
                <a:latin typeface="+mj-lt"/>
                <a:sym typeface="Symbol" charset="2"/>
              </a:rPr>
              <a:t></a:t>
            </a:r>
            <a:r>
              <a:rPr lang="en-GB" sz="2000" dirty="0" err="1">
                <a:latin typeface="+mj-lt"/>
              </a:rPr>
              <a:t>cost</a:t>
            </a:r>
            <a:r>
              <a:rPr lang="en-GB" sz="2000" dirty="0">
                <a:latin typeface="+mj-lt"/>
              </a:rPr>
              <a:t>(remove) = </a:t>
            </a:r>
            <a:r>
              <a:rPr lang="en-GB" sz="2000" dirty="0" err="1">
                <a:latin typeface="+mj-lt"/>
              </a:rPr>
              <a:t>n</a:t>
            </a:r>
            <a:r>
              <a:rPr lang="en-GB" sz="2000" dirty="0" err="1">
                <a:latin typeface="+mj-lt"/>
                <a:sym typeface="Symbol" charset="2"/>
              </a:rPr>
              <a:t></a:t>
            </a:r>
            <a:r>
              <a:rPr lang="en-GB" sz="2000" dirty="0" err="1">
                <a:latin typeface="+mj-lt"/>
              </a:rPr>
              <a:t>O</a:t>
            </a:r>
            <a:r>
              <a:rPr lang="en-GB" sz="2000" dirty="0">
                <a:latin typeface="+mj-lt"/>
              </a:rPr>
              <a:t>(log(n))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415115" y="5715000"/>
            <a:ext cx="50850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>
                <a:latin typeface="+mj-lt"/>
              </a:rPr>
              <a:t>total cost = 2</a:t>
            </a:r>
            <a:r>
              <a:rPr lang="en-GB" sz="2000">
                <a:latin typeface="+mj-lt"/>
                <a:sym typeface="Symbol" charset="2"/>
              </a:rPr>
              <a:t></a:t>
            </a:r>
            <a:r>
              <a:rPr lang="en-GB" sz="2000">
                <a:latin typeface="+mj-lt"/>
              </a:rPr>
              <a:t>n</a:t>
            </a:r>
            <a:r>
              <a:rPr lang="en-GB" sz="2000">
                <a:latin typeface="+mj-lt"/>
                <a:sym typeface="Symbol" charset="2"/>
              </a:rPr>
              <a:t>O(</a:t>
            </a:r>
            <a:r>
              <a:rPr lang="en-GB" sz="2000">
                <a:latin typeface="+mj-lt"/>
              </a:rPr>
              <a:t>log(n)) = O(n </a:t>
            </a:r>
            <a:r>
              <a:rPr lang="en-GB" sz="2000">
                <a:latin typeface="+mj-lt"/>
                <a:sym typeface="Symbol" charset="2"/>
              </a:rPr>
              <a:t></a:t>
            </a:r>
            <a:r>
              <a:rPr lang="en-GB" sz="2000">
                <a:latin typeface="+mj-lt"/>
              </a:rPr>
              <a:t> log(n))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9512" y="212378"/>
            <a:ext cx="8764463" cy="768350"/>
          </a:xfrm>
        </p:spPr>
        <p:txBody>
          <a:bodyPr/>
          <a:lstStyle/>
          <a:p>
            <a:r>
              <a:rPr lang="en-GB" dirty="0" smtClean="0"/>
              <a:t>Heap Sort - analysis</a:t>
            </a:r>
            <a:endParaRPr lang="en-IE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340768"/>
            <a:ext cx="4022725" cy="5006975"/>
          </a:xfrm>
        </p:spPr>
        <p:txBody>
          <a:bodyPr/>
          <a:lstStyle/>
          <a:p>
            <a:r>
              <a:rPr lang="en-US" altLang="en-US" sz="2400" dirty="0" smtClean="0"/>
              <a:t>All heap methods run in O(log(n)) time, and need n insertions &amp; n removals.</a:t>
            </a:r>
          </a:p>
          <a:p>
            <a:pPr lvl="1"/>
            <a:r>
              <a:rPr lang="en-US" altLang="en-US" sz="2000" dirty="0" smtClean="0"/>
              <a:t>Therefore total time is O(2n log(n)) = O(n log(n))</a:t>
            </a:r>
          </a:p>
          <a:p>
            <a:pPr lvl="2"/>
            <a:endParaRPr lang="en-US" altLang="en-US" sz="1800" dirty="0" smtClean="0"/>
          </a:p>
          <a:p>
            <a:r>
              <a:rPr lang="en-US" altLang="en-US" sz="2400" dirty="0" smtClean="0"/>
              <a:t>Compare to the selection and insertion sort’s which had O(n2) complexity</a:t>
            </a:r>
            <a:endParaRPr lang="en-GB" sz="2400" dirty="0" smtClean="0"/>
          </a:p>
        </p:txBody>
      </p:sp>
      <p:sp>
        <p:nvSpPr>
          <p:cNvPr id="11" name="ClipArt Placeholder 10"/>
          <p:cNvSpPr>
            <a:spLocks noGrp="1"/>
          </p:cNvSpPr>
          <p:nvPr>
            <p:ph type="clipArt" sz="half" idx="2"/>
          </p:nvPr>
        </p:nvSpPr>
        <p:spPr/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495800" y="1219200"/>
          <a:ext cx="44275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hart" r:id="rId4" imgW="4869360" imgH="4986360" progId="Excel.Sheet.8">
                  <p:embed/>
                </p:oleObj>
              </mc:Choice>
              <mc:Fallback>
                <p:oleObj name="Chart" r:id="rId4" imgW="4869360" imgH="498636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19200"/>
                        <a:ext cx="4427538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a heap to implement a PQ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61988" y="1509713"/>
            <a:ext cx="7620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119188" y="1814513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2000" b="0" dirty="0">
                <a:latin typeface="+mj-lt"/>
              </a:rPr>
              <a:t>heap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738188" y="2271713"/>
            <a:ext cx="7467600" cy="3733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2400">
              <a:latin typeface="Times New Roman" pitchFamily="18" charset="0"/>
            </a:endParaRPr>
          </a:p>
        </p:txBody>
      </p:sp>
      <p:pic>
        <p:nvPicPr>
          <p:cNvPr id="631814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51125" y="3251200"/>
            <a:ext cx="4135438" cy="2555875"/>
          </a:xfrm>
          <a:noFill/>
        </p:spPr>
      </p:pic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737238" y="1093788"/>
            <a:ext cx="5113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0" dirty="0">
                <a:latin typeface="+mj-lt"/>
              </a:rPr>
              <a:t>an instance of the </a:t>
            </a:r>
            <a:r>
              <a:rPr lang="en-GB" sz="2000" b="0" dirty="0" err="1">
                <a:latin typeface="+mj-lt"/>
              </a:rPr>
              <a:t>HeapPriorityQueue</a:t>
            </a:r>
            <a:r>
              <a:rPr lang="en-GB" sz="2000" b="0" dirty="0">
                <a:latin typeface="+mj-lt"/>
              </a:rPr>
              <a:t> class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490176" y="2236788"/>
            <a:ext cx="198426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0" dirty="0" err="1">
                <a:latin typeface="+mj-lt"/>
              </a:rPr>
              <a:t>BinaryTree</a:t>
            </a:r>
            <a:r>
              <a:rPr lang="en-GB" b="0" dirty="0">
                <a:latin typeface="+mj-lt"/>
              </a:rPr>
              <a:t> object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224588" y="1814513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2000" b="0" dirty="0">
                <a:latin typeface="+mj-lt"/>
              </a:rPr>
              <a:t>last</a:t>
            </a:r>
          </a:p>
        </p:txBody>
      </p:sp>
      <p:sp>
        <p:nvSpPr>
          <p:cNvPr id="20490" name="Freeform 10"/>
          <p:cNvSpPr>
            <a:spLocks/>
          </p:cNvSpPr>
          <p:nvPr/>
        </p:nvSpPr>
        <p:spPr bwMode="auto">
          <a:xfrm>
            <a:off x="5818188" y="2424113"/>
            <a:ext cx="800100" cy="2568575"/>
          </a:xfrm>
          <a:custGeom>
            <a:avLst/>
            <a:gdLst>
              <a:gd name="T0" fmla="*/ 800100 w 504"/>
              <a:gd name="T1" fmla="*/ 0 h 1618"/>
              <a:gd name="T2" fmla="*/ 292100 w 504"/>
              <a:gd name="T3" fmla="*/ 1120775 h 1618"/>
              <a:gd name="T4" fmla="*/ 0 w 504"/>
              <a:gd name="T5" fmla="*/ 2568575 h 1618"/>
              <a:gd name="T6" fmla="*/ 0 60000 65536"/>
              <a:gd name="T7" fmla="*/ 0 60000 65536"/>
              <a:gd name="T8" fmla="*/ 0 60000 65536"/>
              <a:gd name="T9" fmla="*/ 0 w 504"/>
              <a:gd name="T10" fmla="*/ 0 h 1618"/>
              <a:gd name="T11" fmla="*/ 504 w 504"/>
              <a:gd name="T12" fmla="*/ 1618 h 1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4" h="1618">
                <a:moveTo>
                  <a:pt x="504" y="0"/>
                </a:moveTo>
                <a:cubicBezTo>
                  <a:pt x="451" y="118"/>
                  <a:pt x="268" y="436"/>
                  <a:pt x="184" y="706"/>
                </a:cubicBezTo>
                <a:cubicBezTo>
                  <a:pt x="100" y="976"/>
                  <a:pt x="38" y="1428"/>
                  <a:pt x="0" y="1618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IE"/>
          </a:p>
        </p:txBody>
      </p:sp>
      <p:sp>
        <p:nvSpPr>
          <p:cNvPr id="20491" name="Freeform 11"/>
          <p:cNvSpPr>
            <a:spLocks/>
          </p:cNvSpPr>
          <p:nvPr/>
        </p:nvSpPr>
        <p:spPr bwMode="auto">
          <a:xfrm>
            <a:off x="1944688" y="2144713"/>
            <a:ext cx="1625600" cy="889000"/>
          </a:xfrm>
          <a:custGeom>
            <a:avLst/>
            <a:gdLst>
              <a:gd name="T0" fmla="*/ 0 w 1024"/>
              <a:gd name="T1" fmla="*/ 0 h 560"/>
              <a:gd name="T2" fmla="*/ 876300 w 1024"/>
              <a:gd name="T3" fmla="*/ 304800 h 560"/>
              <a:gd name="T4" fmla="*/ 1625600 w 1024"/>
              <a:gd name="T5" fmla="*/ 889000 h 560"/>
              <a:gd name="T6" fmla="*/ 0 60000 65536"/>
              <a:gd name="T7" fmla="*/ 0 60000 65536"/>
              <a:gd name="T8" fmla="*/ 0 60000 65536"/>
              <a:gd name="T9" fmla="*/ 0 w 1024"/>
              <a:gd name="T10" fmla="*/ 0 h 560"/>
              <a:gd name="T11" fmla="*/ 1024 w 1024"/>
              <a:gd name="T12" fmla="*/ 560 h 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4" h="560">
                <a:moveTo>
                  <a:pt x="0" y="0"/>
                </a:moveTo>
                <a:cubicBezTo>
                  <a:pt x="92" y="32"/>
                  <a:pt x="381" y="99"/>
                  <a:pt x="552" y="192"/>
                </a:cubicBezTo>
                <a:cubicBezTo>
                  <a:pt x="723" y="285"/>
                  <a:pt x="926" y="483"/>
                  <a:pt x="1024" y="56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IE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910388" y="2881313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2000" b="0" dirty="0">
                <a:latin typeface="+mj-lt"/>
              </a:rPr>
              <a:t>comp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7215188" y="3719513"/>
            <a:ext cx="6096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3600">
                <a:latin typeface="Times New Roman" pitchFamily="18" charset="0"/>
                <a:sym typeface="Symbol" charset="2"/>
              </a:rPr>
              <a:t></a:t>
            </a:r>
            <a:endParaRPr lang="en-GB" sz="3600">
              <a:latin typeface="Times New Roman" pitchFamily="18" charset="0"/>
            </a:endParaRPr>
          </a:p>
        </p:txBody>
      </p:sp>
      <p:sp>
        <p:nvSpPr>
          <p:cNvPr id="20494" name="Freeform 14"/>
          <p:cNvSpPr>
            <a:spLocks/>
          </p:cNvSpPr>
          <p:nvPr/>
        </p:nvSpPr>
        <p:spPr bwMode="auto">
          <a:xfrm>
            <a:off x="7786688" y="3262313"/>
            <a:ext cx="411162" cy="673100"/>
          </a:xfrm>
          <a:custGeom>
            <a:avLst/>
            <a:gdLst>
              <a:gd name="T0" fmla="*/ 0 w 259"/>
              <a:gd name="T1" fmla="*/ 0 h 424"/>
              <a:gd name="T2" fmla="*/ 393699 w 259"/>
              <a:gd name="T3" fmla="*/ 241300 h 424"/>
              <a:gd name="T4" fmla="*/ 101600 w 259"/>
              <a:gd name="T5" fmla="*/ 673100 h 424"/>
              <a:gd name="T6" fmla="*/ 0 60000 65536"/>
              <a:gd name="T7" fmla="*/ 0 60000 65536"/>
              <a:gd name="T8" fmla="*/ 0 60000 65536"/>
              <a:gd name="T9" fmla="*/ 0 w 259"/>
              <a:gd name="T10" fmla="*/ 0 h 424"/>
              <a:gd name="T11" fmla="*/ 259 w 259"/>
              <a:gd name="T12" fmla="*/ 424 h 4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424">
                <a:moveTo>
                  <a:pt x="0" y="0"/>
                </a:moveTo>
                <a:cubicBezTo>
                  <a:pt x="41" y="25"/>
                  <a:pt x="237" y="81"/>
                  <a:pt x="248" y="152"/>
                </a:cubicBezTo>
                <a:cubicBezTo>
                  <a:pt x="259" y="223"/>
                  <a:pt x="102" y="367"/>
                  <a:pt x="64" y="424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IE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176526" y="6181725"/>
            <a:ext cx="6494085" cy="65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GB" b="0">
                <a:latin typeface="+mj-lt"/>
              </a:rPr>
              <a:t>For simplicity… only keys are shown (elements not displayed)</a:t>
            </a:r>
            <a:br>
              <a:rPr lang="en-GB" b="0">
                <a:latin typeface="+mj-lt"/>
              </a:rPr>
            </a:br>
            <a:r>
              <a:rPr lang="en-GB" b="0">
                <a:latin typeface="+mj-lt"/>
              </a:rPr>
              <a:t>keys are integers ordered by the ordinary “</a:t>
            </a:r>
            <a:r>
              <a:rPr lang="en-GB" b="0">
                <a:latin typeface="+mj-lt"/>
                <a:sym typeface="Symbol" charset="2"/>
              </a:rPr>
              <a:t>” relation</a:t>
            </a:r>
            <a:endParaRPr lang="en-GB" sz="2800" b="0">
              <a:latin typeface="+mj-lt"/>
              <a:sym typeface="Symbol" charset="2"/>
            </a:endParaRP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5796136" y="5512237"/>
            <a:ext cx="2024913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GB" sz="1400" b="0" i="1">
                <a:latin typeface="+mj-lt"/>
              </a:rPr>
              <a:t>(note: we don’t actually</a:t>
            </a:r>
          </a:p>
          <a:p>
            <a:pPr>
              <a:lnSpc>
                <a:spcPct val="80000"/>
              </a:lnSpc>
            </a:pPr>
            <a:r>
              <a:rPr lang="en-GB" sz="1400" b="0" i="1">
                <a:latin typeface="+mj-lt"/>
              </a:rPr>
              <a:t>put anything in leaves!)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PQ Comparison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000" dirty="0" smtClean="0"/>
              <a:t>	</a:t>
            </a:r>
            <a:r>
              <a:rPr lang="en-GB" sz="2000" u="sng" dirty="0" smtClean="0"/>
              <a:t>Operation</a:t>
            </a:r>
            <a:r>
              <a:rPr lang="en-GB" sz="2000" dirty="0" smtClean="0"/>
              <a:t>		</a:t>
            </a:r>
            <a:r>
              <a:rPr lang="en-GB" sz="2000" u="sng" dirty="0" smtClean="0"/>
              <a:t>Heap</a:t>
            </a:r>
            <a:r>
              <a:rPr lang="en-GB" sz="2000" dirty="0" smtClean="0"/>
              <a:t>	         </a:t>
            </a:r>
            <a:r>
              <a:rPr lang="en-GB" sz="2000" u="sng" dirty="0" err="1" smtClean="0"/>
              <a:t>SortedSeq</a:t>
            </a:r>
            <a:r>
              <a:rPr lang="en-GB" sz="2000" dirty="0" smtClean="0"/>
              <a:t>      </a:t>
            </a:r>
            <a:r>
              <a:rPr lang="en-GB" sz="2000" u="sng" dirty="0" err="1" smtClean="0"/>
              <a:t>UnsortedSeq</a:t>
            </a:r>
            <a:endParaRPr lang="en-GB" sz="2000" u="sng" dirty="0" smtClean="0"/>
          </a:p>
          <a:p>
            <a:pPr>
              <a:buFont typeface="Wingdings" pitchFamily="2" charset="2"/>
              <a:buNone/>
            </a:pPr>
            <a:r>
              <a:rPr lang="en-GB" sz="2000" dirty="0" smtClean="0"/>
              <a:t>	Size, </a:t>
            </a:r>
            <a:r>
              <a:rPr lang="en-GB" sz="2000" dirty="0" err="1" smtClean="0"/>
              <a:t>isEmpty</a:t>
            </a:r>
            <a:r>
              <a:rPr lang="en-GB" sz="2000" dirty="0" smtClean="0"/>
              <a:t>	O(1)</a:t>
            </a:r>
            <a:r>
              <a:rPr lang="en-IE" sz="2000" dirty="0" smtClean="0"/>
              <a:t>		</a:t>
            </a:r>
            <a:r>
              <a:rPr lang="en-GB" sz="2000" dirty="0" smtClean="0"/>
              <a:t>O(1) </a:t>
            </a:r>
            <a:r>
              <a:rPr lang="en-IE" sz="2000" dirty="0" smtClean="0"/>
              <a:t>		</a:t>
            </a:r>
            <a:r>
              <a:rPr lang="en-GB" sz="2000" dirty="0" smtClean="0"/>
              <a:t>O(1)</a:t>
            </a:r>
          </a:p>
          <a:p>
            <a:pPr>
              <a:buFont typeface="Wingdings" pitchFamily="2" charset="2"/>
              <a:buNone/>
            </a:pPr>
            <a:r>
              <a:rPr lang="en-IE" sz="2000" dirty="0" smtClean="0"/>
              <a:t>	m</a:t>
            </a:r>
            <a:r>
              <a:rPr lang="en-GB" sz="2000" dirty="0" err="1" smtClean="0"/>
              <a:t>i</a:t>
            </a:r>
            <a:r>
              <a:rPr lang="en-IE" sz="2000" dirty="0" smtClean="0"/>
              <a:t>n		</a:t>
            </a:r>
            <a:r>
              <a:rPr lang="en-GB" sz="2000" dirty="0" smtClean="0"/>
              <a:t>	O(1) </a:t>
            </a:r>
            <a:r>
              <a:rPr lang="en-IE" sz="2000" dirty="0" smtClean="0"/>
              <a:t>		</a:t>
            </a:r>
            <a:r>
              <a:rPr lang="en-GB" sz="2000" dirty="0" smtClean="0"/>
              <a:t>O(1) </a:t>
            </a:r>
            <a:r>
              <a:rPr lang="en-IE" sz="2000" dirty="0" smtClean="0"/>
              <a:t>		</a:t>
            </a:r>
            <a:r>
              <a:rPr lang="en-GB" sz="2000" dirty="0" smtClean="0"/>
              <a:t>O(n)</a:t>
            </a:r>
          </a:p>
          <a:p>
            <a:pPr>
              <a:buFont typeface="Wingdings" pitchFamily="2" charset="2"/>
              <a:buNone/>
            </a:pPr>
            <a:r>
              <a:rPr lang="en-IE" sz="2000" dirty="0" smtClean="0"/>
              <a:t>	</a:t>
            </a:r>
            <a:r>
              <a:rPr lang="en-IE" sz="2000" dirty="0" err="1" smtClean="0"/>
              <a:t>i</a:t>
            </a:r>
            <a:r>
              <a:rPr lang="en-GB" sz="2000" dirty="0" err="1" smtClean="0"/>
              <a:t>nsert</a:t>
            </a:r>
            <a:r>
              <a:rPr lang="en-IE" sz="2000" dirty="0" smtClean="0"/>
              <a:t>		</a:t>
            </a:r>
            <a:r>
              <a:rPr lang="en-GB" sz="2000" dirty="0" smtClean="0"/>
              <a:t>O(log n)</a:t>
            </a:r>
            <a:r>
              <a:rPr lang="en-IE" sz="2000" dirty="0" smtClean="0"/>
              <a:t>	</a:t>
            </a:r>
            <a:r>
              <a:rPr lang="en-GB" sz="2000" dirty="0" smtClean="0"/>
              <a:t>O(n) </a:t>
            </a:r>
            <a:r>
              <a:rPr lang="en-IE" sz="2000" dirty="0" smtClean="0"/>
              <a:t>		</a:t>
            </a:r>
            <a:r>
              <a:rPr lang="en-GB" sz="2000" dirty="0" smtClean="0"/>
              <a:t>O(1)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/>
              <a:t>	</a:t>
            </a:r>
            <a:r>
              <a:rPr lang="en-GB" sz="2000" dirty="0" err="1" smtClean="0"/>
              <a:t>removeMin</a:t>
            </a:r>
            <a:r>
              <a:rPr lang="en-IE" sz="2000" dirty="0" smtClean="0"/>
              <a:t>		</a:t>
            </a:r>
            <a:r>
              <a:rPr lang="en-GB" sz="2000" dirty="0" smtClean="0"/>
              <a:t>O(log n)</a:t>
            </a:r>
            <a:r>
              <a:rPr lang="en-IE" sz="2000" dirty="0" smtClean="0"/>
              <a:t>	</a:t>
            </a:r>
            <a:r>
              <a:rPr lang="en-GB" sz="2000" dirty="0" smtClean="0"/>
              <a:t>O(1) 		O(n)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/>
              <a:t>	-------------------------------------------------------------------------------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/>
              <a:t>	mixture of all</a:t>
            </a:r>
            <a:r>
              <a:rPr lang="en-IE" sz="2000" dirty="0" smtClean="0"/>
              <a:t>		</a:t>
            </a:r>
            <a:r>
              <a:rPr lang="en-GB" sz="2000" dirty="0" smtClean="0"/>
              <a:t>O(log n)</a:t>
            </a:r>
            <a:r>
              <a:rPr lang="en-IE" sz="2000" dirty="0" smtClean="0"/>
              <a:t>	</a:t>
            </a:r>
            <a:r>
              <a:rPr lang="en-GB" sz="2000" dirty="0" smtClean="0"/>
              <a:t>O(n)		O(n)</a:t>
            </a:r>
            <a:br>
              <a:rPr lang="en-GB" sz="2000" dirty="0" smtClean="0"/>
            </a:br>
            <a:r>
              <a:rPr lang="en-GB" sz="2000" dirty="0" smtClean="0"/>
              <a:t>operations</a:t>
            </a:r>
          </a:p>
          <a:p>
            <a:pPr>
              <a:buFont typeface="Wingdings" pitchFamily="2" charset="2"/>
              <a:buNone/>
            </a:pPr>
            <a:r>
              <a:rPr lang="en-GB" sz="2000" dirty="0" smtClean="0"/>
              <a:t>                         </a:t>
            </a:r>
            <a:endParaRPr lang="en-GB" sz="2000" dirty="0" smtClean="0">
              <a:sym typeface="Wingdings" pitchFamily="2" charset="2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286125" y="4191000"/>
            <a:ext cx="43053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0600">
                <a:solidFill>
                  <a:srgbClr val="009900"/>
                </a:solidFill>
                <a:latin typeface="Times New Roman" pitchFamily="18" charset="0"/>
                <a:sym typeface="Wingdings" pitchFamily="2" charset="2"/>
              </a:rPr>
              <a:t></a:t>
            </a:r>
            <a:r>
              <a:rPr lang="en-GB" sz="8800">
                <a:latin typeface="Times New Roman" pitchFamily="18" charset="0"/>
                <a:sym typeface="Wingdings" pitchFamily="2" charset="2"/>
              </a:rPr>
              <a:t>  </a:t>
            </a:r>
            <a:r>
              <a:rPr lang="en-GB" sz="1060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</a:t>
            </a:r>
            <a:r>
              <a:rPr lang="en-GB" sz="8800">
                <a:latin typeface="Times New Roman" pitchFamily="18" charset="0"/>
                <a:sym typeface="Wingdings" pitchFamily="2" charset="2"/>
              </a:rPr>
              <a:t>   </a:t>
            </a:r>
            <a:r>
              <a:rPr lang="en-GB" sz="1060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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 rot="19822765">
            <a:off x="7314491" y="1914402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FF9900"/>
                </a:solidFill>
                <a:latin typeface="Times New Roman" pitchFamily="18" charset="0"/>
              </a:rPr>
              <a:t>ouch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 rot="19822765">
            <a:off x="5489883" y="2242467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FF9900"/>
                </a:solidFill>
                <a:latin typeface="Times New Roman" pitchFamily="18" charset="0"/>
              </a:rPr>
              <a:t>ouch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 rot="19822765">
            <a:off x="7314491" y="2600202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i="1">
                <a:solidFill>
                  <a:srgbClr val="FF9900"/>
                </a:solidFill>
                <a:latin typeface="Times New Roman" pitchFamily="18" charset="0"/>
              </a:rPr>
              <a:t>ouch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Queues: Concept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 smtClean="0"/>
              <a:t>A priority queue is an abstract data type for storing a collection of prioritized elements.</a:t>
            </a:r>
          </a:p>
          <a:p>
            <a:pPr lvl="1"/>
            <a:r>
              <a:rPr lang="en-IE" sz="1800" smtClean="0"/>
              <a:t>Like a queue but, removal is based on a </a:t>
            </a:r>
            <a:r>
              <a:rPr lang="en-IE" sz="1800" b="1" smtClean="0"/>
              <a:t>priority</a:t>
            </a:r>
          </a:p>
          <a:p>
            <a:pPr lvl="1"/>
            <a:endParaRPr lang="en-IE" sz="1800" b="1" smtClean="0"/>
          </a:p>
          <a:p>
            <a:r>
              <a:rPr lang="en-IE" sz="2000" smtClean="0"/>
              <a:t>Terminology:</a:t>
            </a:r>
          </a:p>
          <a:p>
            <a:pPr lvl="1"/>
            <a:r>
              <a:rPr lang="en-IE" sz="1800" smtClean="0"/>
              <a:t>Priority Queues hold </a:t>
            </a:r>
            <a:r>
              <a:rPr lang="en-IE" sz="1800" b="1" smtClean="0"/>
              <a:t>entries</a:t>
            </a:r>
            <a:r>
              <a:rPr lang="en-IE" sz="1800" smtClean="0"/>
              <a:t> (key + value) – the key is the priority</a:t>
            </a:r>
          </a:p>
          <a:p>
            <a:pPr lvl="1"/>
            <a:r>
              <a:rPr lang="en-IE" sz="1800" smtClean="0"/>
              <a:t>An object can be inserted at any time with any priority</a:t>
            </a:r>
          </a:p>
          <a:p>
            <a:pPr lvl="1"/>
            <a:r>
              <a:rPr lang="en-IE" sz="1800" smtClean="0"/>
              <a:t>Only the element with the highest priority can be removed</a:t>
            </a:r>
          </a:p>
          <a:p>
            <a:pPr lvl="1"/>
            <a:endParaRPr lang="en-IE" sz="1800" smtClean="0"/>
          </a:p>
          <a:p>
            <a:r>
              <a:rPr lang="en-IE" sz="2000" smtClean="0"/>
              <a:t>Example: Airport landing schedule</a:t>
            </a:r>
          </a:p>
          <a:p>
            <a:endParaRPr lang="en-IE" sz="2000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12800" y="5162550"/>
            <a:ext cx="3048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574800" y="51625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336800" y="51625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175000" y="51625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pic>
        <p:nvPicPr>
          <p:cNvPr id="17416" name="Picture 8" descr="c:\Program Files\Common Files\Microsoft Shared\Clipart\cagcat50\TN00686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" y="4800600"/>
            <a:ext cx="50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9" descr="c:\Program Files\Common Files\Microsoft Shared\Clipart\cagcat50\TN00686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238750"/>
            <a:ext cx="50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0" descr="c:\Program Files\Common Files\Microsoft Shared\Clipart\cagcat50\TN00686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238750"/>
            <a:ext cx="50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11" descr="c:\Program Files\Common Files\Microsoft Shared\Clipart\cagcat50\TN00686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5238750"/>
            <a:ext cx="50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12" descr="c:\Program Files\Common Files\Microsoft Shared\Clipart\cagcat50\TN00686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5238750"/>
            <a:ext cx="50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13" descr="c:\Program Files\Common Files\Microsoft Shared\Clipart\cagcat50\TN00686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5600" y="5695950"/>
            <a:ext cx="50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5080000" y="6210300"/>
            <a:ext cx="3987800" cy="247650"/>
          </a:xfrm>
          <a:prstGeom prst="parallelogram">
            <a:avLst>
              <a:gd name="adj" fmla="val 402564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423" name="Picture 15" descr="c:\Program Files\Common Files\Microsoft Shared\Clipart\cagcat50\TN00686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5924550"/>
            <a:ext cx="50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584200" y="531495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E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3937000" y="554355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E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4800600" y="5943600"/>
            <a:ext cx="584200" cy="133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E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6096000" y="6343650"/>
            <a:ext cx="2971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5918200" y="6229350"/>
            <a:ext cx="381000" cy="1905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V="1">
            <a:off x="6553200" y="6229350"/>
            <a:ext cx="381000" cy="1905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V="1">
            <a:off x="7150100" y="6280150"/>
            <a:ext cx="228600" cy="1143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Queues: Funct. Spec.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sz="2000" dirty="0" smtClean="0"/>
              <a:t>Priority Queues work with two objects:</a:t>
            </a:r>
          </a:p>
          <a:p>
            <a:pPr lvl="1">
              <a:lnSpc>
                <a:spcPct val="90000"/>
              </a:lnSpc>
            </a:pPr>
            <a:r>
              <a:rPr lang="en-IE" sz="1800" dirty="0" smtClean="0"/>
              <a:t>a data object</a:t>
            </a:r>
          </a:p>
          <a:p>
            <a:pPr lvl="1">
              <a:lnSpc>
                <a:spcPct val="90000"/>
              </a:lnSpc>
            </a:pPr>
            <a:r>
              <a:rPr lang="en-IE" sz="1800" dirty="0" smtClean="0"/>
              <a:t>A key (priority) object</a:t>
            </a:r>
          </a:p>
          <a:p>
            <a:pPr lvl="1">
              <a:lnSpc>
                <a:spcPct val="90000"/>
              </a:lnSpc>
            </a:pPr>
            <a:endParaRPr lang="en-IE" sz="1600" dirty="0" smtClean="0"/>
          </a:p>
          <a:p>
            <a:pPr>
              <a:lnSpc>
                <a:spcPct val="90000"/>
              </a:lnSpc>
            </a:pPr>
            <a:r>
              <a:rPr lang="en-IE" sz="2000" dirty="0" smtClean="0"/>
              <a:t>Core Operations:</a:t>
            </a:r>
          </a:p>
          <a:p>
            <a:pPr lvl="1"/>
            <a:r>
              <a:rPr lang="en-US" sz="1800" dirty="0" smtClean="0"/>
              <a:t>insert(</a:t>
            </a:r>
            <a:r>
              <a:rPr lang="en-US" sz="1800" dirty="0" err="1" smtClean="0"/>
              <a:t>k,e</a:t>
            </a:r>
            <a:r>
              <a:rPr lang="en-US" sz="1800" dirty="0" smtClean="0"/>
              <a:t>)		Insert a new element e with key k into P</a:t>
            </a:r>
          </a:p>
          <a:p>
            <a:pPr lvl="1"/>
            <a:r>
              <a:rPr lang="en-US" sz="1800" dirty="0" smtClean="0"/>
              <a:t>min()		Return (but don’t remove) an element of P	 				with highest priority; error occurs if P empty.</a:t>
            </a:r>
          </a:p>
          <a:p>
            <a:pPr lvl="1"/>
            <a:r>
              <a:rPr lang="en-US" sz="1800" dirty="0" smtClean="0"/>
              <a:t>remove()		Remove from P and return an element with the</a:t>
            </a:r>
            <a:br>
              <a:rPr lang="en-US" sz="1800" dirty="0" smtClean="0"/>
            </a:br>
            <a:r>
              <a:rPr lang="en-US" sz="1800" dirty="0" smtClean="0"/>
              <a:t>			highest priority; an error occurs if P is empty.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Support Operations:</a:t>
            </a:r>
          </a:p>
          <a:p>
            <a:pPr lvl="1">
              <a:lnSpc>
                <a:spcPct val="90000"/>
              </a:lnSpc>
            </a:pPr>
            <a:r>
              <a:rPr lang="en-US" sz="1800" dirty="0" err="1" smtClean="0"/>
              <a:t>isEmpty</a:t>
            </a:r>
            <a:r>
              <a:rPr lang="en-US" sz="1800" dirty="0" smtClean="0"/>
              <a:t>()		Returns true if the priority queue is empty, or false 				otherwise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size()		Returns the number of elements in the priority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Priority Queue: Java Interfaces</a:t>
            </a:r>
            <a:endParaRPr lang="en-GB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IE" sz="1600" dirty="0" smtClean="0">
                <a:latin typeface="Courier New" pitchFamily="49" charset="0"/>
              </a:rPr>
              <a:t>public interface </a:t>
            </a:r>
            <a:r>
              <a:rPr lang="en-IE" sz="1600" dirty="0" err="1" smtClean="0">
                <a:latin typeface="Courier New" pitchFamily="49" charset="0"/>
              </a:rPr>
              <a:t>PriorityQueue</a:t>
            </a:r>
            <a:r>
              <a:rPr lang="en-IE" sz="1600" dirty="0" smtClean="0">
                <a:latin typeface="Courier New" pitchFamily="49" charset="0"/>
              </a:rPr>
              <a:t>&lt;K,V&gt;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IE" sz="1600" dirty="0" smtClean="0">
                <a:latin typeface="Courier New" pitchFamily="49" charset="0"/>
              </a:rPr>
              <a:t>    public </a:t>
            </a:r>
            <a:r>
              <a:rPr lang="en-IE" sz="1600" dirty="0" err="1" smtClean="0">
                <a:latin typeface="Courier New" pitchFamily="49" charset="0"/>
              </a:rPr>
              <a:t>int</a:t>
            </a:r>
            <a:r>
              <a:rPr lang="en-IE" sz="1600" dirty="0" smtClean="0">
                <a:latin typeface="Courier New" pitchFamily="49" charset="0"/>
              </a:rPr>
              <a:t> size();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IE" sz="1600" dirty="0" smtClean="0">
                <a:latin typeface="Courier New" pitchFamily="49" charset="0"/>
              </a:rPr>
              <a:t>    public </a:t>
            </a:r>
            <a:r>
              <a:rPr lang="en-IE" sz="1600" dirty="0" err="1" smtClean="0">
                <a:latin typeface="Courier New" pitchFamily="49" charset="0"/>
              </a:rPr>
              <a:t>boolean</a:t>
            </a:r>
            <a:r>
              <a:rPr lang="en-IE" sz="1600" dirty="0" smtClean="0">
                <a:latin typeface="Courier New" pitchFamily="49" charset="0"/>
              </a:rPr>
              <a:t> </a:t>
            </a:r>
            <a:r>
              <a:rPr lang="en-IE" sz="1600" dirty="0" err="1" smtClean="0">
                <a:latin typeface="Courier New" pitchFamily="49" charset="0"/>
              </a:rPr>
              <a:t>isEmpty</a:t>
            </a:r>
            <a:r>
              <a:rPr lang="en-IE" sz="1600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IE" sz="1600" dirty="0" smtClean="0">
                <a:latin typeface="Courier New" pitchFamily="49" charset="0"/>
              </a:rPr>
              <a:t>    public void insert(K key, V value);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IE" sz="1600" dirty="0" smtClean="0">
                <a:latin typeface="Courier New" pitchFamily="49" charset="0"/>
              </a:rPr>
              <a:t>    public </a:t>
            </a:r>
            <a:r>
              <a:rPr lang="en-IE" sz="1600" smtClean="0">
                <a:latin typeface="Courier New" pitchFamily="49" charset="0"/>
              </a:rPr>
              <a:t>V min();</a:t>
            </a:r>
            <a:endParaRPr lang="en-IE" sz="16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IE" sz="1600" dirty="0" smtClean="0">
                <a:latin typeface="Courier New" pitchFamily="49" charset="0"/>
              </a:rPr>
              <a:t>	 public V remove();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IE" sz="1600" dirty="0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IE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Priority Queue </a:t>
            </a:r>
            <a:r>
              <a:rPr lang="en-IE" dirty="0" err="1" smtClean="0"/>
              <a:t>Impl</a:t>
            </a:r>
            <a:r>
              <a:rPr lang="en-IE" dirty="0" smtClean="0"/>
              <a:t>. Strategies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List-Based Strategies:</a:t>
            </a:r>
          </a:p>
          <a:p>
            <a:pPr lvl="1"/>
            <a:r>
              <a:rPr lang="en-IE" sz="2000" dirty="0" smtClean="0"/>
              <a:t>Unsorted List:</a:t>
            </a:r>
          </a:p>
          <a:p>
            <a:pPr lvl="2"/>
            <a:r>
              <a:rPr lang="en-IE" sz="1800" dirty="0" smtClean="0"/>
              <a:t>Insert at end of the list</a:t>
            </a:r>
          </a:p>
          <a:p>
            <a:pPr lvl="2"/>
            <a:r>
              <a:rPr lang="en-IE" sz="1800" dirty="0" smtClean="0"/>
              <a:t>Use linear search to find which item to remove</a:t>
            </a:r>
          </a:p>
          <a:p>
            <a:pPr lvl="3"/>
            <a:endParaRPr lang="en-IE" sz="1400" dirty="0" smtClean="0"/>
          </a:p>
          <a:p>
            <a:pPr lvl="1"/>
            <a:r>
              <a:rPr lang="en-IE" sz="2000" dirty="0" smtClean="0"/>
              <a:t>Sorted List:</a:t>
            </a:r>
          </a:p>
          <a:p>
            <a:pPr lvl="2"/>
            <a:r>
              <a:rPr lang="en-IE" sz="1800" dirty="0" smtClean="0"/>
              <a:t>Insert based on priority (like insertion sort)</a:t>
            </a:r>
          </a:p>
          <a:p>
            <a:pPr lvl="3"/>
            <a:endParaRPr lang="en-IE" sz="1400" dirty="0" smtClean="0"/>
          </a:p>
          <a:p>
            <a:r>
              <a:rPr lang="en-IE" sz="2400" dirty="0" smtClean="0"/>
              <a:t>Both strategies have O(n) performance on some operations</a:t>
            </a:r>
          </a:p>
          <a:p>
            <a:pPr lvl="1"/>
            <a:r>
              <a:rPr lang="en-IE" sz="2000" dirty="0" smtClean="0"/>
              <a:t>Unsorted List: min() and </a:t>
            </a:r>
            <a:r>
              <a:rPr lang="en-IE" sz="2000" dirty="0" err="1" smtClean="0"/>
              <a:t>removeMin</a:t>
            </a:r>
            <a:r>
              <a:rPr lang="en-IE" sz="2000" dirty="0" smtClean="0"/>
              <a:t>()</a:t>
            </a:r>
          </a:p>
          <a:p>
            <a:pPr lvl="1"/>
            <a:r>
              <a:rPr lang="en-IE" sz="2000" dirty="0" smtClean="0"/>
              <a:t>Sorted List: insert()</a:t>
            </a:r>
          </a:p>
          <a:p>
            <a:pPr lvl="2"/>
            <a:endParaRPr lang="en-IE" sz="1600" dirty="0" smtClean="0"/>
          </a:p>
          <a:p>
            <a:r>
              <a:rPr lang="en-IE" sz="2400" dirty="0" smtClean="0"/>
              <a:t>Sorted Lists are “better” because they only affect one operation</a:t>
            </a:r>
            <a:endParaRPr lang="en-I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Heaps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heap</a:t>
            </a:r>
            <a:r>
              <a:rPr lang="en-US" altLang="en-US" sz="2400" dirty="0" smtClean="0"/>
              <a:t> is a binary tree that stores keys (key-value pairs) at its internal nodes and that satisfies two additional properties:</a:t>
            </a:r>
          </a:p>
          <a:p>
            <a:pPr lvl="1"/>
            <a:r>
              <a:rPr lang="en-US" altLang="en-US" sz="2000" b="1" dirty="0" smtClean="0"/>
              <a:t>Order Property</a:t>
            </a:r>
            <a:r>
              <a:rPr lang="en-US" altLang="en-US" sz="2000" dirty="0" smtClean="0"/>
              <a:t>: key(parent) </a:t>
            </a:r>
            <a:r>
              <a:rPr lang="en-US" altLang="en-US" sz="2000" dirty="0" smtClean="0">
                <a:sym typeface="Symbol" charset="2"/>
              </a:rPr>
              <a:t></a:t>
            </a:r>
            <a:r>
              <a:rPr lang="en-US" altLang="en-US" sz="2000" dirty="0" smtClean="0"/>
              <a:t> key(child)</a:t>
            </a:r>
          </a:p>
          <a:p>
            <a:pPr lvl="1"/>
            <a:r>
              <a:rPr lang="en-US" altLang="en-US" sz="2000" b="1" dirty="0" smtClean="0"/>
              <a:t>Structural “Completeness” Property</a:t>
            </a:r>
            <a:r>
              <a:rPr lang="en-US" altLang="en-US" sz="2000" dirty="0" smtClean="0"/>
              <a:t>: all levels are full, except the bottom, which is “left-filled”</a:t>
            </a:r>
          </a:p>
          <a:p>
            <a:pPr lvl="1"/>
            <a:endParaRPr lang="en-US" altLang="en-US" sz="2000" dirty="0" smtClean="0"/>
          </a:p>
          <a:p>
            <a:endParaRPr lang="en-GB" sz="2400" dirty="0" smtClean="0"/>
          </a:p>
        </p:txBody>
      </p:sp>
      <p:pic>
        <p:nvPicPr>
          <p:cNvPr id="6256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5213" y="3577208"/>
            <a:ext cx="441960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486400" y="3882008"/>
            <a:ext cx="3810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GB" sz="2000" b="0" dirty="0">
                <a:latin typeface="+mj-lt"/>
              </a:rPr>
              <a:t>Rule 1.</a:t>
            </a:r>
            <a:r>
              <a:rPr lang="en-IE" sz="2000" b="0" dirty="0">
                <a:latin typeface="+mj-lt"/>
              </a:rPr>
              <a:t>	</a:t>
            </a:r>
            <a:r>
              <a:rPr lang="en-GB" sz="2000" b="0" dirty="0">
                <a:latin typeface="+mj-lt"/>
              </a:rPr>
              <a:t>Level </a:t>
            </a:r>
            <a:r>
              <a:rPr lang="en-GB" sz="2000" b="0" dirty="0" err="1">
                <a:latin typeface="+mj-lt"/>
              </a:rPr>
              <a:t>i</a:t>
            </a:r>
            <a:r>
              <a:rPr lang="en-GB" sz="2000" b="0" dirty="0">
                <a:latin typeface="+mj-lt"/>
              </a:rPr>
              <a:t> has 2</a:t>
            </a:r>
            <a:r>
              <a:rPr lang="en-GB" sz="2000" b="0" baseline="30000" dirty="0">
                <a:latin typeface="+mj-lt"/>
              </a:rPr>
              <a:t>i</a:t>
            </a:r>
            <a:r>
              <a:rPr lang="en-GB" sz="2000" b="0" dirty="0">
                <a:latin typeface="+mj-lt"/>
              </a:rPr>
              <a:t> nodes,</a:t>
            </a:r>
            <a:br>
              <a:rPr lang="en-GB" sz="2000" b="0" dirty="0">
                <a:latin typeface="+mj-lt"/>
              </a:rPr>
            </a:br>
            <a:r>
              <a:rPr lang="en-GB" sz="2000" b="0" dirty="0">
                <a:latin typeface="+mj-lt"/>
              </a:rPr>
              <a:t>	for 0</a:t>
            </a:r>
            <a:r>
              <a:rPr lang="en-GB" sz="2000" b="0" dirty="0">
                <a:latin typeface="+mj-lt"/>
                <a:sym typeface="Symbol" charset="2"/>
              </a:rPr>
              <a:t></a:t>
            </a:r>
            <a:r>
              <a:rPr lang="en-GB" sz="2000" b="0" dirty="0" smtClean="0">
                <a:latin typeface="+mj-lt"/>
              </a:rPr>
              <a:t>i&lt;h</a:t>
            </a:r>
            <a:endParaRPr lang="en-GB" sz="2000" b="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en-GB" sz="2000" b="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en-GB" sz="2000" b="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en-GB" sz="2000" b="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GB" sz="2000" b="0" dirty="0">
                <a:latin typeface="+mj-lt"/>
              </a:rPr>
              <a:t>Rule 2.</a:t>
            </a:r>
            <a:r>
              <a:rPr lang="en-IE" sz="2000" b="0" dirty="0">
                <a:latin typeface="+mj-lt"/>
              </a:rPr>
              <a:t>	</a:t>
            </a:r>
            <a:r>
              <a:rPr lang="en-GB" sz="2000" b="0" dirty="0">
                <a:latin typeface="+mj-lt"/>
              </a:rPr>
              <a:t>At level </a:t>
            </a:r>
            <a:r>
              <a:rPr lang="en-GB" sz="2000" b="0" dirty="0" smtClean="0">
                <a:latin typeface="+mj-lt"/>
              </a:rPr>
              <a:t>h-1, </a:t>
            </a:r>
            <a:r>
              <a:rPr lang="en-GB" sz="2000" b="0" dirty="0">
                <a:latin typeface="+mj-lt"/>
              </a:rPr>
              <a:t>all leafs</a:t>
            </a:r>
            <a:br>
              <a:rPr lang="en-GB" sz="2000" b="0" dirty="0">
                <a:latin typeface="+mj-lt"/>
              </a:rPr>
            </a:br>
            <a:r>
              <a:rPr lang="en-IE" sz="2000" b="0" dirty="0">
                <a:latin typeface="+mj-lt"/>
              </a:rPr>
              <a:t>	</a:t>
            </a:r>
            <a:r>
              <a:rPr lang="en-GB" sz="2000" b="0" dirty="0">
                <a:latin typeface="+mj-lt"/>
              </a:rPr>
              <a:t>are to right of all </a:t>
            </a:r>
            <a:r>
              <a:rPr lang="en-IE" sz="2000" b="0" dirty="0">
                <a:latin typeface="+mj-lt"/>
              </a:rPr>
              <a:t>	</a:t>
            </a:r>
            <a:r>
              <a:rPr lang="en-GB" sz="2000" b="0" dirty="0">
                <a:latin typeface="+mj-lt"/>
              </a:rPr>
              <a:t>internal</a:t>
            </a:r>
            <a:r>
              <a:rPr lang="en-IE" sz="2000" b="0" dirty="0">
                <a:latin typeface="+mj-lt"/>
              </a:rPr>
              <a:t> </a:t>
            </a:r>
            <a:r>
              <a:rPr lang="en-GB" sz="2000" b="0" dirty="0">
                <a:latin typeface="+mj-lt"/>
              </a:rPr>
              <a:t>nodes 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3501008"/>
            <a:ext cx="1077913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2000">
                <a:latin typeface="Times New Roman" pitchFamily="18" charset="0"/>
              </a:rPr>
              <a:t>level 0</a:t>
            </a:r>
          </a:p>
          <a:p>
            <a:pPr algn="r"/>
            <a:endParaRPr lang="en-GB" sz="2000">
              <a:latin typeface="Times New Roman" pitchFamily="18" charset="0"/>
            </a:endParaRPr>
          </a:p>
          <a:p>
            <a:pPr algn="r"/>
            <a:r>
              <a:rPr lang="en-GB" sz="2000">
                <a:latin typeface="Times New Roman" pitchFamily="18" charset="0"/>
              </a:rPr>
              <a:t>level 1</a:t>
            </a:r>
          </a:p>
          <a:p>
            <a:pPr algn="r"/>
            <a:endParaRPr lang="en-GB" sz="2000">
              <a:latin typeface="Times New Roman" pitchFamily="18" charset="0"/>
            </a:endParaRPr>
          </a:p>
          <a:p>
            <a:pPr algn="r"/>
            <a:r>
              <a:rPr lang="en-GB" sz="2000">
                <a:latin typeface="Times New Roman" pitchFamily="18" charset="0"/>
              </a:rPr>
              <a:t>…     </a:t>
            </a:r>
          </a:p>
          <a:p>
            <a:pPr algn="r"/>
            <a:endParaRPr lang="en-GB" sz="2000">
              <a:latin typeface="Times New Roman" pitchFamily="18" charset="0"/>
            </a:endParaRPr>
          </a:p>
          <a:p>
            <a:pPr algn="r"/>
            <a:endParaRPr lang="en-GB" sz="1200">
              <a:latin typeface="Times New Roman" pitchFamily="18" charset="0"/>
            </a:endParaRPr>
          </a:p>
          <a:p>
            <a:pPr algn="r"/>
            <a:r>
              <a:rPr lang="en-GB" sz="2000">
                <a:latin typeface="Times New Roman" pitchFamily="18" charset="0"/>
              </a:rPr>
              <a:t>level h-1</a:t>
            </a:r>
            <a:br>
              <a:rPr lang="en-GB" sz="2000">
                <a:latin typeface="Times New Roman" pitchFamily="18" charset="0"/>
              </a:rPr>
            </a:br>
            <a:endParaRPr lang="en-GB" sz="2000">
              <a:latin typeface="Times New Roman" pitchFamily="18" charset="0"/>
            </a:endParaRPr>
          </a:p>
          <a:p>
            <a:pPr algn="r"/>
            <a:r>
              <a:rPr lang="en-GB" sz="2000">
                <a:latin typeface="Times New Roman" pitchFamily="18" charset="0"/>
              </a:rPr>
              <a:t>level 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bg1"/>
                </a:solidFill>
              </a:rPr>
              <a:t>Examples that are </a:t>
            </a:r>
            <a:r>
              <a:rPr lang="en-US" altLang="en-US" i="1" smtClean="0">
                <a:solidFill>
                  <a:schemeClr val="bg1"/>
                </a:solidFill>
              </a:rPr>
              <a:t>NOT</a:t>
            </a:r>
            <a:r>
              <a:rPr lang="en-US" altLang="en-US" smtClean="0">
                <a:solidFill>
                  <a:schemeClr val="bg1"/>
                </a:solidFill>
              </a:rPr>
              <a:t> heaps</a:t>
            </a:r>
          </a:p>
        </p:txBody>
      </p:sp>
      <p:pic>
        <p:nvPicPr>
          <p:cNvPr id="6277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0024" y="1196752"/>
            <a:ext cx="5712296" cy="543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 useful fact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smtClean="0">
                <a:latin typeface="+mj-lt"/>
              </a:rPr>
              <a:t>A heap storing N keys has height</a:t>
            </a:r>
            <a:br>
              <a:rPr lang="en-GB" sz="2400" dirty="0" smtClean="0">
                <a:latin typeface="+mj-lt"/>
              </a:rPr>
            </a:br>
            <a:r>
              <a:rPr lang="en-GB" sz="2000" dirty="0" smtClean="0">
                <a:latin typeface="+mj-lt"/>
              </a:rPr>
              <a:t>	h = </a:t>
            </a:r>
            <a:r>
              <a:rPr lang="en-GB" sz="2000" dirty="0" smtClean="0">
                <a:latin typeface="+mj-lt"/>
                <a:sym typeface="Symbol" charset="2"/>
              </a:rPr>
              <a:t>log(N</a:t>
            </a:r>
            <a:r>
              <a:rPr lang="en-IE" sz="2000" dirty="0" smtClean="0">
                <a:latin typeface="+mj-lt"/>
                <a:sym typeface="Symbol" charset="2"/>
              </a:rPr>
              <a:t>+1</a:t>
            </a:r>
            <a:r>
              <a:rPr lang="en-GB" sz="2000" dirty="0" smtClean="0">
                <a:latin typeface="+mj-lt"/>
                <a:sym typeface="Symbol" charset="2"/>
              </a:rPr>
              <a:t>)        x =</a:t>
            </a:r>
            <a:r>
              <a:rPr lang="en-IE" sz="2000" dirty="0" smtClean="0">
                <a:latin typeface="+mj-lt"/>
                <a:sym typeface="Symbol" charset="2"/>
              </a:rPr>
              <a:t> </a:t>
            </a:r>
            <a:r>
              <a:rPr lang="en-GB" sz="2000" dirty="0" smtClean="0">
                <a:latin typeface="+mj-lt"/>
                <a:sym typeface="Symbol" charset="2"/>
              </a:rPr>
              <a:t>smallest integer greater than x</a:t>
            </a:r>
          </a:p>
          <a:p>
            <a:pPr>
              <a:buNone/>
            </a:pPr>
            <a:r>
              <a:rPr lang="en-GB" sz="2000" dirty="0" smtClean="0">
                <a:latin typeface="+mj-lt"/>
              </a:rPr>
              <a:t>		h = </a:t>
            </a:r>
            <a:r>
              <a:rPr lang="en-GB" sz="2000" dirty="0" smtClean="0">
                <a:latin typeface="+mj-lt"/>
                <a:sym typeface="Symbol" charset="2"/>
              </a:rPr>
              <a:t>log(</a:t>
            </a:r>
            <a:r>
              <a:rPr lang="en-IE" sz="2000" dirty="0" smtClean="0">
                <a:latin typeface="+mj-lt"/>
                <a:sym typeface="Symbol" charset="2"/>
              </a:rPr>
              <a:t>13+1</a:t>
            </a:r>
            <a:r>
              <a:rPr lang="en-GB" sz="2000" dirty="0" smtClean="0">
                <a:latin typeface="+mj-lt"/>
                <a:sym typeface="Symbol" charset="2"/>
              </a:rPr>
              <a:t>)  = 3.</a:t>
            </a:r>
            <a:r>
              <a:rPr lang="en-IE" sz="2000" dirty="0" smtClean="0">
                <a:latin typeface="+mj-lt"/>
                <a:sym typeface="Symbol" charset="2"/>
              </a:rPr>
              <a:t>8074</a:t>
            </a:r>
            <a:r>
              <a:rPr lang="en-GB" sz="2000" dirty="0" smtClean="0">
                <a:latin typeface="+mj-lt"/>
                <a:sym typeface="Symbol" charset="2"/>
              </a:rPr>
              <a:t>...  = 4</a:t>
            </a:r>
          </a:p>
          <a:p>
            <a:endParaRPr lang="en-GB" sz="2400" dirty="0" smtClean="0">
              <a:latin typeface="+mj-lt"/>
              <a:sym typeface="Symbol" charset="2"/>
            </a:endParaRPr>
          </a:p>
        </p:txBody>
      </p:sp>
      <p:pic>
        <p:nvPicPr>
          <p:cNvPr id="6297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2780928"/>
            <a:ext cx="5562600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Inserting into Heaps</a:t>
            </a:r>
            <a:endParaRPr lang="en-GB" smtClean="0"/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IE" sz="2400" dirty="0">
                <a:ea typeface="MS PGothic" pitchFamily="34" charset="-128"/>
              </a:rPr>
              <a:t>To insert an entry into a heap, we must perform three steps: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IE" sz="2000" b="1" dirty="0">
                <a:ea typeface="MS PGothic" pitchFamily="34" charset="-128"/>
              </a:rPr>
              <a:t>Insert the new entry at the last position in the heap.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IE" sz="2000" b="1" dirty="0" err="1">
                <a:ea typeface="MS PGothic" pitchFamily="34" charset="-128"/>
              </a:rPr>
              <a:t>Upheap</a:t>
            </a:r>
            <a:r>
              <a:rPr lang="en-IE" sz="2000" b="1" dirty="0">
                <a:ea typeface="MS PGothic" pitchFamily="34" charset="-128"/>
              </a:rPr>
              <a:t> to restore the “order property”.  </a:t>
            </a:r>
            <a:r>
              <a:rPr lang="en-IE" sz="2000" dirty="0">
                <a:ea typeface="MS PGothic" pitchFamily="34" charset="-128"/>
              </a:rPr>
              <a:t>This involves repeatedly swapping the newly added entry with parent entries until the property is restored.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IE" sz="2000" b="1" dirty="0">
                <a:ea typeface="MS PGothic" pitchFamily="34" charset="-128"/>
              </a:rPr>
              <a:t>Identify the “new” last position in the heap.  </a:t>
            </a:r>
            <a:r>
              <a:rPr lang="en-IE" sz="2000" dirty="0">
                <a:ea typeface="MS PGothic" pitchFamily="34" charset="-128"/>
              </a:rPr>
              <a:t>This involves finding the next position in an in-order traversal of the tree.  If no next position exists, then the new “last” position is the leftmost child on the next level down</a:t>
            </a:r>
            <a:r>
              <a:rPr lang="en-IE" sz="2000" dirty="0" smtClean="0">
                <a:ea typeface="MS PGothic" pitchFamily="34" charset="-128"/>
              </a:rPr>
              <a:t>.</a:t>
            </a:r>
          </a:p>
          <a:p>
            <a:pPr marL="990600" lvl="1" indent="-533400">
              <a:buFontTx/>
              <a:buAutoNum type="arabicPeriod"/>
              <a:defRPr/>
            </a:pPr>
            <a:endParaRPr lang="en-GB" sz="2000" dirty="0" smtClean="0">
              <a:ea typeface="MS PGothic" pitchFamily="34" charset="-128"/>
            </a:endParaRPr>
          </a:p>
          <a:p>
            <a:pPr>
              <a:defRPr/>
            </a:pPr>
            <a:r>
              <a:rPr lang="en-IE" sz="2400" b="1" dirty="0" smtClean="0">
                <a:ea typeface="MS PGothic" pitchFamily="34" charset="-128"/>
              </a:rPr>
              <a:t>Example</a:t>
            </a:r>
            <a:r>
              <a:rPr lang="en-IE" sz="2400" dirty="0" smtClean="0">
                <a:ea typeface="MS PGothic" pitchFamily="34" charset="-128"/>
              </a:rPr>
              <a:t>: Add the following numbers into a heap:</a:t>
            </a:r>
          </a:p>
          <a:p>
            <a:pPr>
              <a:buFont typeface="Wingdings" pitchFamily="2" charset="2"/>
              <a:buNone/>
              <a:defRPr/>
            </a:pPr>
            <a:r>
              <a:rPr lang="en-IE" sz="2400" dirty="0" smtClean="0">
                <a:ea typeface="MS PGothic" pitchFamily="34" charset="-128"/>
              </a:rPr>
              <a:t>		5, 30, 12, 23, 26, 3, 6, 15, 18, 21, 9, 29, 33</a:t>
            </a:r>
          </a:p>
          <a:p>
            <a:pPr>
              <a:buFont typeface="Wingdings" pitchFamily="2" charset="2"/>
              <a:buNone/>
              <a:defRPr/>
            </a:pPr>
            <a:endParaRPr lang="en-IE" sz="2400" dirty="0" smtClean="0">
              <a:ea typeface="MS PGothic" pitchFamily="34" charset="-128"/>
            </a:endParaRPr>
          </a:p>
          <a:p>
            <a:pPr marL="590550" indent="-533400">
              <a:buFontTx/>
              <a:buAutoNum type="arabicPeriod"/>
              <a:defRPr/>
            </a:pPr>
            <a:endParaRPr lang="en-IE" sz="2400" dirty="0" smtClean="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31356</TotalTime>
  <Words>886</Words>
  <Application>Microsoft Office PowerPoint</Application>
  <PresentationFormat>On-screen Show (4:3)</PresentationFormat>
  <Paragraphs>176</Paragraphs>
  <Slides>17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Radial</vt:lpstr>
      <vt:lpstr>Chart</vt:lpstr>
      <vt:lpstr>Priority Queues &amp; Heaps</vt:lpstr>
      <vt:lpstr>Priority Queues: Concept</vt:lpstr>
      <vt:lpstr>Priority Queues: Funct. Spec.</vt:lpstr>
      <vt:lpstr>Priority Queue: Java Interfaces</vt:lpstr>
      <vt:lpstr>Priority Queue Impl. Strategies</vt:lpstr>
      <vt:lpstr>Heaps</vt:lpstr>
      <vt:lpstr>Examples that are NOT heaps</vt:lpstr>
      <vt:lpstr>A useful fact</vt:lpstr>
      <vt:lpstr>Inserting into Heaps</vt:lpstr>
      <vt:lpstr>Inserting into Heaps</vt:lpstr>
      <vt:lpstr>Removing from Heaps</vt:lpstr>
      <vt:lpstr>Removing from Heaps</vt:lpstr>
      <vt:lpstr>Implementing a Heap</vt:lpstr>
      <vt:lpstr>Heap Sort</vt:lpstr>
      <vt:lpstr>Heap Sort - analysis</vt:lpstr>
      <vt:lpstr>Using a heap to implement a PQ</vt:lpstr>
      <vt:lpstr>PQ Comparison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Rem Collier</cp:lastModifiedBy>
  <cp:revision>769</cp:revision>
  <cp:lastPrinted>2009-02-10T14:30:02Z</cp:lastPrinted>
  <dcterms:created xsi:type="dcterms:W3CDTF">2009-02-10T11:22:06Z</dcterms:created>
  <dcterms:modified xsi:type="dcterms:W3CDTF">2014-04-01T14:56:54Z</dcterms:modified>
</cp:coreProperties>
</file>