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256" r:id="rId3"/>
    <p:sldId id="720" r:id="rId4"/>
    <p:sldId id="722" r:id="rId5"/>
    <p:sldId id="721" r:id="rId6"/>
    <p:sldId id="723" r:id="rId7"/>
    <p:sldId id="731" r:id="rId8"/>
    <p:sldId id="732" r:id="rId9"/>
    <p:sldId id="733" r:id="rId10"/>
    <p:sldId id="734" r:id="rId11"/>
    <p:sldId id="735" r:id="rId12"/>
    <p:sldId id="736" r:id="rId13"/>
    <p:sldId id="737" r:id="rId14"/>
    <p:sldId id="738" r:id="rId15"/>
    <p:sldId id="739" r:id="rId16"/>
    <p:sldId id="516" r:id="rId17"/>
  </p:sldIdLst>
  <p:sldSz cx="13004800" cy="9753600"/>
  <p:notesSz cx="6858000" cy="9144000"/>
  <p:defaultTextStyle>
    <a:defPPr>
      <a:defRPr lang="en-US"/>
    </a:defPPr>
    <a:lvl1pPr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1pPr>
    <a:lvl2pPr marL="4572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2pPr>
    <a:lvl3pPr marL="9144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3pPr>
    <a:lvl4pPr marL="13716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4pPr>
    <a:lvl5pPr marL="18288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5pPr>
    <a:lvl6pPr marL="22860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6pPr>
    <a:lvl7pPr marL="27432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7pPr>
    <a:lvl8pPr marL="32004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8pPr>
    <a:lvl9pPr marL="36576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ory O'Hare" initials="G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72" autoAdjust="0"/>
  </p:normalViewPr>
  <p:slideViewPr>
    <p:cSldViewPr>
      <p:cViewPr varScale="1">
        <p:scale>
          <a:sx n="48" d="100"/>
          <a:sy n="48" d="100"/>
        </p:scale>
        <p:origin x="1216" y="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02CB-BF44-C54E-94B1-30D8EC60323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5F72-742C-6241-9EF3-7121037C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1B9B-F4CE-E14F-B8A7-B365797DC35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47A9-552B-1B4C-9BE7-F052C7D0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ga-IE" dirty="0"/>
              <a:t>Click to edit Master title style.</a:t>
            </a:r>
            <a:br>
              <a:rPr lang="ga-I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77864" y="5236840"/>
            <a:ext cx="10801200" cy="2603651"/>
          </a:xfrm>
        </p:spPr>
        <p:txBody>
          <a:bodyPr/>
          <a:lstStyle/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5164832"/>
            <a:ext cx="5184576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900" y="5164832"/>
            <a:ext cx="5405164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864" y="3148608"/>
            <a:ext cx="10539536" cy="5334992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539536" cy="1584176"/>
          </a:xfrm>
        </p:spPr>
        <p:txBody>
          <a:bodyPr anchor="t" anchorCtr="0"/>
          <a:lstStyle/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3220616"/>
            <a:ext cx="5112568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456" y="3220616"/>
            <a:ext cx="5210944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676061" cy="136815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864" y="3076600"/>
            <a:ext cx="4718174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7864" y="3868688"/>
            <a:ext cx="4718174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2480" y="3076600"/>
            <a:ext cx="5131445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2480" y="3868688"/>
            <a:ext cx="5131445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872" y="6827838"/>
            <a:ext cx="9937104" cy="569242"/>
          </a:xfrm>
        </p:spPr>
        <p:txBody>
          <a:bodyPr anchor="t" anchorCtr="0"/>
          <a:lstStyle>
            <a:lvl1pPr algn="l">
              <a:defRPr sz="1800" b="1"/>
            </a:lvl1pPr>
          </a:lstStyle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9872" y="1780456"/>
            <a:ext cx="10009112" cy="49426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9872" y="7469089"/>
            <a:ext cx="9937104" cy="1080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4205" y="8693224"/>
            <a:ext cx="99590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utoShape 1"/>
          <p:cNvSpPr>
            <a:spLocks/>
          </p:cNvSpPr>
          <p:nvPr userDrawn="1"/>
        </p:nvSpPr>
        <p:spPr bwMode="auto">
          <a:xfrm>
            <a:off x="0" y="1852464"/>
            <a:ext cx="13004800" cy="626469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52464"/>
            <a:ext cx="13004800" cy="3337602"/>
          </a:xfrm>
          <a:prstGeom prst="rect">
            <a:avLst/>
          </a:prstGeom>
        </p:spPr>
      </p:pic>
      <p:sp>
        <p:nvSpPr>
          <p:cNvPr id="1025" name="AutoShape 1"/>
          <p:cNvSpPr>
            <a:spLocks/>
          </p:cNvSpPr>
          <p:nvPr/>
        </p:nvSpPr>
        <p:spPr bwMode="auto">
          <a:xfrm>
            <a:off x="0" y="8189168"/>
            <a:ext cx="13004800" cy="156443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AutoShape 2"/>
          <p:cNvSpPr>
            <a:spLocks/>
          </p:cNvSpPr>
          <p:nvPr userDrawn="1"/>
        </p:nvSpPr>
        <p:spPr bwMode="auto">
          <a:xfrm>
            <a:off x="355600" y="246931"/>
            <a:ext cx="12225338" cy="1533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5236840"/>
            <a:ext cx="10801200" cy="26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ym typeface="Corbel" charset="0"/>
              </a:rPr>
              <a:t>Second level</a:t>
            </a:r>
          </a:p>
          <a:p>
            <a:pPr lvl="2"/>
            <a:r>
              <a:rPr lang="en-US" dirty="0">
                <a:sym typeface="Corbel" charset="0"/>
              </a:rPr>
              <a:t>Third 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2212504"/>
            <a:ext cx="511256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 Bold" charset="0"/>
              </a:rPr>
              <a:t>Click to edit Master title style</a:t>
            </a:r>
            <a:br>
              <a:rPr lang="en-US" dirty="0">
                <a:sym typeface="Corbel Bold" charset="0"/>
              </a:rPr>
            </a:br>
            <a:endParaRPr lang="en-US" dirty="0">
              <a:sym typeface="Corbel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5736" y="196280"/>
            <a:ext cx="1296144" cy="1474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accent5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algn="l" rtl="0" fontAlgn="base">
        <a:spcBef>
          <a:spcPts val="1200"/>
        </a:spcBef>
        <a:spcAft>
          <a:spcPct val="0"/>
        </a:spcAft>
        <a:defRPr sz="32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1pPr>
      <a:lvl2pPr algn="l" rtl="0" fontAlgn="base">
        <a:spcBef>
          <a:spcPts val="120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2pPr>
      <a:lvl3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4572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9144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13716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18288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1276400"/>
            <a:ext cx="13004800" cy="1666271"/>
          </a:xfrm>
          <a:prstGeom prst="rect">
            <a:avLst/>
          </a:prstGeom>
        </p:spPr>
      </p:pic>
      <p:sp>
        <p:nvSpPr>
          <p:cNvPr id="96" name="AutoShape 1"/>
          <p:cNvSpPr>
            <a:spLocks/>
          </p:cNvSpPr>
          <p:nvPr userDrawn="1"/>
        </p:nvSpPr>
        <p:spPr bwMode="auto">
          <a:xfrm>
            <a:off x="0" y="1348408"/>
            <a:ext cx="13004800" cy="712879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1492424"/>
            <a:ext cx="1053953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 Bold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3292624"/>
            <a:ext cx="10539536" cy="519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" charset="0"/>
              </a:rPr>
              <a:t>Click to edit Master text styles</a:t>
            </a:r>
          </a:p>
          <a:p>
            <a:pPr lvl="1"/>
            <a:r>
              <a:rPr lang="en-US" dirty="0">
                <a:sym typeface="Corbel" charset="0"/>
              </a:rPr>
              <a:t>Second level</a:t>
            </a:r>
          </a:p>
          <a:p>
            <a:pPr lvl="2"/>
            <a:r>
              <a:rPr lang="en-US" dirty="0">
                <a:sym typeface="Corbel" charset="0"/>
              </a:rPr>
              <a:t>Third 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368300" y="8572500"/>
            <a:ext cx="12225338" cy="800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9752" y="62147"/>
            <a:ext cx="1080120" cy="12283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82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marL="406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000">
          <a:solidFill>
            <a:schemeClr val="accent3"/>
          </a:solidFill>
          <a:latin typeface="+mn-lt"/>
          <a:ea typeface="+mn-ea"/>
          <a:cs typeface="+mn-cs"/>
          <a:sym typeface="Corbel" charset="0"/>
        </a:defRPr>
      </a:lvl1pPr>
      <a:lvl2pPr marL="673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2pPr>
      <a:lvl3pPr marL="990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marL="1308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marL="1625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2082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2540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2997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3454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212504"/>
            <a:ext cx="5904656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/>
              <a:t>COMP 41400 </a:t>
            </a:r>
            <a:br>
              <a:rPr lang="en-GB" dirty="0"/>
            </a:br>
            <a:r>
              <a:rPr lang="en-GB" dirty="0"/>
              <a:t>Multi-Agent Systems (MAS) </a:t>
            </a:r>
            <a:br>
              <a:rPr lang="en-GB" dirty="0"/>
            </a:br>
            <a:br>
              <a:rPr lang="en-IE" dirty="0"/>
            </a:br>
            <a:r>
              <a:rPr lang="en-IE" dirty="0"/>
              <a:t>Lectures 17 Mobile Agents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/>
              <a:t>Professor Gregory O’Hare,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Principal Investigator CONSUS 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School of Computer Science</a:t>
            </a:r>
          </a:p>
          <a:p>
            <a:pPr lvl="1"/>
            <a:r>
              <a:rPr lang="en-US" dirty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US" dirty="0"/>
              <a:t>Task Based Life Cycle Model</a:t>
            </a:r>
          </a:p>
        </p:txBody>
      </p:sp>
      <p:sp>
        <p:nvSpPr>
          <p:cNvPr id="463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45816" y="2140496"/>
            <a:ext cx="10945216" cy="5334992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800" dirty="0">
                <a:solidFill>
                  <a:srgbClr val="00429A"/>
                </a:solidFill>
              </a:rPr>
              <a:t>Offers a flexible life cycle model however context information can be lost during transport.</a:t>
            </a:r>
          </a:p>
          <a:p>
            <a:pPr>
              <a:buFont typeface="Wingdings" charset="0"/>
              <a:buNone/>
            </a:pPr>
            <a:r>
              <a:rPr lang="en-US" sz="2800" dirty="0">
                <a:solidFill>
                  <a:srgbClr val="00429A"/>
                </a:solidFill>
              </a:rPr>
              <a:t>The mobile agent can exist in one of 3 states:  </a:t>
            </a:r>
          </a:p>
          <a:p>
            <a:pPr lvl="2"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a start state</a:t>
            </a:r>
          </a:p>
          <a:p>
            <a:pPr lvl="2"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a death state</a:t>
            </a:r>
          </a:p>
          <a:p>
            <a:pPr lvl="2"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task states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429A"/>
                </a:solidFill>
              </a:rPr>
              <a:t>The mobile agent starts in the start state. Depending on a set of conditions it proceeds through a network of task states - each task has its own state.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429A"/>
                </a:solidFill>
              </a:rPr>
              <a:t>When the agent moves to a new node the context of the currently executing task is lost.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429A"/>
                </a:solidFill>
              </a:rPr>
              <a:t>Before moving the agent must indicate the first task to be started when it re-</a:t>
            </a:r>
            <a:r>
              <a:rPr lang="en-US" sz="2800" dirty="0" err="1">
                <a:solidFill>
                  <a:srgbClr val="00429A"/>
                </a:solidFill>
              </a:rPr>
              <a:t>materialises</a:t>
            </a:r>
            <a:r>
              <a:rPr lang="en-US" sz="2800" dirty="0">
                <a:solidFill>
                  <a:srgbClr val="00429A"/>
                </a:solidFill>
              </a:rPr>
              <a:t> on the destination node.</a:t>
            </a:r>
          </a:p>
          <a:p>
            <a:pPr lvl="2">
              <a:lnSpc>
                <a:spcPct val="90000"/>
              </a:lnSpc>
            </a:pPr>
            <a:endParaRPr lang="en-US" sz="2000" i="1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49872" y="268288"/>
            <a:ext cx="10539536" cy="1512168"/>
          </a:xfrm>
        </p:spPr>
        <p:txBody>
          <a:bodyPr/>
          <a:lstStyle/>
          <a:p>
            <a:r>
              <a:rPr lang="en-US" dirty="0"/>
              <a:t>Aglets</a:t>
            </a:r>
          </a:p>
        </p:txBody>
      </p:sp>
      <p:sp>
        <p:nvSpPr>
          <p:cNvPr id="464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17824" y="2710160"/>
            <a:ext cx="10539536" cy="533499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Within Aglets program code can be transported along with state information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Aglets were created by IBM Japan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Aglets (= agents + applets) are Java objects that can move from one host on the Internet to another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When the aglet moves, it brings along its program code as well as its data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An aglet that executes on one host can 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halt execution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dispatch to a remote host and 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tx2">
                    <a:lumMod val="50000"/>
                  </a:schemeClr>
                </a:solidFill>
              </a:rPr>
              <a:t>resume execution there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2300" i="1" dirty="0">
              <a:latin typeface="Times New Roman" charset="0"/>
            </a:endParaRPr>
          </a:p>
          <a:p>
            <a:pPr lvl="2">
              <a:lnSpc>
                <a:spcPct val="90000"/>
              </a:lnSpc>
            </a:pPr>
            <a:endParaRPr lang="en-US" sz="2000" i="1" dirty="0">
              <a:latin typeface="Times New Roman" charset="0"/>
            </a:endParaRPr>
          </a:p>
          <a:p>
            <a:pPr lvl="2">
              <a:lnSpc>
                <a:spcPct val="90000"/>
              </a:lnSpc>
            </a:pPr>
            <a:endParaRPr lang="en-US" sz="2000" i="1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49872" y="196280"/>
            <a:ext cx="10539536" cy="1512168"/>
          </a:xfrm>
        </p:spPr>
        <p:txBody>
          <a:bodyPr/>
          <a:lstStyle/>
          <a:p>
            <a:r>
              <a:rPr lang="en-US" dirty="0"/>
              <a:t>Aglets II</a:t>
            </a:r>
          </a:p>
        </p:txBody>
      </p:sp>
      <p:sp>
        <p:nvSpPr>
          <p:cNvPr id="466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66987" y="2428528"/>
            <a:ext cx="12137813" cy="6394027"/>
          </a:xfrm>
        </p:spPr>
        <p:txBody>
          <a:bodyPr/>
          <a:lstStyle/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/>
              <a:t>An Applet-like programming model for mobile agents. Implemented in</a:t>
            </a:r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/>
              <a:t>Java (as many mobile agent toolkits are! )</a:t>
            </a:r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004B25"/>
                </a:solidFill>
              </a:rPr>
              <a:t>Aglet = Agent + Applet</a:t>
            </a:r>
            <a:endParaRPr lang="en-US" sz="2800" dirty="0"/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/>
              <a:t>Aglet</a:t>
            </a:r>
            <a:r>
              <a:rPr lang="ja-JP" altLang="en-US" sz="2800" dirty="0"/>
              <a:t>’</a:t>
            </a:r>
            <a:r>
              <a:rPr lang="en-US" sz="2800" dirty="0"/>
              <a:t>s API facilitates mobile technology</a:t>
            </a:r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/>
              <a:t>Aglet: </a:t>
            </a:r>
            <a:r>
              <a:rPr lang="en-US" sz="2800" dirty="0">
                <a:solidFill>
                  <a:srgbClr val="004B25"/>
                </a:solidFill>
              </a:rPr>
              <a:t>mobile java object </a:t>
            </a:r>
            <a:r>
              <a:rPr lang="en-US" sz="2800" dirty="0"/>
              <a:t>that visits aglet enabled hosts in a computer network</a:t>
            </a:r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endParaRPr lang="en-US" sz="2800" dirty="0"/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/>
              <a:t>An Aglet = Instance of a Java class extending the Aglet Class </a:t>
            </a:r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/>
              <a:t>An Aglet = Aglet state (values in variables) + Aglet code (class implementation)</a:t>
            </a:r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>
                <a:solidFill>
                  <a:srgbClr val="004B25"/>
                </a:solidFill>
              </a:rPr>
              <a:t>Autonomous</a:t>
            </a:r>
            <a:r>
              <a:rPr lang="en-US" sz="2800" dirty="0"/>
              <a:t> – runs its own thread after arriving at a host</a:t>
            </a:r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>
                <a:solidFill>
                  <a:srgbClr val="004B25"/>
                </a:solidFill>
              </a:rPr>
              <a:t>Reactive</a:t>
            </a:r>
            <a:r>
              <a:rPr lang="en-US" sz="2800" dirty="0"/>
              <a:t> – responds to incoming messages</a:t>
            </a:r>
          </a:p>
          <a:p>
            <a:pPr marL="954000" lvl="2" algn="just">
              <a:spcBef>
                <a:spcPts val="1200"/>
              </a:spcBef>
              <a:buFont typeface="Wingdings" charset="0"/>
              <a:buNone/>
            </a:pPr>
            <a:r>
              <a:rPr lang="en-US" sz="2800" dirty="0"/>
              <a:t>Offers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Weak Mobility </a:t>
            </a:r>
          </a:p>
          <a:p>
            <a:pPr lvl="2" algn="just"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US" dirty="0"/>
              <a:t>Key Aglets Features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659237"/>
            <a:ext cx="12571307" cy="639402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sz="2600" dirty="0">
                <a:solidFill>
                  <a:srgbClr val="00429A"/>
                </a:solidFill>
              </a:rPr>
              <a:t>•	</a:t>
            </a:r>
            <a:r>
              <a:rPr lang="en-US" sz="2800" dirty="0">
                <a:solidFill>
                  <a:srgbClr val="00429A"/>
                </a:solidFill>
              </a:rPr>
              <a:t>A globally unique naming scheme for agents (navigation/security model)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sz="2800" dirty="0">
                <a:solidFill>
                  <a:srgbClr val="00429A"/>
                </a:solidFill>
              </a:rPr>
              <a:t>•	A travel schedule for specifying complex travel patterns with multiple destinations and automatic failure handling (navigation model)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sz="2800" dirty="0">
                <a:solidFill>
                  <a:srgbClr val="00429A"/>
                </a:solidFill>
              </a:rPr>
              <a:t>•	A white board mechanism allowing multiple agents to collaborate and share information asynchronously (communication model)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sz="2800" dirty="0">
                <a:solidFill>
                  <a:srgbClr val="00429A"/>
                </a:solidFill>
              </a:rPr>
              <a:t>•	An agent message-passing scheme that supports asynchronous and synchronous peer-to-peer communication between agents (communication model)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sz="2800" dirty="0">
                <a:solidFill>
                  <a:srgbClr val="00429A"/>
                </a:solidFill>
              </a:rPr>
              <a:t>•	A network agent class loader that allows an agents Java byte code and state information to travel across the network (navigation model)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sz="2800" dirty="0">
                <a:solidFill>
                  <a:srgbClr val="00429A"/>
                </a:solidFill>
              </a:rPr>
              <a:t>•	An execution context that provides agents with a uniform environment independent of the actual computer system on which they are executing (computational model) aglet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US" dirty="0"/>
              <a:t>Aglet Operations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36" y="1780456"/>
            <a:ext cx="12137813" cy="6394027"/>
          </a:xfrm>
        </p:spPr>
        <p:txBody>
          <a:bodyPr/>
          <a:lstStyle/>
          <a:p>
            <a:pPr marL="584200" lvl="2" indent="0" algn="just">
              <a:lnSpc>
                <a:spcPct val="90000"/>
              </a:lnSpc>
              <a:buNone/>
            </a:pPr>
            <a:r>
              <a:rPr lang="en-US" sz="2800" dirty="0">
                <a:latin typeface="Times New Roman" charset="0"/>
              </a:rPr>
              <a:t>Operations on aglets: </a:t>
            </a:r>
          </a:p>
          <a:p>
            <a:pPr lvl="3" algn="just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creation</a:t>
            </a:r>
            <a:r>
              <a:rPr lang="en-US" sz="2800" dirty="0">
                <a:latin typeface="Times New Roman" charset="0"/>
              </a:rPr>
              <a:t> – within a context. Assign id, </a:t>
            </a:r>
            <a:r>
              <a:rPr lang="en-US" sz="2800" dirty="0" err="1">
                <a:latin typeface="Times New Roman" charset="0"/>
              </a:rPr>
              <a:t>initialise</a:t>
            </a:r>
            <a:r>
              <a:rPr lang="en-US" sz="2800" dirty="0">
                <a:latin typeface="Times New Roman" charset="0"/>
              </a:rPr>
              <a:t> and execute;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Run</a:t>
            </a:r>
            <a:r>
              <a:rPr lang="en-US" sz="2800" dirty="0">
                <a:latin typeface="Times New Roman" charset="0"/>
              </a:rPr>
              <a:t>;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cloning</a:t>
            </a:r>
            <a:r>
              <a:rPr lang="en-US" sz="2800" dirty="0">
                <a:latin typeface="Times New Roman" charset="0"/>
              </a:rPr>
              <a:t> – identical copy in the same context. Different id and execution thread;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dispatching</a:t>
            </a:r>
            <a:r>
              <a:rPr lang="en-US" sz="2800" dirty="0">
                <a:latin typeface="Times New Roman" charset="0"/>
              </a:rPr>
              <a:t> – move from one context to another where execution will re-start (i.e. threads do not migrate);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retraction </a:t>
            </a:r>
            <a:r>
              <a:rPr lang="en-US" sz="2800" dirty="0">
                <a:latin typeface="Times New Roman" charset="0"/>
              </a:rPr>
              <a:t>– pull from current context and insert into the context from which retraction was requested;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activation &amp; deactivation </a:t>
            </a:r>
            <a:r>
              <a:rPr lang="en-US" sz="2800" dirty="0">
                <a:latin typeface="Times New Roman" charset="0"/>
              </a:rPr>
              <a:t>– temporary halt and store in secondary storage;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disposal</a:t>
            </a:r>
            <a:r>
              <a:rPr lang="en-US" sz="2800" dirty="0">
                <a:latin typeface="Times New Roman" charset="0"/>
              </a:rPr>
              <a:t> – halt execution and remove from current context;</a:t>
            </a:r>
          </a:p>
          <a:p>
            <a:pPr marL="584200" lvl="2" indent="0" algn="just">
              <a:lnSpc>
                <a:spcPct val="90000"/>
              </a:lnSpc>
              <a:buNone/>
            </a:pPr>
            <a:r>
              <a:rPr lang="en-US" sz="2800" dirty="0">
                <a:latin typeface="Times New Roman" charset="0"/>
              </a:rPr>
              <a:t>Event-based control via user-defined methods: </a:t>
            </a:r>
          </a:p>
          <a:p>
            <a:pPr lvl="3" algn="just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sz="2800" dirty="0" err="1">
                <a:solidFill>
                  <a:srgbClr val="004B25"/>
                </a:solidFill>
                <a:latin typeface="Times New Roman" charset="0"/>
              </a:rPr>
              <a:t>onCreation</a:t>
            </a: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, </a:t>
            </a:r>
            <a:r>
              <a:rPr lang="en-US" sz="2800" dirty="0" err="1">
                <a:solidFill>
                  <a:srgbClr val="004B25"/>
                </a:solidFill>
                <a:latin typeface="Times New Roman" charset="0"/>
              </a:rPr>
              <a:t>onDisposing</a:t>
            </a: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, </a:t>
            </a:r>
            <a:r>
              <a:rPr lang="en-US" sz="2800" dirty="0" err="1">
                <a:solidFill>
                  <a:srgbClr val="004B25"/>
                </a:solidFill>
                <a:latin typeface="Times New Roman" charset="0"/>
              </a:rPr>
              <a:t>onCloning</a:t>
            </a: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, </a:t>
            </a:r>
          </a:p>
          <a:p>
            <a:pPr lvl="3" algn="just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sz="2800" dirty="0" err="1">
                <a:solidFill>
                  <a:srgbClr val="004B25"/>
                </a:solidFill>
                <a:latin typeface="Times New Roman" charset="0"/>
              </a:rPr>
              <a:t>onDispatching</a:t>
            </a: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, </a:t>
            </a:r>
            <a:r>
              <a:rPr lang="en-US" sz="2800" dirty="0" err="1">
                <a:solidFill>
                  <a:srgbClr val="004B25"/>
                </a:solidFill>
                <a:latin typeface="Times New Roman" charset="0"/>
              </a:rPr>
              <a:t>onReverting</a:t>
            </a: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, </a:t>
            </a:r>
            <a:r>
              <a:rPr lang="en-US" sz="2800" dirty="0" err="1">
                <a:solidFill>
                  <a:srgbClr val="004B25"/>
                </a:solidFill>
                <a:latin typeface="Times New Roman" charset="0"/>
              </a:rPr>
              <a:t>onArrival</a:t>
            </a: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, </a:t>
            </a:r>
            <a:r>
              <a:rPr lang="en-US" sz="2800" dirty="0" err="1">
                <a:solidFill>
                  <a:srgbClr val="004B25"/>
                </a:solidFill>
                <a:latin typeface="Times New Roman" charset="0"/>
              </a:rPr>
              <a:t>onActivation</a:t>
            </a: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, </a:t>
            </a:r>
            <a:r>
              <a:rPr lang="en-US" sz="2800" dirty="0" err="1">
                <a:solidFill>
                  <a:srgbClr val="004B25"/>
                </a:solidFill>
                <a:latin typeface="Times New Roman" charset="0"/>
              </a:rPr>
              <a:t>onDeactivating</a:t>
            </a:r>
            <a:r>
              <a:rPr lang="en-US" sz="2800" dirty="0">
                <a:solidFill>
                  <a:srgbClr val="004B25"/>
                </a:solidFill>
                <a:latin typeface="Times New Roman" charset="0"/>
              </a:rPr>
              <a:t> </a:t>
            </a:r>
            <a:r>
              <a:rPr lang="en-US" sz="2800" dirty="0" err="1">
                <a:solidFill>
                  <a:srgbClr val="004B25"/>
                </a:solidFill>
                <a:latin typeface="Times New Roman" charset="0"/>
              </a:rPr>
              <a:t>etc</a:t>
            </a:r>
            <a:endParaRPr lang="en-US" sz="2800" dirty="0">
              <a:solidFill>
                <a:srgbClr val="004B25"/>
              </a:solidFill>
              <a:latin typeface="Times New Roman" charset="0"/>
            </a:endParaRPr>
          </a:p>
          <a:p>
            <a:pPr marL="584200" lvl="2" indent="0" algn="just">
              <a:lnSpc>
                <a:spcPct val="90000"/>
              </a:lnSpc>
              <a:buNone/>
            </a:pPr>
            <a:r>
              <a:rPr lang="en-US" sz="2800" dirty="0">
                <a:latin typeface="Times New Roman" charset="0"/>
              </a:rPr>
              <a:t>Messaging between aglets: messaging via proxy, a message invokes a method</a:t>
            </a:r>
            <a:endParaRPr lang="en-US" sz="2800" i="1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80" y="268288"/>
            <a:ext cx="4287519" cy="740551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Things to Do!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 bwMode="auto">
          <a:xfrm>
            <a:off x="3889996" y="2428528"/>
            <a:ext cx="8733084" cy="490163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Read around aglets;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Understand differences between weak &amp; Strong Migration;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Understand why most Multi-Agent 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Syetems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deliver weak migration;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6" y="3148608"/>
            <a:ext cx="3075596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/>
              <a:t>Why Mobile Agents</a:t>
            </a:r>
            <a:r>
              <a:rPr lang="en-IE" dirty="0"/>
              <a:t> </a:t>
            </a:r>
            <a:endParaRPr lang="en-GB" dirty="0"/>
          </a:p>
        </p:txBody>
      </p:sp>
      <p:sp>
        <p:nvSpPr>
          <p:cNvPr id="4556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5120" y="2212504"/>
            <a:ext cx="12246187" cy="715264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endParaRPr lang="en-US" i="1" dirty="0">
              <a:latin typeface="Times New Roman" charset="0"/>
            </a:endParaRPr>
          </a:p>
          <a:p>
            <a:pPr lvl="2">
              <a:lnSpc>
                <a:spcPct val="90000"/>
              </a:lnSpc>
            </a:pPr>
            <a:r>
              <a:rPr lang="en-US" sz="3200" dirty="0"/>
              <a:t>Reduce Bandwidth Consumption and Network Loads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Allow dynamic deployment of application components to encapsulate protocols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Execute asynchronously and autonomously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Can adapt by moving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Run on heterogeneous platforms 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Most distributed applications fit naturally into the mobile agent model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Intuitively suitable for mobile users and disconnected operations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GB" b="1" i="1" dirty="0">
              <a:latin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/>
              <a:t>Why Mobile Agents</a:t>
            </a:r>
            <a:r>
              <a:rPr lang="en-IE" dirty="0"/>
              <a:t> </a:t>
            </a:r>
            <a:endParaRPr lang="en-GB" dirty="0"/>
          </a:p>
        </p:txBody>
      </p:sp>
      <p:sp>
        <p:nvSpPr>
          <p:cNvPr id="4556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5120" y="2764720"/>
            <a:ext cx="12246187" cy="715264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endParaRPr lang="en-US" i="1" dirty="0">
              <a:latin typeface="Times New Roman" charset="0"/>
            </a:endParaRPr>
          </a:p>
          <a:p>
            <a:pPr lvl="2">
              <a:lnSpc>
                <a:spcPct val="90000"/>
              </a:lnSpc>
            </a:pPr>
            <a:r>
              <a:rPr lang="en-US" sz="3200" dirty="0"/>
              <a:t>Mobile agents combine the strengths of techniques such as RPC, java applets etc. into a single, convenient framework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Reduce Network load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Overcome network latency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Encapsulate protocols to allow changes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Asynchronous and autonomous execution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GB" b="1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US" dirty="0"/>
              <a:t>Why Mobile Agents II</a:t>
            </a:r>
          </a:p>
        </p:txBody>
      </p:sp>
      <p:sp>
        <p:nvSpPr>
          <p:cNvPr id="456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73808" y="1708448"/>
            <a:ext cx="10539536" cy="5334992"/>
          </a:xfrm>
        </p:spPr>
        <p:txBody>
          <a:bodyPr/>
          <a:lstStyle/>
          <a:p>
            <a:pPr lvl="2"/>
            <a:r>
              <a:rPr lang="en-US" sz="3200" dirty="0">
                <a:latin typeface="Times New Roman" charset="0"/>
              </a:rPr>
              <a:t>Adapt dynamically</a:t>
            </a:r>
          </a:p>
          <a:p>
            <a:pPr lvl="2"/>
            <a:r>
              <a:rPr lang="en-US" sz="3200" dirty="0">
                <a:latin typeface="Times New Roman" charset="0"/>
              </a:rPr>
              <a:t>Heterogeneous</a:t>
            </a:r>
          </a:p>
          <a:p>
            <a:pPr lvl="2"/>
            <a:r>
              <a:rPr lang="en-US" sz="3200" dirty="0">
                <a:latin typeface="Times New Roman" charset="0"/>
              </a:rPr>
              <a:t>Fault tolerant -- move from a down host</a:t>
            </a:r>
          </a:p>
          <a:p>
            <a:pPr lvl="2"/>
            <a:r>
              <a:rPr lang="en-US" sz="3200" dirty="0">
                <a:latin typeface="Times New Roman" charset="0"/>
              </a:rPr>
              <a:t>Efficiency - mobile agents consume fewer network resources since they move the computation to the data rather than the data to the computation</a:t>
            </a:r>
          </a:p>
          <a:p>
            <a:pPr lvl="2"/>
            <a:r>
              <a:rPr lang="en-US" sz="3200" dirty="0">
                <a:latin typeface="Times New Roman" charset="0"/>
              </a:rPr>
              <a:t>Reduction of network traffic </a:t>
            </a:r>
          </a:p>
          <a:p>
            <a:pPr lvl="2"/>
            <a:r>
              <a:rPr lang="en-US" sz="3200" dirty="0">
                <a:latin typeface="Times New Roman" charset="0"/>
              </a:rPr>
              <a:t>Communication protocols involve several interactions, which causes a lot of network traffic. Mobile agents can package up a conversation and ship it to a destination host where the interactions can take place locally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49872" y="196280"/>
            <a:ext cx="10539536" cy="1512168"/>
          </a:xfrm>
        </p:spPr>
        <p:txBody>
          <a:bodyPr/>
          <a:lstStyle/>
          <a:p>
            <a:r>
              <a:rPr lang="en-US" dirty="0"/>
              <a:t>Migration Types</a:t>
            </a:r>
          </a:p>
        </p:txBody>
      </p:sp>
      <p:sp>
        <p:nvSpPr>
          <p:cNvPr id="458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69752" y="1780456"/>
            <a:ext cx="10539536" cy="5334992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Two Broad types of migration exist</a:t>
            </a:r>
            <a:r>
              <a:rPr lang="en-US" i="1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Weak Migration: </a:t>
            </a:r>
            <a:r>
              <a:rPr lang="en-US" dirty="0"/>
              <a:t>permits mobility of code and data state. After the movement, the agent is restarted and the values of its variables are restored, but its execution restarts from the beginning of  a given procedure ( a method in case of objects). 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i="1" dirty="0">
                <a:solidFill>
                  <a:srgbClr val="004B25"/>
                </a:solidFill>
              </a:rPr>
              <a:t>Strong Migration</a:t>
            </a:r>
            <a:r>
              <a:rPr lang="en-US" i="1" dirty="0"/>
              <a:t>: </a:t>
            </a:r>
            <a:r>
              <a:rPr lang="en-US" dirty="0"/>
              <a:t>Mobility of code, data state and execution state. Restart the execution exactly from the point where it was stopped before movement. 	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Within Strong Mobility: </a:t>
            </a:r>
          </a:p>
          <a:p>
            <a:pPr lvl="2">
              <a:spcBef>
                <a:spcPts val="1200"/>
              </a:spcBef>
              <a:buFont typeface="Wingdings" charset="0"/>
              <a:buNone/>
            </a:pPr>
            <a:r>
              <a:rPr lang="en-US" i="1" dirty="0"/>
              <a:t>    </a:t>
            </a:r>
            <a:r>
              <a:rPr lang="en-US" dirty="0"/>
              <a:t>When moving a mobile agent carries: code + data state + execution</a:t>
            </a:r>
          </a:p>
          <a:p>
            <a:pPr lvl="2">
              <a:spcBef>
                <a:spcPts val="1200"/>
              </a:spcBef>
              <a:buFont typeface="Wingdings" charset="0"/>
              <a:buNone/>
            </a:pPr>
            <a:r>
              <a:rPr lang="en-US" dirty="0"/>
              <a:t>    Data State Data  - global or instance variable;</a:t>
            </a:r>
          </a:p>
          <a:p>
            <a:pPr lvl="2">
              <a:spcBef>
                <a:spcPts val="1200"/>
              </a:spcBef>
              <a:buFont typeface="Wingdings" charset="0"/>
              <a:buNone/>
            </a:pPr>
            <a:r>
              <a:rPr lang="en-US" dirty="0"/>
              <a:t>    Execution State – local variables and threads</a:t>
            </a:r>
          </a:p>
          <a:p>
            <a:pPr lvl="2">
              <a:spcBef>
                <a:spcPts val="1200"/>
              </a:spcBef>
              <a:buFont typeface="Wingdings" charset="0"/>
              <a:buNone/>
            </a:pPr>
            <a:r>
              <a:rPr lang="en-US" dirty="0"/>
              <a:t>    On moving, execution can continue the point it stopped on previous host</a:t>
            </a:r>
            <a:endParaRPr lang="en-US" dirty="0">
              <a:latin typeface="Times New Roman" charset="0"/>
            </a:endParaRPr>
          </a:p>
          <a:p>
            <a:pPr lvl="2">
              <a:lnSpc>
                <a:spcPct val="90000"/>
              </a:lnSpc>
            </a:pPr>
            <a:endParaRPr lang="en-US" sz="2300" i="1" dirty="0">
              <a:latin typeface="Times New Roman" charset="0"/>
            </a:endParaRPr>
          </a:p>
          <a:p>
            <a:pPr lvl="2">
              <a:lnSpc>
                <a:spcPct val="90000"/>
              </a:lnSpc>
            </a:pPr>
            <a:endParaRPr lang="en-US" sz="2300" i="1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US" dirty="0"/>
              <a:t>Agent Life Cycle Models</a:t>
            </a:r>
          </a:p>
        </p:txBody>
      </p:sp>
      <p:sp>
        <p:nvSpPr>
          <p:cNvPr id="459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45816" y="2356520"/>
            <a:ext cx="10539536" cy="5334992"/>
          </a:xfrm>
        </p:spPr>
        <p:txBody>
          <a:bodyPr/>
          <a:lstStyle/>
          <a:p>
            <a:pPr marL="541858" indent="-541858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>
                <a:solidFill>
                  <a:srgbClr val="00429A"/>
                </a:solidFill>
              </a:rPr>
              <a:t>An agent life cycle can be defined as: </a:t>
            </a:r>
          </a:p>
          <a:p>
            <a:pPr marL="541858" indent="-541858">
              <a:lnSpc>
                <a:spcPct val="90000"/>
              </a:lnSpc>
              <a:spcBef>
                <a:spcPct val="0"/>
              </a:spcBef>
              <a:buNone/>
            </a:pPr>
            <a:endParaRPr lang="en-US" sz="2800" dirty="0">
              <a:solidFill>
                <a:srgbClr val="00429A"/>
              </a:solidFill>
            </a:endParaRPr>
          </a:p>
          <a:p>
            <a:pPr marL="541858" indent="-541858">
              <a:lnSpc>
                <a:spcPct val="90000"/>
              </a:lnSpc>
              <a:spcBef>
                <a:spcPct val="0"/>
              </a:spcBef>
              <a:buNone/>
            </a:pPr>
            <a:r>
              <a:rPr lang="ja-JP" altLang="en-US" sz="2800" dirty="0">
                <a:solidFill>
                  <a:srgbClr val="00429A"/>
                </a:solidFill>
                <a:latin typeface="Arial"/>
              </a:rPr>
              <a:t>“</a:t>
            </a:r>
            <a:r>
              <a:rPr lang="en-US" sz="2800" dirty="0">
                <a:solidFill>
                  <a:srgbClr val="00429A"/>
                </a:solidFill>
              </a:rPr>
              <a:t>A series of stages through which an agent passes during its lifetime.</a:t>
            </a:r>
            <a:r>
              <a:rPr lang="ja-JP" altLang="en-US" sz="2800" dirty="0">
                <a:solidFill>
                  <a:srgbClr val="00429A"/>
                </a:solidFill>
                <a:latin typeface="Arial"/>
              </a:rPr>
              <a:t>”</a:t>
            </a:r>
            <a:r>
              <a:rPr lang="en-US" sz="2800" dirty="0">
                <a:solidFill>
                  <a:srgbClr val="00429A"/>
                </a:solidFill>
              </a:rPr>
              <a:t> Life cycle models describe both the states of an agent, and the (allowed) transitions between states.</a:t>
            </a:r>
          </a:p>
          <a:p>
            <a:pPr marL="541858" indent="-541858">
              <a:lnSpc>
                <a:spcPct val="90000"/>
              </a:lnSpc>
              <a:spcBef>
                <a:spcPct val="0"/>
              </a:spcBef>
              <a:buNone/>
            </a:pPr>
            <a:endParaRPr lang="en-US" sz="2800" dirty="0">
              <a:solidFill>
                <a:srgbClr val="00429A"/>
              </a:solidFill>
            </a:endParaRPr>
          </a:p>
          <a:p>
            <a:pPr marL="541858" indent="-541858">
              <a:lnSpc>
                <a:spcPct val="90000"/>
              </a:lnSpc>
              <a:spcBef>
                <a:spcPct val="0"/>
              </a:spcBef>
              <a:buNone/>
            </a:pPr>
            <a:endParaRPr lang="en-US" sz="2800" dirty="0">
              <a:solidFill>
                <a:srgbClr val="00429A"/>
              </a:solidFill>
            </a:endParaRPr>
          </a:p>
          <a:p>
            <a:pPr marL="541858" indent="-541858">
              <a:lnSpc>
                <a:spcPct val="90000"/>
              </a:lnSpc>
              <a:spcBef>
                <a:spcPct val="0"/>
              </a:spcBef>
              <a:buNone/>
            </a:pPr>
            <a:endParaRPr lang="en-US" sz="2800" dirty="0">
              <a:solidFill>
                <a:srgbClr val="00429A"/>
              </a:solidFill>
            </a:endParaRPr>
          </a:p>
          <a:p>
            <a:pPr marL="541858" indent="-541858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>
                <a:solidFill>
                  <a:srgbClr val="00429A"/>
                </a:solidFill>
              </a:rPr>
              <a:t>Two Broad Classes of Model exist:</a:t>
            </a:r>
          </a:p>
          <a:p>
            <a:pPr marL="541858" indent="-541858">
              <a:lnSpc>
                <a:spcPct val="90000"/>
              </a:lnSpc>
              <a:spcBef>
                <a:spcPct val="0"/>
              </a:spcBef>
              <a:buNone/>
            </a:pPr>
            <a:endParaRPr lang="en-US" sz="2800" dirty="0">
              <a:solidFill>
                <a:srgbClr val="00429A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429A"/>
                </a:solidFill>
              </a:rPr>
              <a:t>The persistent process life cycle model; </a:t>
            </a:r>
            <a:r>
              <a:rPr lang="en-US" sz="2800" dirty="0" err="1">
                <a:solidFill>
                  <a:srgbClr val="00429A"/>
                </a:solidFill>
              </a:rPr>
              <a:t>e.g</a:t>
            </a:r>
            <a:r>
              <a:rPr lang="en-US" sz="2800" dirty="0">
                <a:solidFill>
                  <a:srgbClr val="00429A"/>
                </a:solidFill>
              </a:rPr>
              <a:t> </a:t>
            </a:r>
            <a:r>
              <a:rPr lang="en-US" sz="2800" dirty="0" err="1">
                <a:solidFill>
                  <a:srgbClr val="00429A"/>
                </a:solidFill>
              </a:rPr>
              <a:t>Telescript</a:t>
            </a:r>
            <a:r>
              <a:rPr lang="en-US" sz="2800" dirty="0">
                <a:solidFill>
                  <a:srgbClr val="00429A"/>
                </a:solidFill>
              </a:rPr>
              <a:t> Agent TCL,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429A"/>
                </a:solidFill>
              </a:rPr>
              <a:t>The task based life cycle model;  </a:t>
            </a:r>
            <a:r>
              <a:rPr lang="en-US" sz="2800" dirty="0" err="1">
                <a:solidFill>
                  <a:srgbClr val="00429A"/>
                </a:solidFill>
              </a:rPr>
              <a:t>e.g</a:t>
            </a:r>
            <a:r>
              <a:rPr lang="en-US" sz="2800" dirty="0">
                <a:solidFill>
                  <a:srgbClr val="00429A"/>
                </a:solidFill>
              </a:rPr>
              <a:t> Aglets</a:t>
            </a:r>
          </a:p>
          <a:p>
            <a:pPr marL="541858" indent="-541858">
              <a:lnSpc>
                <a:spcPct val="90000"/>
              </a:lnSpc>
              <a:spcBef>
                <a:spcPct val="0"/>
              </a:spcBef>
              <a:buNone/>
            </a:pPr>
            <a:endParaRPr lang="en-US" sz="2800" dirty="0"/>
          </a:p>
          <a:p>
            <a:pPr marL="1137902" lvl="1" indent="-487672">
              <a:lnSpc>
                <a:spcPct val="90000"/>
              </a:lnSpc>
              <a:buNone/>
            </a:pPr>
            <a:endParaRPr lang="en-US" sz="2300" i="1" dirty="0">
              <a:latin typeface="Times New Roman" charset="0"/>
            </a:endParaRPr>
          </a:p>
          <a:p>
            <a:pPr marL="1733946" lvl="2" indent="-433487">
              <a:lnSpc>
                <a:spcPct val="90000"/>
              </a:lnSpc>
            </a:pPr>
            <a:endParaRPr lang="en-US" sz="2000" i="1" dirty="0">
              <a:latin typeface="Times New Roman" charset="0"/>
            </a:endParaRPr>
          </a:p>
          <a:p>
            <a:pPr marL="1733946" lvl="2" indent="-433487">
              <a:lnSpc>
                <a:spcPct val="90000"/>
              </a:lnSpc>
            </a:pPr>
            <a:endParaRPr lang="en-US" sz="2000" i="1" dirty="0">
              <a:latin typeface="Times New Roman" charset="0"/>
            </a:endParaRPr>
          </a:p>
          <a:p>
            <a:pPr marL="541858" indent="-541858"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US" dirty="0"/>
              <a:t>FIPA Agent Management Specification</a:t>
            </a:r>
          </a:p>
        </p:txBody>
      </p:sp>
      <p:sp>
        <p:nvSpPr>
          <p:cNvPr id="460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01800" y="2638152"/>
            <a:ext cx="10539536" cy="533499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The FIPA Agent Management Specification explicitly de-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fines an agent life cycle with a state diagram.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FIPA agents can be in one of the following states: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initiated, active, transit, or suspended.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After creation, the agent is said to be in the initiated state. After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invoking the agent, it is active. The central state of a FIPA agent is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 err="1">
                <a:solidFill>
                  <a:schemeClr val="tx1"/>
                </a:solidFill>
              </a:rPr>
              <a:t>defacto</a:t>
            </a:r>
            <a:r>
              <a:rPr lang="en-US" sz="2800" dirty="0">
                <a:solidFill>
                  <a:schemeClr val="tx1"/>
                </a:solidFill>
              </a:rPr>
              <a:t> active state.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tx1"/>
                </a:solidFill>
              </a:rPr>
              <a:t>After moving into another state, agents always return to the active state before additional state transitions are possible.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US" dirty="0"/>
              <a:t>Persistent Process Life cycle Model</a:t>
            </a:r>
          </a:p>
        </p:txBody>
      </p:sp>
      <p:sp>
        <p:nvSpPr>
          <p:cNvPr id="4618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3493" y="2059093"/>
            <a:ext cx="12571307" cy="639402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429A"/>
                </a:solidFill>
              </a:rPr>
              <a:t>All other life cycle models can be built on top of this model;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429A"/>
                </a:solidFill>
              </a:rPr>
              <a:t>The mobile agent can exist in one of 4 states:  </a:t>
            </a:r>
          </a:p>
          <a:p>
            <a:pPr marL="1074738" lvl="1">
              <a:lnSpc>
                <a:spcPct val="90000"/>
              </a:lnSpc>
              <a:buFont typeface="Wingdings" charset="0"/>
              <a:buNone/>
            </a:pPr>
            <a:r>
              <a:rPr lang="en-US" sz="2800" b="1" dirty="0"/>
              <a:t>		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a start state</a:t>
            </a:r>
          </a:p>
          <a:p>
            <a:pPr marL="1074738" lvl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		a frozen state</a:t>
            </a:r>
          </a:p>
          <a:p>
            <a:pPr marL="1074738" lvl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		a running state </a:t>
            </a:r>
          </a:p>
          <a:p>
            <a:pPr marL="1074738" lvl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		a death state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The life cycle starts in a start state and then it proceeds to a running state where a persistent process is executed and eventually enters a death state where the process is terminated;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dirty="0"/>
              <a:t>	</a:t>
            </a:r>
            <a:endParaRPr lang="en-US" sz="2000" i="1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49872" y="268288"/>
            <a:ext cx="10539536" cy="1512168"/>
          </a:xfrm>
        </p:spPr>
        <p:txBody>
          <a:bodyPr/>
          <a:lstStyle/>
          <a:p>
            <a:r>
              <a:rPr lang="en-US" dirty="0"/>
              <a:t>Persistent Process Life Cycle Model II</a:t>
            </a:r>
          </a:p>
        </p:txBody>
      </p:sp>
      <p:sp>
        <p:nvSpPr>
          <p:cNvPr id="4628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73808" y="3004592"/>
            <a:ext cx="10539536" cy="5334992"/>
          </a:xfrm>
        </p:spPr>
        <p:txBody>
          <a:bodyPr/>
          <a:lstStyle/>
          <a:p>
            <a:r>
              <a:rPr lang="en-US" b="0" dirty="0">
                <a:solidFill>
                  <a:srgbClr val="00429A"/>
                </a:solidFill>
              </a:rPr>
              <a:t>When a mobile agent is transported from one node to another, the process in the running state is check-pointed and the agent enters the frozen state;</a:t>
            </a:r>
          </a:p>
          <a:p>
            <a:r>
              <a:rPr lang="en-US" b="0" dirty="0">
                <a:solidFill>
                  <a:srgbClr val="00429A"/>
                </a:solidFill>
              </a:rPr>
              <a:t>Next, its context is delivered to the destination node where the process is resumed and re-enters the running state at the point it left off;</a:t>
            </a:r>
            <a:r>
              <a:rPr lang="en-US" sz="2800" dirty="0">
                <a:solidFill>
                  <a:srgbClr val="00429A"/>
                </a:solidFill>
              </a:rPr>
              <a:t> </a:t>
            </a:r>
            <a:endParaRPr lang="en-US" sz="2800" i="1" dirty="0">
              <a:solidFill>
                <a:srgbClr val="00429A"/>
              </a:solidFill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Title &amp; Subtitle">
  <a:themeElements>
    <a:clrScheme name="Custom 4">
      <a:dk1>
        <a:srgbClr val="00429A"/>
      </a:dk1>
      <a:lt1>
        <a:srgbClr val="009ADE"/>
      </a:lt1>
      <a:dk2>
        <a:srgbClr val="00974A"/>
      </a:dk2>
      <a:lt2>
        <a:srgbClr val="D6D6D6"/>
      </a:lt2>
      <a:accent1>
        <a:srgbClr val="FED100"/>
      </a:accent1>
      <a:accent2>
        <a:srgbClr val="009ADE"/>
      </a:accent2>
      <a:accent3>
        <a:srgbClr val="72BE44"/>
      </a:accent3>
      <a:accent4>
        <a:srgbClr val="00974A"/>
      </a:accent4>
      <a:accent5>
        <a:srgbClr val="FFFFFF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Subtitle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Custom 5">
      <a:dk1>
        <a:srgbClr val="00429A"/>
      </a:dk1>
      <a:lt1>
        <a:srgbClr val="009ADE"/>
      </a:lt1>
      <a:dk2>
        <a:srgbClr val="00974A"/>
      </a:dk2>
      <a:lt2>
        <a:srgbClr val="000000"/>
      </a:lt2>
      <a:accent1>
        <a:srgbClr val="FFFFFF"/>
      </a:accent1>
      <a:accent2>
        <a:srgbClr val="009ADE"/>
      </a:accent2>
      <a:accent3>
        <a:srgbClr val="72BE44"/>
      </a:accent3>
      <a:accent4>
        <a:srgbClr val="00974A"/>
      </a:accent4>
      <a:accent5>
        <a:srgbClr val="009ADE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Bullets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910</Words>
  <Characters>0</Characters>
  <Application>Microsoft Office PowerPoint</Application>
  <PresentationFormat>Custom</PresentationFormat>
  <Lines>0</Lines>
  <Paragraphs>142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Corbel</vt:lpstr>
      <vt:lpstr>Corbel Bold</vt:lpstr>
      <vt:lpstr>Times</vt:lpstr>
      <vt:lpstr>Times New Roman</vt:lpstr>
      <vt:lpstr>Wingdings</vt:lpstr>
      <vt:lpstr>Title &amp; Subtitle</vt:lpstr>
      <vt:lpstr>Title &amp; Bullets</vt:lpstr>
      <vt:lpstr>COMP 41400  Multi-Agent Systems (MAS)   Lectures 17 Mobile Agents</vt:lpstr>
      <vt:lpstr>Why Mobile Agents </vt:lpstr>
      <vt:lpstr>Why Mobile Agents </vt:lpstr>
      <vt:lpstr>Why Mobile Agents II</vt:lpstr>
      <vt:lpstr>Migration Types</vt:lpstr>
      <vt:lpstr>Agent Life Cycle Models</vt:lpstr>
      <vt:lpstr>FIPA Agent Management Specification</vt:lpstr>
      <vt:lpstr>Persistent Process Life cycle Model</vt:lpstr>
      <vt:lpstr>Persistent Process Life Cycle Model II</vt:lpstr>
      <vt:lpstr>Task Based Life Cycle Model</vt:lpstr>
      <vt:lpstr>Aglets</vt:lpstr>
      <vt:lpstr>Aglets II</vt:lpstr>
      <vt:lpstr>Key Aglets Features</vt:lpstr>
      <vt:lpstr>Aglet Operations</vt:lpstr>
      <vt:lpstr>Things to 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</dc:title>
  <dc:subject/>
  <dc:creator/>
  <cp:keywords/>
  <dc:description/>
  <cp:lastModifiedBy>Meenaz Attar</cp:lastModifiedBy>
  <cp:revision>333</cp:revision>
  <cp:lastPrinted>2014-09-22T08:07:46Z</cp:lastPrinted>
  <dcterms:modified xsi:type="dcterms:W3CDTF">2018-12-12T06:50:12Z</dcterms:modified>
</cp:coreProperties>
</file>