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7"/>
  </p:notesMasterIdLst>
  <p:handoutMasterIdLst>
    <p:handoutMasterId r:id="rId28"/>
  </p:handoutMasterIdLst>
  <p:sldIdLst>
    <p:sldId id="256" r:id="rId3"/>
    <p:sldId id="632" r:id="rId4"/>
    <p:sldId id="633" r:id="rId5"/>
    <p:sldId id="720" r:id="rId6"/>
    <p:sldId id="721" r:id="rId7"/>
    <p:sldId id="722" r:id="rId8"/>
    <p:sldId id="723" r:id="rId9"/>
    <p:sldId id="724" r:id="rId10"/>
    <p:sldId id="725" r:id="rId11"/>
    <p:sldId id="636" r:id="rId12"/>
    <p:sldId id="637" r:id="rId13"/>
    <p:sldId id="638" r:id="rId14"/>
    <p:sldId id="639" r:id="rId15"/>
    <p:sldId id="719" r:id="rId16"/>
    <p:sldId id="726" r:id="rId17"/>
    <p:sldId id="727" r:id="rId18"/>
    <p:sldId id="729" r:id="rId19"/>
    <p:sldId id="730" r:id="rId20"/>
    <p:sldId id="731" r:id="rId21"/>
    <p:sldId id="732" r:id="rId22"/>
    <p:sldId id="733" r:id="rId23"/>
    <p:sldId id="735" r:id="rId24"/>
    <p:sldId id="736" r:id="rId25"/>
    <p:sldId id="516" r:id="rId26"/>
  </p:sldIdLst>
  <p:sldSz cx="13004800" cy="9753600"/>
  <p:notesSz cx="6858000" cy="9144000"/>
  <p:defaultTextStyle>
    <a:defPPr>
      <a:defRPr lang="en-US"/>
    </a:defPPr>
    <a:lvl1pPr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1pPr>
    <a:lvl2pPr marL="4572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2pPr>
    <a:lvl3pPr marL="9144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3pPr>
    <a:lvl4pPr marL="13716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4pPr>
    <a:lvl5pPr marL="1828800" algn="ctr" rtl="0" fontAlgn="base">
      <a:spcBef>
        <a:spcPts val="600"/>
      </a:spcBef>
      <a:spcAft>
        <a:spcPct val="0"/>
      </a:spcAft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5pPr>
    <a:lvl6pPr marL="22860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6pPr>
    <a:lvl7pPr marL="27432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7pPr>
    <a:lvl8pPr marL="32004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8pPr>
    <a:lvl9pPr marL="3657600" algn="l" defTabSz="457200" rtl="0" eaLnBrk="1" latinLnBrk="0" hangingPunct="1">
      <a:defRPr sz="2400" kern="1200">
        <a:solidFill>
          <a:srgbClr val="8C161A"/>
        </a:solidFill>
        <a:latin typeface="Corbel" charset="0"/>
        <a:ea typeface="ヒラギノ角ゴ ProN W3" charset="0"/>
        <a:cs typeface="ヒラギノ角ゴ ProN W3" charset="0"/>
        <a:sym typeface="Corbe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ory O'Hare" initials="G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9172" autoAdjust="0"/>
  </p:normalViewPr>
  <p:slideViewPr>
    <p:cSldViewPr>
      <p:cViewPr varScale="1">
        <p:scale>
          <a:sx n="81" d="100"/>
          <a:sy n="81" d="100"/>
        </p:scale>
        <p:origin x="-1104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3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02CB-BF44-C54E-94B1-30D8EC603237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5F72-742C-6241-9EF3-7121037C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1B9B-F4CE-E14F-B8A7-B365797DC358}" type="datetimeFigureOut">
              <a:rPr lang="en-US" smtClean="0"/>
              <a:t>04/12/18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47A9-552B-1B4C-9BE7-F052C7D0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2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47A9-552B-1B4C-9BE7-F052C7D056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674" y="4360985"/>
            <a:ext cx="5008652" cy="40796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ga-IE" dirty="0" smtClean="0"/>
              <a:t>Click to edit Master title style.</a:t>
            </a:r>
            <a:br>
              <a:rPr lang="ga-IE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77864" y="5236840"/>
            <a:ext cx="10801200" cy="2603651"/>
          </a:xfrm>
        </p:spPr>
        <p:txBody>
          <a:bodyPr/>
          <a:lstStyle/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5164832"/>
            <a:ext cx="5184576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900" y="5164832"/>
            <a:ext cx="5405164" cy="27091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864" y="3148608"/>
            <a:ext cx="10539536" cy="5334992"/>
          </a:xfrm>
        </p:spPr>
        <p:txBody>
          <a:bodyPr/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539536" cy="1584176"/>
          </a:xfrm>
        </p:spPr>
        <p:txBody>
          <a:bodyPr anchor="t" anchorCtr="0"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864" y="3220616"/>
            <a:ext cx="5112568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6456" y="3220616"/>
            <a:ext cx="5210944" cy="5262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64" y="1492424"/>
            <a:ext cx="10676061" cy="1368152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864" y="3076600"/>
            <a:ext cx="4718174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7864" y="3868688"/>
            <a:ext cx="4718174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2480" y="3076600"/>
            <a:ext cx="5131445" cy="64807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2480" y="3868688"/>
            <a:ext cx="5131445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4000" y="8693224"/>
            <a:ext cx="882096" cy="5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872" y="6827838"/>
            <a:ext cx="9937104" cy="569242"/>
          </a:xfrm>
        </p:spPr>
        <p:txBody>
          <a:bodyPr anchor="t" anchorCtr="0"/>
          <a:lstStyle>
            <a:lvl1pPr algn="l">
              <a:defRPr sz="1800" b="1"/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9872" y="1780456"/>
            <a:ext cx="10009112" cy="49426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9872" y="7469089"/>
            <a:ext cx="9937104" cy="10801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4205" y="8693224"/>
            <a:ext cx="99590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6" Type="http://schemas.openxmlformats.org/officeDocument/2006/relationships/image" Target="../media/image4.jpe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utoShape 1"/>
          <p:cNvSpPr>
            <a:spLocks/>
          </p:cNvSpPr>
          <p:nvPr userDrawn="1"/>
        </p:nvSpPr>
        <p:spPr bwMode="auto">
          <a:xfrm>
            <a:off x="0" y="1852464"/>
            <a:ext cx="13004800" cy="626469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852464"/>
            <a:ext cx="13004800" cy="3337602"/>
          </a:xfrm>
          <a:prstGeom prst="rect">
            <a:avLst/>
          </a:prstGeom>
        </p:spPr>
      </p:pic>
      <p:sp>
        <p:nvSpPr>
          <p:cNvPr id="1025" name="AutoShape 1"/>
          <p:cNvSpPr>
            <a:spLocks/>
          </p:cNvSpPr>
          <p:nvPr/>
        </p:nvSpPr>
        <p:spPr bwMode="auto">
          <a:xfrm>
            <a:off x="0" y="8189168"/>
            <a:ext cx="13004800" cy="156443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AutoShape 2"/>
          <p:cNvSpPr>
            <a:spLocks/>
          </p:cNvSpPr>
          <p:nvPr userDrawn="1"/>
        </p:nvSpPr>
        <p:spPr bwMode="auto">
          <a:xfrm>
            <a:off x="355600" y="246931"/>
            <a:ext cx="12225338" cy="1533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5236840"/>
            <a:ext cx="10801200" cy="260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 smtClean="0">
                <a:sym typeface="Corbel" charset="0"/>
              </a:rPr>
              <a:t>Second level</a:t>
            </a:r>
          </a:p>
          <a:p>
            <a:pPr lvl="2"/>
            <a:r>
              <a:rPr lang="en-US" dirty="0" smtClean="0">
                <a:sym typeface="Corbel" charset="0"/>
              </a:rPr>
              <a:t>Third </a:t>
            </a:r>
            <a:r>
              <a:rPr lang="en-US" dirty="0">
                <a:sym typeface="Corbel" charset="0"/>
              </a:rPr>
              <a:t>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2212504"/>
            <a:ext cx="51125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orbel Bold" charset="0"/>
              </a:rPr>
              <a:t>Click to edit Master title style</a:t>
            </a:r>
            <a:br>
              <a:rPr lang="en-US" dirty="0" smtClean="0">
                <a:sym typeface="Corbel Bold" charset="0"/>
              </a:rPr>
            </a:br>
            <a:endParaRPr lang="en-US" dirty="0">
              <a:sym typeface="Corbel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5736" y="196280"/>
            <a:ext cx="1296144" cy="14740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accent5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algn="l" rtl="0" fontAlgn="base">
        <a:spcBef>
          <a:spcPts val="1200"/>
        </a:spcBef>
        <a:spcAft>
          <a:spcPct val="0"/>
        </a:spcAft>
        <a:defRPr sz="32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1pPr>
      <a:lvl2pPr algn="l" rtl="0" fontAlgn="base">
        <a:spcBef>
          <a:spcPts val="12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  <a:sym typeface="Corbel" charset="0"/>
        </a:defRPr>
      </a:lvl2pPr>
      <a:lvl3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4572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9144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13716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1828800" algn="l" rtl="0" fontAlgn="base">
        <a:spcBef>
          <a:spcPts val="12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276400"/>
            <a:ext cx="13004800" cy="1666271"/>
          </a:xfrm>
          <a:prstGeom prst="rect">
            <a:avLst/>
          </a:prstGeom>
        </p:spPr>
      </p:pic>
      <p:sp>
        <p:nvSpPr>
          <p:cNvPr id="96" name="AutoShape 1"/>
          <p:cNvSpPr>
            <a:spLocks/>
          </p:cNvSpPr>
          <p:nvPr userDrawn="1"/>
        </p:nvSpPr>
        <p:spPr bwMode="auto">
          <a:xfrm>
            <a:off x="0" y="1348408"/>
            <a:ext cx="13004800" cy="712879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1600" y="21600"/>
                </a:moveTo>
              </a:path>
            </a:pathLst>
          </a:custGeom>
          <a:gradFill flip="none" rotWithShape="1">
            <a:gsLst>
              <a:gs pos="0">
                <a:srgbClr val="66CCFF">
                  <a:alpha val="29803"/>
                </a:srgbClr>
              </a:gs>
              <a:gs pos="100000">
                <a:srgbClr val="FFFFFF">
                  <a:alpha val="29803"/>
                </a:srgbClr>
              </a:gs>
            </a:gsLst>
            <a:lin ang="5700000" scaled="0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7864" y="1492424"/>
            <a:ext cx="1053953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 Bold" charset="0"/>
              </a:rPr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7864" y="3292624"/>
            <a:ext cx="10539536" cy="519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orbel" charset="0"/>
              </a:rPr>
              <a:t>Click to edit Master text styles</a:t>
            </a:r>
          </a:p>
          <a:p>
            <a:pPr lvl="1"/>
            <a:r>
              <a:rPr lang="en-US" dirty="0">
                <a:sym typeface="Corbel" charset="0"/>
              </a:rPr>
              <a:t>Second level</a:t>
            </a:r>
          </a:p>
          <a:p>
            <a:pPr lvl="2"/>
            <a:r>
              <a:rPr lang="en-US" dirty="0">
                <a:sym typeface="Corbel" charset="0"/>
              </a:rPr>
              <a:t>Third level</a:t>
            </a:r>
          </a:p>
          <a:p>
            <a:pPr lvl="3"/>
            <a:r>
              <a:rPr lang="en-US" dirty="0">
                <a:sym typeface="Corbel" charset="0"/>
              </a:rPr>
              <a:t>Fourth level</a:t>
            </a:r>
          </a:p>
          <a:p>
            <a:pPr lvl="4"/>
            <a:r>
              <a:rPr lang="en-US" dirty="0">
                <a:sym typeface="Corbel" charset="0"/>
              </a:rPr>
              <a:t>Fifth level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368300" y="8572500"/>
            <a:ext cx="12225338" cy="800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" y="21600"/>
                </a:moveTo>
                <a:lnTo>
                  <a:pt x="21600" y="21600"/>
                </a:lnTo>
                <a:lnTo>
                  <a:pt x="21596" y="0"/>
                </a:lnTo>
                <a:lnTo>
                  <a:pt x="0" y="0"/>
                </a:lnTo>
                <a:cubicBezTo>
                  <a:pt x="0" y="0"/>
                  <a:pt x="4" y="21600"/>
                  <a:pt x="4" y="21600"/>
                </a:cubicBezTo>
                <a:close/>
                <a:moveTo>
                  <a:pt x="4" y="21600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9752" y="62147"/>
            <a:ext cx="1080120" cy="12283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82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+mj-lt"/>
          <a:ea typeface="+mj-ea"/>
          <a:cs typeface="+mj-cs"/>
          <a:sym typeface="Corbel Bold" charset="0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orbel Bold" charset="0"/>
          <a:ea typeface="ヒラギノ角ゴ ProN W6" charset="0"/>
          <a:cs typeface="ヒラギノ角ゴ ProN W6" charset="0"/>
          <a:sym typeface="Corbel Bold" charset="0"/>
        </a:defRPr>
      </a:lvl9pPr>
    </p:titleStyle>
    <p:bodyStyle>
      <a:lvl1pPr marL="406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3000">
          <a:solidFill>
            <a:schemeClr val="accent3"/>
          </a:solidFill>
          <a:latin typeface="+mn-lt"/>
          <a:ea typeface="+mn-ea"/>
          <a:cs typeface="+mn-cs"/>
          <a:sym typeface="Corbel" charset="0"/>
        </a:defRPr>
      </a:lvl1pPr>
      <a:lvl2pPr marL="673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2pPr>
      <a:lvl3pPr marL="990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3pPr>
      <a:lvl4pPr marL="13081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4pPr>
      <a:lvl5pPr marL="16256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5pPr>
      <a:lvl6pPr marL="20828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6pPr>
      <a:lvl7pPr marL="25400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7pPr>
      <a:lvl8pPr marL="29972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8pPr>
      <a:lvl9pPr marL="3454400" indent="-406400" algn="l" rtl="0" fontAlgn="base">
        <a:spcBef>
          <a:spcPts val="2400"/>
        </a:spcBef>
        <a:spcAft>
          <a:spcPct val="0"/>
        </a:spcAft>
        <a:buSzPct val="4600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orbe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212504"/>
            <a:ext cx="5904656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 smtClean="0"/>
              <a:t>COMP 41400 </a:t>
            </a:r>
            <a:br>
              <a:rPr lang="en-GB" dirty="0" smtClean="0"/>
            </a:br>
            <a:r>
              <a:rPr lang="en-GB" dirty="0" smtClean="0"/>
              <a:t>Multi</a:t>
            </a:r>
            <a:r>
              <a:rPr lang="en-GB" dirty="0"/>
              <a:t>-Agent </a:t>
            </a:r>
            <a:r>
              <a:rPr lang="en-GB" dirty="0" smtClean="0"/>
              <a:t>Systems (</a:t>
            </a:r>
            <a:r>
              <a:rPr lang="en-GB" dirty="0"/>
              <a:t>MAS)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Lecture 18: </a:t>
            </a:r>
            <a:r>
              <a:rPr lang="en-IE" dirty="0" smtClean="0"/>
              <a:t>Intentions &amp; Deliberation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 smtClean="0"/>
              <a:t>Professor Gregory O’Hare,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Principal Investigator CONSUS </a:t>
            </a:r>
            <a:r>
              <a:rPr lang="en-US" dirty="0"/>
              <a:t>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  <a:endParaRPr lang="en-US" dirty="0" smtClean="0"/>
          </a:p>
          <a:p>
            <a:pPr lvl="1"/>
            <a:r>
              <a:rPr lang="en-US" dirty="0" smtClean="0"/>
              <a:t>School of Computer Science</a:t>
            </a:r>
          </a:p>
          <a:p>
            <a:pPr lvl="1"/>
            <a:r>
              <a:rPr lang="en-US" dirty="0" smtClean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268288"/>
            <a:ext cx="6251786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Classes of Commitment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66882" y="2535486"/>
            <a:ext cx="11377526" cy="574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Elsewhere in the literature [RG92] it is recognised that </a:t>
            </a:r>
            <a:r>
              <a:rPr lang="en-GB" sz="3400" dirty="0" err="1">
                <a:solidFill>
                  <a:srgbClr val="00429A"/>
                </a:solidFill>
              </a:rPr>
              <a:t>var</a:t>
            </a:r>
            <a:r>
              <a:rPr lang="en-IE" sz="3400" dirty="0">
                <a:solidFill>
                  <a:srgbClr val="00429A"/>
                </a:solidFill>
              </a:rPr>
              <a:t>y</a:t>
            </a:r>
            <a:r>
              <a:rPr lang="en-GB" sz="3400" dirty="0" err="1">
                <a:solidFill>
                  <a:srgbClr val="00429A"/>
                </a:solidFill>
              </a:rPr>
              <a:t>ing</a:t>
            </a:r>
            <a:r>
              <a:rPr lang="en-GB" sz="3400" dirty="0">
                <a:solidFill>
                  <a:srgbClr val="00429A"/>
                </a:solidFill>
              </a:rPr>
              <a:t>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degrees of commitment may be exhibited by agents. 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err="1">
                <a:solidFill>
                  <a:srgbClr val="00429A"/>
                </a:solidFill>
              </a:rPr>
              <a:t>Rao</a:t>
            </a:r>
            <a:r>
              <a:rPr lang="en-GB" sz="3400" dirty="0">
                <a:solidFill>
                  <a:srgbClr val="00429A"/>
                </a:solidFill>
              </a:rPr>
              <a:t> and </a:t>
            </a:r>
            <a:r>
              <a:rPr lang="en-GB" sz="3400" dirty="0" err="1">
                <a:solidFill>
                  <a:srgbClr val="00429A"/>
                </a:solidFill>
              </a:rPr>
              <a:t>Georgeff</a:t>
            </a:r>
            <a:r>
              <a:rPr lang="en-GB" sz="3400" dirty="0">
                <a:solidFill>
                  <a:srgbClr val="00429A"/>
                </a:solidFill>
              </a:rPr>
              <a:t> [RG91], [RG92] identify three discrete points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on this commitment continuum, namely: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rgbClr val="00429A"/>
                </a:solidFill>
              </a:rPr>
              <a:t>    Blind Commitment, </a:t>
            </a: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rgbClr val="00429A"/>
              </a:solidFill>
            </a:endParaRP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rgbClr val="00429A"/>
                </a:solidFill>
              </a:rPr>
              <a:t>    Single-Minded Commitment and </a:t>
            </a: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endParaRPr lang="en-GB" sz="3400" dirty="0">
              <a:solidFill>
                <a:srgbClr val="00429A"/>
              </a:solidFill>
            </a:endParaRPr>
          </a:p>
          <a:p>
            <a:pPr marL="1887473" lvl="3" algn="just" defTabSz="1257563">
              <a:lnSpc>
                <a:spcPct val="85000"/>
              </a:lnSpc>
              <a:buFont typeface="Wingdings" charset="0"/>
              <a:buChar char="q"/>
            </a:pPr>
            <a:r>
              <a:rPr lang="en-GB" sz="3400" dirty="0">
                <a:solidFill>
                  <a:srgbClr val="00429A"/>
                </a:solidFill>
              </a:rPr>
              <a:t>    Open-Minded Commitment.</a:t>
            </a:r>
            <a:r>
              <a:rPr lang="en-GB" sz="3300" b="1" dirty="0">
                <a:solidFill>
                  <a:srgbClr val="00429A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53928" y="340296"/>
            <a:ext cx="5075484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Blind Commitment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551859" y="3269263"/>
            <a:ext cx="9878506" cy="15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Blind commitment is defined as the adherence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to a commitment until such time as the agent believes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it has achieved the commitment</a:t>
            </a:r>
            <a:r>
              <a:rPr lang="en-GB" sz="3400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340296"/>
            <a:ext cx="7466470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Single-Minded Commitment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345196" y="3109636"/>
            <a:ext cx="10002838" cy="522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Single-minded commitment represents a relaxation of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blind commitment in that the agent will not drop its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commitments unless it believes that they are no longer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achievable. 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The computational overhead of </a:t>
            </a:r>
            <a:r>
              <a:rPr lang="en-GB" sz="3400" dirty="0" err="1">
                <a:solidFill>
                  <a:srgbClr val="00429A"/>
                </a:solidFill>
              </a:rPr>
              <a:t>assertaining</a:t>
            </a:r>
            <a:r>
              <a:rPr lang="en-GB" sz="3400" dirty="0">
                <a:solidFill>
                  <a:srgbClr val="00429A"/>
                </a:solidFill>
              </a:rPr>
              <a:t> whether a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given goal is achievable can be considerable. 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err="1">
                <a:solidFill>
                  <a:srgbClr val="00429A"/>
                </a:solidFill>
              </a:rPr>
              <a:t>Rao</a:t>
            </a:r>
            <a:r>
              <a:rPr lang="en-GB" sz="3400" dirty="0">
                <a:solidFill>
                  <a:srgbClr val="00429A"/>
                </a:solidFill>
              </a:rPr>
              <a:t> and </a:t>
            </a:r>
            <a:r>
              <a:rPr lang="en-GB" sz="3400" dirty="0" err="1">
                <a:solidFill>
                  <a:srgbClr val="00429A"/>
                </a:solidFill>
              </a:rPr>
              <a:t>Georgeff</a:t>
            </a:r>
            <a:r>
              <a:rPr lang="en-GB" sz="3400" dirty="0">
                <a:solidFill>
                  <a:srgbClr val="00429A"/>
                </a:solidFill>
              </a:rPr>
              <a:t> suggest that this can be achieved by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permitting belief revision but not goal revision</a:t>
            </a:r>
            <a:r>
              <a:rPr lang="en-GB" sz="3400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3928" y="340296"/>
            <a:ext cx="7218115" cy="713458"/>
          </a:xfrm>
          <a:noFill/>
          <a:ln/>
        </p:spPr>
        <p:txBody>
          <a:bodyPr/>
          <a:lstStyle/>
          <a:p>
            <a:r>
              <a:rPr lang="en-GB" b="0" dirty="0">
                <a:latin typeface="Times" charset="0"/>
              </a:rPr>
              <a:t>Open-Minded Commitment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525910" y="3449037"/>
            <a:ext cx="11426919" cy="15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Open-minded commitment offers a further relaxation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in that an agent is willing to revise its goals and beliefs,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retaining commitments that are still </a:t>
            </a:r>
            <a:r>
              <a:rPr lang="en-GB" sz="3400" dirty="0" err="1">
                <a:solidFill>
                  <a:srgbClr val="00429A"/>
                </a:solidFill>
              </a:rPr>
              <a:t>compatable</a:t>
            </a:r>
            <a:r>
              <a:rPr lang="en-GB" sz="3400" dirty="0">
                <a:solidFill>
                  <a:srgbClr val="00429A"/>
                </a:solidFill>
              </a:rPr>
              <a:t> with its goals.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677864" y="2068488"/>
            <a:ext cx="7560840" cy="2592288"/>
          </a:xfrm>
          <a:ln/>
        </p:spPr>
        <p:txBody>
          <a:bodyPr/>
          <a:lstStyle/>
          <a:p>
            <a:pPr defTabSz="1257563">
              <a:lnSpc>
                <a:spcPct val="88000"/>
              </a:lnSpc>
              <a:defRPr/>
            </a:pPr>
            <a:r>
              <a:rPr lang="en-GB" dirty="0" smtClean="0"/>
              <a:t>COMP 41400 </a:t>
            </a:r>
            <a:br>
              <a:rPr lang="en-GB" dirty="0" smtClean="0"/>
            </a:br>
            <a:r>
              <a:rPr lang="en-GB" dirty="0" smtClean="0"/>
              <a:t>Multi</a:t>
            </a:r>
            <a:r>
              <a:rPr lang="en-GB" dirty="0"/>
              <a:t>-Agent </a:t>
            </a:r>
            <a:r>
              <a:rPr lang="en-GB" dirty="0" smtClean="0"/>
              <a:t>Systems (</a:t>
            </a:r>
            <a:r>
              <a:rPr lang="en-GB" dirty="0"/>
              <a:t>MAS)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The Prisoner’s Dilemma 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677864" y="5729533"/>
            <a:ext cx="10801200" cy="2603651"/>
          </a:xfrm>
          <a:ln/>
        </p:spPr>
        <p:txBody>
          <a:bodyPr/>
          <a:lstStyle/>
          <a:p>
            <a:pPr lvl="1"/>
            <a:r>
              <a:rPr lang="en-US" dirty="0" smtClean="0"/>
              <a:t>Professor Gregory O’Hare,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Principal Investigator CONSUS </a:t>
            </a:r>
            <a:r>
              <a:rPr lang="en-US" dirty="0"/>
              <a:t>(Crop </a:t>
            </a:r>
            <a:r>
              <a:rPr lang="en-US" dirty="0" err="1"/>
              <a:t>OptimisatioN</a:t>
            </a:r>
            <a:r>
              <a:rPr lang="en-US" dirty="0"/>
              <a:t> through Sensing, Understanding &amp; </a:t>
            </a:r>
            <a:r>
              <a:rPr lang="en-US" dirty="0" err="1"/>
              <a:t>viSualisation</a:t>
            </a:r>
            <a:r>
              <a:rPr lang="en-US" dirty="0"/>
              <a:t>),</a:t>
            </a:r>
            <a:endParaRPr lang="en-US" dirty="0" smtClean="0"/>
          </a:p>
          <a:p>
            <a:pPr lvl="1"/>
            <a:r>
              <a:rPr lang="en-US" dirty="0" smtClean="0"/>
              <a:t>School of Computer Science</a:t>
            </a:r>
          </a:p>
          <a:p>
            <a:pPr lvl="1"/>
            <a:r>
              <a:rPr lang="en-US" dirty="0" smtClean="0"/>
              <a:t>University College Dublin (UCD)</a:t>
            </a:r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The Prisoners Dilemma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502594" y="2032531"/>
            <a:ext cx="12037300" cy="939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Two prisoners are both charged with </a:t>
            </a:r>
            <a:r>
              <a:rPr lang="en-GB" sz="3400" dirty="0" err="1" smtClean="0">
                <a:solidFill>
                  <a:schemeClr val="tx1"/>
                </a:solidFill>
              </a:rPr>
              <a:t>commiting</a:t>
            </a:r>
            <a:r>
              <a:rPr lang="en-GB" sz="3400" dirty="0" smtClean="0">
                <a:solidFill>
                  <a:schemeClr val="tx1"/>
                </a:solidFill>
              </a:rPr>
              <a:t> a crime.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They are both held in separate cells and cannot communicate with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e</a:t>
            </a:r>
            <a:r>
              <a:rPr lang="en-GB" sz="3400" dirty="0" smtClean="0">
                <a:solidFill>
                  <a:schemeClr val="tx1"/>
                </a:solidFill>
              </a:rPr>
              <a:t>ach other.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The two men are told: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r>
              <a:rPr lang="en-GB" sz="3400" dirty="0" smtClean="0">
                <a:solidFill>
                  <a:schemeClr val="tx1"/>
                </a:solidFill>
              </a:rPr>
              <a:t>If one of them confesses and the other does not the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      confessor will be set free and the other sentenced to 3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 </a:t>
            </a:r>
            <a:r>
              <a:rPr lang="en-GB" sz="3400" dirty="0" smtClean="0">
                <a:solidFill>
                  <a:schemeClr val="tx1"/>
                </a:solidFill>
              </a:rPr>
              <a:t>     years in prison.</a:t>
            </a:r>
          </a:p>
          <a:p>
            <a:pPr marL="514350" indent="-514350" algn="just" defTabSz="1257563">
              <a:lnSpc>
                <a:spcPct val="85000"/>
              </a:lnSpc>
              <a:buAutoNum type="arabicPlain" startAt="2"/>
            </a:pPr>
            <a:r>
              <a:rPr lang="en-GB" sz="3400" dirty="0" smtClean="0">
                <a:solidFill>
                  <a:schemeClr val="tx1"/>
                </a:solidFill>
              </a:rPr>
              <a:t>If both confess then each will be jailed for 2 years.</a:t>
            </a:r>
          </a:p>
          <a:p>
            <a:pPr marL="514350" indent="-514350" algn="just" defTabSz="1257563">
              <a:lnSpc>
                <a:spcPct val="85000"/>
              </a:lnSpc>
              <a:buAutoNum type="arabicPlain" startAt="2"/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Both prisoners know that if neither confess they will each be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Jailed for 1 year.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The Prisoner’s Dilemma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777884" y="2965620"/>
            <a:ext cx="9486734" cy="522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You </a:t>
            </a:r>
            <a:r>
              <a:rPr lang="en-GB" sz="3400" dirty="0" smtClean="0">
                <a:solidFill>
                  <a:srgbClr val="004B25"/>
                </a:solidFill>
              </a:rPr>
              <a:t>MUST</a:t>
            </a:r>
            <a:r>
              <a:rPr lang="en-GB" sz="3400" dirty="0" smtClean="0">
                <a:solidFill>
                  <a:schemeClr val="tx1"/>
                </a:solidFill>
              </a:rPr>
              <a:t> understand:-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r>
              <a:rPr lang="en-GB" sz="3400" dirty="0" smtClean="0">
                <a:solidFill>
                  <a:schemeClr val="tx1"/>
                </a:solidFill>
              </a:rPr>
              <a:t>The concept of </a:t>
            </a:r>
            <a:r>
              <a:rPr lang="en-GB" sz="3400" dirty="0" smtClean="0">
                <a:solidFill>
                  <a:srgbClr val="004B25"/>
                </a:solidFill>
              </a:rPr>
              <a:t>utility</a:t>
            </a:r>
            <a:r>
              <a:rPr lang="en-GB" sz="3400" dirty="0" smtClean="0">
                <a:solidFill>
                  <a:schemeClr val="tx1"/>
                </a:solidFill>
              </a:rPr>
              <a:t> in agent reasoning;</a:t>
            </a: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r>
              <a:rPr lang="en-GB" sz="3400" dirty="0" smtClean="0">
                <a:solidFill>
                  <a:schemeClr val="tx1"/>
                </a:solidFill>
              </a:rPr>
              <a:t>How to encode this in the form of a </a:t>
            </a:r>
            <a:r>
              <a:rPr lang="en-GB" sz="3400" dirty="0" smtClean="0">
                <a:solidFill>
                  <a:srgbClr val="004B25"/>
                </a:solidFill>
              </a:rPr>
              <a:t>payoff matrix</a:t>
            </a: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Agent Utility Function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317824" y="2932584"/>
            <a:ext cx="10225136" cy="864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A </a:t>
            </a:r>
            <a:r>
              <a:rPr lang="en-GB" sz="3400" dirty="0" smtClean="0">
                <a:solidFill>
                  <a:srgbClr val="004B25"/>
                </a:solidFill>
              </a:rPr>
              <a:t>Utility Function </a:t>
            </a:r>
            <a:r>
              <a:rPr lang="en-GB" sz="3400" dirty="0" smtClean="0">
                <a:solidFill>
                  <a:schemeClr val="tx1"/>
                </a:solidFill>
              </a:rPr>
              <a:t>captures the benefit or utility of a given </a:t>
            </a:r>
            <a:r>
              <a:rPr lang="en-GB" sz="3400" dirty="0" err="1" smtClean="0">
                <a:solidFill>
                  <a:schemeClr val="tx1"/>
                </a:solidFill>
              </a:rPr>
              <a:t>outcoms</a:t>
            </a:r>
            <a:r>
              <a:rPr lang="en-GB" sz="3400" dirty="0" smtClean="0">
                <a:solidFill>
                  <a:schemeClr val="tx1"/>
                </a:solidFill>
              </a:rPr>
              <a:t> for a given agent.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Each agent will have a utility function. This function generates a real number which codifies the ‘goodness’ of a given outcome for a particular agent.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We can consider a utility function for a given agent </a:t>
            </a:r>
            <a:r>
              <a:rPr lang="en-GB" sz="3400" dirty="0" err="1" smtClean="0">
                <a:solidFill>
                  <a:schemeClr val="tx1"/>
                </a:solidFill>
              </a:rPr>
              <a:t>i</a:t>
            </a:r>
            <a:r>
              <a:rPr lang="en-GB" sz="3400" dirty="0" smtClean="0">
                <a:solidFill>
                  <a:schemeClr val="tx1"/>
                </a:solidFill>
              </a:rPr>
              <a:t> as: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err="1" smtClean="0">
                <a:solidFill>
                  <a:schemeClr val="tx1"/>
                </a:solidFill>
              </a:rPr>
              <a:t>U</a:t>
            </a:r>
            <a:r>
              <a:rPr lang="en-GB" sz="3400" baseline="-25000" dirty="0" err="1" smtClean="0">
                <a:solidFill>
                  <a:schemeClr val="tx1"/>
                </a:solidFill>
              </a:rPr>
              <a:t>i</a:t>
            </a:r>
            <a:r>
              <a:rPr lang="en-GB" sz="3400" baseline="-25000" dirty="0" smtClean="0">
                <a:solidFill>
                  <a:schemeClr val="tx1"/>
                </a:solidFill>
              </a:rPr>
              <a:t> : </a:t>
            </a:r>
            <a:r>
              <a:rPr lang="en-GB" sz="3400" dirty="0" err="1" smtClean="0">
                <a:solidFill>
                  <a:schemeClr val="tx1"/>
                </a:solidFill>
              </a:rPr>
              <a:t>Ω</a:t>
            </a:r>
            <a:r>
              <a:rPr lang="en-GB" sz="3400" dirty="0" smtClean="0">
                <a:solidFill>
                  <a:schemeClr val="tx1"/>
                </a:solidFill>
              </a:rPr>
              <a:t> </a:t>
            </a:r>
            <a:r>
              <a:rPr lang="en-GB" sz="3400" dirty="0" smtClean="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400" dirty="0" smtClean="0">
                <a:solidFill>
                  <a:schemeClr val="tx1"/>
                </a:solidFill>
                <a:latin typeface="Lucida Grande"/>
                <a:ea typeface="Lucida Grande"/>
                <a:cs typeface="Lucida Grande"/>
                <a:sym typeface="Wingdings"/>
              </a:rPr>
              <a:t>β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  <a:latin typeface="Lucida Grande"/>
              <a:ea typeface="Lucida Grande"/>
              <a:cs typeface="Lucida Grande"/>
              <a:sym typeface="Wingdings"/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  <a:latin typeface="+mn-lt"/>
                <a:ea typeface="Lucida Grande"/>
                <a:cs typeface="Lucida Grande"/>
                <a:sym typeface="Wingdings"/>
              </a:rPr>
              <a:t>Outcomes often have a </a:t>
            </a:r>
            <a:r>
              <a:rPr lang="en-GB" sz="3400" dirty="0" smtClean="0">
                <a:solidFill>
                  <a:schemeClr val="accent3">
                    <a:lumMod val="50000"/>
                  </a:schemeClr>
                </a:solidFill>
                <a:latin typeface="+mn-lt"/>
                <a:ea typeface="Lucida Grande"/>
                <a:cs typeface="Lucida Grande"/>
                <a:sym typeface="Wingdings"/>
              </a:rPr>
              <a:t>preference order</a:t>
            </a:r>
            <a:r>
              <a:rPr lang="en-GB" sz="3400" dirty="0" smtClean="0">
                <a:solidFill>
                  <a:schemeClr val="tx1"/>
                </a:solidFill>
                <a:latin typeface="+mn-lt"/>
                <a:ea typeface="Lucida Grande"/>
                <a:cs typeface="Lucida Grande"/>
                <a:sym typeface="Wingdings"/>
              </a:rPr>
              <a:t>.</a:t>
            </a:r>
            <a:endParaRPr lang="en-GB" sz="3400" dirty="0">
              <a:solidFill>
                <a:schemeClr val="tx1"/>
              </a:solidFill>
              <a:latin typeface="+mn-lt"/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Agent Utility Function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317824" y="2932584"/>
            <a:ext cx="10225136" cy="462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If one outcome a is more preferable than another outcome b for a given agent j we can express this as: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chemeClr val="tx1"/>
                </a:solidFill>
              </a:rPr>
              <a:t>a</a:t>
            </a:r>
            <a:r>
              <a:rPr lang="en-GB" sz="3400" dirty="0" smtClean="0">
                <a:solidFill>
                  <a:schemeClr val="tx1"/>
                </a:solidFill>
              </a:rPr>
              <a:t> ≥</a:t>
            </a:r>
            <a:r>
              <a:rPr lang="en-GB" sz="3400" baseline="-25000" dirty="0" smtClean="0">
                <a:solidFill>
                  <a:schemeClr val="tx1"/>
                </a:solidFill>
              </a:rPr>
              <a:t>j </a:t>
            </a:r>
            <a:r>
              <a:rPr lang="en-GB" sz="3400" dirty="0" smtClean="0">
                <a:solidFill>
                  <a:schemeClr val="tx1"/>
                </a:solidFill>
              </a:rPr>
              <a:t>b  which is an abbreviation for </a:t>
            </a:r>
            <a:r>
              <a:rPr lang="en-GB" sz="3400" dirty="0" err="1" smtClean="0">
                <a:solidFill>
                  <a:schemeClr val="tx1"/>
                </a:solidFill>
              </a:rPr>
              <a:t>u</a:t>
            </a:r>
            <a:r>
              <a:rPr lang="en-GB" sz="3400" baseline="-25000" dirty="0" err="1" smtClean="0">
                <a:solidFill>
                  <a:schemeClr val="tx1"/>
                </a:solidFill>
              </a:rPr>
              <a:t>j</a:t>
            </a:r>
            <a:r>
              <a:rPr lang="en-GB" sz="3400" baseline="-25000" dirty="0" smtClean="0">
                <a:solidFill>
                  <a:schemeClr val="tx1"/>
                </a:solidFill>
              </a:rPr>
              <a:t> </a:t>
            </a:r>
            <a:r>
              <a:rPr lang="en-GB" sz="3400" dirty="0" smtClean="0">
                <a:solidFill>
                  <a:schemeClr val="tx1"/>
                </a:solidFill>
              </a:rPr>
              <a:t>a </a:t>
            </a:r>
            <a:r>
              <a:rPr lang="en-GB" sz="3400" baseline="-25000" dirty="0" smtClean="0">
                <a:solidFill>
                  <a:schemeClr val="tx1"/>
                </a:solidFill>
              </a:rPr>
              <a:t> </a:t>
            </a:r>
            <a:r>
              <a:rPr lang="en-GB" sz="3400" dirty="0" smtClean="0">
                <a:solidFill>
                  <a:schemeClr val="tx1"/>
                </a:solidFill>
              </a:rPr>
              <a:t>≥ </a:t>
            </a:r>
            <a:r>
              <a:rPr lang="en-GB" sz="3400" dirty="0" err="1" smtClean="0">
                <a:solidFill>
                  <a:schemeClr val="tx1"/>
                </a:solidFill>
              </a:rPr>
              <a:t>u</a:t>
            </a:r>
            <a:r>
              <a:rPr lang="en-GB" sz="3400" baseline="-25000" dirty="0" err="1" smtClean="0">
                <a:solidFill>
                  <a:schemeClr val="tx1"/>
                </a:solidFill>
              </a:rPr>
              <a:t>j</a:t>
            </a:r>
            <a:r>
              <a:rPr lang="en-GB" sz="3400" baseline="-25000" dirty="0" smtClean="0">
                <a:solidFill>
                  <a:schemeClr val="tx1"/>
                </a:solidFill>
              </a:rPr>
              <a:t> </a:t>
            </a:r>
            <a:r>
              <a:rPr lang="en-GB" sz="3400" dirty="0" smtClean="0">
                <a:solidFill>
                  <a:schemeClr val="tx1"/>
                </a:solidFill>
              </a:rPr>
              <a:t> b</a:t>
            </a: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Payoff Matrix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317824" y="2644552"/>
            <a:ext cx="10225136" cy="611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A payoff matrix which is borrowed from game theoretic research, captures  preferences of outcomes.</a:t>
            </a: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If we consider the prisoner’s dilemma and consider  defects as confessing and cooperating as not confessing.</a:t>
            </a: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51943"/>
              </p:ext>
            </p:extLst>
          </p:nvPr>
        </p:nvGraphicFramePr>
        <p:xfrm>
          <a:off x="1677864" y="5499693"/>
          <a:ext cx="9649071" cy="319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357"/>
                <a:gridCol w="3216357"/>
                <a:gridCol w="3216357"/>
              </a:tblGrid>
              <a:tr h="816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defects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>
                          <a:solidFill>
                            <a:srgbClr val="00429A"/>
                          </a:solidFill>
                        </a:rPr>
                        <a:t>I cooperates</a:t>
                      </a:r>
                      <a:endParaRPr lang="en-US" sz="28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J defects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2</a:t>
                      </a:r>
                    </a:p>
                    <a:p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0</a:t>
                      </a:r>
                    </a:p>
                    <a:p>
                      <a:pPr algn="l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j cooperates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5</a:t>
                      </a:r>
                    </a:p>
                    <a:p>
                      <a:pPr algn="l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3</a:t>
                      </a:r>
                    </a:p>
                    <a:p>
                      <a:pPr algn="l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904" y="340296"/>
            <a:ext cx="9649072" cy="1359182"/>
          </a:xfrm>
          <a:noFill/>
          <a:ln/>
        </p:spPr>
        <p:txBody>
          <a:bodyPr/>
          <a:lstStyle/>
          <a:p>
            <a:r>
              <a:rPr lang="en-GB" dirty="0" smtClean="0"/>
              <a:t>Commitment to Ends &amp; Means</a:t>
            </a:r>
            <a:endParaRPr lang="en-GB" dirty="0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412595" y="3163147"/>
            <a:ext cx="12062209" cy="470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Agents can be thought as having commitment to </a:t>
            </a: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ends </a:t>
            </a:r>
            <a:r>
              <a:rPr lang="en-GB" sz="3400" dirty="0" smtClean="0">
                <a:solidFill>
                  <a:schemeClr val="tx1"/>
                </a:solidFill>
              </a:rPr>
              <a:t>and</a:t>
            </a: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 means</a:t>
            </a: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GB" sz="3400" dirty="0" smtClean="0">
                <a:solidFill>
                  <a:schemeClr val="tx1"/>
                </a:solidFill>
              </a:rPr>
              <a:t> </a:t>
            </a: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Ends: The state of affairs the agent wishes to bring about;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Means: Those mechanisms that the agent chooses to use to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achieve the state of affaires;</a:t>
            </a: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defTabSz="1257563">
              <a:lnSpc>
                <a:spcPct val="85000"/>
              </a:lnSpc>
            </a:pPr>
            <a:endParaRPr lang="en-GB" sz="3400" dirty="0"/>
          </a:p>
          <a:p>
            <a:pPr defTabSz="1257563"/>
            <a:endParaRPr lang="en-GB" sz="3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Payoff Matrix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317824" y="2644552"/>
            <a:ext cx="10225136" cy="551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We read the payoff matrix as follows:  Each cell corresponds to a possible outcome. The top right cell for example encodes the situation where agent </a:t>
            </a:r>
            <a:r>
              <a:rPr lang="en-GB" sz="3400" dirty="0" err="1" smtClean="0">
                <a:solidFill>
                  <a:schemeClr val="tx1"/>
                </a:solidFill>
              </a:rPr>
              <a:t>i</a:t>
            </a:r>
            <a:r>
              <a:rPr lang="en-GB" sz="3400" dirty="0" smtClean="0">
                <a:solidFill>
                  <a:schemeClr val="tx1"/>
                </a:solidFill>
              </a:rPr>
              <a:t> defects and agent j defects. </a:t>
            </a: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32820"/>
              </p:ext>
            </p:extLst>
          </p:nvPr>
        </p:nvGraphicFramePr>
        <p:xfrm>
          <a:off x="1677864" y="5499693"/>
          <a:ext cx="9649071" cy="319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357"/>
                <a:gridCol w="3216357"/>
                <a:gridCol w="3216357"/>
              </a:tblGrid>
              <a:tr h="816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defects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>
                          <a:solidFill>
                            <a:srgbClr val="00429A"/>
                          </a:solidFill>
                        </a:rPr>
                        <a:t>I cooperates</a:t>
                      </a:r>
                      <a:endParaRPr lang="en-US" sz="28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J defects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2</a:t>
                      </a:r>
                    </a:p>
                    <a:p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0</a:t>
                      </a:r>
                    </a:p>
                    <a:p>
                      <a:pPr algn="l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j cooperates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5</a:t>
                      </a:r>
                    </a:p>
                    <a:p>
                      <a:pPr algn="l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3</a:t>
                      </a:r>
                    </a:p>
                    <a:p>
                      <a:pPr algn="l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23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Payoff Matrix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317824" y="2182095"/>
            <a:ext cx="10225136" cy="7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We read the payoff matrix as follows:  Each cell corresponds to a possible outcome. The top right cell for example encodes the outcomes when j defects and I cooperates. </a:t>
            </a:r>
          </a:p>
          <a:p>
            <a:pPr algn="just" defTabSz="1257563">
              <a:lnSpc>
                <a:spcPct val="85000"/>
              </a:lnSpc>
            </a:pPr>
            <a:endParaRPr lang="en-GB" sz="12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In all cells the top rightmost number is the payoff for accrued by agent </a:t>
            </a:r>
            <a:r>
              <a:rPr lang="en-GB" sz="3400" dirty="0" err="1" smtClean="0">
                <a:solidFill>
                  <a:schemeClr val="tx1"/>
                </a:solidFill>
              </a:rPr>
              <a:t>i</a:t>
            </a:r>
            <a:r>
              <a:rPr lang="en-GB" sz="3400" dirty="0" smtClean="0">
                <a:solidFill>
                  <a:schemeClr val="tx1"/>
                </a:solidFill>
              </a:rPr>
              <a:t> while the bottom left is that accrued by agent j.</a:t>
            </a: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13980"/>
              </p:ext>
            </p:extLst>
          </p:nvPr>
        </p:nvGraphicFramePr>
        <p:xfrm>
          <a:off x="1677864" y="6028928"/>
          <a:ext cx="9649071" cy="3193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357"/>
                <a:gridCol w="3216357"/>
                <a:gridCol w="3216357"/>
              </a:tblGrid>
              <a:tr h="8160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defects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>
                          <a:solidFill>
                            <a:srgbClr val="00429A"/>
                          </a:solidFill>
                        </a:rPr>
                        <a:t>I cooperates</a:t>
                      </a:r>
                      <a:endParaRPr lang="en-US" sz="28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J defects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2</a:t>
                      </a:r>
                    </a:p>
                    <a:p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0</a:t>
                      </a:r>
                    </a:p>
                    <a:p>
                      <a:pPr algn="l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</a:tr>
              <a:tr h="81609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j cooperates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5</a:t>
                      </a:r>
                    </a:p>
                    <a:p>
                      <a:pPr algn="l"/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/>
                        <a:t>3</a:t>
                      </a:r>
                    </a:p>
                    <a:p>
                      <a:pPr algn="l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1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Prisoner’s Dilemma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317824" y="2937425"/>
            <a:ext cx="10225136" cy="961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It must be understood that the values in the payoff matrix for the prisoner’s dilemma do not correspond to years in </a:t>
            </a:r>
            <a:r>
              <a:rPr lang="en-GB" sz="3400" dirty="0" err="1" smtClean="0">
                <a:solidFill>
                  <a:schemeClr val="tx1"/>
                </a:solidFill>
              </a:rPr>
              <a:t>prision</a:t>
            </a:r>
            <a:r>
              <a:rPr lang="en-GB" sz="3400" dirty="0" smtClean="0">
                <a:solidFill>
                  <a:schemeClr val="tx1"/>
                </a:solidFill>
              </a:rPr>
              <a:t>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We can express the utilities as: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err="1" smtClean="0">
                <a:solidFill>
                  <a:schemeClr val="tx1"/>
                </a:solidFill>
              </a:rPr>
              <a:t>U</a:t>
            </a:r>
            <a:r>
              <a:rPr lang="en-GB" sz="3400" baseline="-25000" dirty="0" err="1" smtClean="0">
                <a:solidFill>
                  <a:schemeClr val="tx1"/>
                </a:solidFill>
              </a:rPr>
              <a:t>i</a:t>
            </a:r>
            <a:r>
              <a:rPr lang="en-GB" sz="3400" dirty="0" smtClean="0">
                <a:solidFill>
                  <a:schemeClr val="tx1"/>
                </a:solidFill>
              </a:rPr>
              <a:t> (D,D) =2 and </a:t>
            </a:r>
            <a:r>
              <a:rPr lang="en-GB" sz="3400" dirty="0" err="1" smtClean="0">
                <a:solidFill>
                  <a:schemeClr val="tx1"/>
                </a:solidFill>
              </a:rPr>
              <a:t>j</a:t>
            </a:r>
            <a:r>
              <a:rPr lang="en-GB" sz="3400" baseline="-25000" dirty="0" err="1" smtClean="0">
                <a:solidFill>
                  <a:schemeClr val="tx1"/>
                </a:solidFill>
              </a:rPr>
              <a:t>i</a:t>
            </a:r>
            <a:r>
              <a:rPr lang="en-GB" sz="3400" dirty="0" smtClean="0">
                <a:solidFill>
                  <a:schemeClr val="tx1"/>
                </a:solidFill>
              </a:rPr>
              <a:t> </a:t>
            </a:r>
            <a:r>
              <a:rPr lang="en-GB" sz="3400" dirty="0">
                <a:solidFill>
                  <a:schemeClr val="tx1"/>
                </a:solidFill>
              </a:rPr>
              <a:t>(D,D</a:t>
            </a:r>
            <a:r>
              <a:rPr lang="en-GB" sz="3400" dirty="0" smtClean="0">
                <a:solidFill>
                  <a:schemeClr val="tx1"/>
                </a:solidFill>
              </a:rPr>
              <a:t>) = 2 indeed the preferences for agent I can be ordered as follows:-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D,C &gt;</a:t>
            </a:r>
            <a:r>
              <a:rPr lang="en-GB" sz="3400" baseline="-25000" dirty="0" smtClean="0">
                <a:solidFill>
                  <a:schemeClr val="tx1"/>
                </a:solidFill>
              </a:rPr>
              <a:t>I </a:t>
            </a:r>
            <a:r>
              <a:rPr lang="en-GB" sz="3400" dirty="0" smtClean="0">
                <a:solidFill>
                  <a:schemeClr val="tx1"/>
                </a:solidFill>
              </a:rPr>
              <a:t> C,C </a:t>
            </a:r>
            <a:r>
              <a:rPr lang="en-GB" sz="3400" dirty="0">
                <a:solidFill>
                  <a:schemeClr val="tx1"/>
                </a:solidFill>
              </a:rPr>
              <a:t>&gt;</a:t>
            </a:r>
            <a:r>
              <a:rPr lang="en-GB" sz="3400" baseline="-25000" dirty="0" smtClean="0">
                <a:solidFill>
                  <a:schemeClr val="tx1"/>
                </a:solidFill>
              </a:rPr>
              <a:t>I </a:t>
            </a:r>
            <a:r>
              <a:rPr lang="en-GB" sz="3400" dirty="0" smtClean="0">
                <a:solidFill>
                  <a:schemeClr val="tx1"/>
                </a:solidFill>
              </a:rPr>
              <a:t>D,D &gt;</a:t>
            </a:r>
            <a:r>
              <a:rPr lang="en-GB" sz="3400" baseline="-25000" dirty="0" err="1" smtClean="0">
                <a:solidFill>
                  <a:schemeClr val="tx1"/>
                </a:solidFill>
              </a:rPr>
              <a:t>i</a:t>
            </a:r>
            <a:r>
              <a:rPr lang="en-GB" sz="3400" dirty="0" smtClean="0">
                <a:solidFill>
                  <a:schemeClr val="tx1"/>
                </a:solidFill>
              </a:rPr>
              <a:t>  C,D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This reflects the preferences for agent I in terms of years spend in </a:t>
            </a:r>
            <a:r>
              <a:rPr lang="en-GB" sz="3400" dirty="0" err="1" smtClean="0">
                <a:solidFill>
                  <a:schemeClr val="tx1"/>
                </a:solidFill>
              </a:rPr>
              <a:t>prision</a:t>
            </a:r>
            <a:r>
              <a:rPr lang="en-GB" sz="3400" dirty="0" smtClean="0">
                <a:solidFill>
                  <a:schemeClr val="tx1"/>
                </a:solidFill>
              </a:rPr>
              <a:t>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Prisoner’s Dilemma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317824" y="2937425"/>
            <a:ext cx="10225136" cy="98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Consider yourself as one of the prisoners lets say </a:t>
            </a:r>
            <a:r>
              <a:rPr lang="en-GB" sz="3400" dirty="0" err="1" smtClean="0">
                <a:solidFill>
                  <a:schemeClr val="tx1"/>
                </a:solidFill>
              </a:rPr>
              <a:t>i</a:t>
            </a:r>
            <a:r>
              <a:rPr lang="en-GB" sz="3400" dirty="0" smtClean="0">
                <a:solidFill>
                  <a:schemeClr val="tx1"/>
                </a:solidFill>
              </a:rPr>
              <a:t>. Consider the possible scenarios that could occur.</a:t>
            </a: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r>
              <a:rPr lang="en-GB" sz="3400" dirty="0" smtClean="0">
                <a:solidFill>
                  <a:schemeClr val="tx1"/>
                </a:solidFill>
              </a:rPr>
              <a:t>If I cooperate and j cooperates then both would derive a payoff of 3. However were j to defect then I would get a payoff of 0. Therefore the best </a:t>
            </a:r>
            <a:r>
              <a:rPr lang="en-GB" sz="3400" dirty="0" smtClean="0">
                <a:solidFill>
                  <a:srgbClr val="396021"/>
                </a:solidFill>
              </a:rPr>
              <a:t>guaranteed</a:t>
            </a:r>
            <a:r>
              <a:rPr lang="en-GB" sz="3400" dirty="0" smtClean="0">
                <a:solidFill>
                  <a:schemeClr val="tx1"/>
                </a:solidFill>
              </a:rPr>
              <a:t> payoff is 0;</a:t>
            </a: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r>
              <a:rPr lang="en-GB" sz="3400" dirty="0" smtClean="0">
                <a:solidFill>
                  <a:schemeClr val="tx1"/>
                </a:solidFill>
              </a:rPr>
              <a:t>If I defect and j defects then I would get a payoff of 2 while if j were to cooperate I would get a payoff of 5. In this situation I am </a:t>
            </a:r>
            <a:r>
              <a:rPr lang="en-GB" sz="3400" dirty="0" smtClean="0">
                <a:solidFill>
                  <a:srgbClr val="396021"/>
                </a:solidFill>
              </a:rPr>
              <a:t>guaranteed</a:t>
            </a:r>
            <a:r>
              <a:rPr lang="en-GB" sz="3400" dirty="0" smtClean="0">
                <a:solidFill>
                  <a:schemeClr val="tx1"/>
                </a:solidFill>
              </a:rPr>
              <a:t> to get a payoff of 2.</a:t>
            </a: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Thus the best strategy for the prisoner is to defect. This is a symmetric relationship and as such this is the best strategy for both prisoners.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1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880" y="268288"/>
            <a:ext cx="4287519" cy="740551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Things to Do!</a:t>
            </a:r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 bwMode="auto">
          <a:xfrm>
            <a:off x="3889996" y="2428528"/>
            <a:ext cx="8733084" cy="4901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Michael Wooldridge, Introduction to Multi Agent Systems Edition 1.  PDF version available online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Read 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and take notes on </a:t>
            </a:r>
            <a:r>
              <a:rPr lang="en-US" dirty="0" err="1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pp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166-169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Wooldridge intelligent agents book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396021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396021"/>
                </a:solidFill>
                <a:latin typeface="Times" charset="0"/>
                <a:ea typeface="ＭＳ Ｐゴシック" charset="0"/>
              </a:rPr>
              <a:t>Read and take notes on </a:t>
            </a:r>
            <a:r>
              <a:rPr lang="en-US" dirty="0" err="1">
                <a:solidFill>
                  <a:srgbClr val="396021"/>
                </a:solidFill>
                <a:latin typeface="Times" charset="0"/>
                <a:ea typeface="ＭＳ Ｐゴシック" charset="0"/>
              </a:rPr>
              <a:t>pp</a:t>
            </a:r>
            <a:r>
              <a:rPr lang="en-US" dirty="0">
                <a:solidFill>
                  <a:srgbClr val="396021"/>
                </a:solidFill>
                <a:latin typeface="Times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105-117 </a:t>
            </a:r>
            <a:r>
              <a:rPr lang="en-US" dirty="0">
                <a:solidFill>
                  <a:srgbClr val="396021"/>
                </a:solidFill>
                <a:latin typeface="Times" charset="0"/>
                <a:ea typeface="ＭＳ Ｐゴシック" charset="0"/>
              </a:rPr>
              <a:t>Wooldridge intelligent agents book;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396021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Read and take notes on  </a:t>
            </a:r>
            <a:r>
              <a:rPr lang="en-US" dirty="0" err="1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pp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 76-80 </a:t>
            </a:r>
            <a:r>
              <a:rPr lang="en-US" dirty="0">
                <a:solidFill>
                  <a:srgbClr val="396021"/>
                </a:solidFill>
                <a:latin typeface="Times" charset="0"/>
                <a:ea typeface="ＭＳ Ｐゴシック" charset="0"/>
              </a:rPr>
              <a:t>Wooldridge intelligent agents book</a:t>
            </a: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396021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396021"/>
                </a:solidFill>
                <a:latin typeface="Times" charset="0"/>
                <a:ea typeface="ＭＳ Ｐゴシック" charset="0"/>
              </a:rPr>
              <a:t>Read Section 8.1 Speech Acts</a:t>
            </a:r>
            <a:endParaRPr lang="en-US" dirty="0" smtClean="0">
              <a:solidFill>
                <a:srgbClr val="396021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429A"/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Times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429A"/>
                </a:solidFill>
                <a:latin typeface="Times" charset="0"/>
                <a:ea typeface="ＭＳ Ｐゴシック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6" y="3148608"/>
            <a:ext cx="3075596" cy="21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Commitment to Means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173144" y="2420095"/>
            <a:ext cx="10153583" cy="522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Let us consider </a:t>
            </a:r>
            <a:r>
              <a:rPr lang="en-GB" sz="3400" dirty="0" smtClean="0">
                <a:solidFill>
                  <a:srgbClr val="00429A"/>
                </a:solidFill>
              </a:rPr>
              <a:t>how commitment to means is generally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adjudicated upon. More often than not  this involves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execution of a plan.</a:t>
            </a: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Often a commitment persists until the agent believes:-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r>
              <a:rPr lang="en-GB" sz="3400" dirty="0" smtClean="0">
                <a:solidFill>
                  <a:srgbClr val="00429A"/>
                </a:solidFill>
              </a:rPr>
              <a:t>It believes the commitment/intention has </a:t>
            </a:r>
            <a:r>
              <a:rPr lang="en-GB" sz="3400" dirty="0" err="1" smtClean="0">
                <a:solidFill>
                  <a:srgbClr val="00429A"/>
                </a:solidFill>
              </a:rPr>
              <a:t>suceeded</a:t>
            </a:r>
            <a:r>
              <a:rPr lang="en-GB" sz="3400" dirty="0" smtClean="0">
                <a:solidFill>
                  <a:srgbClr val="00429A"/>
                </a:solidFill>
              </a:rPr>
              <a:t>;</a:t>
            </a: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r>
              <a:rPr lang="en-GB" sz="3400" dirty="0" smtClean="0">
                <a:solidFill>
                  <a:srgbClr val="00429A"/>
                </a:solidFill>
              </a:rPr>
              <a:t>It believes that the intention is impossible to achieve;</a:t>
            </a:r>
          </a:p>
          <a:p>
            <a:pPr marL="514350" indent="-514350" algn="just" defTabSz="1257563">
              <a:lnSpc>
                <a:spcPct val="85000"/>
              </a:lnSpc>
              <a:buFont typeface="+mj-lt"/>
              <a:buAutoNum type="arabicPeriod"/>
            </a:pPr>
            <a:r>
              <a:rPr lang="en-GB" sz="3400" dirty="0" smtClean="0">
                <a:solidFill>
                  <a:srgbClr val="00429A"/>
                </a:solidFill>
              </a:rPr>
              <a:t>The plan has been completed and there is no further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       actions to be accomplished;</a:t>
            </a:r>
            <a:endParaRPr lang="en-GB" sz="3400" dirty="0">
              <a:solidFill>
                <a:srgbClr val="00429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Commitment to Ends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435370" y="3004592"/>
            <a:ext cx="12337061" cy="574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This generally involves intermittent </a:t>
            </a:r>
            <a:r>
              <a:rPr lang="en-GB" sz="3400" dirty="0" smtClean="0">
                <a:solidFill>
                  <a:srgbClr val="004B25"/>
                </a:solidFill>
              </a:rPr>
              <a:t>reconsideration</a:t>
            </a:r>
            <a:r>
              <a:rPr lang="en-GB" sz="3400" dirty="0" smtClean="0">
                <a:solidFill>
                  <a:srgbClr val="00429A"/>
                </a:solidFill>
              </a:rPr>
              <a:t> of intentions.</a:t>
            </a: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We often </a:t>
            </a:r>
            <a:r>
              <a:rPr lang="en-GB" sz="3400" dirty="0" err="1" smtClean="0">
                <a:solidFill>
                  <a:srgbClr val="00429A"/>
                </a:solidFill>
              </a:rPr>
              <a:t>coceive</a:t>
            </a:r>
            <a:r>
              <a:rPr lang="en-GB" sz="3400" dirty="0" smtClean="0">
                <a:solidFill>
                  <a:srgbClr val="00429A"/>
                </a:solidFill>
              </a:rPr>
              <a:t> of  a </a:t>
            </a:r>
            <a:r>
              <a:rPr lang="en-GB" sz="3400" dirty="0" smtClean="0">
                <a:solidFill>
                  <a:srgbClr val="004B25"/>
                </a:solidFill>
              </a:rPr>
              <a:t>reconsider function </a:t>
            </a:r>
            <a:r>
              <a:rPr lang="en-GB" sz="3400" dirty="0" smtClean="0">
                <a:solidFill>
                  <a:srgbClr val="00429A"/>
                </a:solidFill>
              </a:rPr>
              <a:t>which determines when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a</a:t>
            </a:r>
            <a:r>
              <a:rPr lang="en-GB" sz="3400" dirty="0" smtClean="0">
                <a:solidFill>
                  <a:srgbClr val="00429A"/>
                </a:solidFill>
              </a:rPr>
              <a:t>nd how often to undertake such reconsideration. 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Reconsideration comes at a </a:t>
            </a:r>
            <a:r>
              <a:rPr lang="en-GB" sz="3400" dirty="0" err="1" smtClean="0">
                <a:solidFill>
                  <a:srgbClr val="00429A"/>
                </a:solidFill>
              </a:rPr>
              <a:t>computaional</a:t>
            </a:r>
            <a:r>
              <a:rPr lang="en-GB" sz="3400" dirty="0" smtClean="0">
                <a:solidFill>
                  <a:srgbClr val="00429A"/>
                </a:solidFill>
              </a:rPr>
              <a:t> cost. It may impact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Positively or negatively  upon deductive efficiencies.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If an agent reconsiders too infrequently they will continue to seek to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achieve intentions that are no longer appropriate or can simply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n</a:t>
            </a:r>
            <a:r>
              <a:rPr lang="en-GB" sz="3400" dirty="0" smtClean="0">
                <a:solidFill>
                  <a:srgbClr val="00429A"/>
                </a:solidFill>
              </a:rPr>
              <a:t>ot be </a:t>
            </a:r>
            <a:r>
              <a:rPr lang="en-GB" sz="3400" dirty="0" err="1" smtClean="0">
                <a:solidFill>
                  <a:srgbClr val="00429A"/>
                </a:solidFill>
              </a:rPr>
              <a:t>achiebved</a:t>
            </a:r>
            <a:r>
              <a:rPr lang="en-GB" sz="3400" dirty="0" smtClean="0">
                <a:solidFill>
                  <a:srgbClr val="00429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2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Commitment to Ends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074297" y="3004592"/>
            <a:ext cx="11059242" cy="470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If an agent reconsiders too frequently they will potentially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Spend an inappropriate amount of time (re)considering what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to do rather than the actions necessary to actually do it or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b</a:t>
            </a:r>
            <a:r>
              <a:rPr lang="en-GB" sz="3400" dirty="0" smtClean="0">
                <a:solidFill>
                  <a:srgbClr val="00429A"/>
                </a:solidFill>
              </a:rPr>
              <a:t>ring it about.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Clearly a trade-0ff exists..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When to Reconsider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533848" y="1348408"/>
            <a:ext cx="5467242" cy="365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Consider 4 distinct situations.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5041"/>
              </p:ext>
            </p:extLst>
          </p:nvPr>
        </p:nvGraphicFramePr>
        <p:xfrm>
          <a:off x="1173808" y="3724672"/>
          <a:ext cx="10873210" cy="38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642"/>
                <a:gridCol w="2174642"/>
                <a:gridCol w="2174642"/>
                <a:gridCol w="2174642"/>
                <a:gridCol w="2174642"/>
              </a:tblGrid>
              <a:tr h="66247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Situation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Deliberate?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Intentions have Changed?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Would have changed Intentions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Reconsider Function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Optimal?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</a:tr>
              <a:tr h="6624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429A"/>
                          </a:solidFill>
                        </a:rPr>
                        <a:t>Yes</a:t>
                      </a:r>
                      <a:endParaRPr lang="en-US" sz="2400" dirty="0">
                        <a:solidFill>
                          <a:srgbClr val="00429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 Situations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000754" y="2932584"/>
            <a:ext cx="11206356" cy="626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Situation 1: </a:t>
            </a:r>
            <a:r>
              <a:rPr lang="en-GB" sz="3400" dirty="0" smtClean="0">
                <a:solidFill>
                  <a:srgbClr val="00429A"/>
                </a:solidFill>
              </a:rPr>
              <a:t>The agent does not deliberate, and does not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c</a:t>
            </a:r>
            <a:r>
              <a:rPr lang="en-GB" sz="3400" dirty="0" smtClean="0">
                <a:solidFill>
                  <a:srgbClr val="00429A"/>
                </a:solidFill>
              </a:rPr>
              <a:t>hoose to change its intentions. Even if it had deliberated it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w</a:t>
            </a:r>
            <a:r>
              <a:rPr lang="en-GB" sz="3400" dirty="0" smtClean="0">
                <a:solidFill>
                  <a:srgbClr val="00429A"/>
                </a:solidFill>
              </a:rPr>
              <a:t>ould not have changed its intentions. As such the reconsider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f</a:t>
            </a:r>
            <a:r>
              <a:rPr lang="en-GB" sz="3400" dirty="0" smtClean="0">
                <a:solidFill>
                  <a:srgbClr val="00429A"/>
                </a:solidFill>
              </a:rPr>
              <a:t>unction is behaving optimally.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B25"/>
                </a:solidFill>
              </a:rPr>
              <a:t>Situation 2: </a:t>
            </a:r>
            <a:r>
              <a:rPr lang="en-GB" sz="3400" dirty="0">
                <a:solidFill>
                  <a:srgbClr val="00429A"/>
                </a:solidFill>
              </a:rPr>
              <a:t>The agent does not </a:t>
            </a:r>
            <a:r>
              <a:rPr lang="en-GB" sz="3400" dirty="0" smtClean="0">
                <a:solidFill>
                  <a:srgbClr val="00429A"/>
                </a:solidFill>
              </a:rPr>
              <a:t>deliberate. If it had it would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 have chosen to change its intentions.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As </a:t>
            </a:r>
            <a:r>
              <a:rPr lang="en-GB" sz="3400" dirty="0">
                <a:solidFill>
                  <a:srgbClr val="00429A"/>
                </a:solidFill>
              </a:rPr>
              <a:t>such the reconsider function </a:t>
            </a:r>
            <a:r>
              <a:rPr lang="en-GB" sz="3400" dirty="0" smtClean="0">
                <a:solidFill>
                  <a:srgbClr val="00429A"/>
                </a:solidFill>
              </a:rPr>
              <a:t>is  not behaving </a:t>
            </a:r>
            <a:r>
              <a:rPr lang="en-GB" sz="3400" dirty="0">
                <a:solidFill>
                  <a:srgbClr val="00429A"/>
                </a:solidFill>
              </a:rPr>
              <a:t>optimally.</a:t>
            </a: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/>
              <a:t>4</a:t>
            </a:r>
            <a:r>
              <a:rPr lang="en-GB" dirty="0" smtClean="0"/>
              <a:t> Situations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314256" y="2932584"/>
            <a:ext cx="10579368" cy="574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Situation 3: </a:t>
            </a:r>
            <a:r>
              <a:rPr lang="en-GB" sz="3400" dirty="0" smtClean="0">
                <a:solidFill>
                  <a:srgbClr val="00429A"/>
                </a:solidFill>
              </a:rPr>
              <a:t>The agent does deliberate but did not choose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to change its intentions.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As such the reconsider function is not behaving optimally.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B25"/>
                </a:solidFill>
              </a:rPr>
              <a:t>Situation 4: </a:t>
            </a:r>
            <a:r>
              <a:rPr lang="en-GB" sz="3400" dirty="0">
                <a:solidFill>
                  <a:srgbClr val="00429A"/>
                </a:solidFill>
              </a:rPr>
              <a:t>The agent </a:t>
            </a:r>
            <a:r>
              <a:rPr lang="en-GB" sz="3400" dirty="0" smtClean="0">
                <a:solidFill>
                  <a:srgbClr val="00429A"/>
                </a:solidFill>
              </a:rPr>
              <a:t>does deliberate and does indeed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 chose to change its intentions.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As </a:t>
            </a:r>
            <a:r>
              <a:rPr lang="en-GB" sz="3400" dirty="0">
                <a:solidFill>
                  <a:srgbClr val="00429A"/>
                </a:solidFill>
              </a:rPr>
              <a:t>such the reconsider </a:t>
            </a:r>
            <a:r>
              <a:rPr lang="en-GB" sz="3400" dirty="0" smtClean="0">
                <a:solidFill>
                  <a:srgbClr val="00429A"/>
                </a:solidFill>
              </a:rPr>
              <a:t>function behaving </a:t>
            </a:r>
            <a:r>
              <a:rPr lang="en-GB" sz="3400" dirty="0">
                <a:solidFill>
                  <a:srgbClr val="00429A"/>
                </a:solidFill>
              </a:rPr>
              <a:t>optimally.</a:t>
            </a: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7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6544" y="268288"/>
            <a:ext cx="9387840" cy="713458"/>
          </a:xfrm>
          <a:noFill/>
          <a:ln/>
        </p:spPr>
        <p:txBody>
          <a:bodyPr/>
          <a:lstStyle/>
          <a:p>
            <a:r>
              <a:rPr lang="en-GB" dirty="0" smtClean="0"/>
              <a:t>Bold Versus Cautions Agents</a:t>
            </a:r>
            <a:endParaRPr lang="en-GB" dirty="0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453728" y="1636440"/>
            <a:ext cx="12135020" cy="887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393" tIns="34958" rIns="87393" bIns="34958">
            <a:spAutoFit/>
          </a:bodyPr>
          <a:lstStyle/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1"/>
                </a:solidFill>
              </a:rPr>
              <a:t>Kinney &amp; </a:t>
            </a:r>
            <a:r>
              <a:rPr lang="en-GB" sz="3400" dirty="0" err="1" smtClean="0">
                <a:solidFill>
                  <a:schemeClr val="tx1"/>
                </a:solidFill>
              </a:rPr>
              <a:t>Georgeff</a:t>
            </a:r>
            <a:r>
              <a:rPr lang="en-GB" sz="3400" dirty="0" smtClean="0">
                <a:solidFill>
                  <a:schemeClr val="tx1"/>
                </a:solidFill>
              </a:rPr>
              <a:t> have identified two broad classes of agent.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chemeClr val="tx2">
                  <a:lumMod val="50000"/>
                </a:schemeClr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Bold Agent</a:t>
            </a:r>
            <a:r>
              <a:rPr lang="en-GB" sz="3400" dirty="0" smtClean="0">
                <a:solidFill>
                  <a:srgbClr val="00429A"/>
                </a:solidFill>
              </a:rPr>
              <a:t> an agent reconsiders its intentions before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>
                <a:solidFill>
                  <a:srgbClr val="00429A"/>
                </a:solidFill>
              </a:rPr>
              <a:t>i</a:t>
            </a:r>
            <a:r>
              <a:rPr lang="en-GB" sz="3400" dirty="0" smtClean="0">
                <a:solidFill>
                  <a:srgbClr val="00429A"/>
                </a:solidFill>
              </a:rPr>
              <a:t>t has completed its plan to achieve the intention.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B25"/>
                </a:solidFill>
              </a:rPr>
              <a:t>Cautious Agent: </a:t>
            </a:r>
            <a:r>
              <a:rPr lang="en-GB" sz="3400" dirty="0">
                <a:solidFill>
                  <a:srgbClr val="00429A"/>
                </a:solidFill>
              </a:rPr>
              <a:t>The </a:t>
            </a:r>
            <a:r>
              <a:rPr lang="en-GB" sz="3400" dirty="0" smtClean="0">
                <a:solidFill>
                  <a:srgbClr val="00429A"/>
                </a:solidFill>
              </a:rPr>
              <a:t>agent stops to reconsider after the operation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of every action in the plan.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In environments that are </a:t>
            </a:r>
            <a:r>
              <a:rPr lang="en-GB" sz="3400" dirty="0" smtClean="0">
                <a:solidFill>
                  <a:schemeClr val="tx2">
                    <a:lumMod val="50000"/>
                  </a:schemeClr>
                </a:solidFill>
              </a:rPr>
              <a:t>highly dynamic </a:t>
            </a:r>
            <a:r>
              <a:rPr lang="en-GB" sz="3400" dirty="0" smtClean="0">
                <a:solidFill>
                  <a:srgbClr val="00429A"/>
                </a:solidFill>
              </a:rPr>
              <a:t>and are characterised by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high rates of change then cautious agents outperform bold agents;</a:t>
            </a: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In environments that exhibit </a:t>
            </a:r>
            <a:r>
              <a:rPr lang="en-GB" sz="3400" dirty="0" smtClean="0">
                <a:solidFill>
                  <a:srgbClr val="004B25"/>
                </a:solidFill>
              </a:rPr>
              <a:t>low rates of change </a:t>
            </a:r>
            <a:r>
              <a:rPr lang="en-GB" sz="3400" dirty="0" smtClean="0">
                <a:solidFill>
                  <a:srgbClr val="00429A"/>
                </a:solidFill>
              </a:rPr>
              <a:t>then bold agents </a:t>
            </a:r>
          </a:p>
          <a:p>
            <a:pPr algn="just" defTabSz="1257563">
              <a:lnSpc>
                <a:spcPct val="85000"/>
              </a:lnSpc>
            </a:pPr>
            <a:r>
              <a:rPr lang="en-GB" sz="3400" dirty="0" smtClean="0">
                <a:solidFill>
                  <a:srgbClr val="00429A"/>
                </a:solidFill>
              </a:rPr>
              <a:t>tend to outperform cautious agents</a:t>
            </a: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>
              <a:solidFill>
                <a:srgbClr val="00429A"/>
              </a:solidFill>
            </a:endParaRPr>
          </a:p>
          <a:p>
            <a:pPr algn="just" defTabSz="1257563">
              <a:lnSpc>
                <a:spcPct val="85000"/>
              </a:lnSpc>
            </a:pPr>
            <a:endParaRPr lang="en-GB" sz="3400" dirty="0" smtClean="0">
              <a:solidFill>
                <a:srgbClr val="004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Custom 4">
      <a:dk1>
        <a:srgbClr val="00429A"/>
      </a:dk1>
      <a:lt1>
        <a:srgbClr val="009ADE"/>
      </a:lt1>
      <a:dk2>
        <a:srgbClr val="00974A"/>
      </a:dk2>
      <a:lt2>
        <a:srgbClr val="D6D6D6"/>
      </a:lt2>
      <a:accent1>
        <a:srgbClr val="FED100"/>
      </a:accent1>
      <a:accent2>
        <a:srgbClr val="009ADE"/>
      </a:accent2>
      <a:accent3>
        <a:srgbClr val="72BE44"/>
      </a:accent3>
      <a:accent4>
        <a:srgbClr val="00974A"/>
      </a:accent4>
      <a:accent5>
        <a:srgbClr val="FFFFFF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Subtitle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Custom 5">
      <a:dk1>
        <a:srgbClr val="00429A"/>
      </a:dk1>
      <a:lt1>
        <a:srgbClr val="009ADE"/>
      </a:lt1>
      <a:dk2>
        <a:srgbClr val="00974A"/>
      </a:dk2>
      <a:lt2>
        <a:srgbClr val="000000"/>
      </a:lt2>
      <a:accent1>
        <a:srgbClr val="FFFFFF"/>
      </a:accent1>
      <a:accent2>
        <a:srgbClr val="009ADE"/>
      </a:accent2>
      <a:accent3>
        <a:srgbClr val="72BE44"/>
      </a:accent3>
      <a:accent4>
        <a:srgbClr val="00974A"/>
      </a:accent4>
      <a:accent5>
        <a:srgbClr val="009ADE"/>
      </a:accent5>
      <a:accent6>
        <a:srgbClr val="FED100"/>
      </a:accent6>
      <a:hlink>
        <a:srgbClr val="009ADE"/>
      </a:hlink>
      <a:folHlink>
        <a:srgbClr val="72BE44"/>
      </a:folHlink>
    </a:clrScheme>
    <a:fontScheme name="Title &amp; Bullets">
      <a:majorFont>
        <a:latin typeface="Corbel Bold"/>
        <a:ea typeface="ヒラギノ角ゴ ProN W6"/>
        <a:cs typeface="ヒラギノ角ゴ ProN W6"/>
      </a:majorFont>
      <a:minorFont>
        <a:latin typeface="Corbe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6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8C161A"/>
            </a:solidFill>
            <a:effectLst/>
            <a:latin typeface="Corbel" charset="0"/>
            <a:ea typeface="ヒラギノ角ゴ ProN W3" charset="0"/>
            <a:cs typeface="ヒラギノ角ゴ ProN W3" charset="0"/>
            <a:sym typeface="Corbe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26668</TotalTime>
  <Pages>0</Pages>
  <Words>1440</Words>
  <Characters>0</Characters>
  <Application>Microsoft Macintosh PowerPoint</Application>
  <PresentationFormat>Custom</PresentationFormat>
  <Lines>0</Lines>
  <Paragraphs>295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Title &amp; Subtitle</vt:lpstr>
      <vt:lpstr>Title &amp; Bullets</vt:lpstr>
      <vt:lpstr>COMP 41400  Multi-Agent Systems (MAS)   Lecture 18: Intentions &amp; Deliberation</vt:lpstr>
      <vt:lpstr>Commitment to Ends &amp; Means</vt:lpstr>
      <vt:lpstr>Commitment to Means</vt:lpstr>
      <vt:lpstr>Commitment to Ends</vt:lpstr>
      <vt:lpstr>Commitment to Ends</vt:lpstr>
      <vt:lpstr>When to Reconsider</vt:lpstr>
      <vt:lpstr>4 Situations</vt:lpstr>
      <vt:lpstr>4 Situations</vt:lpstr>
      <vt:lpstr>Bold Versus Cautions Agents</vt:lpstr>
      <vt:lpstr>Classes of Commitment</vt:lpstr>
      <vt:lpstr>Blind Commitment</vt:lpstr>
      <vt:lpstr>Single-Minded Commitment</vt:lpstr>
      <vt:lpstr>Open-Minded Commitment</vt:lpstr>
      <vt:lpstr>COMP 41400  Multi-Agent Systems (MAS)   The Prisoner’s Dilemma </vt:lpstr>
      <vt:lpstr>The Prisoners Dilemma</vt:lpstr>
      <vt:lpstr>The Prisoner’s Dilemma</vt:lpstr>
      <vt:lpstr>Agent Utility Function</vt:lpstr>
      <vt:lpstr>Agent Utility Function</vt:lpstr>
      <vt:lpstr>Payoff Matrix</vt:lpstr>
      <vt:lpstr>Payoff Matrix</vt:lpstr>
      <vt:lpstr>Payoff Matrix</vt:lpstr>
      <vt:lpstr>Prisoner’s Dilemma</vt:lpstr>
      <vt:lpstr>Prisoner’s Dilemma</vt:lpstr>
      <vt:lpstr>Things to 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</dc:title>
  <dc:subject/>
  <dc:creator/>
  <cp:keywords/>
  <dc:description/>
  <cp:lastModifiedBy>Gregory O'Hare</cp:lastModifiedBy>
  <cp:revision>354</cp:revision>
  <cp:lastPrinted>2014-09-22T08:07:46Z</cp:lastPrinted>
  <dcterms:modified xsi:type="dcterms:W3CDTF">2018-12-05T19:45:17Z</dcterms:modified>
</cp:coreProperties>
</file>