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52"/>
  </p:notesMasterIdLst>
  <p:handoutMasterIdLst>
    <p:handoutMasterId r:id="rId53"/>
  </p:handoutMasterIdLst>
  <p:sldIdLst>
    <p:sldId id="256" r:id="rId3"/>
    <p:sldId id="721" r:id="rId4"/>
    <p:sldId id="724" r:id="rId5"/>
    <p:sldId id="719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70" r:id="rId27"/>
    <p:sldId id="747" r:id="rId28"/>
    <p:sldId id="748" r:id="rId29"/>
    <p:sldId id="749" r:id="rId30"/>
    <p:sldId id="750" r:id="rId31"/>
    <p:sldId id="751" r:id="rId32"/>
    <p:sldId id="752" r:id="rId33"/>
    <p:sldId id="753" r:id="rId34"/>
    <p:sldId id="771" r:id="rId35"/>
    <p:sldId id="755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63" r:id="rId44"/>
    <p:sldId id="764" r:id="rId45"/>
    <p:sldId id="765" r:id="rId46"/>
    <p:sldId id="766" r:id="rId47"/>
    <p:sldId id="767" r:id="rId48"/>
    <p:sldId id="768" r:id="rId49"/>
    <p:sldId id="769" r:id="rId50"/>
    <p:sldId id="516" r:id="rId51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9172" autoAdjust="0"/>
  </p:normalViewPr>
  <p:slideViewPr>
    <p:cSldViewPr>
      <p:cViewPr varScale="1">
        <p:scale>
          <a:sx n="68" d="100"/>
          <a:sy n="68" d="100"/>
        </p:scale>
        <p:origin x="-65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 smtClean="0"/>
              <a:t>Click to edit Master title style.</a:t>
            </a:r>
            <a:br>
              <a:rPr lang="ga-I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4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smtClean="0">
                <a:sym typeface="Corbel" charset="0"/>
              </a:rPr>
              <a:t>Second level</a:t>
            </a:r>
          </a:p>
          <a:p>
            <a:pPr lvl="2"/>
            <a:r>
              <a:rPr lang="en-US" dirty="0" smtClean="0">
                <a:sym typeface="Corbel" charset="0"/>
              </a:rPr>
              <a:t>Third </a:t>
            </a:r>
            <a:r>
              <a:rPr lang="en-US" dirty="0">
                <a:sym typeface="Corbel" charset="0"/>
              </a:rPr>
              <a:t>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orbel Bold" charset="0"/>
              </a:rPr>
              <a:t>Click to edit Master title style</a:t>
            </a:r>
            <a:br>
              <a:rPr lang="en-US" dirty="0" smtClean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son.sourceforge.net/api/jason/stdlib/package-summary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jason.sourceforge.net/mini-tutorial/eclipse-plug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Lectures </a:t>
            </a:r>
            <a:r>
              <a:rPr lang="en-IE" dirty="0" smtClean="0"/>
              <a:t>11</a:t>
            </a:r>
            <a:r>
              <a:rPr lang="en-IE" dirty="0" smtClean="0"/>
              <a:t> </a:t>
            </a:r>
            <a:r>
              <a:rPr lang="en-IE" dirty="0" smtClean="0"/>
              <a:t>&amp; </a:t>
            </a:r>
            <a:r>
              <a:rPr lang="en-IE" dirty="0" smtClean="0"/>
              <a:t>12 </a:t>
            </a:r>
            <a:r>
              <a:rPr lang="en-IE" dirty="0" smtClean="0"/>
              <a:t>Agent Oriented Programming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24272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744" y="1780456"/>
            <a:ext cx="11812693" cy="6931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Lists:</a:t>
            </a:r>
          </a:p>
          <a:p>
            <a:pPr lvl="1"/>
            <a:r>
              <a:rPr lang="en-GB" sz="2600" dirty="0"/>
              <a:t>In addition to constant and variable terms, most logic-based languages include support for lists (denoted using [ ]).</a:t>
            </a:r>
          </a:p>
          <a:p>
            <a:pPr lvl="1"/>
            <a:r>
              <a:rPr lang="en-GB" sz="2600" dirty="0"/>
              <a:t>A list is a sequence of 0 or more terms (which themselves can be lists)</a:t>
            </a:r>
            <a:r>
              <a:rPr lang="en-GB" sz="2600" dirty="0" smtClean="0"/>
              <a:t>.</a:t>
            </a:r>
            <a:endParaRPr lang="en-GB" sz="1600" dirty="0"/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lvl="1"/>
            <a:r>
              <a:rPr lang="en-US" sz="2600" dirty="0"/>
              <a:t>Consider the beliefs:</a:t>
            </a:r>
          </a:p>
          <a:p>
            <a:pPr marL="520184" lvl="1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shopping_list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([beer, crisps, pizza, wine]</a:t>
            </a:r>
            <a:r>
              <a:rPr lang="en-GB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/>
          </a:p>
          <a:p>
            <a:pPr marL="0" indent="0">
              <a:buNone/>
            </a:pPr>
            <a:r>
              <a:rPr lang="en-GB" sz="2800" dirty="0"/>
              <a:t>Typically, the language will provide some mechanism to split a list into its head (the first term in the list) and a tail (the remainder of the terms).</a:t>
            </a:r>
          </a:p>
          <a:p>
            <a:pPr lvl="1"/>
            <a:r>
              <a:rPr lang="en-GB" sz="2600" dirty="0"/>
              <a:t>For example,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[H|T]</a:t>
            </a:r>
            <a:r>
              <a:rPr lang="en-GB" sz="2600" dirty="0"/>
              <a:t> can be unified with a list: </a:t>
            </a:r>
            <a:br>
              <a:rPr lang="en-GB" sz="2600" dirty="0"/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{H/beer, T/[crisps, pizza, wine]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 lvl="1"/>
            <a:r>
              <a:rPr lang="en-GB" sz="2600" dirty="0"/>
              <a:t>You can also unify enumerated lists:</a:t>
            </a:r>
            <a:br>
              <a:rPr lang="en-GB" sz="2600" dirty="0"/>
            </a:b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shopping_list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([A, B, C, D])</a:t>
            </a:r>
          </a:p>
        </p:txBody>
      </p:sp>
    </p:spTree>
    <p:extLst>
      <p:ext uri="{BB962C8B-B14F-4D97-AF65-F5344CB8AC3E}">
        <p14:creationId xmlns:p14="http://schemas.microsoft.com/office/powerpoint/2010/main" val="113325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768" y="2212504"/>
            <a:ext cx="11521280" cy="741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Goals:</a:t>
            </a:r>
          </a:p>
          <a:p>
            <a:pPr lvl="1"/>
            <a:r>
              <a:rPr lang="en-IE" sz="2600" dirty="0"/>
              <a:t>What the agent wants to achieve (predicates prefixed with !) </a:t>
            </a:r>
            <a:endParaRPr lang="en-US" sz="2600" dirty="0"/>
          </a:p>
          <a:p>
            <a:pPr lvl="2"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!find(ball), !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(rem),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/>
              <a:t>Informally, goals indicate future states that the agent wishes to achieve.</a:t>
            </a:r>
          </a:p>
          <a:p>
            <a:pPr lvl="1"/>
            <a:r>
              <a:rPr lang="en-US" sz="2600" dirty="0"/>
              <a:t>In </a:t>
            </a:r>
            <a:r>
              <a:rPr lang="en-US" sz="2600" dirty="0" err="1"/>
              <a:t>AgentSpeak</a:t>
            </a:r>
            <a:r>
              <a:rPr lang="en-US" sz="2600" dirty="0"/>
              <a:t>(L), the agent </a:t>
            </a:r>
            <a:r>
              <a:rPr lang="en-US" sz="2600" b="1" dirty="0">
                <a:solidFill>
                  <a:srgbClr val="00974A"/>
                </a:solidFill>
              </a:rPr>
              <a:t>does not check </a:t>
            </a:r>
            <a:r>
              <a:rPr lang="en-US" sz="2600" dirty="0"/>
              <a:t>that the state is achieved.</a:t>
            </a:r>
          </a:p>
          <a:p>
            <a:pPr lvl="1"/>
            <a:r>
              <a:rPr lang="en-US" sz="2600" dirty="0"/>
              <a:t>A goal is assumed to have been achieved when:</a:t>
            </a:r>
          </a:p>
          <a:p>
            <a:pPr lvl="2"/>
            <a:r>
              <a:rPr lang="en-US" sz="2300" dirty="0"/>
              <a:t>A plan has been adopted to achieve the goal</a:t>
            </a:r>
          </a:p>
          <a:p>
            <a:pPr lvl="2"/>
            <a:r>
              <a:rPr lang="en-US" sz="2300" dirty="0"/>
              <a:t>The plan has been successfully executed.</a:t>
            </a:r>
          </a:p>
          <a:p>
            <a:pPr lvl="1"/>
            <a:r>
              <a:rPr lang="en-US" sz="2600" dirty="0"/>
              <a:t>If an appropriate </a:t>
            </a:r>
            <a:r>
              <a:rPr lang="en-US" sz="2600" b="1" dirty="0">
                <a:solidFill>
                  <a:srgbClr val="00974A"/>
                </a:solidFill>
              </a:rPr>
              <a:t>plan cannot be found </a:t>
            </a:r>
            <a:r>
              <a:rPr lang="en-US" sz="2600" dirty="0"/>
              <a:t>or the agent </a:t>
            </a:r>
            <a:r>
              <a:rPr lang="en-US" sz="2600" b="1" dirty="0">
                <a:solidFill>
                  <a:srgbClr val="00974A"/>
                </a:solidFill>
              </a:rPr>
              <a:t>fails to execute the plan </a:t>
            </a:r>
            <a:r>
              <a:rPr lang="en-US" sz="2600" dirty="0"/>
              <a:t>successfully, then the </a:t>
            </a:r>
            <a:r>
              <a:rPr lang="en-US" sz="2600" b="1" dirty="0">
                <a:solidFill>
                  <a:srgbClr val="00974A"/>
                </a:solidFill>
              </a:rPr>
              <a:t>goal is not achieved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3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833674"/>
            <a:ext cx="10945707" cy="6931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Events: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Represent changes to the agents beliefs / goals. 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an event can be</a:t>
            </a:r>
          </a:p>
          <a:p>
            <a:pPr lvl="2">
              <a:spcBef>
                <a:spcPts val="1200"/>
              </a:spcBef>
            </a:pPr>
            <a:r>
              <a:rPr lang="en-US" sz="2300" b="1" dirty="0"/>
              <a:t>internal</a:t>
            </a:r>
            <a:r>
              <a:rPr lang="en-US" sz="2300" dirty="0"/>
              <a:t>, when a </a:t>
            </a:r>
            <a:r>
              <a:rPr lang="en-US" sz="2300" dirty="0" err="1"/>
              <a:t>subgoal</a:t>
            </a:r>
            <a:r>
              <a:rPr lang="en-US" sz="2300" dirty="0"/>
              <a:t> needs to be achieved</a:t>
            </a:r>
          </a:p>
          <a:p>
            <a:pPr lvl="2">
              <a:spcBef>
                <a:spcPts val="1200"/>
              </a:spcBef>
            </a:pPr>
            <a:r>
              <a:rPr lang="en-US" sz="2300" b="1" dirty="0"/>
              <a:t>external</a:t>
            </a:r>
            <a:r>
              <a:rPr lang="en-US" sz="2300" dirty="0"/>
              <a:t>, when generated from belief updates as a result of perceiving the environment.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there are two types of events:</a:t>
            </a:r>
          </a:p>
          <a:p>
            <a:pPr lvl="2">
              <a:spcBef>
                <a:spcPts val="1200"/>
              </a:spcBef>
            </a:pPr>
            <a:r>
              <a:rPr lang="en-US" sz="2300" dirty="0"/>
              <a:t>related to the addition (‘+’) and deletion (‘-’) of beliefs or </a:t>
            </a:r>
            <a:r>
              <a:rPr lang="en-US" sz="2300" dirty="0" smtClean="0"/>
              <a:t>goals</a:t>
            </a:r>
            <a:endParaRPr lang="en-US" sz="1700" dirty="0"/>
          </a:p>
          <a:p>
            <a:pPr marL="266700" lvl="1" indent="0">
              <a:buNone/>
            </a:pPr>
            <a:r>
              <a:rPr lang="en-US" sz="2600" dirty="0">
                <a:solidFill>
                  <a:srgbClr val="00974A"/>
                </a:solidFill>
              </a:rPr>
              <a:t>Example:</a:t>
            </a:r>
          </a:p>
          <a:p>
            <a:pPr lvl="2">
              <a:spcBef>
                <a:spcPts val="1200"/>
              </a:spcBef>
            </a:pPr>
            <a:r>
              <a:rPr lang="en-US" sz="2300" dirty="0"/>
              <a:t>Consider a simple agent monitoring a light switch.</a:t>
            </a:r>
          </a:p>
          <a:p>
            <a:pPr lvl="2">
              <a:spcBef>
                <a:spcPts val="1200"/>
              </a:spcBef>
            </a:pPr>
            <a:r>
              <a:rPr lang="en-US" sz="2300" dirty="0"/>
              <a:t>When the light switch is pressed, the agent has a belief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switch(on)</a:t>
            </a:r>
            <a:r>
              <a:rPr lang="en-US" sz="2300" dirty="0"/>
              <a:t> and when the light switch is not pressed, the agent has a belief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switch(off)</a:t>
            </a:r>
            <a:r>
              <a:rPr lang="en-US" sz="2300" dirty="0"/>
              <a:t>.</a:t>
            </a:r>
          </a:p>
          <a:p>
            <a:pPr lvl="2">
              <a:spcBef>
                <a:spcPts val="1200"/>
              </a:spcBef>
            </a:pPr>
            <a:r>
              <a:rPr lang="en-US" sz="2300" dirty="0"/>
              <a:t>Pressing the light switch causes the agent to drop the latter belief and adopt the former belief.</a:t>
            </a:r>
          </a:p>
          <a:p>
            <a:pPr lvl="2">
              <a:spcBef>
                <a:spcPts val="1800"/>
              </a:spcBef>
            </a:pPr>
            <a:r>
              <a:rPr lang="en-US" sz="2300" dirty="0"/>
              <a:t>This would lead to 2 belief events: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-switch(off)</a:t>
            </a:r>
            <a:r>
              <a:rPr lang="en-US" sz="2300" dirty="0"/>
              <a:t> and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+switch(on)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990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1996480"/>
            <a:ext cx="11233248" cy="73448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Plans:</a:t>
            </a:r>
          </a:p>
          <a:p>
            <a:pPr marL="266700" lvl="1" indent="0">
              <a:buNone/>
            </a:pPr>
            <a:r>
              <a:rPr lang="en-US" sz="2800" dirty="0"/>
              <a:t>the basic abilities of an agent (i.e. </a:t>
            </a:r>
            <a:r>
              <a:rPr lang="en-US" sz="2800" dirty="0"/>
              <a:t>how it can affect its environment)</a:t>
            </a:r>
            <a:r>
              <a:rPr lang="en-US" sz="2800" dirty="0" smtClean="0"/>
              <a:t>.</a:t>
            </a:r>
            <a:endParaRPr lang="en-US" sz="2800" dirty="0"/>
          </a:p>
          <a:p>
            <a:pPr lvl="1">
              <a:buNone/>
            </a:pPr>
            <a:r>
              <a:rPr lang="en-US" sz="2800" dirty="0"/>
              <a:t>			</a:t>
            </a:r>
            <a:r>
              <a:rPr lang="en-US" sz="2800" dirty="0" err="1"/>
              <a:t>te</a:t>
            </a:r>
            <a:r>
              <a:rPr lang="en-US" sz="2800" dirty="0"/>
              <a:t> : ct</a:t>
            </a:r>
            <a:r>
              <a:rPr lang="en-US" sz="2800" dirty="0"/>
              <a:t> &lt;- </a:t>
            </a:r>
            <a:r>
              <a:rPr lang="en-US" sz="2800" dirty="0" smtClean="0"/>
              <a:t>h</a:t>
            </a:r>
            <a:endParaRPr lang="en-US" sz="2800" dirty="0"/>
          </a:p>
          <a:p>
            <a:pPr marL="266700" lvl="1" indent="0">
              <a:buNone/>
            </a:pPr>
            <a:r>
              <a:rPr lang="en-US" sz="2800" dirty="0"/>
              <a:t>Where:</a:t>
            </a:r>
          </a:p>
          <a:p>
            <a:pPr lvl="2"/>
            <a:r>
              <a:rPr lang="en-US" sz="2800" dirty="0" err="1" smtClean="0"/>
              <a:t>te</a:t>
            </a:r>
            <a:r>
              <a:rPr lang="en-US" sz="2800" dirty="0" smtClean="0"/>
              <a:t> - 	triggering event (denoting the purpose for that </a:t>
            </a:r>
            <a:r>
              <a:rPr lang="en-US" sz="2800" dirty="0" smtClean="0"/>
              <a:t>plan</a:t>
            </a:r>
            <a:r>
              <a:rPr lang="en-US" sz="2800" dirty="0" smtClean="0"/>
              <a:t>)</a:t>
            </a:r>
          </a:p>
          <a:p>
            <a:pPr lvl="2"/>
            <a:r>
              <a:rPr lang="en-US" sz="2800" dirty="0" smtClean="0"/>
              <a:t>ct - 	a logical sentence describing the conditions under </a:t>
            </a:r>
            <a:r>
              <a:rPr lang="en-US" sz="2800" dirty="0" smtClean="0"/>
              <a:t>which </a:t>
            </a:r>
            <a:r>
              <a:rPr lang="en-US" sz="2800" dirty="0" smtClean="0"/>
              <a:t>the </a:t>
            </a:r>
            <a:r>
              <a:rPr lang="en-US" sz="2800" dirty="0" smtClean="0"/>
              <a:t>	plan </a:t>
            </a:r>
            <a:r>
              <a:rPr lang="en-US" sz="2800" dirty="0" smtClean="0"/>
              <a:t>is </a:t>
            </a:r>
            <a:r>
              <a:rPr lang="en-US" sz="2800" dirty="0" smtClean="0"/>
              <a:t>applicable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smtClean="0"/>
              <a:t>h - 	a sequence of basic actions or (sub)goals that the 	agent has to </a:t>
            </a:r>
            <a:r>
              <a:rPr lang="en-US" sz="2800" dirty="0" smtClean="0"/>
              <a:t>	achieve (</a:t>
            </a:r>
            <a:r>
              <a:rPr lang="en-US" sz="2800" dirty="0" smtClean="0"/>
              <a:t>or test) when the plan, if </a:t>
            </a:r>
            <a:r>
              <a:rPr lang="en-US" sz="2800" dirty="0" smtClean="0"/>
              <a:t>applicable</a:t>
            </a:r>
            <a:r>
              <a:rPr lang="en-US" sz="2800" dirty="0" smtClean="0"/>
              <a:t>, is chosen for </a:t>
            </a:r>
            <a:r>
              <a:rPr lang="en-US" sz="2800" dirty="0" smtClean="0"/>
              <a:t>	execution.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537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2068488"/>
            <a:ext cx="10539536" cy="53349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Plans:</a:t>
            </a:r>
          </a:p>
          <a:p>
            <a:pPr lvl="1"/>
            <a:r>
              <a:rPr lang="en-US" sz="2600" dirty="0"/>
              <a:t>The context is a logical statement that determines when the agent should consider the plan.</a:t>
            </a:r>
            <a:endParaRPr lang="en-IE" sz="2100" dirty="0"/>
          </a:p>
          <a:p>
            <a:pPr lvl="2"/>
            <a:r>
              <a:rPr lang="en-IE" sz="2100" dirty="0"/>
              <a:t>Belief literals are conjoined (&amp;).</a:t>
            </a:r>
          </a:p>
          <a:p>
            <a:pPr lvl="2"/>
            <a:r>
              <a:rPr lang="en-IE" sz="2100" dirty="0"/>
              <a:t>Belief literals can be positive (beliefs) or negative (negated beliefs)</a:t>
            </a:r>
          </a:p>
          <a:p>
            <a:pPr lvl="2"/>
            <a:r>
              <a:rPr lang="en-IE" sz="2100" dirty="0"/>
              <a:t>Negated beliefs are beliefs that are prefixed by the not (~) </a:t>
            </a:r>
            <a:r>
              <a:rPr lang="en-IE" sz="2100" dirty="0" smtClean="0"/>
              <a:t>operator</a:t>
            </a:r>
            <a:endParaRPr lang="en-IE" sz="2100" dirty="0"/>
          </a:p>
          <a:p>
            <a:pPr lvl="1"/>
            <a:r>
              <a:rPr lang="en-IE" sz="2600" dirty="0"/>
              <a:t>The agent interpreter processes the context using a technique known as </a:t>
            </a:r>
            <a:r>
              <a:rPr lang="en-IE" sz="2600" b="1" dirty="0">
                <a:solidFill>
                  <a:srgbClr val="00974A"/>
                </a:solidFill>
              </a:rPr>
              <a:t>resolution</a:t>
            </a:r>
            <a:r>
              <a:rPr lang="en-IE" sz="2600" dirty="0"/>
              <a:t>.</a:t>
            </a:r>
          </a:p>
          <a:p>
            <a:pPr lvl="2"/>
            <a:r>
              <a:rPr lang="en-IE" sz="2100" dirty="0"/>
              <a:t>This basically means that the interpreter processes the conjoined beliefs in a left-to-right order attempting to build a set of variable bindings that cause all belief literals to be evaluated to true w.r.t. the belief base.</a:t>
            </a:r>
          </a:p>
          <a:p>
            <a:pPr lvl="2"/>
            <a:r>
              <a:rPr lang="en-US" sz="2100" dirty="0"/>
              <a:t>Remember the matching is done through </a:t>
            </a:r>
            <a:r>
              <a:rPr lang="en-US" sz="2100" b="1" dirty="0"/>
              <a:t>unification</a:t>
            </a:r>
            <a:r>
              <a:rPr lang="en-US" sz="2100" dirty="0"/>
              <a:t>.</a:t>
            </a:r>
          </a:p>
          <a:p>
            <a:pPr lvl="2"/>
            <a:r>
              <a:rPr lang="en-US" sz="2100" dirty="0"/>
              <a:t>We say that the statement is </a:t>
            </a:r>
            <a:r>
              <a:rPr lang="en-US" sz="2100" b="1" dirty="0"/>
              <a:t>true </a:t>
            </a:r>
            <a:r>
              <a:rPr lang="en-US" sz="2100" dirty="0"/>
              <a:t>if a set of variable bindings can be found, and </a:t>
            </a:r>
            <a:r>
              <a:rPr lang="en-US" sz="2100" b="1" dirty="0"/>
              <a:t>false </a:t>
            </a:r>
            <a:r>
              <a:rPr lang="en-US" sz="2100" dirty="0"/>
              <a:t>otherwise.</a:t>
            </a:r>
          </a:p>
          <a:p>
            <a:pPr lvl="2"/>
            <a:r>
              <a:rPr lang="en-US" sz="2100" dirty="0"/>
              <a:t>Where necessary, the context can be used to introduce additional variable bindings that can be used in the plan body.</a:t>
            </a:r>
          </a:p>
        </p:txBody>
      </p:sp>
    </p:spTree>
    <p:extLst>
      <p:ext uri="{BB962C8B-B14F-4D97-AF65-F5344CB8AC3E}">
        <p14:creationId xmlns:p14="http://schemas.microsoft.com/office/powerpoint/2010/main" val="33098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2356520"/>
            <a:ext cx="11521280" cy="712879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Plans:</a:t>
            </a:r>
          </a:p>
          <a:p>
            <a:pPr marL="266700" lvl="1" indent="0">
              <a:buNone/>
            </a:pPr>
            <a:r>
              <a:rPr lang="en-GB" sz="2600" dirty="0"/>
              <a:t>Beliefs:</a:t>
            </a:r>
          </a:p>
          <a:p>
            <a:pPr marL="650230" lvl="1" indent="0">
              <a:spcBef>
                <a:spcPts val="120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likes(joe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beer)		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230" lvl="1" indent="0">
              <a:spcBef>
                <a:spcPts val="12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likes(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rian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beer)</a:t>
            </a:r>
          </a:p>
          <a:p>
            <a:pPr marL="650230" lvl="1" indent="0">
              <a:spcBef>
                <a:spcPts val="12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rian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beer)		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230" lvl="1" indent="0">
              <a:spcBef>
                <a:spcPts val="12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joe, beer)</a:t>
            </a:r>
          </a:p>
          <a:p>
            <a:pPr marL="650230" lvl="1" indent="0">
              <a:spcBef>
                <a:spcPts val="12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wants(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rian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pPr marL="266700" lvl="1" indent="0">
              <a:buNone/>
            </a:pPr>
            <a:r>
              <a:rPr lang="en-US" sz="2600" dirty="0"/>
              <a:t>Example Context</a:t>
            </a:r>
            <a:r>
              <a:rPr lang="en-US" sz="2600" dirty="0" smtClean="0"/>
              <a:t>:</a:t>
            </a:r>
            <a:endParaRPr lang="en-US" sz="1800" dirty="0"/>
          </a:p>
          <a:p>
            <a:pPr marL="65023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likes(X, Y) &amp; wants(X, Y) &amp; has(X, 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dirty="0" smtClean="0"/>
          </a:p>
          <a:p>
            <a:pPr marL="261938" lvl="1" indent="0">
              <a:spcAft>
                <a:spcPts val="1200"/>
              </a:spcAft>
              <a:buNone/>
            </a:pPr>
            <a:r>
              <a:rPr lang="en-US" sz="2600" dirty="0" smtClean="0"/>
              <a:t>What </a:t>
            </a:r>
            <a:r>
              <a:rPr lang="en-US" sz="2600" dirty="0"/>
              <a:t>variable bindings cause this context to be satisfied?</a:t>
            </a:r>
            <a:endParaRPr lang="en-US" sz="2600" dirty="0"/>
          </a:p>
          <a:p>
            <a:pPr marL="65023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0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1760" y="2068488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Plans:</a:t>
            </a:r>
          </a:p>
          <a:p>
            <a:pPr lvl="1"/>
            <a:r>
              <a:rPr lang="en-GB" sz="2800" dirty="0"/>
              <a:t>The plan body part defines the behaviour to be executed should the plan be selected</a:t>
            </a:r>
            <a:r>
              <a:rPr lang="en-GB" sz="2800" dirty="0" smtClean="0"/>
              <a:t>.</a:t>
            </a:r>
            <a:endParaRPr lang="en-GB" sz="2800" dirty="0"/>
          </a:p>
          <a:p>
            <a:pPr lvl="1"/>
            <a:r>
              <a:rPr lang="en-GB" sz="2800" dirty="0"/>
              <a:t>It is basically a sequence of statement, separated by a semi-colon (;) and terminated by a period (.)</a:t>
            </a:r>
            <a:r>
              <a:rPr lang="en-GB" sz="2800" dirty="0" smtClean="0"/>
              <a:t>.</a:t>
            </a:r>
            <a:endParaRPr lang="en-GB" sz="2800" dirty="0"/>
          </a:p>
          <a:p>
            <a:pPr lvl="1"/>
            <a:r>
              <a:rPr lang="en-GB" sz="2800" dirty="0"/>
              <a:t>In </a:t>
            </a:r>
            <a:r>
              <a:rPr lang="en-GB" sz="2800" dirty="0" err="1"/>
              <a:t>AgentSpeak</a:t>
            </a:r>
            <a:r>
              <a:rPr lang="en-GB" sz="2800" dirty="0"/>
              <a:t>(L), the following statement types are supported:</a:t>
            </a:r>
          </a:p>
          <a:p>
            <a:pPr lvl="2">
              <a:spcBef>
                <a:spcPts val="1200"/>
              </a:spcBef>
            </a:pPr>
            <a:r>
              <a:rPr lang="en-GB" sz="2800" b="1" dirty="0">
                <a:solidFill>
                  <a:schemeClr val="tx2"/>
                </a:solidFill>
              </a:rPr>
              <a:t>Belief Updates</a:t>
            </a:r>
            <a:r>
              <a:rPr lang="en-GB" sz="2800" dirty="0">
                <a:solidFill>
                  <a:schemeClr val="tx2"/>
                </a:solidFill>
              </a:rPr>
              <a:t>: </a:t>
            </a:r>
            <a:r>
              <a:rPr lang="en-GB" sz="2800" dirty="0"/>
              <a:t>+&lt;belief&gt; to add a belief, -&lt;belief&gt; to remove a belief</a:t>
            </a:r>
          </a:p>
          <a:p>
            <a:pPr lvl="2">
              <a:spcBef>
                <a:spcPts val="1200"/>
              </a:spcBef>
            </a:pPr>
            <a:r>
              <a:rPr lang="en-GB" sz="2800" b="1" dirty="0">
                <a:solidFill>
                  <a:srgbClr val="00974A"/>
                </a:solidFill>
              </a:rPr>
              <a:t>Test goals</a:t>
            </a:r>
            <a:r>
              <a:rPr lang="en-GB" sz="2800" dirty="0">
                <a:solidFill>
                  <a:srgbClr val="00974A"/>
                </a:solidFill>
              </a:rPr>
              <a:t>: </a:t>
            </a:r>
            <a:r>
              <a:rPr lang="en-GB" sz="2800" dirty="0"/>
              <a:t>?&lt;belief&gt; succeeds if the belief can be resolved, fails otherwise</a:t>
            </a:r>
          </a:p>
          <a:p>
            <a:pPr lvl="2">
              <a:spcBef>
                <a:spcPts val="1200"/>
              </a:spcBef>
            </a:pPr>
            <a:r>
              <a:rPr lang="en-GB" sz="2800" b="1" dirty="0">
                <a:solidFill>
                  <a:srgbClr val="00974A"/>
                </a:solidFill>
              </a:rPr>
              <a:t>Sub-goals</a:t>
            </a:r>
            <a:r>
              <a:rPr lang="en-GB" sz="2800" dirty="0">
                <a:solidFill>
                  <a:srgbClr val="00974A"/>
                </a:solidFill>
              </a:rPr>
              <a:t>: </a:t>
            </a:r>
            <a:r>
              <a:rPr lang="en-GB" sz="2800" dirty="0"/>
              <a:t>&lt;goal&gt; specifies a sub-goal that should be achieved.</a:t>
            </a:r>
          </a:p>
          <a:p>
            <a:pPr lvl="2">
              <a:spcBef>
                <a:spcPts val="1200"/>
              </a:spcBef>
            </a:pPr>
            <a:r>
              <a:rPr lang="en-GB" sz="2800" b="1" dirty="0">
                <a:solidFill>
                  <a:srgbClr val="00974A"/>
                </a:solidFill>
              </a:rPr>
              <a:t>Private Actions</a:t>
            </a:r>
            <a:r>
              <a:rPr lang="en-GB" sz="2800" dirty="0">
                <a:solidFill>
                  <a:srgbClr val="00974A"/>
                </a:solidFill>
              </a:rPr>
              <a:t>: </a:t>
            </a:r>
            <a:r>
              <a:rPr lang="en-GB" sz="2800" dirty="0"/>
              <a:t>internal actions of the agent that can be executed atomically.</a:t>
            </a:r>
          </a:p>
        </p:txBody>
      </p:sp>
    </p:spTree>
    <p:extLst>
      <p:ext uri="{BB962C8B-B14F-4D97-AF65-F5344CB8AC3E}">
        <p14:creationId xmlns:p14="http://schemas.microsoft.com/office/powerpoint/2010/main" val="11434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1379200" cy="693155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Belief Updates</a:t>
            </a:r>
          </a:p>
          <a:p>
            <a:pPr lvl="1"/>
            <a:r>
              <a:rPr lang="en-US" sz="2600" dirty="0"/>
              <a:t>Allow you to directly add or remove beliefs</a:t>
            </a:r>
          </a:p>
          <a:p>
            <a:pPr lvl="1"/>
            <a:r>
              <a:rPr lang="en-US" sz="2600" dirty="0"/>
              <a:t>Associated events are generated on the successful execution of the statement.</a:t>
            </a:r>
          </a:p>
          <a:p>
            <a:pPr lvl="1"/>
            <a:endParaRPr lang="en-US" sz="2800" dirty="0"/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/>
          </a:p>
          <a:p>
            <a:r>
              <a:rPr lang="en-US" sz="2800" dirty="0"/>
              <a:t>Test Goals</a:t>
            </a:r>
          </a:p>
          <a:p>
            <a:pPr lvl="1"/>
            <a:r>
              <a:rPr lang="en-US" dirty="0"/>
              <a:t>Allow you to test whether or not a certain state exists.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?likes(rem, beer)	// does rem like beer?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?likes(X, coffee)	// who likes coffee?</a:t>
            </a:r>
            <a:endParaRPr lang="en-GB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?is(rem, Y)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what is rem?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07827"/>
              </p:ext>
            </p:extLst>
          </p:nvPr>
        </p:nvGraphicFramePr>
        <p:xfrm>
          <a:off x="1517226" y="4334934"/>
          <a:ext cx="10295467" cy="200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/>
                <a:gridCol w="3676954"/>
                <a:gridCol w="4412342"/>
              </a:tblGrid>
              <a:tr h="527417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Statement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Effect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Event Generated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</a:tr>
              <a:tr h="736939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-count(0)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Removes the belief 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count(0)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-count(0) </a:t>
                      </a:r>
                      <a:r>
                        <a:rPr lang="en-GB" sz="2000" dirty="0" smtClean="0"/>
                        <a:t>is generated if the belief was</a:t>
                      </a:r>
                      <a:r>
                        <a:rPr lang="en-GB" sz="2000" baseline="0" dirty="0" smtClean="0"/>
                        <a:t> actually removed.</a:t>
                      </a:r>
                      <a:endParaRPr lang="en-GB" sz="2000" dirty="0"/>
                    </a:p>
                  </a:txBody>
                  <a:tcPr marL="130048" marR="130048" marT="65024" marB="65024"/>
                </a:tc>
              </a:tr>
              <a:tr h="736939"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+count(1)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Adds the belief 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count(1)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+count(1) </a:t>
                      </a:r>
                      <a:r>
                        <a:rPr lang="en-GB" sz="2000" dirty="0" smtClean="0"/>
                        <a:t>is generated if the belief was</a:t>
                      </a:r>
                      <a:r>
                        <a:rPr lang="en-GB" sz="2000" baseline="0" dirty="0" smtClean="0"/>
                        <a:t> not previously in the belief set.</a:t>
                      </a:r>
                      <a:endParaRPr lang="en-GB" sz="2000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6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1379200" cy="6931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Sub-goals</a:t>
            </a:r>
          </a:p>
          <a:p>
            <a:pPr lvl="1"/>
            <a:r>
              <a:rPr lang="en-US" sz="2800" dirty="0"/>
              <a:t>A sub goal is a decision point.</a:t>
            </a:r>
          </a:p>
          <a:p>
            <a:pPr lvl="2"/>
            <a:r>
              <a:rPr lang="en-US" dirty="0"/>
              <a:t>It can be used to select a course of action from a set of options.</a:t>
            </a:r>
          </a:p>
          <a:p>
            <a:pPr lvl="2"/>
            <a:r>
              <a:rPr lang="en-US" dirty="0"/>
              <a:t>It can be used to make a decision on whether to continue with a course of action.</a:t>
            </a:r>
          </a:p>
          <a:p>
            <a:pPr lvl="1"/>
            <a:r>
              <a:rPr lang="en-US" sz="2800" dirty="0"/>
              <a:t>Declaring a sub goal causes a goal addition event.</a:t>
            </a:r>
          </a:p>
          <a:p>
            <a:pPr lvl="2"/>
            <a:r>
              <a:rPr lang="en-US" dirty="0"/>
              <a:t>This event handled in the usual way.</a:t>
            </a:r>
          </a:p>
          <a:p>
            <a:pPr lvl="2"/>
            <a:r>
              <a:rPr lang="en-US" dirty="0"/>
              <a:t>In some respects, it is like a method call.</a:t>
            </a:r>
          </a:p>
          <a:p>
            <a:pPr lvl="2"/>
            <a:r>
              <a:rPr lang="en-US" dirty="0"/>
              <a:t>Unlike method calls, the decision on which behavior to execute is delayed until the invocation time and is selected contextually.</a:t>
            </a:r>
          </a:p>
          <a:p>
            <a:pPr lvl="1"/>
            <a:r>
              <a:rPr lang="en-US" sz="2800" dirty="0"/>
              <a:t>This is a key feature of </a:t>
            </a:r>
            <a:r>
              <a:rPr lang="en-US" sz="2800" dirty="0" err="1"/>
              <a:t>AgentSpeak</a:t>
            </a:r>
            <a:r>
              <a:rPr lang="en-US" sz="2800" dirty="0"/>
              <a:t>(L)</a:t>
            </a:r>
          </a:p>
          <a:p>
            <a:pPr lvl="2"/>
            <a:r>
              <a:rPr lang="en-US" dirty="0"/>
              <a:t>Delayed decision making allows more flexible and robust patterns of behavior execution.</a:t>
            </a:r>
          </a:p>
          <a:p>
            <a:pPr lvl="2"/>
            <a:r>
              <a:rPr lang="en-US" dirty="0"/>
              <a:t>The agent only chooses a course of action when necessary based on the current state of the system rather than a predicted state.</a:t>
            </a:r>
          </a:p>
        </p:txBody>
      </p:sp>
    </p:spTree>
    <p:extLst>
      <p:ext uri="{BB962C8B-B14F-4D97-AF65-F5344CB8AC3E}">
        <p14:creationId xmlns:p14="http://schemas.microsoft.com/office/powerpoint/2010/main" val="41851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err="1"/>
              <a:t>AgentSpeak</a:t>
            </a:r>
            <a:r>
              <a:rPr lang="en-IE" dirty="0"/>
              <a:t>(L): Basic Notions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2068488"/>
            <a:ext cx="11017224" cy="7488832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200"/>
              </a:spcBef>
            </a:pPr>
            <a:r>
              <a:rPr lang="en-GB" sz="7400" dirty="0"/>
              <a:t>Sub-goals for selections: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+!evaluate(X) : X % 2 == 0 &lt;-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print(“X is even”)</a:t>
            </a:r>
            <a:r>
              <a:rPr lang="en-GB" sz="7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+!evaluate(X) : X % 2 ==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print(“X is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odd”)</a:t>
            </a:r>
            <a:r>
              <a:rPr lang="en-GB" sz="7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!evaluate(5).</a:t>
            </a:r>
          </a:p>
          <a:p>
            <a:pPr marL="520184" lvl="1" indent="0">
              <a:spcBef>
                <a:spcPts val="1200"/>
              </a:spcBef>
              <a:buNone/>
            </a:pPr>
            <a:endParaRPr lang="en-GB" sz="7400" dirty="0"/>
          </a:p>
          <a:p>
            <a:pPr>
              <a:spcBef>
                <a:spcPts val="1200"/>
              </a:spcBef>
            </a:pPr>
            <a:r>
              <a:rPr lang="en-GB" sz="7400" dirty="0"/>
              <a:t>Sub-goals for loops: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+!loop(X, N)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: X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&lt; N 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(“do something”);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!loop(X+1, N)</a:t>
            </a:r>
            <a:r>
              <a:rPr lang="en-GB" sz="7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+!loop(X, N) : X == N &lt;-</a:t>
            </a:r>
            <a:endParaRPr lang="en-GB" sz="7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GB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(“finished”)</a:t>
            </a:r>
            <a:r>
              <a:rPr lang="en-GB" sz="7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!loop(0, 5).</a:t>
            </a:r>
            <a:endParaRPr lang="en-GB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3728" y="2356520"/>
            <a:ext cx="11377264" cy="684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Introduced in 1993 by </a:t>
            </a:r>
            <a:r>
              <a:rPr lang="en-US" altLang="en-US" sz="2800" dirty="0" err="1"/>
              <a:t>Yoav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Shoham</a:t>
            </a:r>
            <a:r>
              <a:rPr lang="en-US" altLang="en-US" sz="2800" dirty="0"/>
              <a:t> (Stanford).</a:t>
            </a:r>
          </a:p>
          <a:p>
            <a:pPr marL="266700" lvl="1" indent="0">
              <a:buNone/>
            </a:pPr>
            <a:r>
              <a:rPr lang="en-GB" sz="2800" dirty="0"/>
              <a:t>Based on the idea of programming agents as mental entities</a:t>
            </a:r>
            <a:r>
              <a:rPr lang="en-GB" sz="2800" dirty="0" smtClean="0"/>
              <a:t>.</a:t>
            </a:r>
            <a:endParaRPr lang="en-GB" sz="2800" dirty="0"/>
          </a:p>
          <a:p>
            <a:pPr marL="266700" lvl="1" indent="0">
              <a:buNone/>
            </a:pPr>
            <a:r>
              <a:rPr lang="en-US" altLang="en-US" sz="2800" dirty="0"/>
              <a:t>A complete AOP System includes three primary components:</a:t>
            </a:r>
          </a:p>
          <a:p>
            <a:pPr lvl="2"/>
            <a:r>
              <a:rPr lang="en-US" altLang="en-US" sz="2800" dirty="0"/>
              <a:t>a restricted formal language with clear syntax and semantics for describing mental states.</a:t>
            </a:r>
          </a:p>
          <a:p>
            <a:pPr lvl="2"/>
            <a:r>
              <a:rPr lang="en-US" altLang="en-US" sz="2800" dirty="0"/>
              <a:t>an interpreted programming language in which to define and program agents, with primitive commands (such as request and inform).</a:t>
            </a:r>
          </a:p>
          <a:p>
            <a:pPr lvl="2"/>
            <a:r>
              <a:rPr lang="en-US" altLang="en-US" sz="2800" dirty="0"/>
              <a:t>an ”</a:t>
            </a:r>
            <a:r>
              <a:rPr lang="en-US" altLang="en-US" sz="2800" dirty="0" err="1"/>
              <a:t>agentifier</a:t>
            </a:r>
            <a:r>
              <a:rPr lang="en-US" altLang="en-US" sz="2800" dirty="0"/>
              <a:t>”, converting neutral devices into programmable agents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266700" lvl="1" indent="0">
              <a:buNone/>
            </a:pPr>
            <a:r>
              <a:rPr lang="en-US" altLang="en-US" sz="2800" dirty="0" err="1"/>
              <a:t>Shoham</a:t>
            </a:r>
            <a:r>
              <a:rPr lang="en-US" altLang="en-US" sz="2800" dirty="0"/>
              <a:t> illustrated this through a prototype AOP language, Agent</a:t>
            </a:r>
            <a:r>
              <a:rPr lang="en-US" altLang="en-US" sz="2800" dirty="0" smtClean="0"/>
              <a:t>-0.</a:t>
            </a:r>
            <a:endParaRPr lang="en-US" altLang="en-US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68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err="1" smtClean="0"/>
              <a:t>AgentSpeak</a:t>
            </a:r>
            <a:r>
              <a:rPr lang="en-IE" dirty="0" smtClean="0"/>
              <a:t>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52" y="2068488"/>
            <a:ext cx="10729192" cy="727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Example Plans:</a:t>
            </a:r>
          </a:p>
          <a:p>
            <a:pPr lvl="1"/>
            <a:r>
              <a:rPr lang="en-US" sz="2600" dirty="0"/>
              <a:t>“If we believe a concert by artist A will take place at venue V and we like A, adopt an achievement goal to book tickets for the concert.</a:t>
            </a:r>
            <a:r>
              <a:rPr lang="en-US" sz="2600" dirty="0" smtClean="0"/>
              <a:t>”</a:t>
            </a:r>
          </a:p>
          <a:p>
            <a:pPr lvl="1"/>
            <a:endParaRPr lang="en-US" sz="1200" dirty="0"/>
          </a:p>
          <a:p>
            <a:pPr lvl="1">
              <a:spcBef>
                <a:spcPts val="1200"/>
              </a:spcBef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+concert(A,V) : likes(A) &lt;- 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!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book_tickets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(A,V)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600" dirty="0"/>
          </a:p>
          <a:p>
            <a:pPr lvl="1"/>
            <a:r>
              <a:rPr lang="en-US" sz="2600" dirty="0"/>
              <a:t>“If we have a goal to book tickets and the phone is not busy, call the venue and adopt an achievement goal to choose seats.</a:t>
            </a:r>
            <a:r>
              <a:rPr lang="en-US" sz="2600" dirty="0" smtClean="0"/>
              <a:t>”</a:t>
            </a:r>
          </a:p>
          <a:p>
            <a:pPr lvl="1"/>
            <a:endParaRPr lang="en-US" sz="1200" dirty="0"/>
          </a:p>
          <a:p>
            <a:pPr lvl="1">
              <a:spcBef>
                <a:spcPts val="1200"/>
              </a:spcBef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+!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book_tickets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(A, V) : ~busy(phone) &lt;-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call(V);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		!choose seats(A,V).</a:t>
            </a:r>
          </a:p>
          <a:p>
            <a:pPr lvl="1"/>
            <a:endParaRPr lang="en-US" sz="26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0700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52" y="2428528"/>
            <a:ext cx="11737304" cy="7704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Intentions: plans the agent has chosen for execution.</a:t>
            </a:r>
          </a:p>
          <a:p>
            <a:pPr lvl="1"/>
            <a:r>
              <a:rPr lang="en-US" sz="2800" dirty="0"/>
              <a:t>Represented as a stack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/>
              <a:t>Intentions are executed one step at a time:</a:t>
            </a:r>
          </a:p>
          <a:p>
            <a:pPr lvl="2"/>
            <a:r>
              <a:rPr lang="en-US" sz="2800" dirty="0"/>
              <a:t>query or change the beliefs</a:t>
            </a:r>
          </a:p>
          <a:p>
            <a:pPr lvl="2"/>
            <a:r>
              <a:rPr lang="en-US" sz="2800" dirty="0"/>
              <a:t>perform an action on the external world</a:t>
            </a:r>
          </a:p>
          <a:p>
            <a:pPr lvl="2"/>
            <a:r>
              <a:rPr lang="en-US" sz="2800" dirty="0"/>
              <a:t>submit new goals.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operations performed by a step may generate new events, which, in turn, may start new intentions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en-US" sz="2800" dirty="0"/>
              <a:t>An intention succeeds when all its steps have been completed; it fails when certain conditions are not met or actions being performed report errors.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3504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(L): Interpreter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101800" y="2860576"/>
            <a:ext cx="11233248" cy="6552728"/>
          </a:xfrm>
        </p:spPr>
        <p:txBody>
          <a:bodyPr>
            <a:normAutofit/>
          </a:bodyPr>
          <a:lstStyle/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select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event, e, from the agents event queue </a:t>
            </a: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endParaRPr lang="en-US" altLang="en-US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match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event to a plan rule, p whose triggering event matches e, and whose context is satisfied.</a:t>
            </a: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endParaRPr lang="en-US" altLang="en-US" sz="2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if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is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belief adoption / retraction </a:t>
            </a:r>
            <a:r>
              <a:rPr lang="en-US" altLang="en-US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</a:t>
            </a:r>
            <a:r>
              <a:rPr lang="en-US" altLang="en-US" sz="2600" b="1" dirty="0" smtClean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then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create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intention to process the </a:t>
            </a:r>
            <a:r>
              <a:rPr lang="en-US" altLang="en-US" sz="2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altLang="en-US" sz="2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specified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else </a:t>
            </a:r>
            <a:b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</a:b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	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intention that generated e to also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process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specified in e. </a:t>
            </a: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endParaRPr lang="en-US" alt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select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intention,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execute its next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step.</a:t>
            </a: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endParaRPr lang="en-US" alt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5115" indent="-325115" eaLnBrk="0" hangingPunct="0">
              <a:spcBef>
                <a:spcPct val="0"/>
              </a:spcBef>
              <a:buSzTx/>
              <a:buFontTx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  <a:latin typeface="inherit"/>
                <a:cs typeface="Courier New" panose="02070309020205020404" pitchFamily="49" charset="0"/>
              </a:rPr>
              <a:t>return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1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endParaRPr lang="en-US" altLang="en-US" sz="4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214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err="1" smtClean="0"/>
              <a:t>AgentSpeak</a:t>
            </a:r>
            <a:r>
              <a:rPr lang="en-GB" dirty="0" smtClean="0"/>
              <a:t>(L): Interpreter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1760" y="1996480"/>
            <a:ext cx="10801200" cy="7488832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Interpreter()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Process the next event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selectEvent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 != ᴓ) 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selectOption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ᴓ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applyOption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8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8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8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8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Perform an action</a:t>
            </a:r>
            <a:endParaRPr lang="en-US" sz="8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selectIntention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ᴓ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executeIntention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8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8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GB" sz="8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7784" y="2788568"/>
            <a:ext cx="10539536" cy="53349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429A"/>
                </a:solidFill>
              </a:rPr>
              <a:t>AgentSpeak</a:t>
            </a:r>
            <a:r>
              <a:rPr lang="en-US" sz="3200" dirty="0">
                <a:solidFill>
                  <a:srgbClr val="00429A"/>
                </a:solidFill>
              </a:rPr>
              <a:t>(L) is a theoretical (but </a:t>
            </a:r>
            <a:r>
              <a:rPr lang="en-US" sz="3200" dirty="0">
                <a:solidFill>
                  <a:schemeClr val="tx2"/>
                </a:solidFill>
              </a:rPr>
              <a:t>computationally tractable</a:t>
            </a:r>
            <a:r>
              <a:rPr lang="en-US" sz="3200" dirty="0">
                <a:solidFill>
                  <a:srgbClr val="00429A"/>
                </a:solidFill>
              </a:rPr>
              <a:t>) AOP language</a:t>
            </a:r>
            <a:r>
              <a:rPr lang="en-US" sz="3200" dirty="0" smtClean="0">
                <a:solidFill>
                  <a:srgbClr val="00429A"/>
                </a:solidFill>
              </a:rPr>
              <a:t>.</a:t>
            </a:r>
            <a:endParaRPr lang="en-US" sz="3200" dirty="0">
              <a:solidFill>
                <a:srgbClr val="00429A"/>
              </a:solidFill>
            </a:endParaRPr>
          </a:p>
          <a:p>
            <a:r>
              <a:rPr lang="en-US" sz="3200" dirty="0">
                <a:solidFill>
                  <a:srgbClr val="00429A"/>
                </a:solidFill>
              </a:rPr>
              <a:t>The central concept in AgentSpeak</a:t>
            </a:r>
            <a:r>
              <a:rPr lang="en-US" sz="3200" dirty="0">
                <a:solidFill>
                  <a:srgbClr val="00429A"/>
                </a:solidFill>
              </a:rPr>
              <a:t>(L) is the notion of a </a:t>
            </a:r>
            <a:r>
              <a:rPr lang="en-US" sz="3200" i="1" dirty="0">
                <a:solidFill>
                  <a:srgbClr val="00974A"/>
                </a:solidFill>
              </a:rPr>
              <a:t>partial plan </a:t>
            </a:r>
            <a:r>
              <a:rPr lang="en-US" sz="3200" dirty="0">
                <a:solidFill>
                  <a:srgbClr val="00429A"/>
                </a:solidFill>
              </a:rPr>
              <a:t>that can be applied to resolve some triggering condition in some context</a:t>
            </a:r>
            <a:r>
              <a:rPr lang="en-US" sz="3200" dirty="0" smtClean="0">
                <a:solidFill>
                  <a:srgbClr val="00429A"/>
                </a:solidFill>
              </a:rPr>
              <a:t>.</a:t>
            </a:r>
            <a:endParaRPr lang="en-US" sz="3200" dirty="0">
              <a:solidFill>
                <a:srgbClr val="00429A"/>
              </a:solidFill>
            </a:endParaRPr>
          </a:p>
          <a:p>
            <a:r>
              <a:rPr lang="en-US" sz="3200" dirty="0">
                <a:solidFill>
                  <a:srgbClr val="00429A"/>
                </a:solidFill>
              </a:rPr>
              <a:t>AgentSpeak(L) </a:t>
            </a:r>
            <a:r>
              <a:rPr lang="en-US" sz="3200" dirty="0">
                <a:solidFill>
                  <a:srgbClr val="00974A"/>
                </a:solidFill>
              </a:rPr>
              <a:t>says nothing a</a:t>
            </a:r>
            <a:r>
              <a:rPr lang="en-IE" sz="3200" dirty="0">
                <a:solidFill>
                  <a:srgbClr val="00974A"/>
                </a:solidFill>
              </a:rPr>
              <a:t>b</a:t>
            </a:r>
            <a:r>
              <a:rPr lang="en-US" sz="3200" dirty="0">
                <a:solidFill>
                  <a:srgbClr val="00974A"/>
                </a:solidFill>
              </a:rPr>
              <a:t>out communication</a:t>
            </a:r>
            <a:r>
              <a:rPr lang="en-US" sz="3200" dirty="0">
                <a:solidFill>
                  <a:srgbClr val="00429A"/>
                </a:solidFill>
              </a:rPr>
              <a:t>, although communication is easy to add</a:t>
            </a:r>
            <a:r>
              <a:rPr lang="en-US" sz="3200" dirty="0" smtClean="0">
                <a:solidFill>
                  <a:srgbClr val="00429A"/>
                </a:solidFill>
              </a:rPr>
              <a:t>.</a:t>
            </a:r>
            <a:endParaRPr lang="en-US" sz="3200" dirty="0">
              <a:solidFill>
                <a:srgbClr val="00429A"/>
              </a:solidFill>
            </a:endParaRPr>
          </a:p>
          <a:p>
            <a:r>
              <a:rPr lang="en-US" sz="3200" dirty="0">
                <a:solidFill>
                  <a:srgbClr val="00429A"/>
                </a:solidFill>
              </a:rPr>
              <a:t>But, AgentSpeak(L) has been used as a basis to explore a range of more advanced concepts (cooperation, organization, …)</a:t>
            </a:r>
          </a:p>
          <a:p>
            <a:endParaRPr lang="en-IE" sz="3200" dirty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068488"/>
            <a:ext cx="7560840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Lectures </a:t>
            </a:r>
            <a:r>
              <a:rPr lang="en-IE" dirty="0" smtClean="0"/>
              <a:t>11</a:t>
            </a:r>
            <a:r>
              <a:rPr lang="en-IE" dirty="0" smtClean="0"/>
              <a:t> </a:t>
            </a:r>
            <a:r>
              <a:rPr lang="en-IE" dirty="0" smtClean="0"/>
              <a:t>&amp; </a:t>
            </a:r>
            <a:r>
              <a:rPr lang="en-IE" dirty="0" smtClean="0"/>
              <a:t>12 Interlude Modelling State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Modelling State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1760" y="1924472"/>
            <a:ext cx="10945707" cy="6931558"/>
          </a:xfrm>
        </p:spPr>
        <p:txBody>
          <a:bodyPr>
            <a:noAutofit/>
          </a:bodyPr>
          <a:lstStyle/>
          <a:p>
            <a:r>
              <a:rPr lang="en-US" sz="2800" dirty="0"/>
              <a:t>Beliefs are state:</a:t>
            </a:r>
          </a:p>
          <a:p>
            <a:pPr lvl="1">
              <a:spcBef>
                <a:spcPts val="1800"/>
              </a:spcBef>
            </a:pPr>
            <a:r>
              <a:rPr lang="en-GB" sz="2600" dirty="0"/>
              <a:t>Beliefs represent the internal knowledge and external environment of the agent.</a:t>
            </a:r>
          </a:p>
          <a:p>
            <a:pPr lvl="1">
              <a:spcBef>
                <a:spcPts val="1800"/>
              </a:spcBef>
            </a:pPr>
            <a:r>
              <a:rPr lang="en-GB" sz="2600" dirty="0"/>
              <a:t>Beliefs specify what objects exist and how they are related.</a:t>
            </a:r>
          </a:p>
          <a:p>
            <a:pPr lvl="1">
              <a:spcBef>
                <a:spcPts val="1800"/>
              </a:spcBef>
            </a:pPr>
            <a:r>
              <a:rPr lang="en-GB" sz="2600" dirty="0"/>
              <a:t>We use </a:t>
            </a:r>
            <a:r>
              <a:rPr lang="en-GB" sz="2600" dirty="0" smtClean="0"/>
              <a:t>these </a:t>
            </a:r>
            <a:r>
              <a:rPr lang="en-GB" sz="2600" dirty="0"/>
              <a:t>to make decisions about how to act.</a:t>
            </a:r>
          </a:p>
          <a:p>
            <a:pPr lvl="1">
              <a:spcBef>
                <a:spcPts val="1800"/>
              </a:spcBef>
            </a:pPr>
            <a:r>
              <a:rPr lang="en-GB" sz="2600" dirty="0"/>
              <a:t>To work with beliefs, we must first decide what beliefs the agent will have and what they mean…</a:t>
            </a:r>
          </a:p>
          <a:p>
            <a:pPr lvl="1">
              <a:spcBef>
                <a:spcPts val="1800"/>
              </a:spcBef>
            </a:pPr>
            <a:r>
              <a:rPr lang="en-GB" sz="2600" dirty="0"/>
              <a:t>This is often termed an </a:t>
            </a:r>
            <a:r>
              <a:rPr lang="en-GB" sz="2600" b="1" dirty="0">
                <a:solidFill>
                  <a:srgbClr val="00974A"/>
                </a:solidFill>
              </a:rPr>
              <a:t>ontology</a:t>
            </a:r>
            <a:r>
              <a:rPr lang="en-GB" sz="2600" dirty="0" smtClean="0"/>
              <a:t>.</a:t>
            </a:r>
            <a:endParaRPr lang="en-GB" sz="2600" dirty="0"/>
          </a:p>
          <a:p>
            <a:r>
              <a:rPr lang="en-GB" sz="2800" dirty="0"/>
              <a:t>When creating an ontology, we should consider: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What types constants will exist (it is not always possible to know in advance what objects there will be)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What relationships exist between the different types of object.</a:t>
            </a:r>
          </a:p>
          <a:p>
            <a:pPr lvl="1"/>
            <a:endParaRPr lang="en-GB" dirty="0"/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073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smtClean="0"/>
              <a:t>Modelling State: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945707" cy="6931558"/>
          </a:xfrm>
        </p:spPr>
        <p:txBody>
          <a:bodyPr>
            <a:noAutofit/>
          </a:bodyPr>
          <a:lstStyle/>
          <a:p>
            <a:r>
              <a:rPr lang="en-GB" sz="2800" dirty="0"/>
              <a:t>Consider a simple table with a set of blocks on it…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We can model this as follows:</a:t>
            </a:r>
          </a:p>
          <a:p>
            <a:pPr lvl="1"/>
            <a:r>
              <a:rPr lang="en-GB" sz="2600" dirty="0"/>
              <a:t>Constants: a, b, c, d, table</a:t>
            </a:r>
          </a:p>
          <a:p>
            <a:pPr lvl="1"/>
            <a:r>
              <a:rPr lang="en-GB" sz="2600" dirty="0"/>
              <a:t>Some Relationships: </a:t>
            </a:r>
          </a:p>
          <a:p>
            <a:pPr lvl="2"/>
            <a:r>
              <a:rPr lang="en-GB" sz="2300" dirty="0"/>
              <a:t>block(X) – belief that X is a block</a:t>
            </a:r>
          </a:p>
          <a:p>
            <a:pPr lvl="2"/>
            <a:r>
              <a:rPr lang="en-GB" sz="2300" dirty="0"/>
              <a:t>table(X) – belief that X is a table</a:t>
            </a:r>
          </a:p>
          <a:p>
            <a:pPr lvl="2"/>
            <a:r>
              <a:rPr lang="en-GB" sz="2300" dirty="0"/>
              <a:t>on(X, Y) – belief that X is sitting on top of Y</a:t>
            </a:r>
          </a:p>
          <a:p>
            <a:pPr lvl="2"/>
            <a:r>
              <a:rPr lang="en-GB" sz="2300" dirty="0"/>
              <a:t>free(X) – belief that block X has nothing on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5600" y="8669867"/>
            <a:ext cx="9103360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92587" y="8236374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9814" y="8236374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7782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3398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smtClean="0"/>
              <a:t>Modelling State: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945707" cy="6931558"/>
          </a:xfrm>
        </p:spPr>
        <p:txBody>
          <a:bodyPr>
            <a:noAutofit/>
          </a:bodyPr>
          <a:lstStyle/>
          <a:p>
            <a:r>
              <a:rPr lang="en-GB" sz="2800" dirty="0"/>
              <a:t>The Initial </a:t>
            </a:r>
            <a:r>
              <a:rPr lang="en-GB" sz="2800" dirty="0" smtClean="0"/>
              <a:t>State</a:t>
            </a:r>
            <a:endParaRPr lang="en-GB" sz="2800" dirty="0"/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block(a)			block(b)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block(c)			block(d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table(table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on(a, table)			on(b, table)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on(c, table)			on(d,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free(a)				free(b)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free(c)				free(d)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5600" y="8669867"/>
            <a:ext cx="9103360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92587" y="8236374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>
                <a:solidFill>
                  <a:srgbClr val="00429A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9814" y="8236374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>
                <a:solidFill>
                  <a:srgbClr val="00429A"/>
                </a:solidFill>
              </a:rPr>
              <a:t>b</a:t>
            </a:r>
            <a:endParaRPr lang="en-GB" dirty="0">
              <a:solidFill>
                <a:srgbClr val="00429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782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>
                <a:solidFill>
                  <a:srgbClr val="00429A"/>
                </a:solidFill>
              </a:rPr>
              <a:t>c</a:t>
            </a:r>
            <a:endParaRPr lang="en-GB" dirty="0">
              <a:solidFill>
                <a:srgbClr val="00429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98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>
                <a:solidFill>
                  <a:srgbClr val="00429A"/>
                </a:solidFill>
              </a:rPr>
              <a:t>d</a:t>
            </a:r>
            <a:endParaRPr lang="en-GB" dirty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945707" cy="6931558"/>
          </a:xfrm>
        </p:spPr>
        <p:txBody>
          <a:bodyPr>
            <a:noAutofit/>
          </a:bodyPr>
          <a:lstStyle/>
          <a:p>
            <a:r>
              <a:rPr lang="en-GB" sz="2800" dirty="0"/>
              <a:t>Another State</a:t>
            </a:r>
            <a:r>
              <a:rPr lang="en-GB" sz="2800" dirty="0" smtClean="0"/>
              <a:t>:</a:t>
            </a:r>
            <a:endParaRPr lang="en-GB" sz="2800" dirty="0"/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block(a)			block(b)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block(c)			block(d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on(a, table)			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on(b, d)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on(c, table)			on(d,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/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free(a)				free(b)</a:t>
            </a:r>
          </a:p>
          <a:p>
            <a:pPr marL="520184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free(c)	</a:t>
            </a:r>
          </a:p>
          <a:p>
            <a:pPr marL="520184" lvl="1" indent="0">
              <a:buNone/>
            </a:pP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625600" y="8669867"/>
            <a:ext cx="9103360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table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92587" y="8236374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9840" y="7815885"/>
            <a:ext cx="433493" cy="433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7782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>
                <a:solidFill>
                  <a:srgbClr val="00429A"/>
                </a:solidFill>
              </a:rPr>
              <a:t>c</a:t>
            </a:r>
            <a:endParaRPr lang="en-GB" dirty="0">
              <a:solidFill>
                <a:srgbClr val="00429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9840" y="8249378"/>
            <a:ext cx="433493" cy="433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GB" dirty="0" smtClean="0">
                <a:solidFill>
                  <a:srgbClr val="00429A"/>
                </a:solidFill>
              </a:rPr>
              <a:t>d</a:t>
            </a:r>
            <a:endParaRPr lang="en-GB" dirty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 smtClean="0"/>
              <a:t>Non-Exhaustive List of APLs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89832" y="2500536"/>
            <a:ext cx="10539536" cy="533499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1993		Agent-0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1995		PLACA / </a:t>
            </a:r>
            <a:r>
              <a:rPr lang="en-GB" sz="2800" dirty="0" err="1">
                <a:solidFill>
                  <a:srgbClr val="00429A"/>
                </a:solidFill>
              </a:rPr>
              <a:t>AgentSpeak</a:t>
            </a:r>
            <a:r>
              <a:rPr lang="en-GB" sz="2800" dirty="0">
                <a:solidFill>
                  <a:srgbClr val="00429A"/>
                </a:solidFill>
              </a:rPr>
              <a:t>(L)</a:t>
            </a:r>
          </a:p>
          <a:p>
            <a:pPr>
              <a:spcBef>
                <a:spcPts val="1200"/>
              </a:spcBef>
            </a:pPr>
            <a:endParaRPr lang="en-GB" sz="2800" dirty="0">
              <a:solidFill>
                <a:srgbClr val="00429A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1998		JACK / 3APL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2002		GOAL / AF-APL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2004		Jason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2008		2APL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2010		AF-</a:t>
            </a:r>
            <a:r>
              <a:rPr lang="en-GB" sz="2800" dirty="0" err="1" smtClean="0">
                <a:solidFill>
                  <a:srgbClr val="00429A"/>
                </a:solidFill>
              </a:rPr>
              <a:t>AgentSpeak</a:t>
            </a:r>
            <a:endParaRPr lang="en-GB" sz="2800" dirty="0">
              <a:solidFill>
                <a:srgbClr val="00429A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2011		</a:t>
            </a:r>
            <a:r>
              <a:rPr lang="en-GB" sz="2800" dirty="0" err="1">
                <a:solidFill>
                  <a:srgbClr val="00429A"/>
                </a:solidFill>
              </a:rPr>
              <a:t>simpAL</a:t>
            </a:r>
            <a:endParaRPr lang="en-GB" sz="2800" dirty="0">
              <a:solidFill>
                <a:srgbClr val="00429A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2012		ASTRA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>
                <a:solidFill>
                  <a:srgbClr val="00429A"/>
                </a:solidFill>
              </a:rPr>
              <a:t>2014		Blueprint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20" y="4156720"/>
            <a:ext cx="3869060" cy="30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From Fields to Beliefs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52" y="2068488"/>
            <a:ext cx="11377264" cy="7272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Beliefs refer to </a:t>
            </a:r>
            <a:r>
              <a:rPr lang="en-GB" sz="2800" b="1" dirty="0"/>
              <a:t>state</a:t>
            </a:r>
            <a:r>
              <a:rPr lang="en-GB" sz="2800" dirty="0"/>
              <a:t>:</a:t>
            </a:r>
          </a:p>
          <a:p>
            <a:pPr lvl="1"/>
            <a:r>
              <a:rPr lang="en-GB" sz="2600" dirty="0"/>
              <a:t>In OOP, state is defined in terms of a set of fields that hold values (or object references).</a:t>
            </a:r>
          </a:p>
          <a:p>
            <a:pPr marL="584200" lvl="2" indent="0">
              <a:buNone/>
            </a:pPr>
            <a:r>
              <a:rPr lang="en-GB" sz="2300" dirty="0" smtClean="0"/>
              <a:t>	For </a:t>
            </a:r>
            <a:r>
              <a:rPr lang="en-GB" sz="2300" dirty="0"/>
              <a:t>example, 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r>
              <a:rPr lang="en-GB" sz="2300" dirty="0"/>
              <a:t> declares an </a:t>
            </a:r>
            <a:r>
              <a:rPr lang="en-GB" sz="2300" b="1" dirty="0"/>
              <a:t>integer </a:t>
            </a:r>
            <a:r>
              <a:rPr lang="en-GB" sz="2300" dirty="0"/>
              <a:t>field with name </a:t>
            </a:r>
            <a:r>
              <a:rPr lang="en-GB" sz="2300" b="1" dirty="0"/>
              <a:t>value</a:t>
            </a:r>
            <a:r>
              <a:rPr lang="en-GB" sz="2300" dirty="0"/>
              <a:t>.</a:t>
            </a:r>
          </a:p>
          <a:p>
            <a:pPr marL="584200" lvl="2" indent="0">
              <a:buNone/>
            </a:pPr>
            <a:r>
              <a:rPr lang="en-GB" sz="2300" dirty="0" smtClean="0"/>
              <a:t>	Fields </a:t>
            </a:r>
            <a:r>
              <a:rPr lang="en-GB" sz="2300" dirty="0"/>
              <a:t>are, typically, given a default initial value, which in the case of an integer is 0</a:t>
            </a:r>
            <a:r>
              <a:rPr lang="en-GB" sz="2300" dirty="0" smtClean="0"/>
              <a:t>.</a:t>
            </a:r>
            <a:endParaRPr lang="en-GB" dirty="0" smtClean="0"/>
          </a:p>
          <a:p>
            <a:pPr lvl="1"/>
            <a:r>
              <a:rPr lang="en-GB" sz="2600" dirty="0"/>
              <a:t>In </a:t>
            </a:r>
            <a:r>
              <a:rPr lang="en-GB" sz="2600" dirty="0" err="1"/>
              <a:t>AgentSpeak</a:t>
            </a:r>
            <a:r>
              <a:rPr lang="en-GB" sz="2600" dirty="0"/>
              <a:t>(L), state is defined in terms of a set of beliefs that define relations on values.</a:t>
            </a:r>
          </a:p>
          <a:p>
            <a:pPr marL="584200" lvl="2" indent="0">
              <a:buNone/>
            </a:pPr>
            <a:r>
              <a:rPr lang="en-GB" sz="2300" dirty="0" smtClean="0"/>
              <a:t>	For </a:t>
            </a:r>
            <a:r>
              <a:rPr lang="en-GB" sz="2300" dirty="0"/>
              <a:t>example, the belief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value(0)</a:t>
            </a:r>
            <a:r>
              <a:rPr lang="en-GB" sz="2300" dirty="0"/>
              <a:t> declares a belief whose name is </a:t>
            </a:r>
            <a:r>
              <a:rPr lang="en-GB" sz="2300" b="1" dirty="0"/>
              <a:t>value </a:t>
            </a:r>
            <a:r>
              <a:rPr lang="en-GB" sz="2300" dirty="0"/>
              <a:t>and whose </a:t>
            </a:r>
            <a:r>
              <a:rPr lang="en-GB" sz="2300" dirty="0" smtClean="0"/>
              <a:t>	value </a:t>
            </a:r>
            <a:r>
              <a:rPr lang="en-GB" sz="2300" dirty="0"/>
              <a:t>is 0</a:t>
            </a:r>
            <a:r>
              <a:rPr lang="en-GB" sz="2300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sz="2800" dirty="0"/>
              <a:t>So, the way we define that state of an object seems to have an equivalent for beliefs…</a:t>
            </a:r>
          </a:p>
        </p:txBody>
      </p:sp>
    </p:spTree>
    <p:extLst>
      <p:ext uri="{BB962C8B-B14F-4D97-AF65-F5344CB8AC3E}">
        <p14:creationId xmlns:p14="http://schemas.microsoft.com/office/powerpoint/2010/main" val="36998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24272"/>
            <a:ext cx="10539536" cy="1512168"/>
          </a:xfrm>
        </p:spPr>
        <p:txBody>
          <a:bodyPr/>
          <a:lstStyle/>
          <a:p>
            <a:r>
              <a:rPr lang="en-GB" dirty="0" smtClean="0"/>
              <a:t>From </a:t>
            </a:r>
            <a:r>
              <a:rPr lang="en-GB" dirty="0"/>
              <a:t>Fields to Beliefs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5691367"/>
              </p:ext>
            </p:extLst>
          </p:nvPr>
        </p:nvGraphicFramePr>
        <p:xfrm>
          <a:off x="650240" y="2275840"/>
          <a:ext cx="10620587" cy="715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/>
                <a:gridCol w="4804551"/>
                <a:gridCol w="3540196"/>
              </a:tblGrid>
              <a:tr h="527417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Type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Java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dirty="0" err="1" smtClean="0"/>
                        <a:t>AgentSpeak</a:t>
                      </a:r>
                      <a:r>
                        <a:rPr lang="en-GB" sz="2600" dirty="0" smtClean="0"/>
                        <a:t>(L)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</a:tr>
              <a:tr h="1170432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Primitives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balance;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age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name = “bob”;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7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balance(0.0)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age(42)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name(bob)</a:t>
                      </a:r>
                    </a:p>
                  </a:txBody>
                  <a:tcPr marL="130048" marR="130048" marT="65024" marB="65024"/>
                </a:tc>
              </a:tr>
              <a:tr h="910336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Arrays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array;</a:t>
                      </a:r>
                    </a:p>
                    <a:p>
                      <a:r>
                        <a:rPr lang="en-GB" sz="17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ages = {42, 8, 6}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array([])</a:t>
                      </a: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ages([42, 8, 6])</a:t>
                      </a:r>
                    </a:p>
                    <a:p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</a:tr>
              <a:tr h="1690624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Data Classes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 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String name;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7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age;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sex;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Modelled as predicates or functional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terms:</a:t>
                      </a:r>
                      <a:endParaRPr lang="en-GB" sz="17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person(rem, 42, m)</a:t>
                      </a: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</a:t>
                      </a:r>
                      <a:r>
                        <a:rPr lang="en-GB" sz="17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tanya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6, f)</a:t>
                      </a: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person(coral, 8, f)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</a:tr>
              <a:tr h="1430528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Maps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Map&lt;String, String&gt;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parents =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&lt;String, String&gt;();</a:t>
                      </a:r>
                    </a:p>
                    <a:p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parents.put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</a:t>
                      </a:r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tanya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“rem”);</a:t>
                      </a:r>
                    </a:p>
                    <a:p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parents.put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(“coral”, “rem”);</a:t>
                      </a:r>
                    </a:p>
                    <a:p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parents(</a:t>
                      </a:r>
                      <a:r>
                        <a:rPr lang="en-GB" sz="17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tanya</a:t>
                      </a:r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rem)</a:t>
                      </a: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parents(coral, rem)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</a:tr>
              <a:tr h="1430528">
                <a:tc>
                  <a:txBody>
                    <a:bodyPr/>
                    <a:lstStyle/>
                    <a:p>
                      <a:r>
                        <a:rPr lang="en-GB" sz="2600" dirty="0" smtClean="0"/>
                        <a:t>Sets</a:t>
                      </a:r>
                      <a:endParaRPr lang="en-GB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Set&lt;String&gt;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lecturers =</a:t>
                      </a:r>
                    </a:p>
                    <a:p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7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&lt;String&gt;();</a:t>
                      </a:r>
                    </a:p>
                    <a:p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lecturers.add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(“henry”);</a:t>
                      </a:r>
                    </a:p>
                    <a:p>
                      <a:r>
                        <a:rPr lang="en-GB" sz="17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lecturers.add</a:t>
                      </a:r>
                      <a:r>
                        <a:rPr lang="en-GB" sz="17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(“rem”);</a:t>
                      </a:r>
                    </a:p>
                    <a:p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lecturers(henry)</a:t>
                      </a:r>
                    </a:p>
                    <a:p>
                      <a:r>
                        <a:rPr lang="en-GB" sz="17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lecturers(rem)</a:t>
                      </a:r>
                      <a:endParaRPr lang="en-GB" sz="1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Beliefs as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800" dirty="0"/>
              <a:t>Two operations commonly associated with fields are:</a:t>
            </a:r>
          </a:p>
          <a:p>
            <a:pPr lvl="1"/>
            <a:r>
              <a:rPr lang="en-GB" sz="2600" dirty="0"/>
              <a:t>Assignment: e.g.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5;</a:t>
            </a:r>
            <a:r>
              <a:rPr lang="en-GB" sz="2600" dirty="0"/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“Rem”;</a:t>
            </a:r>
          </a:p>
          <a:p>
            <a:pPr lvl="1"/>
            <a:r>
              <a:rPr lang="en-GB" sz="2600" dirty="0"/>
              <a:t>Comparison: e.g.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== 3</a:t>
            </a:r>
            <a:r>
              <a:rPr lang="en-GB" sz="2600" dirty="0"/>
              <a:t> 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(“Fred”)</a:t>
            </a:r>
          </a:p>
          <a:p>
            <a:pPr lvl="3"/>
            <a:endParaRPr lang="en-GB" sz="2300" dirty="0"/>
          </a:p>
          <a:p>
            <a:r>
              <a:rPr lang="en-GB" sz="2800" dirty="0" err="1"/>
              <a:t>AgentSpeak</a:t>
            </a:r>
            <a:r>
              <a:rPr lang="en-GB" sz="2800" dirty="0"/>
              <a:t>(L) offers equivalents to these operations:</a:t>
            </a:r>
          </a:p>
          <a:p>
            <a:pPr lvl="1"/>
            <a:r>
              <a:rPr lang="en-GB" sz="2600" dirty="0"/>
              <a:t>Assignment: this involves first dropping the existing belief and then adopting a new belief with the new value: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-value(0); +value(5)</a:t>
            </a:r>
            <a:r>
              <a:rPr lang="en-GB" sz="2600" dirty="0"/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–name(“Bob”); +name(“Rem)</a:t>
            </a:r>
            <a:r>
              <a:rPr lang="en-GB" sz="2600" dirty="0"/>
              <a:t>.</a:t>
            </a:r>
          </a:p>
          <a:p>
            <a:pPr lvl="1"/>
            <a:r>
              <a:rPr lang="en-GB" sz="2600" dirty="0"/>
              <a:t>Comparison: this can be done in two places – the plan rule context or via a query statement:</a:t>
            </a:r>
          </a:p>
          <a:p>
            <a:pPr marL="520184" lvl="1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: name(“Fred”) &lt;- … </a:t>
            </a:r>
            <a:r>
              <a:rPr lang="en-GB" sz="2600" dirty="0"/>
              <a:t>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?name(“Fred”)</a:t>
            </a:r>
            <a:r>
              <a:rPr lang="en-GB" sz="2600" dirty="0"/>
              <a:t>.</a:t>
            </a:r>
          </a:p>
          <a:p>
            <a:pPr lvl="3"/>
            <a:endParaRPr lang="en-GB" sz="2300" dirty="0"/>
          </a:p>
          <a:p>
            <a:r>
              <a:rPr lang="en-GB" sz="2800" dirty="0"/>
              <a:t>It is important to note that assignment is atomic in OOP languages, but is </a:t>
            </a:r>
            <a:r>
              <a:rPr lang="en-GB" sz="2800" b="1" dirty="0"/>
              <a:t>not atomic </a:t>
            </a:r>
            <a:r>
              <a:rPr lang="en-GB" sz="2800" dirty="0"/>
              <a:t>in </a:t>
            </a:r>
            <a:r>
              <a:rPr lang="en-GB" sz="2800" dirty="0" err="1"/>
              <a:t>AgentSpeak</a:t>
            </a:r>
            <a:r>
              <a:rPr lang="en-GB" sz="2800" dirty="0"/>
              <a:t>(L).</a:t>
            </a:r>
          </a:p>
        </p:txBody>
      </p:sp>
    </p:spTree>
    <p:extLst>
      <p:ext uri="{BB962C8B-B14F-4D97-AF65-F5344CB8AC3E}">
        <p14:creationId xmlns:p14="http://schemas.microsoft.com/office/powerpoint/2010/main" val="15860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068488"/>
            <a:ext cx="7560840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Lectures </a:t>
            </a:r>
            <a:r>
              <a:rPr lang="en-IE" dirty="0" smtClean="0"/>
              <a:t>11</a:t>
            </a:r>
            <a:r>
              <a:rPr lang="en-IE" dirty="0" smtClean="0"/>
              <a:t> </a:t>
            </a:r>
            <a:r>
              <a:rPr lang="en-IE" dirty="0" smtClean="0"/>
              <a:t>&amp; </a:t>
            </a:r>
            <a:r>
              <a:rPr lang="en-IE" dirty="0" smtClean="0"/>
              <a:t>12 Programming Agents in Jason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97744" y="1996480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Jason was released in 2004 </a:t>
            </a:r>
          </a:p>
          <a:p>
            <a:pPr lvl="1"/>
            <a:r>
              <a:rPr lang="en-GB" sz="2800" dirty="0"/>
              <a:t>Developers: Rafael </a:t>
            </a:r>
            <a:r>
              <a:rPr lang="en-GB" sz="2800" dirty="0" err="1"/>
              <a:t>Bordini</a:t>
            </a:r>
            <a:r>
              <a:rPr lang="en-GB" sz="2800" dirty="0"/>
              <a:t> and </a:t>
            </a:r>
            <a:r>
              <a:rPr lang="en-GB" sz="2800" dirty="0" err="1"/>
              <a:t>Jomi</a:t>
            </a:r>
            <a:r>
              <a:rPr lang="en-GB" sz="2800" dirty="0"/>
              <a:t> </a:t>
            </a:r>
            <a:r>
              <a:rPr lang="en-GB" sz="2800" dirty="0" err="1"/>
              <a:t>Hubner</a:t>
            </a: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Complete </a:t>
            </a:r>
            <a:r>
              <a:rPr lang="en-GB" sz="2800" dirty="0"/>
              <a:t>implementation of </a:t>
            </a:r>
            <a:r>
              <a:rPr lang="en-GB" sz="2800" dirty="0" err="1"/>
              <a:t>AgentSpeak</a:t>
            </a:r>
            <a:r>
              <a:rPr lang="en-GB" sz="2800" dirty="0"/>
              <a:t>(L) &amp; more:</a:t>
            </a:r>
          </a:p>
          <a:p>
            <a:pPr lvl="1"/>
            <a:r>
              <a:rPr lang="en-GB" sz="2800" dirty="0"/>
              <a:t>Library of private actions</a:t>
            </a:r>
          </a:p>
          <a:p>
            <a:pPr lvl="1"/>
            <a:r>
              <a:rPr lang="en-GB" sz="2800" dirty="0"/>
              <a:t>Annotation model for beliefs / goals</a:t>
            </a:r>
          </a:p>
          <a:p>
            <a:pPr lvl="1"/>
            <a:r>
              <a:rPr lang="en-GB" sz="2800" dirty="0"/>
              <a:t>Support for agent communication based on KQML</a:t>
            </a:r>
          </a:p>
          <a:p>
            <a:pPr lvl="1"/>
            <a:r>
              <a:rPr lang="en-GB" sz="2800" dirty="0" err="1"/>
              <a:t>Prolog</a:t>
            </a:r>
            <a:r>
              <a:rPr lang="en-GB" sz="2800" dirty="0"/>
              <a:t>-style inference supported</a:t>
            </a:r>
          </a:p>
          <a:p>
            <a:pPr lvl="1"/>
            <a:r>
              <a:rPr lang="en-GB" sz="2800" dirty="0"/>
              <a:t>Clear agent/environment interface</a:t>
            </a:r>
          </a:p>
          <a:p>
            <a:pPr lvl="1"/>
            <a:r>
              <a:rPr lang="en-GB" sz="2800" dirty="0"/>
              <a:t>Customisable interpreter </a:t>
            </a:r>
            <a:r>
              <a:rPr lang="en-GB" sz="2800" dirty="0" smtClean="0"/>
              <a:t>cycle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Lots of example solutions can be downloaded with the main framework…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541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Jason: Internal Actions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945707" cy="6931558"/>
          </a:xfrm>
        </p:spPr>
        <p:txBody>
          <a:bodyPr>
            <a:normAutofit/>
          </a:bodyPr>
          <a:lstStyle/>
          <a:p>
            <a:r>
              <a:rPr lang="en-GB" sz="2800" dirty="0"/>
              <a:t>Library of pre-written actions that can be used directly by the agent without needing to setup an environment: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abolish(&lt;belief&gt;)</a:t>
            </a:r>
            <a:r>
              <a:rPr lang="en-GB" sz="2600" dirty="0"/>
              <a:t>		drop all matching beliefs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.broadcast(&lt;perf&gt;, &lt;content&gt;)</a:t>
            </a:r>
            <a:r>
              <a:rPr lang="en-GB" sz="2600" dirty="0"/>
              <a:t>send content to all agents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.fail()</a:t>
            </a:r>
            <a:r>
              <a:rPr lang="en-GB" sz="2600" dirty="0"/>
              <a:t>				action that fails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.print()</a:t>
            </a:r>
            <a:r>
              <a:rPr lang="en-GB" sz="2600" dirty="0"/>
              <a:t>			</a:t>
            </a:r>
            <a:r>
              <a:rPr lang="en-GB" sz="2600" dirty="0"/>
              <a:t>	print to the console</a:t>
            </a:r>
            <a:endParaRPr lang="en-GB" sz="2600" dirty="0"/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600" dirty="0"/>
              <a:t>			</a:t>
            </a:r>
            <a:r>
              <a:rPr lang="en-GB" sz="2600" dirty="0"/>
              <a:t>print a line to the console</a:t>
            </a:r>
            <a:endParaRPr lang="en-GB" sz="2600" dirty="0"/>
          </a:p>
          <a:p>
            <a:pPr lvl="1"/>
            <a:endParaRPr lang="en-GB" sz="2600" dirty="0"/>
          </a:p>
          <a:p>
            <a:r>
              <a:rPr lang="en-GB" sz="2800" dirty="0"/>
              <a:t>Full list: </a:t>
            </a:r>
            <a:r>
              <a:rPr lang="en-GB" sz="2800" dirty="0">
                <a:hlinkClick r:id="rId2"/>
              </a:rPr>
              <a:t>http://</a:t>
            </a:r>
            <a:r>
              <a:rPr lang="en-GB" sz="2800" dirty="0">
                <a:hlinkClick r:id="rId2"/>
              </a:rPr>
              <a:t>jason.sourceforge.net/api/jason/stdlib/package-summary.html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07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Annotation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3728" y="1780456"/>
            <a:ext cx="11881320" cy="770485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Mechanism for adding tags to beliefs (and goals) – represent, for example, the source of a belief or a certainty factor.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blue(box1)[source(ag1)]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red(box1)[source(percept)]</a:t>
            </a:r>
          </a:p>
          <a:p>
            <a:pPr lvl="1"/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colourblind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(ag1)[source(self),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(0.7)]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liar(ag1)[source(self),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(0.2)]</a:t>
            </a:r>
          </a:p>
          <a:p>
            <a:endParaRPr lang="en-GB" sz="2300" dirty="0"/>
          </a:p>
          <a:p>
            <a:r>
              <a:rPr lang="en-GB" sz="2800" dirty="0"/>
              <a:t>Querying of beliefs can include annotations: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?blue(X)		// is there a blue box?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?blue(X)[source(Y)]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// is there a blue box and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// who told me?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?red(X)[source(percept)]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// did I perceive a red box?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colourblind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(X)[source(ag1)]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// did ag1 tell me that X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// is colour blind?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1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268288"/>
            <a:ext cx="10539536" cy="1512168"/>
          </a:xfrm>
        </p:spPr>
        <p:txBody>
          <a:bodyPr/>
          <a:lstStyle/>
          <a:p>
            <a:r>
              <a:rPr lang="en-GB" dirty="0" smtClean="0"/>
              <a:t>Jason: Beliefs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752" y="2206104"/>
            <a:ext cx="11953328" cy="5334992"/>
          </a:xfrm>
        </p:spPr>
        <p:txBody>
          <a:bodyPr>
            <a:noAutofit/>
          </a:bodyPr>
          <a:lstStyle/>
          <a:p>
            <a:r>
              <a:rPr lang="en-GB" sz="2800" dirty="0"/>
              <a:t>Unlike </a:t>
            </a:r>
            <a:r>
              <a:rPr lang="en-GB" sz="2800" dirty="0" err="1"/>
              <a:t>AgentSpeak</a:t>
            </a:r>
            <a:r>
              <a:rPr lang="en-GB" sz="2800" dirty="0"/>
              <a:t>(L) which uses standard Boolean logic, Jason supports </a:t>
            </a:r>
            <a:r>
              <a:rPr lang="en-GB" sz="2800" b="1" dirty="0"/>
              <a:t>strong negation</a:t>
            </a:r>
            <a:r>
              <a:rPr lang="en-GB" sz="2800" dirty="0"/>
              <a:t>:</a:t>
            </a:r>
            <a:endParaRPr lang="en-GB" sz="2800" dirty="0"/>
          </a:p>
          <a:p>
            <a:pPr lvl="1"/>
            <a:r>
              <a:rPr lang="en-GB" sz="2800" dirty="0"/>
              <a:t>In Boolean logic, facts relate to “truths” about the problem being modelled.</a:t>
            </a:r>
          </a:p>
          <a:p>
            <a:pPr lvl="2">
              <a:spcBef>
                <a:spcPts val="1200"/>
              </a:spcBef>
            </a:pPr>
            <a:r>
              <a:rPr lang="en-GB" sz="2300" dirty="0"/>
              <a:t>Any other possible facts are considered unknown and this is interpreted as being not true.</a:t>
            </a:r>
          </a:p>
          <a:p>
            <a:pPr lvl="1"/>
            <a:r>
              <a:rPr lang="en-GB" sz="2800" dirty="0"/>
              <a:t>In Jason, the agent also stores beliefs (facts) relating to things it knows are false (such as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~likes(rem, apples)</a:t>
            </a:r>
            <a:r>
              <a:rPr lang="en-GB" sz="2800" dirty="0"/>
              <a:t>).</a:t>
            </a:r>
          </a:p>
          <a:p>
            <a:pPr lvl="2">
              <a:spcBef>
                <a:spcPts val="1200"/>
              </a:spcBef>
            </a:pPr>
            <a:r>
              <a:rPr lang="en-GB" sz="2300" dirty="0"/>
              <a:t>In this way, the agent can explicitly represent what it knows to be true and what it knows to be false.</a:t>
            </a:r>
          </a:p>
          <a:p>
            <a:pPr lvl="2">
              <a:spcBef>
                <a:spcPts val="1200"/>
              </a:spcBef>
            </a:pPr>
            <a:r>
              <a:rPr lang="en-GB" sz="2300" dirty="0"/>
              <a:t>The Boolean not operator is represented by the keyword 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sz="2300" dirty="0"/>
              <a:t>.</a:t>
            </a:r>
          </a:p>
          <a:p>
            <a:pPr lvl="1"/>
            <a:r>
              <a:rPr lang="en-GB" sz="2600" dirty="0"/>
              <a:t>This allows the programmer to differentiate between:</a:t>
            </a:r>
          </a:p>
          <a:p>
            <a:pPr lvl="2">
              <a:spcBef>
                <a:spcPts val="1200"/>
              </a:spcBef>
            </a:pPr>
            <a:r>
              <a:rPr lang="en-GB" sz="2300" dirty="0"/>
              <a:t>something that is definitely true: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GB" sz="2300" dirty="0"/>
          </a:p>
          <a:p>
            <a:pPr lvl="2">
              <a:spcBef>
                <a:spcPts val="1200"/>
              </a:spcBef>
            </a:pPr>
            <a:r>
              <a:rPr lang="en-GB" sz="2300" dirty="0"/>
              <a:t>something that is definitely false: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~X</a:t>
            </a:r>
          </a:p>
          <a:p>
            <a:pPr lvl="2">
              <a:spcBef>
                <a:spcPts val="1200"/>
              </a:spcBef>
            </a:pPr>
            <a:r>
              <a:rPr lang="en-GB" sz="2300" dirty="0"/>
              <a:t>and something </a:t>
            </a:r>
            <a:r>
              <a:rPr lang="en-GB" sz="2300" dirty="0"/>
              <a:t>that is </a:t>
            </a:r>
            <a:r>
              <a:rPr lang="en-GB" sz="2300" dirty="0"/>
              <a:t>unknown: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X &amp; not ~X</a:t>
            </a: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GB" sz="2300" dirty="0">
                <a:cs typeface="Courier New" panose="02070309020205020404" pitchFamily="49" charset="0"/>
              </a:rPr>
              <a:t>To revert to Boolean logic, you should simply not use strong negation.</a:t>
            </a:r>
          </a:p>
        </p:txBody>
      </p:sp>
    </p:spTree>
    <p:extLst>
      <p:ext uri="{BB962C8B-B14F-4D97-AF65-F5344CB8AC3E}">
        <p14:creationId xmlns:p14="http://schemas.microsoft.com/office/powerpoint/2010/main" val="29827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Agent </a:t>
            </a:r>
            <a:r>
              <a:rPr lang="en-GB" dirty="0" err="1" smtClean="0"/>
              <a:t>Communcation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1396776" cy="7281480"/>
          </a:xfrm>
        </p:spPr>
        <p:txBody>
          <a:bodyPr>
            <a:normAutofit/>
          </a:bodyPr>
          <a:lstStyle/>
          <a:p>
            <a:r>
              <a:rPr lang="en-GB" sz="2600" dirty="0"/>
              <a:t>KQML-based communication:</a:t>
            </a:r>
          </a:p>
          <a:p>
            <a:pPr lvl="1"/>
            <a:r>
              <a:rPr lang="en-GB" sz="2600" dirty="0"/>
              <a:t>Performatives (incomplete):</a:t>
            </a:r>
            <a:br>
              <a:rPr lang="en-GB" sz="2600" dirty="0"/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tell,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untell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(knowledge transfer)</a:t>
            </a:r>
            <a:b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achieve,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unachieve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(asking for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n-GB" sz="2600" dirty="0"/>
          </a:p>
          <a:p>
            <a:pPr lvl="1"/>
            <a:r>
              <a:rPr lang="en-GB" sz="2600" dirty="0"/>
              <a:t>Sending Messages: </a:t>
            </a:r>
            <a:br>
              <a:rPr lang="en-GB" sz="2600" dirty="0"/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.send(&lt;receiver&gt;, &lt;perf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&lt;content&gt;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600" dirty="0"/>
          </a:p>
          <a:p>
            <a:pPr lvl="1"/>
            <a:r>
              <a:rPr lang="en-GB" sz="2600" dirty="0"/>
              <a:t>Receiving Messages: </a:t>
            </a:r>
            <a:br>
              <a:rPr lang="en-GB" sz="2600" dirty="0"/>
            </a:b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kqml_received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(&lt;sender&gt;,&lt;perf&gt;,&lt;content&gt;,&lt;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msg_id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600" dirty="0">
                <a:cs typeface="Courier New" panose="02070309020205020404" pitchFamily="49" charset="0"/>
              </a:rPr>
              <a:t>Default semantics of message passing: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.send(X, tell, Y)</a:t>
            </a:r>
            <a:r>
              <a:rPr lang="en-GB" sz="2600" dirty="0">
                <a:cs typeface="Courier New" panose="02070309020205020404" pitchFamily="49" charset="0"/>
              </a:rPr>
              <a:t>	X adds belief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Y[source(&lt;sender&gt;)]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.send(X,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achieve,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GB" sz="2600" dirty="0">
                <a:cs typeface="Courier New" panose="02070309020205020404" pitchFamily="49" charset="0"/>
              </a:rPr>
              <a:t>	X </a:t>
            </a:r>
            <a:r>
              <a:rPr lang="en-GB" sz="2600" dirty="0">
                <a:cs typeface="Courier New" panose="02070309020205020404" pitchFamily="49" charset="0"/>
              </a:rPr>
              <a:t>adds goal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!Y[source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(&lt;sender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&gt;)]</a:t>
            </a:r>
          </a:p>
          <a:p>
            <a:pPr lvl="1"/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.send(X,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untell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  <a:r>
              <a:rPr lang="en-GB" sz="2600" dirty="0">
                <a:cs typeface="Courier New" panose="02070309020205020404" pitchFamily="49" charset="0"/>
              </a:rPr>
              <a:t>	X </a:t>
            </a:r>
            <a:r>
              <a:rPr lang="en-GB" sz="2600" dirty="0">
                <a:cs typeface="Courier New" panose="02070309020205020404" pitchFamily="49" charset="0"/>
              </a:rPr>
              <a:t>drops belief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Y[source(&lt;sender&gt;)]</a:t>
            </a:r>
          </a:p>
          <a:p>
            <a:pPr lvl="1"/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268288"/>
            <a:ext cx="10539536" cy="1512168"/>
          </a:xfrm>
        </p:spPr>
        <p:txBody>
          <a:bodyPr/>
          <a:lstStyle/>
          <a:p>
            <a:r>
              <a:rPr lang="en-GB" dirty="0" smtClean="0"/>
              <a:t>Programming with Jason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2716560"/>
            <a:ext cx="10873208" cy="6624736"/>
          </a:xfrm>
        </p:spPr>
        <p:txBody>
          <a:bodyPr>
            <a:normAutofit/>
          </a:bodyPr>
          <a:lstStyle/>
          <a:p>
            <a:r>
              <a:rPr lang="en-GB" sz="2800" dirty="0"/>
              <a:t>Jason can be programmed through </a:t>
            </a:r>
            <a:r>
              <a:rPr lang="en-GB" sz="2800" dirty="0" err="1"/>
              <a:t>jEdit</a:t>
            </a:r>
            <a:r>
              <a:rPr lang="en-GB" sz="2800" dirty="0"/>
              <a:t> plugin or through and </a:t>
            </a:r>
            <a:r>
              <a:rPr lang="en-GB" sz="2800" b="1" dirty="0"/>
              <a:t>Eclipse plugin</a:t>
            </a:r>
            <a:r>
              <a:rPr lang="en-GB" sz="2800" dirty="0"/>
              <a:t> (preferred).</a:t>
            </a:r>
          </a:p>
          <a:p>
            <a:pPr lvl="1"/>
            <a:r>
              <a:rPr lang="en-GB" sz="2800" dirty="0"/>
              <a:t>Installation Tutorial: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://jason.sourceforge.net</a:t>
            </a:r>
            <a:r>
              <a:rPr lang="en-GB" sz="2800" dirty="0">
                <a:hlinkClick r:id="rId2"/>
              </a:rPr>
              <a:t>/mini-tutorial/eclipse-plugin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/>
          </a:p>
          <a:p>
            <a:r>
              <a:rPr lang="en-GB" sz="2800" dirty="0"/>
              <a:t>Jason programs consist of two file types:</a:t>
            </a:r>
          </a:p>
          <a:p>
            <a:pPr lvl="1"/>
            <a:r>
              <a:rPr lang="en-GB" sz="2800" dirty="0" err="1"/>
              <a:t>AgentSpeak</a:t>
            </a:r>
            <a:r>
              <a:rPr lang="en-GB" sz="2800" dirty="0"/>
              <a:t> Language files (.</a:t>
            </a:r>
            <a:r>
              <a:rPr lang="en-GB" sz="2800" dirty="0" err="1"/>
              <a:t>asl</a:t>
            </a:r>
            <a:r>
              <a:rPr lang="en-GB" sz="2800" dirty="0"/>
              <a:t>) – the agent code</a:t>
            </a:r>
          </a:p>
          <a:p>
            <a:pPr lvl="1"/>
            <a:r>
              <a:rPr lang="en-GB" sz="2800" dirty="0"/>
              <a:t>Deployment Files (.mas2j) – platform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21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068488"/>
            <a:ext cx="7560840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Lectures </a:t>
            </a:r>
            <a:r>
              <a:rPr lang="en-IE" dirty="0" smtClean="0"/>
              <a:t>9 &amp; 10 </a:t>
            </a:r>
            <a:r>
              <a:rPr lang="en-IE" dirty="0" smtClean="0"/>
              <a:t>AgentSpeak(L)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Programming with Jason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3936" y="2275841"/>
            <a:ext cx="9193195" cy="69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Programming with Jason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3936" y="2275841"/>
            <a:ext cx="9193195" cy="69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smtClean="0"/>
              <a:t>Jason: Hello World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1760" y="1852464"/>
            <a:ext cx="11521280" cy="748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chemeClr val="tx1"/>
                </a:solidFill>
              </a:rPr>
              <a:t>Hello World</a:t>
            </a:r>
            <a:r>
              <a:rPr lang="en-IE" sz="2800" dirty="0" smtClean="0">
                <a:solidFill>
                  <a:schemeClr val="tx1"/>
                </a:solidFill>
              </a:rPr>
              <a:t>:</a:t>
            </a:r>
            <a:endParaRPr lang="en-IE" sz="2800" dirty="0"/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+!hello &lt;- .print(“hello world”).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IE" sz="2800" dirty="0"/>
              <a:t>Hello </a:t>
            </a:r>
            <a:r>
              <a:rPr lang="en-IE" sz="2800" dirty="0"/>
              <a:t>World  (</a:t>
            </a:r>
            <a:r>
              <a:rPr lang="en-IE" sz="2800" dirty="0"/>
              <a:t>3 </a:t>
            </a:r>
            <a:r>
              <a:rPr lang="en-IE" sz="2800" dirty="0"/>
              <a:t>Times):</a:t>
            </a:r>
            <a:endParaRPr lang="en-IE" sz="2800" dirty="0"/>
          </a:p>
          <a:p>
            <a:pPr marL="0" lvl="1" indent="0">
              <a:spcBef>
                <a:spcPts val="853"/>
              </a:spcBef>
              <a:buSzPct val="70000"/>
              <a:buNone/>
            </a:pP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!hello(3)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+!hello(X) : X &gt; 0 &lt;-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.print(“hello world”);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	!hello(X-1).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257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</a:t>
            </a:r>
            <a:r>
              <a:rPr lang="en-GB" dirty="0" err="1" smtClean="0"/>
              <a:t>Subgoals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89832" y="2500536"/>
            <a:ext cx="10539536" cy="53349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1200" dirty="0" smtClean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12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1200" dirty="0" smtClean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12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.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world”).</a:t>
            </a:r>
          </a:p>
          <a:p>
            <a:pPr marL="0" indent="0">
              <a:buNone/>
            </a:pPr>
            <a:endParaRPr lang="en-GB" sz="112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!init</a:t>
            </a:r>
            <a:r>
              <a:rPr lang="en-GB" sz="11200" dirty="0" smtClean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12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(3).</a:t>
            </a:r>
          </a:p>
          <a:p>
            <a:pPr marL="0" indent="0">
              <a:buNone/>
            </a:pPr>
            <a:endParaRPr lang="en-GB" sz="112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: X &gt; 0 &lt;- </a:t>
            </a: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0" indent="0">
              <a:buNone/>
            </a:pP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1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GB" sz="11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(X-1).</a:t>
            </a:r>
          </a:p>
        </p:txBody>
      </p:sp>
    </p:spTree>
    <p:extLst>
      <p:ext uri="{BB962C8B-B14F-4D97-AF65-F5344CB8AC3E}">
        <p14:creationId xmlns:p14="http://schemas.microsoft.com/office/powerpoint/2010/main" val="25774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Belief 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1996480"/>
            <a:ext cx="11593288" cy="6984776"/>
          </a:xfrm>
        </p:spPr>
        <p:txBody>
          <a:bodyPr/>
          <a:lstStyle/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// initial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beliefs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is(rem, happy).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// initial goal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init.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// main rule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+!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&lt;-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(“starting”);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?is(rem, happy);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(“first hurdle passed”);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?is(rem, sad);</a:t>
            </a:r>
          </a:p>
          <a:p>
            <a:pPr marL="0" lvl="1" indent="0">
              <a:spcBef>
                <a:spcPts val="853"/>
              </a:spcBef>
              <a:buSzPct val="70000"/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(“ending”).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255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Belief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2140496"/>
            <a:ext cx="10873208" cy="73448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light(on).</a:t>
            </a:r>
          </a:p>
          <a:p>
            <a:pPr marL="0" indent="0">
              <a:buNone/>
            </a:pPr>
            <a:endParaRPr lang="en-GB" sz="36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+light(on) &lt;-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36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light is on, turn it off”);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-light(on);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+light(off).</a:t>
            </a:r>
          </a:p>
          <a:p>
            <a:pPr marL="0" indent="0">
              <a:buNone/>
            </a:pPr>
            <a:endParaRPr lang="en-GB" sz="36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+light(off) &lt;-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36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light is 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off, 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it 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on”);</a:t>
            </a:r>
            <a:endParaRPr lang="en-GB" sz="36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-+light(on).</a:t>
            </a:r>
            <a:endParaRPr lang="en-GB" sz="36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Jason: Fibonacci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1760" y="2140496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800" dirty="0">
                <a:solidFill>
                  <a:srgbClr val="00429A"/>
                </a:solidFill>
              </a:rPr>
              <a:t>Fibonacci Number Generator:</a:t>
            </a:r>
          </a:p>
          <a:p>
            <a:pPr lvl="1">
              <a:buNone/>
            </a:pPr>
            <a:endParaRPr lang="en-US" sz="2800" dirty="0">
              <a:solidFill>
                <a:srgbClr val="00429A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+!fib(X, N) : X &lt; N &amp; fib(X-1, Y) &amp; fib(X-2, Z) &lt;-</a:t>
            </a: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	+fib(X, Y+Z);</a:t>
            </a: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	!fib(X+1, N).</a:t>
            </a:r>
          </a:p>
          <a:p>
            <a:pPr lvl="1">
              <a:buNone/>
            </a:pPr>
            <a:endParaRPr lang="en-US" sz="2800" dirty="0">
              <a:solidFill>
                <a:srgbClr val="00429A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+!fib(X, N) : X == N &amp; fib(X-1, Y) &amp; fib(X-2, Z) &lt;-</a:t>
            </a: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	+fib(X, Y+Z).</a:t>
            </a:r>
          </a:p>
          <a:p>
            <a:pPr lvl="1">
              <a:buNone/>
            </a:pPr>
            <a:endParaRPr lang="en-IE" sz="2800" dirty="0">
              <a:solidFill>
                <a:srgbClr val="00429A"/>
              </a:solidFill>
            </a:endParaRPr>
          </a:p>
          <a:p>
            <a:r>
              <a:rPr lang="en-IE" sz="2800" dirty="0">
                <a:solidFill>
                  <a:srgbClr val="00429A"/>
                </a:solidFill>
              </a:rPr>
              <a:t>The behaviour is triggered by the following initial mental state:</a:t>
            </a:r>
          </a:p>
          <a:p>
            <a:pPr lvl="1">
              <a:buNone/>
            </a:pPr>
            <a:endParaRPr lang="en-IE" sz="2800" dirty="0">
              <a:solidFill>
                <a:srgbClr val="00429A"/>
              </a:solidFill>
            </a:endParaRP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fib(1,1).</a:t>
            </a: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fib(2,1).</a:t>
            </a:r>
          </a:p>
          <a:p>
            <a:pPr lvl="1">
              <a:buNone/>
            </a:pPr>
            <a:r>
              <a:rPr lang="en-US" sz="2800" dirty="0">
                <a:solidFill>
                  <a:srgbClr val="00429A"/>
                </a:solidFill>
                <a:latin typeface="Courier New" pitchFamily="49" charset="0"/>
                <a:cs typeface="Courier New" pitchFamily="49" charset="0"/>
              </a:rPr>
              <a:t>!fib(3,50).	// generates the first 50 numbers...</a:t>
            </a:r>
          </a:p>
          <a:p>
            <a:endParaRPr lang="en-IE" sz="2800" dirty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768" y="2062088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429A"/>
                </a:solidFill>
              </a:rPr>
              <a:t>Ping Agent: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!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20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&lt;-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("starting...");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wait(500);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send(bob, achieve, ping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en-GB" sz="2000" dirty="0">
              <a:solidFill>
                <a:srgbClr val="00429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&lt;-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20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("ping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.wait(500);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sz="20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achieve, pong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429A"/>
                </a:solidFill>
              </a:rPr>
              <a:t>Pong Agent: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+!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 &lt;-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wait(500);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GB" sz="20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send(bob, achieve, ping).</a:t>
            </a:r>
          </a:p>
          <a:p>
            <a:endParaRPr lang="en-GB" sz="2800" dirty="0">
              <a:solidFill>
                <a:srgbClr val="00429A"/>
              </a:solidFill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050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GB" dirty="0" smtClean="0"/>
              <a:t>Jason: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9792" y="2932584"/>
            <a:ext cx="10729192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 test {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infrastructure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Centralised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agents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3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pong;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bob 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ping;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200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aslSourcePath</a:t>
            </a: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GB" sz="3200" u="sng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3200" u="sng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3200" u="sng" dirty="0" err="1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en-GB" sz="3200" u="sng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042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428528"/>
            <a:ext cx="8733084" cy="4901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and take notes on </a:t>
            </a:r>
            <a:r>
              <a:rPr lang="en-US" dirty="0" err="1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Agentspeak</a:t>
            </a: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(L)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https://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link.springer.com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/chapter/10.1007/BFb0031845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Read and take notes </a:t>
            </a: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on: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https://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link.springer.com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/chapter/10.1007%2F11750734_9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Familarise</a:t>
            </a: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yourself with: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http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://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jason.sourceforge.net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/</a:t>
            </a:r>
            <a:r>
              <a:rPr lang="en-US" dirty="0" err="1">
                <a:solidFill>
                  <a:srgbClr val="00429A"/>
                </a:solidFill>
                <a:latin typeface="Times" charset="0"/>
                <a:ea typeface="ＭＳ Ｐゴシック" charset="0"/>
              </a:rPr>
              <a:t>wp</a:t>
            </a:r>
            <a:r>
              <a:rPr lang="en-US" dirty="0">
                <a:solidFill>
                  <a:srgbClr val="00429A"/>
                </a:solidFill>
                <a:latin typeface="Times" charset="0"/>
                <a:ea typeface="ＭＳ Ｐゴシック" charset="0"/>
              </a:rPr>
              <a:t>/</a:t>
            </a: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5776" y="2068488"/>
            <a:ext cx="11377264" cy="7056784"/>
          </a:xfrm>
        </p:spPr>
        <p:txBody>
          <a:bodyPr>
            <a:normAutofit/>
          </a:bodyPr>
          <a:lstStyle/>
          <a:p>
            <a:r>
              <a:rPr lang="en-US" sz="2800" dirty="0"/>
              <a:t>Devised by Anund Rao in 1995:</a:t>
            </a:r>
          </a:p>
          <a:p>
            <a:pPr lvl="1"/>
            <a:r>
              <a:rPr lang="en-US" dirty="0"/>
              <a:t>A design for an AOP language – not an implementation</a:t>
            </a:r>
          </a:p>
          <a:p>
            <a:pPr lvl="1"/>
            <a:r>
              <a:rPr lang="en-US" sz="2600" dirty="0"/>
              <a:t>Attempts to bridge the gap between theory and practice</a:t>
            </a:r>
          </a:p>
          <a:p>
            <a:pPr lvl="1"/>
            <a:r>
              <a:rPr lang="en-US" sz="2600" dirty="0"/>
              <a:t>One-to-one correspondence between model theory, proof theory and abstract interpreter. </a:t>
            </a:r>
          </a:p>
          <a:p>
            <a:pPr lvl="1"/>
            <a:r>
              <a:rPr lang="en-US" sz="2600" dirty="0"/>
              <a:t>Based on a restricted first-order language with beliefs, goals, events and actions</a:t>
            </a:r>
            <a:r>
              <a:rPr lang="en-US" sz="2600" dirty="0" smtClean="0"/>
              <a:t>.</a:t>
            </a:r>
            <a:endParaRPr lang="en-US" sz="2300" dirty="0"/>
          </a:p>
          <a:p>
            <a:r>
              <a:rPr lang="en-US" sz="2800" dirty="0"/>
              <a:t>Implementations:</a:t>
            </a:r>
          </a:p>
          <a:p>
            <a:pPr lvl="1"/>
            <a:r>
              <a:rPr lang="en-US" sz="2600" dirty="0"/>
              <a:t>Jason (2004 – Bordini)</a:t>
            </a:r>
          </a:p>
          <a:p>
            <a:pPr lvl="1"/>
            <a:r>
              <a:rPr lang="en-US" sz="2600" dirty="0"/>
              <a:t>AF-AgentSpeak (2010 – Collier)</a:t>
            </a:r>
          </a:p>
          <a:p>
            <a:pPr lvl="1"/>
            <a:r>
              <a:rPr lang="en-US" sz="2600" dirty="0"/>
              <a:t>ASTRA (2012 – Collier)</a:t>
            </a:r>
          </a:p>
        </p:txBody>
      </p:sp>
    </p:spTree>
    <p:extLst>
      <p:ext uri="{BB962C8B-B14F-4D97-AF65-F5344CB8AC3E}">
        <p14:creationId xmlns:p14="http://schemas.microsoft.com/office/powerpoint/2010/main" val="39713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The BDI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1800" y="4798392"/>
            <a:ext cx="10539536" cy="5334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sz="9600" dirty="0" smtClean="0"/>
              <a:t>Dynamics</a:t>
            </a:r>
            <a:r>
              <a:rPr lang="en-IE" sz="9600" dirty="0"/>
              <a:t>:</a:t>
            </a:r>
          </a:p>
          <a:p>
            <a:pPr lvl="1">
              <a:spcBef>
                <a:spcPts val="1800"/>
              </a:spcBef>
            </a:pPr>
            <a:r>
              <a:rPr lang="en-IE" sz="7000" b="1" dirty="0"/>
              <a:t>Goal Generation</a:t>
            </a:r>
            <a:r>
              <a:rPr lang="en-IE" sz="7000" dirty="0"/>
              <a:t>: In response to changes to the environment and through sub-goals</a:t>
            </a:r>
          </a:p>
          <a:p>
            <a:pPr lvl="1">
              <a:spcBef>
                <a:spcPts val="1800"/>
              </a:spcBef>
            </a:pPr>
            <a:r>
              <a:rPr lang="en-IE" sz="7000" b="1" dirty="0"/>
              <a:t>Goal Selection</a:t>
            </a:r>
            <a:r>
              <a:rPr lang="en-IE" sz="7000" dirty="0"/>
              <a:t>: One goal per iteration with default ordering based on order of generation</a:t>
            </a:r>
          </a:p>
          <a:p>
            <a:pPr lvl="1">
              <a:spcBef>
                <a:spcPts val="1800"/>
              </a:spcBef>
            </a:pPr>
            <a:r>
              <a:rPr lang="en-IE" sz="7000" b="1" dirty="0"/>
              <a:t>Intention Achievement</a:t>
            </a:r>
            <a:r>
              <a:rPr lang="en-IE" sz="7000" dirty="0"/>
              <a:t>: Match goals to plans (with a context) that are executed in response to the </a:t>
            </a:r>
            <a:r>
              <a:rPr lang="en-IE" sz="7000" dirty="0" smtClean="0"/>
              <a:t>goal</a:t>
            </a:r>
            <a:endParaRPr lang="en-IE" sz="7000" dirty="0"/>
          </a:p>
          <a:p>
            <a:pPr marL="0" indent="0">
              <a:buNone/>
            </a:pPr>
            <a:r>
              <a:rPr lang="en-IE" sz="9600" dirty="0"/>
              <a:t>Key Idea:</a:t>
            </a:r>
          </a:p>
          <a:p>
            <a:pPr lvl="1"/>
            <a:r>
              <a:rPr lang="en-IE" sz="7000" dirty="0"/>
              <a:t>Model dynamics in terms of </a:t>
            </a:r>
            <a:r>
              <a:rPr lang="en-IE" sz="7000" b="1" dirty="0"/>
              <a:t>events</a:t>
            </a:r>
            <a:r>
              <a:rPr lang="en-IE" sz="70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75436"/>
              </p:ext>
            </p:extLst>
          </p:nvPr>
        </p:nvGraphicFramePr>
        <p:xfrm>
          <a:off x="650241" y="1924472"/>
          <a:ext cx="10620587" cy="250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59"/>
                <a:gridCol w="8019628"/>
              </a:tblGrid>
              <a:tr h="527417">
                <a:tc>
                  <a:txBody>
                    <a:bodyPr/>
                    <a:lstStyle/>
                    <a:p>
                      <a:r>
                        <a:rPr lang="en-IE" sz="2600" dirty="0" smtClean="0"/>
                        <a:t>Mental State</a:t>
                      </a:r>
                      <a:endParaRPr lang="en-IE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IE" sz="2600" dirty="0" smtClean="0"/>
                        <a:t>Interpretation</a:t>
                      </a:r>
                      <a:endParaRPr lang="en-IE" sz="2600" dirty="0"/>
                    </a:p>
                  </a:txBody>
                  <a:tcPr marL="130048" marR="130048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IE" sz="2600" b="1" dirty="0" smtClean="0"/>
                        <a:t>Beliefs</a:t>
                      </a:r>
                      <a:endParaRPr lang="en-IE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600" dirty="0" smtClean="0"/>
                        <a:t>as is the norm</a:t>
                      </a:r>
                    </a:p>
                  </a:txBody>
                  <a:tcPr marL="130048" marR="130048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IE" sz="2600" b="1" dirty="0" smtClean="0"/>
                        <a:t>Desires</a:t>
                      </a:r>
                      <a:endParaRPr lang="en-IE" sz="26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600" dirty="0" smtClean="0"/>
                        <a:t>represented as goals (assumed to be mutually consistent)</a:t>
                      </a:r>
                    </a:p>
                  </a:txBody>
                  <a:tcPr marL="130048" marR="130048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IE" sz="2600" b="1" dirty="0" smtClean="0"/>
                        <a:t>Intentions</a:t>
                      </a:r>
                      <a:endParaRPr lang="en-IE" sz="26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IE" sz="2600" dirty="0" smtClean="0"/>
                        <a:t>plans that have been adopted to achieve goals</a:t>
                      </a:r>
                      <a:endParaRPr lang="en-IE" sz="2600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7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7784" y="1780456"/>
            <a:ext cx="10539536" cy="5334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Beliefs:</a:t>
            </a:r>
          </a:p>
          <a:p>
            <a:pPr lvl="1"/>
            <a:r>
              <a:rPr lang="en-US" sz="2600" dirty="0"/>
              <a:t>Define </a:t>
            </a:r>
            <a:r>
              <a:rPr lang="en-US" sz="2600" b="1" dirty="0"/>
              <a:t>relationships between objects/concepts </a:t>
            </a:r>
            <a:r>
              <a:rPr lang="en-US" sz="2600" dirty="0"/>
              <a:t>of interest to the agent.</a:t>
            </a:r>
          </a:p>
          <a:p>
            <a:pPr marL="0" indent="0">
              <a:buNone/>
            </a:pPr>
            <a:r>
              <a:rPr lang="en-US" sz="2800" dirty="0" smtClean="0"/>
              <a:t>Belief </a:t>
            </a:r>
            <a:r>
              <a:rPr lang="en-US" sz="2800" dirty="0"/>
              <a:t>Structures:</a:t>
            </a:r>
          </a:p>
          <a:p>
            <a:pPr lvl="1"/>
            <a:r>
              <a:rPr lang="en-US" sz="2600" dirty="0"/>
              <a:t>Objects</a:t>
            </a:r>
            <a:r>
              <a:rPr lang="en-IE" sz="2600" dirty="0"/>
              <a:t>/concepts</a:t>
            </a:r>
            <a:r>
              <a:rPr lang="en-US" sz="2600" dirty="0"/>
              <a:t> are represented as lower case identifiers known as </a:t>
            </a:r>
            <a:r>
              <a:rPr lang="en-US" sz="2600" b="1" dirty="0"/>
              <a:t>constants</a:t>
            </a:r>
            <a:r>
              <a:rPr lang="en-US" sz="2600" dirty="0"/>
              <a:t>.</a:t>
            </a:r>
          </a:p>
          <a:p>
            <a:pPr lvl="2"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gregory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man, ball, …</a:t>
            </a:r>
            <a:endParaRPr lang="en-US" dirty="0" smtClean="0"/>
          </a:p>
          <a:p>
            <a:pPr lvl="1"/>
            <a:r>
              <a:rPr lang="en-US" sz="2600" dirty="0"/>
              <a:t>Predicates that define relationships between 1 or more objects.</a:t>
            </a:r>
          </a:p>
          <a:p>
            <a:pPr lvl="2">
              <a:spcBef>
                <a:spcPts val="1200"/>
              </a:spcBef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isa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(rem, man)</a:t>
            </a:r>
            <a:r>
              <a:rPr lang="en-US" sz="2300" dirty="0"/>
              <a:t>: represents the fact that rem is a man.</a:t>
            </a:r>
          </a:p>
          <a:p>
            <a:pPr lvl="2">
              <a:spcBef>
                <a:spcPts val="1200"/>
              </a:spcBef>
              <a:buNone/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	see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(ball)</a:t>
            </a:r>
            <a:r>
              <a:rPr lang="en-US" sz="2300" dirty="0"/>
              <a:t>: represents the fact that the ball can be seen</a:t>
            </a:r>
            <a:r>
              <a:rPr lang="en-US" sz="2300" dirty="0" smtClean="0"/>
              <a:t>.</a:t>
            </a:r>
            <a:endParaRPr lang="en-US" sz="1700" dirty="0"/>
          </a:p>
          <a:p>
            <a:pPr marL="0" indent="0">
              <a:buNone/>
            </a:pPr>
            <a:r>
              <a:rPr lang="en-US" sz="2800" dirty="0"/>
              <a:t>Examples:</a:t>
            </a:r>
          </a:p>
          <a:p>
            <a:pPr marL="520184" lvl="1" indent="0">
              <a:spcBef>
                <a:spcPts val="600"/>
              </a:spcBef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likes(rem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beer)	has(rem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beer)</a:t>
            </a:r>
          </a:p>
          <a:p>
            <a:pPr marL="520184" lvl="1" indent="0">
              <a:spcBef>
                <a:spcPts val="600"/>
              </a:spcBef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hates(rem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apples)	is(rem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silly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3768" y="2140496"/>
            <a:ext cx="11233248" cy="741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Belief Templates:</a:t>
            </a:r>
          </a:p>
          <a:p>
            <a:pPr lvl="1"/>
            <a:r>
              <a:rPr lang="en-GB" sz="2800" dirty="0"/>
              <a:t>Belief templates are beliefs that contains variables</a:t>
            </a:r>
          </a:p>
          <a:p>
            <a:pPr lvl="1"/>
            <a:r>
              <a:rPr lang="en-GB" sz="2800" dirty="0"/>
              <a:t>They can be matched against other beliefs using a process known as </a:t>
            </a:r>
            <a:r>
              <a:rPr lang="en-GB" sz="2800" b="1" dirty="0">
                <a:solidFill>
                  <a:schemeClr val="tx2"/>
                </a:solidFill>
              </a:rPr>
              <a:t>unification</a:t>
            </a:r>
            <a:r>
              <a:rPr lang="en-GB" sz="2800" dirty="0"/>
              <a:t>.</a:t>
            </a:r>
          </a:p>
          <a:p>
            <a:pPr lvl="1"/>
            <a:r>
              <a:rPr lang="en-US" sz="2800" dirty="0"/>
              <a:t>Variables are represented as upper case </a:t>
            </a:r>
            <a:r>
              <a:rPr lang="en-US" sz="2800" dirty="0"/>
              <a:t>identifiers</a:t>
            </a:r>
            <a:endParaRPr lang="en-US" sz="2800" dirty="0"/>
          </a:p>
          <a:p>
            <a:pPr lvl="2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Value,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Examples:</a:t>
            </a: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likes(X, beer)		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likes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football)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spcBef>
                <a:spcPts val="1200"/>
              </a:spcBef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hates(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gregory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mushrooms)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856" y="196280"/>
            <a:ext cx="10539536" cy="1512168"/>
          </a:xfrm>
        </p:spPr>
        <p:txBody>
          <a:bodyPr/>
          <a:lstStyle/>
          <a:p>
            <a:r>
              <a:rPr lang="en-IE" dirty="0" smtClean="0"/>
              <a:t>AgentSpeak(L): Basic Notions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9792" y="1924472"/>
            <a:ext cx="11233248" cy="7416824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Unification:</a:t>
            </a:r>
          </a:p>
          <a:p>
            <a:pPr lvl="1"/>
            <a:r>
              <a:rPr lang="en-GB" sz="4500" dirty="0"/>
              <a:t>Given two beliefs B</a:t>
            </a:r>
            <a:r>
              <a:rPr lang="en-GB" sz="4500" baseline="-25000" dirty="0"/>
              <a:t>1</a:t>
            </a:r>
            <a:r>
              <a:rPr lang="en-GB" sz="4500" dirty="0"/>
              <a:t> and B</a:t>
            </a:r>
            <a:r>
              <a:rPr lang="en-GB" sz="4500" baseline="-25000" dirty="0"/>
              <a:t>2</a:t>
            </a:r>
            <a:r>
              <a:rPr lang="en-GB" sz="4500" dirty="0"/>
              <a:t>, we say that B</a:t>
            </a:r>
            <a:r>
              <a:rPr lang="en-GB" sz="4500" baseline="-25000" dirty="0"/>
              <a:t>1</a:t>
            </a:r>
            <a:r>
              <a:rPr lang="en-GB" sz="4500" dirty="0"/>
              <a:t> matches B</a:t>
            </a:r>
            <a:r>
              <a:rPr lang="en-GB" sz="4500" baseline="-25000" dirty="0"/>
              <a:t>2</a:t>
            </a:r>
            <a:r>
              <a:rPr lang="en-GB" sz="4500" dirty="0"/>
              <a:t> if it is possible to identify a set of variable bindings, </a:t>
            </a:r>
            <a:r>
              <a:rPr lang="el-GR" sz="4500" dirty="0"/>
              <a:t>σ</a:t>
            </a:r>
            <a:r>
              <a:rPr lang="en-GB" sz="4500" dirty="0"/>
              <a:t>, such that B</a:t>
            </a:r>
            <a:r>
              <a:rPr lang="en-GB" sz="4500" baseline="-25000" dirty="0"/>
              <a:t>1</a:t>
            </a:r>
            <a:r>
              <a:rPr lang="en-GB" sz="4500" dirty="0"/>
              <a:t> is the same as B</a:t>
            </a:r>
            <a:r>
              <a:rPr lang="en-GB" sz="4500" baseline="-25000" dirty="0"/>
              <a:t>2</a:t>
            </a:r>
            <a:r>
              <a:rPr lang="en-GB" sz="4500" dirty="0"/>
              <a:t> under the application of </a:t>
            </a:r>
            <a:r>
              <a:rPr lang="el-GR" sz="4500" dirty="0"/>
              <a:t>σ</a:t>
            </a:r>
            <a:r>
              <a:rPr lang="en-GB" sz="4500" dirty="0"/>
              <a:t>.</a:t>
            </a:r>
          </a:p>
          <a:p>
            <a:pPr lvl="1"/>
            <a:r>
              <a:rPr lang="en-GB" sz="4500" dirty="0"/>
              <a:t>A given query </a:t>
            </a:r>
            <a:r>
              <a:rPr lang="en-GB" sz="4500" b="1" dirty="0"/>
              <a:t>belief is said to be true </a:t>
            </a:r>
            <a:r>
              <a:rPr lang="en-GB" sz="4500" dirty="0"/>
              <a:t>w.r.t to a belief set if it is possible to unify the query belief any belief in the belief set.</a:t>
            </a:r>
          </a:p>
          <a:p>
            <a:pPr marL="2991057" lvl="7" indent="0">
              <a:buNone/>
            </a:pPr>
            <a:endParaRPr lang="en-US" sz="4500" dirty="0"/>
          </a:p>
          <a:p>
            <a:r>
              <a:rPr lang="en-US" sz="4500" dirty="0"/>
              <a:t>Example:</a:t>
            </a:r>
          </a:p>
          <a:p>
            <a:pPr lvl="1"/>
            <a:r>
              <a:rPr lang="en-US" sz="4500" dirty="0"/>
              <a:t>Consider the beliefs:</a:t>
            </a:r>
          </a:p>
          <a:p>
            <a:pPr marL="520184" lvl="1" indent="0">
              <a:buNone/>
            </a:pP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B</a:t>
            </a:r>
            <a:r>
              <a:rPr lang="en-GB" sz="4500" baseline="-25000" dirty="0"/>
              <a:t>1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likes(X, beer)	B</a:t>
            </a:r>
            <a:r>
              <a:rPr lang="en-GB" sz="4500" baseline="-25000" dirty="0"/>
              <a:t>2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likes(rem, beer)</a:t>
            </a:r>
          </a:p>
          <a:p>
            <a:pPr marL="520184" lvl="1" indent="0">
              <a:buNone/>
            </a:pPr>
            <a:endParaRPr lang="en-GB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4500" dirty="0"/>
              <a:t>B</a:t>
            </a:r>
            <a:r>
              <a:rPr lang="en-US" sz="4500" baseline="-25000" dirty="0"/>
              <a:t>1</a:t>
            </a:r>
            <a:r>
              <a:rPr lang="en-US" sz="4500" dirty="0"/>
              <a:t> and B</a:t>
            </a:r>
            <a:r>
              <a:rPr lang="en-US" sz="4500" baseline="-25000" dirty="0"/>
              <a:t>2</a:t>
            </a:r>
            <a:r>
              <a:rPr lang="en-US" sz="4500" dirty="0"/>
              <a:t> can be unified by the variable binding set </a:t>
            </a:r>
            <a:r>
              <a:rPr lang="el-GR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{X/rem}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sz="4500" baseline="-25000" dirty="0"/>
              <a:t>1</a:t>
            </a:r>
            <a:r>
              <a:rPr lang="el-GR" sz="4500" dirty="0"/>
              <a:t>σ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= likes(X, beer</a:t>
            </a:r>
            <a:r>
              <a:rPr lang="en-GB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){X/rem} = likes(rem, beer)</a:t>
            </a:r>
            <a:endParaRPr lang="en-GB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184" lvl="1" indent="0"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0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24979</TotalTime>
  <Pages>0</Pages>
  <Words>3012</Words>
  <Characters>0</Characters>
  <Application>Microsoft Macintosh PowerPoint</Application>
  <PresentationFormat>Custom</PresentationFormat>
  <Lines>0</Lines>
  <Paragraphs>555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Title &amp; Subtitle</vt:lpstr>
      <vt:lpstr>Title &amp; Bullets</vt:lpstr>
      <vt:lpstr>COMP 41400  Multi-Agent Systems (MAS)   Lectures 11 &amp; 12 Agent Oriented Programming</vt:lpstr>
      <vt:lpstr>Introduction</vt:lpstr>
      <vt:lpstr>Non-Exhaustive List of APLs</vt:lpstr>
      <vt:lpstr>COMP 41400  Multi-Agent Systems (MAS)   Lectures 9 &amp; 10 AgentSpeak(L)</vt:lpstr>
      <vt:lpstr>AgentSpeak(L)</vt:lpstr>
      <vt:lpstr>AgentSpeak(L): The BDI Model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Basic Notions</vt:lpstr>
      <vt:lpstr>AgentSpeak(L): Interpreter</vt:lpstr>
      <vt:lpstr>AgentSpeak(L): Interpreter</vt:lpstr>
      <vt:lpstr>AgentSpeak(L): Summary</vt:lpstr>
      <vt:lpstr>COMP 41400  Multi-Agent Systems (MAS)   Lectures 11 &amp; 12 Interlude Modelling State</vt:lpstr>
      <vt:lpstr>Modelling State</vt:lpstr>
      <vt:lpstr>Modelling State: Example</vt:lpstr>
      <vt:lpstr>Modelling State: Example</vt:lpstr>
      <vt:lpstr>AgentSpeak(L): Basic Notions</vt:lpstr>
      <vt:lpstr>From Fields to Beliefs</vt:lpstr>
      <vt:lpstr>From Fields to Beliefs</vt:lpstr>
      <vt:lpstr>Beliefs as Fields</vt:lpstr>
      <vt:lpstr>COMP 41400  Multi-Agent Systems (MAS)   Lectures 11 &amp; 12 Programming Agents in Jason</vt:lpstr>
      <vt:lpstr>Introduction</vt:lpstr>
      <vt:lpstr>Jason: Internal Actions</vt:lpstr>
      <vt:lpstr>Jason: Annotation Model</vt:lpstr>
      <vt:lpstr>Jason: Beliefs</vt:lpstr>
      <vt:lpstr>Jason: Agent Communcation</vt:lpstr>
      <vt:lpstr>Programming with Jason</vt:lpstr>
      <vt:lpstr>Programming with Jason</vt:lpstr>
      <vt:lpstr>Programming with Jason</vt:lpstr>
      <vt:lpstr>Jason: Hello World</vt:lpstr>
      <vt:lpstr>Jason: Subgoals</vt:lpstr>
      <vt:lpstr>Jason: Belief Queries</vt:lpstr>
      <vt:lpstr>Jason: Belief Update</vt:lpstr>
      <vt:lpstr>Jason: Fibonacci</vt:lpstr>
      <vt:lpstr>Jason: Ping-Pong</vt:lpstr>
      <vt:lpstr>Jason: Ping-Pong</vt:lpstr>
      <vt:lpstr>Things to 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Gregory O'Hare</cp:lastModifiedBy>
  <cp:revision>339</cp:revision>
  <cp:lastPrinted>2014-09-22T08:07:46Z</cp:lastPrinted>
  <dcterms:modified xsi:type="dcterms:W3CDTF">2017-10-31T14:16:46Z</dcterms:modified>
</cp:coreProperties>
</file>