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57"/>
  </p:notesMasterIdLst>
  <p:handoutMasterIdLst>
    <p:handoutMasterId r:id="rId58"/>
  </p:handoutMasterIdLst>
  <p:sldIdLst>
    <p:sldId id="256" r:id="rId3"/>
    <p:sldId id="526" r:id="rId4"/>
    <p:sldId id="527" r:id="rId5"/>
    <p:sldId id="528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80" r:id="rId25"/>
    <p:sldId id="560" r:id="rId26"/>
    <p:sldId id="561" r:id="rId27"/>
    <p:sldId id="582" r:id="rId28"/>
    <p:sldId id="583" r:id="rId29"/>
    <p:sldId id="584" r:id="rId30"/>
    <p:sldId id="585" r:id="rId31"/>
    <p:sldId id="562" r:id="rId32"/>
    <p:sldId id="581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6" r:id="rId48"/>
    <p:sldId id="570" r:id="rId49"/>
    <p:sldId id="571" r:id="rId50"/>
    <p:sldId id="572" r:id="rId51"/>
    <p:sldId id="573" r:id="rId52"/>
    <p:sldId id="574" r:id="rId53"/>
    <p:sldId id="516" r:id="rId54"/>
    <p:sldId id="587" r:id="rId55"/>
    <p:sldId id="586" r:id="rId56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172" autoAdjust="0"/>
  </p:normalViewPr>
  <p:slideViewPr>
    <p:cSldViewPr>
      <p:cViewPr>
        <p:scale>
          <a:sx n="48" d="100"/>
          <a:sy n="48" d="100"/>
        </p:scale>
        <p:origin x="1240" y="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BC13B1-3164-48D6-B7A9-5ADB76548C5B}" type="slidenum">
              <a:rPr lang="en-US" altLang="en-US" smtClean="0"/>
              <a:pPr eaLnBrk="1" hangingPunct="1"/>
              <a:t>47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1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75202-6F47-42F7-BF64-4CCADB764054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8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F54A1-4BDB-4872-A2B5-91CABCD76AF7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9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“do machines dream of electric sheep” -&gt; Blade 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49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707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455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2E8028-5DD8-46BE-8626-93E89DC0F90B}" type="slidenum">
              <a:rPr lang="en-US" altLang="en-US" smtClean="0"/>
              <a:pPr eaLnBrk="1" hangingPunct="1"/>
              <a:t>30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55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2E8028-5DD8-46BE-8626-93E89DC0F90B}" type="slidenum">
              <a:rPr lang="en-US" altLang="en-US" smtClean="0"/>
              <a:pPr eaLnBrk="1" hangingPunct="1"/>
              <a:t>31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55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/>
              <a:t>Click to edit Master title style.</a:t>
            </a:r>
            <a:br>
              <a:rPr lang="ga-I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  <a:br>
              <a:rPr lang="en-US" dirty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moodle.ucd.ie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s.ox.ac.uk/people/michaelwooldridge/pubs/ker95.pdf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/>
              <a:t>COMP 41400 </a:t>
            </a:r>
            <a:br>
              <a:rPr lang="en-GB" dirty="0"/>
            </a:br>
            <a:r>
              <a:rPr lang="en-GB" dirty="0"/>
              <a:t>Multi-Agent Systems (MAS) </a:t>
            </a:r>
            <a:br>
              <a:rPr lang="en-GB" dirty="0"/>
            </a:br>
            <a:br>
              <a:rPr lang="en-IE" dirty="0"/>
            </a:br>
            <a:r>
              <a:rPr lang="en-IE" dirty="0"/>
              <a:t>Lectures 3, 4 &amp; 5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/>
              <a:t>Professor Gregory O’Hare,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Principal Investigator CONSUS 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School of Computer Science</a:t>
            </a:r>
          </a:p>
          <a:p>
            <a:pPr lvl="1"/>
            <a:r>
              <a:rPr lang="en-US" dirty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85776" y="3148608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rgbClr val="00429A"/>
                </a:solidFill>
              </a:rPr>
              <a:t>Expert systems start with some </a:t>
            </a:r>
            <a:r>
              <a:rPr lang="en-IE" sz="2800" b="1" dirty="0">
                <a:solidFill>
                  <a:srgbClr val="00429A"/>
                </a:solidFill>
              </a:rPr>
              <a:t>initial state </a:t>
            </a:r>
            <a:r>
              <a:rPr lang="en-IE" sz="2800" dirty="0">
                <a:solidFill>
                  <a:srgbClr val="00429A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rgbClr val="00429A"/>
                </a:solidFill>
              </a:rPr>
              <a:t>general rules </a:t>
            </a:r>
            <a:r>
              <a:rPr lang="en-IE" sz="2800" dirty="0">
                <a:solidFill>
                  <a:srgbClr val="00429A"/>
                </a:solidFill>
              </a:rPr>
              <a:t>about how </a:t>
            </a:r>
            <a:r>
              <a:rPr lang="en-IE" sz="2800" b="1" dirty="0">
                <a:solidFill>
                  <a:srgbClr val="00429A"/>
                </a:solidFill>
              </a:rPr>
              <a:t>additional state </a:t>
            </a:r>
            <a:r>
              <a:rPr lang="en-IE" sz="2800" dirty="0">
                <a:solidFill>
                  <a:srgbClr val="00429A"/>
                </a:solidFill>
              </a:rPr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760896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69" y="5201921"/>
            <a:ext cx="8226979" cy="380924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The inference engine is the procedural part that actually applies the rules to generate additional state: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pPr marL="487672" indent="-487672">
              <a:buAutoNum type="arabicParenR"/>
            </a:pPr>
            <a:r>
              <a:rPr lang="en-GB" sz="2800" b="1" dirty="0">
                <a:solidFill>
                  <a:schemeClr val="accent3"/>
                </a:solidFill>
              </a:rPr>
              <a:t>Forwards Chaining </a:t>
            </a:r>
            <a:r>
              <a:rPr lang="en-GB" sz="2800" dirty="0">
                <a:solidFill>
                  <a:schemeClr val="accent3"/>
                </a:solidFill>
              </a:rPr>
              <a:t>inference engines generate all the consequences of the initial state.</a:t>
            </a:r>
          </a:p>
          <a:p>
            <a:pPr marL="487672" indent="-487672">
              <a:buAutoNum type="arabicParenR"/>
            </a:pPr>
            <a:r>
              <a:rPr lang="en-GB" sz="2800" b="1" dirty="0">
                <a:solidFill>
                  <a:schemeClr val="accent3"/>
                </a:solidFill>
              </a:rPr>
              <a:t>Backwards Chaining </a:t>
            </a:r>
            <a:r>
              <a:rPr lang="en-GB" sz="2800" dirty="0">
                <a:solidFill>
                  <a:schemeClr val="accent3"/>
                </a:solidFill>
              </a:rPr>
              <a:t>inference engines are query oriented – i.e. based on the initial state and rule base, is the following fact true?</a:t>
            </a:r>
          </a:p>
        </p:txBody>
      </p:sp>
    </p:spTree>
    <p:extLst>
      <p:ext uri="{BB962C8B-B14F-4D97-AF65-F5344CB8AC3E}">
        <p14:creationId xmlns:p14="http://schemas.microsoft.com/office/powerpoint/2010/main" val="11023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9752" y="2572544"/>
            <a:ext cx="10539536" cy="5334992"/>
          </a:xfrm>
        </p:spPr>
        <p:txBody>
          <a:bodyPr>
            <a:normAutofit/>
          </a:bodyPr>
          <a:lstStyle/>
          <a:p>
            <a:r>
              <a:rPr lang="en-IE" sz="2800" dirty="0">
                <a:solidFill>
                  <a:schemeClr val="tx1"/>
                </a:solidFill>
              </a:rPr>
              <a:t>Expert systems start with some </a:t>
            </a:r>
            <a:r>
              <a:rPr lang="en-IE" sz="2800" b="1" dirty="0">
                <a:solidFill>
                  <a:schemeClr val="tx1"/>
                </a:solidFill>
              </a:rPr>
              <a:t>initial state </a:t>
            </a:r>
            <a:r>
              <a:rPr lang="en-IE" sz="2800" dirty="0">
                <a:solidFill>
                  <a:schemeClr val="tx1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chemeClr val="tx1"/>
                </a:solidFill>
              </a:rPr>
              <a:t>general rules </a:t>
            </a:r>
            <a:r>
              <a:rPr lang="en-IE" sz="2800" dirty="0">
                <a:solidFill>
                  <a:schemeClr val="tx1"/>
                </a:solidFill>
              </a:rPr>
              <a:t>about how </a:t>
            </a:r>
            <a:r>
              <a:rPr lang="en-IE" sz="2800" b="1" dirty="0">
                <a:solidFill>
                  <a:schemeClr val="tx1"/>
                </a:solidFill>
              </a:rPr>
              <a:t>additional state </a:t>
            </a:r>
            <a:r>
              <a:rPr lang="en-IE" sz="2800" dirty="0">
                <a:solidFill>
                  <a:schemeClr val="tx1"/>
                </a:solidFill>
              </a:rPr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776" y="4300736"/>
            <a:ext cx="7152640" cy="490185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Forwards Chaining: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dirty="0">
                <a:solidFill>
                  <a:schemeClr val="accent3"/>
                </a:solidFill>
              </a:rPr>
              <a:t>The inference engine repeatedly </a:t>
            </a:r>
            <a:r>
              <a:rPr lang="en-GB" sz="2800" i="1" dirty="0">
                <a:solidFill>
                  <a:schemeClr val="accent3"/>
                </a:solidFill>
              </a:rPr>
              <a:t>selects </a:t>
            </a:r>
            <a:r>
              <a:rPr lang="en-GB" sz="2800" dirty="0">
                <a:solidFill>
                  <a:schemeClr val="accent3"/>
                </a:solidFill>
              </a:rPr>
              <a:t>a rule and </a:t>
            </a:r>
            <a:r>
              <a:rPr lang="en-GB" sz="2800" i="1" dirty="0">
                <a:solidFill>
                  <a:schemeClr val="accent3"/>
                </a:solidFill>
              </a:rPr>
              <a:t>updates </a:t>
            </a:r>
            <a:r>
              <a:rPr lang="en-GB" sz="2800" dirty="0">
                <a:solidFill>
                  <a:schemeClr val="accent3"/>
                </a:solidFill>
              </a:rPr>
              <a:t>the database.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dirty="0">
                <a:solidFill>
                  <a:schemeClr val="accent3"/>
                </a:solidFill>
              </a:rPr>
              <a:t>If the update does not add new state, the rule  is ignored until an update occurs.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dirty="0">
                <a:solidFill>
                  <a:schemeClr val="accent3"/>
                </a:solidFill>
              </a:rPr>
              <a:t>If none of the rules add new state, then the inference engine terminates</a:t>
            </a:r>
            <a:r>
              <a:rPr lang="en-GB" dirty="0">
                <a:solidFill>
                  <a:schemeClr val="accent3"/>
                </a:solidFill>
              </a:rPr>
              <a:t>.</a:t>
            </a:r>
            <a:endParaRPr lang="en-GB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41760" y="2356520"/>
            <a:ext cx="10539536" cy="5334992"/>
          </a:xfrm>
        </p:spPr>
        <p:txBody>
          <a:bodyPr>
            <a:normAutofit/>
          </a:bodyPr>
          <a:lstStyle/>
          <a:p>
            <a:r>
              <a:rPr lang="en-IE" sz="2800" dirty="0">
                <a:solidFill>
                  <a:srgbClr val="00429A"/>
                </a:solidFill>
              </a:rPr>
              <a:t>Expert systems start with some </a:t>
            </a:r>
            <a:r>
              <a:rPr lang="en-IE" sz="2800" b="1" dirty="0">
                <a:solidFill>
                  <a:srgbClr val="00429A"/>
                </a:solidFill>
              </a:rPr>
              <a:t>initial state </a:t>
            </a:r>
            <a:r>
              <a:rPr lang="en-IE" sz="2800" dirty="0">
                <a:solidFill>
                  <a:srgbClr val="00429A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rgbClr val="00429A"/>
                </a:solidFill>
              </a:rPr>
              <a:t>general rules </a:t>
            </a:r>
            <a:r>
              <a:rPr lang="en-IE" sz="2800" dirty="0">
                <a:solidFill>
                  <a:srgbClr val="00429A"/>
                </a:solidFill>
              </a:rPr>
              <a:t>about how </a:t>
            </a:r>
            <a:r>
              <a:rPr lang="en-IE" sz="2800" b="1" dirty="0">
                <a:solidFill>
                  <a:srgbClr val="00429A"/>
                </a:solidFill>
              </a:rPr>
              <a:t>additional state </a:t>
            </a:r>
            <a:r>
              <a:rPr lang="en-IE" sz="2800" dirty="0">
                <a:solidFill>
                  <a:srgbClr val="00429A"/>
                </a:solidFill>
              </a:rPr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3796680"/>
            <a:ext cx="7152640" cy="564051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Forwards Chaining: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dirty="0">
                <a:solidFill>
                  <a:schemeClr val="accent3"/>
                </a:solidFill>
              </a:rPr>
              <a:t>LOW_PRESSURE</a:t>
            </a:r>
          </a:p>
          <a:p>
            <a:r>
              <a:rPr lang="en-GB" sz="2800" dirty="0">
                <a:solidFill>
                  <a:schemeClr val="accent3"/>
                </a:solidFill>
              </a:rPr>
              <a:t>CLOUDY</a:t>
            </a:r>
          </a:p>
          <a:p>
            <a:r>
              <a:rPr lang="en-GB" sz="2800" dirty="0">
                <a:solidFill>
                  <a:schemeClr val="accent3"/>
                </a:solidFill>
              </a:rPr>
              <a:t>COLD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b="1" dirty="0">
                <a:solidFill>
                  <a:schemeClr val="accent3"/>
                </a:solidFill>
              </a:rPr>
              <a:t>IF</a:t>
            </a:r>
            <a:r>
              <a:rPr lang="en-GB" sz="2800" dirty="0">
                <a:solidFill>
                  <a:schemeClr val="accent3"/>
                </a:solidFill>
              </a:rPr>
              <a:t> LOW_PRESSURE &amp; CLOUDY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THEN</a:t>
            </a:r>
            <a:r>
              <a:rPr lang="en-GB" sz="2800" dirty="0">
                <a:solidFill>
                  <a:schemeClr val="accent3"/>
                </a:solidFill>
              </a:rPr>
              <a:t> RAIN_LIKELY</a:t>
            </a:r>
          </a:p>
          <a:p>
            <a:endParaRPr lang="en-GB" sz="2800" dirty="0">
              <a:solidFill>
                <a:schemeClr val="accent3"/>
              </a:solidFill>
            </a:endParaRPr>
          </a:p>
          <a:p>
            <a:r>
              <a:rPr lang="en-GB" sz="2800" b="1" dirty="0">
                <a:solidFill>
                  <a:schemeClr val="accent3"/>
                </a:solidFill>
              </a:rPr>
              <a:t>IF</a:t>
            </a:r>
            <a:r>
              <a:rPr lang="en-GB" sz="2800" dirty="0">
                <a:solidFill>
                  <a:schemeClr val="accent3"/>
                </a:solidFill>
              </a:rPr>
              <a:t> HIGH_PRESSURE &amp; NOT CLOUDY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THEN</a:t>
            </a:r>
            <a:r>
              <a:rPr lang="en-GB" sz="2800" dirty="0">
                <a:solidFill>
                  <a:schemeClr val="accent3"/>
                </a:solidFill>
              </a:rPr>
              <a:t> RAIN_UNLIKELY</a:t>
            </a:r>
          </a:p>
        </p:txBody>
      </p:sp>
    </p:spTree>
    <p:extLst>
      <p:ext uri="{BB962C8B-B14F-4D97-AF65-F5344CB8AC3E}">
        <p14:creationId xmlns:p14="http://schemas.microsoft.com/office/powerpoint/2010/main" val="11018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41760" y="2068488"/>
            <a:ext cx="10539536" cy="5334992"/>
          </a:xfrm>
        </p:spPr>
        <p:txBody>
          <a:bodyPr>
            <a:normAutofit/>
          </a:bodyPr>
          <a:lstStyle/>
          <a:p>
            <a:r>
              <a:rPr lang="en-IE" sz="2800" dirty="0"/>
              <a:t>Expert systems start with some </a:t>
            </a:r>
            <a:r>
              <a:rPr lang="en-IE" sz="2800" b="1" dirty="0"/>
              <a:t>initial state </a:t>
            </a:r>
            <a:r>
              <a:rPr lang="en-IE" sz="2800" dirty="0"/>
              <a:t>relating to a problem domain which they combine with </a:t>
            </a:r>
            <a:r>
              <a:rPr lang="en-IE" sz="2800" b="1" dirty="0"/>
              <a:t>general rules </a:t>
            </a:r>
            <a:r>
              <a:rPr lang="en-IE" sz="2800" dirty="0"/>
              <a:t>about how </a:t>
            </a:r>
            <a:r>
              <a:rPr lang="en-IE" sz="2800" b="1" dirty="0"/>
              <a:t>additional state </a:t>
            </a:r>
            <a:r>
              <a:rPr lang="en-IE" sz="2800" dirty="0"/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3652664"/>
            <a:ext cx="7152640" cy="6148348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rgbClr val="00429A"/>
                </a:solidFill>
              </a:rPr>
              <a:t>Forwards Chaining: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LOW_PRESSURE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CLOUDY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COLD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RAIN_LIKELY</a:t>
            </a:r>
          </a:p>
          <a:p>
            <a:endParaRPr lang="en-GB" sz="2800" b="1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LOW_PRESSURE &amp;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HIGH_PRESSURE &amp; NOT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RAIN_UNLIKELY</a:t>
            </a:r>
          </a:p>
        </p:txBody>
      </p:sp>
    </p:spTree>
    <p:extLst>
      <p:ext uri="{BB962C8B-B14F-4D97-AF65-F5344CB8AC3E}">
        <p14:creationId xmlns:p14="http://schemas.microsoft.com/office/powerpoint/2010/main" val="26484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2632853"/>
            <a:ext cx="7152640" cy="634840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rgbClr val="00429A"/>
                </a:solidFill>
              </a:rPr>
              <a:t>Backwards Chaining: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Start with a question – given the initial state and the rules, is the X true?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Check the data base – if X is there then it is true.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Check for a rule R where X is a consequent – if there is no R then X is false.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Recursively check is the antecedents of R are true.</a:t>
            </a:r>
          </a:p>
        </p:txBody>
      </p:sp>
    </p:spTree>
    <p:extLst>
      <p:ext uri="{BB962C8B-B14F-4D97-AF65-F5344CB8AC3E}">
        <p14:creationId xmlns:p14="http://schemas.microsoft.com/office/powerpoint/2010/main" val="36338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85776" y="2422128"/>
            <a:ext cx="10539536" cy="5334992"/>
          </a:xfrm>
        </p:spPr>
        <p:txBody>
          <a:bodyPr>
            <a:normAutofit/>
          </a:bodyPr>
          <a:lstStyle/>
          <a:p>
            <a:r>
              <a:rPr lang="en-IE" sz="2800" dirty="0"/>
              <a:t>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2284512"/>
            <a:ext cx="7152640" cy="66561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rgbClr val="00429A"/>
                </a:solidFill>
              </a:rPr>
              <a:t>Backwards Chaining: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LOW_PRESSURE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CLOUDY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COLD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LOW_PRESSURE &amp;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HIGH_PRESSURE &amp; NOT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RAIN_UNLIKELY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Is RAIN_LIKELY true?</a:t>
            </a:r>
          </a:p>
        </p:txBody>
      </p:sp>
    </p:spTree>
    <p:extLst>
      <p:ext uri="{BB962C8B-B14F-4D97-AF65-F5344CB8AC3E}">
        <p14:creationId xmlns:p14="http://schemas.microsoft.com/office/powerpoint/2010/main" val="11498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.</a:t>
            </a:r>
          </a:p>
          <a:p>
            <a:pPr lvl="2"/>
            <a:endParaRPr lang="en-IE" sz="2300" dirty="0"/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2788568"/>
            <a:ext cx="7152640" cy="66561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rgbClr val="00429A"/>
                </a:solidFill>
              </a:rPr>
              <a:t>Backwards Chaining: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LOW_PRESSURE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CLOUDY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COLD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LOW_PRESSURE &amp;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HIGH_PRESSURE &amp; NOT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RAIN_UNLIKELY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Is LOW_PRESSURE &amp; CLOUDY true?</a:t>
            </a:r>
          </a:p>
        </p:txBody>
      </p:sp>
    </p:spTree>
    <p:extLst>
      <p:ext uri="{BB962C8B-B14F-4D97-AF65-F5344CB8AC3E}">
        <p14:creationId xmlns:p14="http://schemas.microsoft.com/office/powerpoint/2010/main" val="23601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3" name="24-Point Star 2"/>
          <p:cNvSpPr/>
          <p:nvPr/>
        </p:nvSpPr>
        <p:spPr>
          <a:xfrm>
            <a:off x="8128000" y="5698270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1800" y="2500536"/>
            <a:ext cx="7152640" cy="66561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sz="2800" b="1" dirty="0">
                <a:solidFill>
                  <a:srgbClr val="00429A"/>
                </a:solidFill>
              </a:rPr>
              <a:t>Backwards Chaining: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LOW_PRESSURE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CLOUDY</a:t>
            </a:r>
          </a:p>
          <a:p>
            <a:r>
              <a:rPr lang="en-GB" sz="2800" dirty="0">
                <a:solidFill>
                  <a:srgbClr val="00429A"/>
                </a:solidFill>
              </a:rPr>
              <a:t>COLD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LOW_PRESSURE &amp;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b="1" dirty="0">
                <a:solidFill>
                  <a:srgbClr val="00429A"/>
                </a:solidFill>
              </a:rPr>
              <a:t>IF</a:t>
            </a:r>
            <a:r>
              <a:rPr lang="en-GB" sz="2800" dirty="0">
                <a:solidFill>
                  <a:srgbClr val="00429A"/>
                </a:solidFill>
              </a:rPr>
              <a:t> HIGH_PRESSURE &amp; NOT CLOUDY</a:t>
            </a:r>
          </a:p>
          <a:p>
            <a:r>
              <a:rPr lang="en-GB" sz="2800" b="1" dirty="0">
                <a:solidFill>
                  <a:srgbClr val="00429A"/>
                </a:solidFill>
              </a:rPr>
              <a:t>THEN</a:t>
            </a:r>
            <a:r>
              <a:rPr lang="en-GB" sz="2800" dirty="0">
                <a:solidFill>
                  <a:srgbClr val="00429A"/>
                </a:solidFill>
              </a:rPr>
              <a:t> RAIN_UNLIKELY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r>
              <a:rPr lang="en-GB" sz="2800" dirty="0">
                <a:solidFill>
                  <a:srgbClr val="00429A"/>
                </a:solidFill>
              </a:rPr>
              <a:t>It then follows that RAIN_LIKELY is true!</a:t>
            </a:r>
          </a:p>
        </p:txBody>
      </p:sp>
    </p:spTree>
    <p:extLst>
      <p:ext uri="{BB962C8B-B14F-4D97-AF65-F5344CB8AC3E}">
        <p14:creationId xmlns:p14="http://schemas.microsoft.com/office/powerpoint/2010/main" val="24692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Example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7864" y="2278112"/>
            <a:ext cx="10539536" cy="5334992"/>
          </a:xfrm>
        </p:spPr>
        <p:txBody>
          <a:bodyPr>
            <a:noAutofit/>
          </a:bodyPr>
          <a:lstStyle/>
          <a:p>
            <a:pPr defTabSz="1257563">
              <a:lnSpc>
                <a:spcPct val="85000"/>
              </a:lnSpc>
              <a:defRPr/>
            </a:pP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The </a:t>
            </a:r>
            <a:r>
              <a:rPr lang="en-GB" i="1" dirty="0">
                <a:solidFill>
                  <a:schemeClr val="tx1"/>
                </a:solidFill>
                <a:ea typeface="ＭＳ Ｐゴシック" charset="0"/>
              </a:rPr>
              <a:t>rule base</a:t>
            </a:r>
            <a:r>
              <a:rPr lang="en-GB" dirty="0">
                <a:solidFill>
                  <a:schemeClr val="tx1"/>
                </a:solidFill>
                <a:ea typeface="ＭＳ Ｐゴシック" charset="0"/>
              </a:rPr>
              <a:t>:</a:t>
            </a:r>
          </a:p>
          <a:p>
            <a:pPr defTabSz="1257563">
              <a:lnSpc>
                <a:spcPct val="85000"/>
              </a:lnSpc>
              <a:defRPr/>
            </a:pPr>
            <a:endParaRPr lang="en-GB" sz="2600" dirty="0">
              <a:solidFill>
                <a:schemeClr val="tx1"/>
              </a:solidFill>
              <a:ea typeface="ＭＳ Ｐゴシック" charset="0"/>
            </a:endParaRP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ATTRACTIVE AND GOOD  PERSONALITY --&gt; ELIGIBLE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MALE AND BUTCH --&gt;  ATTRACTIVE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FEMALE AND PRETTY --&gt; ATTRACTIVE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TALL AND STRONG  AND NOT THIN AND</a:t>
            </a:r>
            <a:br>
              <a:rPr lang="en-GB" sz="2600" dirty="0">
                <a:solidFill>
                  <a:schemeClr val="tx1"/>
                </a:solidFill>
                <a:ea typeface="ＭＳ Ｐゴシック" charset="0"/>
              </a:rPr>
            </a:b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NOT FEMININE --&gt;  BUTCH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SMALL AND FEMININE  --&gt;  PRETTY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FEMALE AND RESERVED  --&gt;  FEMININE</a:t>
            </a:r>
          </a:p>
          <a:p>
            <a:pPr marL="650230" indent="-650230" defTabSz="1257563">
              <a:lnSpc>
                <a:spcPct val="85000"/>
              </a:lnSpc>
              <a:buAutoNum type="arabicPlain"/>
              <a:defRPr/>
            </a:pPr>
            <a:r>
              <a:rPr lang="en-GB" sz="2600" dirty="0">
                <a:solidFill>
                  <a:schemeClr val="tx1"/>
                </a:solidFill>
                <a:ea typeface="ＭＳ Ｐゴシック" charset="0"/>
              </a:rPr>
              <a:t>FUNNY OR WITTY --&gt;  GOOD PERSONALITY</a:t>
            </a:r>
          </a:p>
        </p:txBody>
      </p:sp>
    </p:spTree>
    <p:extLst>
      <p:ext uri="{BB962C8B-B14F-4D97-AF65-F5344CB8AC3E}">
        <p14:creationId xmlns:p14="http://schemas.microsoft.com/office/powerpoint/2010/main" val="201671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defTabSz="1257563">
              <a:lnSpc>
                <a:spcPct val="85000"/>
              </a:lnSpc>
              <a:defRPr/>
            </a:pPr>
            <a:r>
              <a:rPr lang="en-GB" dirty="0">
                <a:ea typeface="ＭＳ Ｐゴシック" charset="0"/>
              </a:rPr>
              <a:t>Given the </a:t>
            </a:r>
            <a:r>
              <a:rPr lang="en-GB" i="1" dirty="0">
                <a:ea typeface="ＭＳ Ｐゴシック" charset="0"/>
              </a:rPr>
              <a:t>database</a:t>
            </a:r>
            <a:r>
              <a:rPr lang="en-GB" dirty="0">
                <a:ea typeface="ＭＳ Ｐゴシック" charset="0"/>
              </a:rPr>
              <a:t> has the following facts:</a:t>
            </a:r>
          </a:p>
          <a:p>
            <a:pPr defTabSz="1257563">
              <a:lnSpc>
                <a:spcPct val="85000"/>
              </a:lnSpc>
              <a:defRPr/>
            </a:pPr>
            <a:endParaRPr lang="en-GB" sz="2800" dirty="0">
              <a:ea typeface="ＭＳ Ｐゴシック" charset="0"/>
            </a:endParaRPr>
          </a:p>
          <a:p>
            <a:pPr marL="1627381" lvl="3" indent="0" defTabSz="1257563">
              <a:lnSpc>
                <a:spcPct val="85000"/>
              </a:lnSpc>
              <a:buNone/>
              <a:defRPr/>
            </a:pPr>
            <a:r>
              <a:rPr lang="en-GB" sz="2800" dirty="0">
                <a:ea typeface="ＭＳ Ｐゴシック" charset="0"/>
              </a:rPr>
              <a:t>FUNNY</a:t>
            </a:r>
          </a:p>
          <a:p>
            <a:pPr marL="1627381" lvl="3" indent="0" defTabSz="1257563">
              <a:lnSpc>
                <a:spcPct val="85000"/>
              </a:lnSpc>
              <a:buNone/>
              <a:defRPr/>
            </a:pPr>
            <a:r>
              <a:rPr lang="en-GB" sz="2800" dirty="0">
                <a:ea typeface="ＭＳ Ｐゴシック" charset="0"/>
              </a:rPr>
              <a:t>FEMALE  </a:t>
            </a:r>
          </a:p>
          <a:p>
            <a:pPr marL="1627381" lvl="3" indent="0" defTabSz="1257563">
              <a:lnSpc>
                <a:spcPct val="85000"/>
              </a:lnSpc>
              <a:buNone/>
              <a:defRPr/>
            </a:pPr>
            <a:r>
              <a:rPr lang="en-GB" sz="2800" dirty="0">
                <a:ea typeface="ＭＳ Ｐゴシック" charset="0"/>
              </a:rPr>
              <a:t>RESERVED </a:t>
            </a:r>
          </a:p>
          <a:p>
            <a:pPr marL="1627381" lvl="3" indent="0" defTabSz="1257563">
              <a:lnSpc>
                <a:spcPct val="85000"/>
              </a:lnSpc>
              <a:buNone/>
              <a:defRPr/>
            </a:pPr>
            <a:r>
              <a:rPr lang="en-GB" sz="2800" dirty="0">
                <a:ea typeface="ＭＳ Ｐゴシック" charset="0"/>
              </a:rPr>
              <a:t>SMALL  </a:t>
            </a:r>
          </a:p>
          <a:p>
            <a:pPr defTabSz="1257563">
              <a:lnSpc>
                <a:spcPct val="85000"/>
              </a:lnSpc>
              <a:defRPr/>
            </a:pPr>
            <a:endParaRPr lang="en-GB" dirty="0">
              <a:ea typeface="ＭＳ Ｐゴシック" charset="0"/>
            </a:endParaRPr>
          </a:p>
          <a:p>
            <a:pPr defTabSz="1257563">
              <a:lnSpc>
                <a:spcPct val="85000"/>
              </a:lnSpc>
              <a:defRPr/>
            </a:pPr>
            <a:r>
              <a:rPr lang="en-GB" dirty="0">
                <a:ea typeface="ＭＳ Ｐゴシック" charset="0"/>
              </a:rPr>
              <a:t>What can we deduce?</a:t>
            </a:r>
            <a:endParaRPr lang="en-GB" sz="3300" b="1" dirty="0">
              <a:ea typeface="ＭＳ Ｐゴシック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98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What is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7864" y="2788568"/>
            <a:ext cx="10539536" cy="5334992"/>
          </a:xfrm>
        </p:spPr>
        <p:txBody>
          <a:bodyPr>
            <a:noAutofit/>
          </a:bodyPr>
          <a:lstStyle/>
          <a:p>
            <a:r>
              <a:rPr lang="en-IE" sz="3200" dirty="0"/>
              <a:t>This course will explore the idea of Multi-Agent Systems.</a:t>
            </a:r>
          </a:p>
          <a:p>
            <a:pPr lvl="1"/>
            <a:r>
              <a:rPr lang="en-IE" sz="3200" dirty="0"/>
              <a:t>What are they?</a:t>
            </a:r>
          </a:p>
          <a:p>
            <a:pPr lvl="1"/>
            <a:r>
              <a:rPr lang="en-IE" sz="3200" dirty="0"/>
              <a:t>How do they work?</a:t>
            </a:r>
          </a:p>
          <a:p>
            <a:pPr lvl="1"/>
            <a:r>
              <a:rPr lang="en-IE" sz="3200" dirty="0"/>
              <a:t>How do we build them?</a:t>
            </a:r>
          </a:p>
          <a:p>
            <a:pPr lvl="1"/>
            <a:r>
              <a:rPr lang="en-IE" sz="3200" dirty="0"/>
              <a:t>Examples of their use…</a:t>
            </a:r>
          </a:p>
          <a:p>
            <a:pPr lvl="4"/>
            <a:endParaRPr lang="en-IE" sz="3200" dirty="0"/>
          </a:p>
          <a:p>
            <a:r>
              <a:rPr lang="en-IE" sz="3200" dirty="0"/>
              <a:t>Lectures: Tues 14:00-16:00</a:t>
            </a:r>
          </a:p>
          <a:p>
            <a:pPr lvl="4"/>
            <a:endParaRPr lang="en-IE" dirty="0"/>
          </a:p>
          <a:p>
            <a:pPr marL="901700" lvl="3" indent="0">
              <a:buNone/>
            </a:pPr>
            <a:endParaRPr lang="en-IE" b="1" i="1" dirty="0"/>
          </a:p>
        </p:txBody>
      </p:sp>
    </p:spTree>
    <p:extLst>
      <p:ext uri="{BB962C8B-B14F-4D97-AF65-F5344CB8AC3E}">
        <p14:creationId xmlns:p14="http://schemas.microsoft.com/office/powerpoint/2010/main" val="37300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7784" y="1708448"/>
            <a:ext cx="11233248" cy="8208912"/>
          </a:xfrm>
        </p:spPr>
        <p:txBody>
          <a:bodyPr>
            <a:normAutofit fontScale="55000" lnSpcReduction="20000"/>
          </a:bodyPr>
          <a:lstStyle/>
          <a:p>
            <a:r>
              <a:rPr lang="en-IE" sz="5100" dirty="0"/>
              <a:t>Benefits:</a:t>
            </a:r>
          </a:p>
          <a:p>
            <a:pPr lvl="1"/>
            <a:r>
              <a:rPr lang="en-IE" sz="5100" dirty="0"/>
              <a:t>Good for query intensive applications:</a:t>
            </a:r>
          </a:p>
          <a:p>
            <a:pPr marL="635000" lvl="2" indent="-365125"/>
            <a:r>
              <a:rPr lang="en-IE" sz="5100" dirty="0"/>
              <a:t>Once you have derived all possible facts, querying is low cost (you can check the database many times).</a:t>
            </a:r>
          </a:p>
          <a:p>
            <a:pPr lvl="1"/>
            <a:r>
              <a:rPr lang="en-IE" sz="5100" dirty="0"/>
              <a:t>Works well with dynamic environments:</a:t>
            </a:r>
          </a:p>
          <a:p>
            <a:pPr marL="714375" lvl="2" indent="-444500"/>
            <a:r>
              <a:rPr lang="en-IE" sz="5100" dirty="0"/>
              <a:t>Rules can be added to ensure that the database can be easily updated due to changes in the system state. </a:t>
            </a:r>
          </a:p>
          <a:p>
            <a:pPr lvl="1"/>
            <a:endParaRPr lang="en-IE" sz="3400" dirty="0"/>
          </a:p>
          <a:p>
            <a:r>
              <a:rPr lang="en-IE" sz="5100" dirty="0"/>
              <a:t>Drawbacks:</a:t>
            </a:r>
          </a:p>
          <a:p>
            <a:pPr lvl="1"/>
            <a:r>
              <a:rPr lang="en-IE" sz="4400" dirty="0"/>
              <a:t>Excessive overheads:</a:t>
            </a:r>
          </a:p>
          <a:p>
            <a:pPr marL="584200" lvl="2" indent="0">
              <a:buNone/>
            </a:pPr>
            <a:r>
              <a:rPr lang="en-IE" sz="4400" dirty="0"/>
              <a:t>	Large rule base = lots of derived facts (very slow)</a:t>
            </a:r>
          </a:p>
          <a:p>
            <a:pPr lvl="1"/>
            <a:r>
              <a:rPr lang="en-IE" sz="4400" dirty="0"/>
              <a:t>Wasted computations:</a:t>
            </a:r>
          </a:p>
          <a:p>
            <a:pPr marL="584200" lvl="2" indent="0">
              <a:buNone/>
            </a:pPr>
            <a:r>
              <a:rPr lang="en-IE" sz="4400" dirty="0"/>
              <a:t>	Only a small subset of the derived facts may be required for the queries that are 	made.</a:t>
            </a:r>
          </a:p>
          <a:p>
            <a:pPr lvl="1"/>
            <a:endParaRPr lang="en-IE" sz="4400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95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3808" y="1924472"/>
            <a:ext cx="10539536" cy="7632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Benefits:</a:t>
            </a:r>
          </a:p>
          <a:p>
            <a:pPr lvl="1"/>
            <a:r>
              <a:rPr lang="en-IE" sz="2800" dirty="0"/>
              <a:t>On-demand inference:</a:t>
            </a:r>
          </a:p>
          <a:p>
            <a:pPr marL="584200" lvl="2" indent="0">
              <a:buNone/>
            </a:pPr>
            <a:r>
              <a:rPr lang="en-IE" sz="2800" dirty="0"/>
              <a:t>	Derived facts are generated when necessary.</a:t>
            </a:r>
          </a:p>
          <a:p>
            <a:pPr lvl="1"/>
            <a:r>
              <a:rPr lang="en-IE" sz="2800" dirty="0"/>
              <a:t>Optimised Performance:</a:t>
            </a:r>
          </a:p>
          <a:p>
            <a:pPr marL="584200" lvl="2" indent="0">
              <a:buNone/>
            </a:pPr>
            <a:r>
              <a:rPr lang="en-IE" sz="2800" dirty="0"/>
              <a:t>	Only the pertinent facts are derived.</a:t>
            </a:r>
          </a:p>
          <a:p>
            <a:pPr lvl="3"/>
            <a:endParaRPr lang="en-IE" dirty="0"/>
          </a:p>
          <a:p>
            <a:pPr marL="0" indent="0">
              <a:buNone/>
            </a:pPr>
            <a:r>
              <a:rPr lang="en-IE" dirty="0"/>
              <a:t>Drawbacks:</a:t>
            </a:r>
          </a:p>
          <a:p>
            <a:pPr lvl="1"/>
            <a:r>
              <a:rPr lang="en-IE" sz="2600" dirty="0"/>
              <a:t>Replication of reasoning:</a:t>
            </a:r>
          </a:p>
          <a:p>
            <a:pPr marL="901700" lvl="3" indent="0">
              <a:buNone/>
            </a:pPr>
            <a:r>
              <a:rPr lang="en-IE" sz="2600" dirty="0"/>
              <a:t>Sometimes the same fact may be derived many times for the same state (can be alleviated through caching)</a:t>
            </a:r>
          </a:p>
          <a:p>
            <a:pPr lvl="1"/>
            <a:r>
              <a:rPr lang="en-IE" sz="2600" dirty="0"/>
              <a:t>Loss of intermediate facts:</a:t>
            </a:r>
          </a:p>
          <a:p>
            <a:pPr marL="901700" lvl="3" indent="0">
              <a:buNone/>
            </a:pPr>
            <a:r>
              <a:rPr lang="en-IE" sz="2600" dirty="0"/>
              <a:t>Often, any fact derived which checking a query is thrown away once the query is complete.</a:t>
            </a:r>
          </a:p>
        </p:txBody>
      </p:sp>
    </p:spTree>
    <p:extLst>
      <p:ext uri="{BB962C8B-B14F-4D97-AF65-F5344CB8AC3E}">
        <p14:creationId xmlns:p14="http://schemas.microsoft.com/office/powerpoint/2010/main" val="4793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Beyond Propositional Symbols…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1996480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800" dirty="0"/>
              <a:t>Experts systems can be extended to first-order logic:</a:t>
            </a:r>
          </a:p>
          <a:p>
            <a:pPr lvl="1"/>
            <a:r>
              <a:rPr lang="en-IE" b="1" dirty="0"/>
              <a:t>Facts</a:t>
            </a:r>
            <a:r>
              <a:rPr lang="en-IE" dirty="0"/>
              <a:t>: predicates</a:t>
            </a:r>
          </a:p>
          <a:p>
            <a:pPr lvl="1"/>
            <a:r>
              <a:rPr lang="en-IE" b="1" dirty="0"/>
              <a:t>Rules</a:t>
            </a:r>
            <a:r>
              <a:rPr lang="en-IE" dirty="0"/>
              <a:t>: Inferences</a:t>
            </a:r>
          </a:p>
          <a:p>
            <a:pPr lvl="1"/>
            <a:r>
              <a:rPr lang="en-IE" b="1" dirty="0"/>
              <a:t>Inference Engine</a:t>
            </a:r>
            <a:r>
              <a:rPr lang="en-IE" dirty="0"/>
              <a:t>: modus ponens (forward chaining) or resolution (backward chaining).</a:t>
            </a:r>
            <a:endParaRPr lang="en-IE" sz="2400" dirty="0"/>
          </a:p>
          <a:p>
            <a:pPr marL="0" indent="0">
              <a:buNone/>
            </a:pPr>
            <a:r>
              <a:rPr lang="en-IE" sz="2800" dirty="0"/>
              <a:t>Example:</a:t>
            </a:r>
          </a:p>
          <a:p>
            <a:pPr lvl="1"/>
            <a:r>
              <a:rPr lang="en-IE" dirty="0"/>
              <a:t>Facts:</a:t>
            </a:r>
          </a:p>
          <a:p>
            <a:pPr lvl="2">
              <a:spcAft>
                <a:spcPts val="0"/>
              </a:spcAft>
            </a:pPr>
            <a:r>
              <a:rPr lang="en-IE" dirty="0"/>
              <a:t>Is(greg, man), is(man, human)</a:t>
            </a:r>
          </a:p>
          <a:p>
            <a:pPr lvl="2">
              <a:spcAft>
                <a:spcPts val="0"/>
              </a:spcAft>
            </a:pPr>
            <a:r>
              <a:rPr lang="en-IE" dirty="0"/>
              <a:t>Is(caroline, woman), is(woman, human)</a:t>
            </a:r>
          </a:p>
          <a:p>
            <a:pPr lvl="1"/>
            <a:r>
              <a:rPr lang="en-IE" dirty="0"/>
              <a:t>Rules: </a:t>
            </a:r>
          </a:p>
          <a:p>
            <a:pPr lvl="2">
              <a:spcAft>
                <a:spcPts val="0"/>
              </a:spcAft>
            </a:pPr>
            <a:r>
              <a:rPr lang="en-IE" dirty="0"/>
              <a:t>is(X, Y) and is(Y, Z) =&gt; is(X, Z)</a:t>
            </a:r>
          </a:p>
          <a:p>
            <a:pPr lvl="2">
              <a:spcAft>
                <a:spcPts val="0"/>
              </a:spcAft>
            </a:pPr>
            <a:r>
              <a:rPr lang="en-IE" dirty="0"/>
              <a:t>is(X, Z) and is(Y, Z) =&gt; same(X, Y)</a:t>
            </a:r>
          </a:p>
          <a:p>
            <a:pPr marL="1040368" lvl="2" indent="0">
              <a:buNone/>
            </a:pP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00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Muli</a:t>
            </a:r>
            <a:r>
              <a:rPr lang="en-US" dirty="0"/>
              <a:t>-Agent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Distributed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7784" y="2422128"/>
            <a:ext cx="11665296" cy="7063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3600" dirty="0"/>
              <a:t>Traditionally, Artificial Intelligence has focused on how single human intelligence.</a:t>
            </a:r>
          </a:p>
          <a:p>
            <a:pPr lvl="1"/>
            <a:r>
              <a:rPr lang="en-GB" altLang="en-US" sz="2900" dirty="0"/>
              <a:t>However, we do not act alone - a key feature of human society is our ability to communicate and cooperate…</a:t>
            </a:r>
          </a:p>
          <a:p>
            <a:pPr lvl="1"/>
            <a:r>
              <a:rPr lang="en-GB" altLang="en-US" sz="2900" dirty="0"/>
              <a:t>This led to the emergence, in the 1970s, of a subfield of AI research, known as </a:t>
            </a:r>
            <a:r>
              <a:rPr lang="en-GB" altLang="en-US" sz="2900" b="1" dirty="0"/>
              <a:t>Distributed AI</a:t>
            </a:r>
            <a:r>
              <a:rPr lang="en-GB" altLang="en-US" sz="2900" dirty="0"/>
              <a:t>.</a:t>
            </a:r>
            <a:endParaRPr lang="en-GB" altLang="en-US" dirty="0"/>
          </a:p>
          <a:p>
            <a:r>
              <a:rPr lang="en-GB" altLang="en-US" sz="3300" dirty="0"/>
              <a:t>DAI is concerned with:</a:t>
            </a:r>
          </a:p>
          <a:p>
            <a:pPr lvl="1"/>
            <a:r>
              <a:rPr lang="en-GB" altLang="en-US" sz="3000" dirty="0"/>
              <a:t>“the development of distributed solutions for complex problems regarded as requiring intelligence.”</a:t>
            </a:r>
          </a:p>
          <a:p>
            <a:r>
              <a:rPr lang="en-GB" altLang="en-US" sz="3300" dirty="0"/>
              <a:t>Because of its aims and objectives, DAI research draws on a variety of fields:</a:t>
            </a:r>
          </a:p>
          <a:p>
            <a:pPr lvl="1"/>
            <a:r>
              <a:rPr lang="en-GB" altLang="en-US" sz="3000" dirty="0"/>
              <a:t>Philosophy, Social Sciences, Economics / Game Theory, Linguistics, Computer Science/Engineering, …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89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Distributed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744" y="1852464"/>
            <a:ext cx="11305256" cy="7416824"/>
          </a:xfrm>
        </p:spPr>
        <p:txBody>
          <a:bodyPr>
            <a:normAutofit/>
          </a:bodyPr>
          <a:lstStyle/>
          <a:p>
            <a:r>
              <a:rPr lang="en-GB" altLang="en-US" dirty="0"/>
              <a:t>By the end of the 1980s, DAI research split:</a:t>
            </a:r>
          </a:p>
          <a:p>
            <a:pPr lvl="1"/>
            <a:r>
              <a:rPr lang="en-GB" altLang="en-US" b="1" dirty="0"/>
              <a:t>(Cooperative-) Distributed Problem Solving:</a:t>
            </a:r>
            <a:br>
              <a:rPr lang="en-GB" altLang="en-US" b="1" dirty="0"/>
            </a:br>
            <a:r>
              <a:rPr lang="en-GB" altLang="en-US" dirty="0"/>
              <a:t>Designing networks of semi-autonomous processing nodes that work together to solve a given type of problem.</a:t>
            </a:r>
          </a:p>
          <a:p>
            <a:pPr lvl="2"/>
            <a:r>
              <a:rPr lang="en-GB" altLang="en-US" i="1" dirty="0">
                <a:solidFill>
                  <a:srgbClr val="72BE44"/>
                </a:solidFill>
              </a:rPr>
              <a:t>Concerned with</a:t>
            </a:r>
            <a:r>
              <a:rPr lang="en-GB" altLang="en-US" dirty="0"/>
              <a:t>: problem decomposition, task allocation, result synthesis, system optimisation</a:t>
            </a:r>
          </a:p>
          <a:p>
            <a:pPr lvl="2"/>
            <a:r>
              <a:rPr lang="en-GB" altLang="en-US" i="1" dirty="0">
                <a:solidFill>
                  <a:srgbClr val="72BE44"/>
                </a:solidFill>
              </a:rPr>
              <a:t>Main technologies</a:t>
            </a:r>
            <a:r>
              <a:rPr lang="en-GB" altLang="en-US" dirty="0">
                <a:solidFill>
                  <a:srgbClr val="72BE44"/>
                </a:solidFill>
              </a:rPr>
              <a:t>: </a:t>
            </a:r>
            <a:r>
              <a:rPr lang="en-GB" altLang="en-US" dirty="0"/>
              <a:t>Distributed Constraint Programming / Optimisation.</a:t>
            </a:r>
          </a:p>
          <a:p>
            <a:pPr lvl="1"/>
            <a:r>
              <a:rPr lang="en-GB" altLang="en-US" b="1" dirty="0"/>
              <a:t>Multi-Agent Systems:</a:t>
            </a:r>
            <a:br>
              <a:rPr lang="en-GB" altLang="en-US" b="1" dirty="0"/>
            </a:br>
            <a:r>
              <a:rPr lang="en-GB" altLang="en-US" dirty="0"/>
              <a:t>Understanding how groups of computational entities, known as agents, can collaborate and cooperate in order to solve problems that are beyond their individual capabilities.</a:t>
            </a:r>
          </a:p>
          <a:p>
            <a:pPr lvl="2"/>
            <a:r>
              <a:rPr lang="en-GB" altLang="en-US" i="1" dirty="0">
                <a:solidFill>
                  <a:srgbClr val="72BE44"/>
                </a:solidFill>
              </a:rPr>
              <a:t>Concerned with</a:t>
            </a:r>
            <a:r>
              <a:rPr lang="en-GB" altLang="en-US" dirty="0">
                <a:solidFill>
                  <a:srgbClr val="72BE44"/>
                </a:solidFill>
              </a:rPr>
              <a:t>: </a:t>
            </a:r>
            <a:r>
              <a:rPr lang="en-GB" altLang="en-US" dirty="0"/>
              <a:t>intelligent decision-making, coordination, negotiation, organisation, distributed problem solving, software engineering.</a:t>
            </a:r>
          </a:p>
          <a:p>
            <a:pPr lvl="2"/>
            <a:r>
              <a:rPr lang="en-GB" altLang="en-US" i="1" dirty="0">
                <a:solidFill>
                  <a:srgbClr val="72BE44"/>
                </a:solidFill>
              </a:rPr>
              <a:t>Main technologies</a:t>
            </a:r>
            <a:r>
              <a:rPr lang="en-GB" altLang="en-US" dirty="0">
                <a:solidFill>
                  <a:srgbClr val="72BE44"/>
                </a:solidFill>
              </a:rPr>
              <a:t>: </a:t>
            </a:r>
            <a:r>
              <a:rPr lang="en-GB" altLang="en-US" dirty="0"/>
              <a:t>anything goes!</a:t>
            </a:r>
          </a:p>
        </p:txBody>
      </p:sp>
    </p:spTree>
    <p:extLst>
      <p:ext uri="{BB962C8B-B14F-4D97-AF65-F5344CB8AC3E}">
        <p14:creationId xmlns:p14="http://schemas.microsoft.com/office/powerpoint/2010/main" val="30546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190" y="196280"/>
            <a:ext cx="9877778" cy="71345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j-cs"/>
              </a:rPr>
              <a:t>Distributed Artificial Intelligence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58613" y="3280002"/>
            <a:ext cx="11379200" cy="498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393" tIns="34958" rIns="87393" bIns="34958">
            <a:spAutoFit/>
          </a:bodyPr>
          <a:lstStyle/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Distributed Artificial Intelligence(DAI) :-Endeavours to achieve</a:t>
            </a:r>
            <a:endParaRPr lang="en-IE" sz="3400" dirty="0">
              <a:solidFill>
                <a:srgbClr val="00429A"/>
              </a:solidFill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Intelligent Systems not by constructing a large Knowledge-Based System, but rather by partitioning the knowledge domain and developing </a:t>
            </a:r>
            <a:r>
              <a:rPr lang="en-IE" sz="3400" dirty="0">
                <a:solidFill>
                  <a:srgbClr val="00429A"/>
                </a:solidFill>
                <a:cs typeface="+mn-cs"/>
              </a:rPr>
              <a:t> </a:t>
            </a:r>
            <a:r>
              <a:rPr lang="en-GB" sz="3400" i="1" dirty="0">
                <a:solidFill>
                  <a:srgbClr val="00429A"/>
                </a:solidFill>
                <a:cs typeface="+mn-cs"/>
              </a:rPr>
              <a:t>'Intelligent Agents’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, each exhibiting expertise in a particular domain fragment.</a:t>
            </a: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This group of agents will thereafter collectively work towards the solution of global problems.</a:t>
            </a:r>
          </a:p>
          <a:p>
            <a:pPr defTabSz="1257563">
              <a:defRPr/>
            </a:pPr>
            <a:endParaRPr lang="en-GB" sz="3400" dirty="0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476" y="196280"/>
            <a:ext cx="10927644" cy="71345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j-cs"/>
              </a:rPr>
              <a:t>The Co-operating Experts Metaphor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975360" y="2735759"/>
            <a:ext cx="10837333" cy="610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393" tIns="34958" rIns="87393" bIns="34958">
            <a:spAutoFit/>
          </a:bodyPr>
          <a:lstStyle/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This solution of problems by a group of agents, providing mutual assistance as and when necessary is often referred to as the.....</a:t>
            </a: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solidFill>
                <a:srgbClr val="00429A"/>
              </a:solidFill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"</a:t>
            </a:r>
            <a:r>
              <a:rPr lang="en-GB" sz="3400" dirty="0">
                <a:solidFill>
                  <a:schemeClr val="tx2"/>
                </a:solidFill>
                <a:cs typeface="+mn-cs"/>
              </a:rPr>
              <a:t>Community of Co-operating Experts Metaphor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"</a:t>
            </a: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solidFill>
                <a:srgbClr val="00429A"/>
              </a:solidFill>
              <a:cs typeface="+mn-cs"/>
            </a:endParaRPr>
          </a:p>
          <a:p>
            <a:pPr marL="2517384" lvl="4" defTabSz="1257563">
              <a:lnSpc>
                <a:spcPct val="85000"/>
              </a:lnSpc>
              <a:defRPr/>
            </a:pPr>
            <a:r>
              <a:rPr lang="en-IE" sz="3400" dirty="0">
                <a:solidFill>
                  <a:srgbClr val="00429A"/>
                </a:solidFill>
                <a:cs typeface="+mn-cs"/>
              </a:rPr>
              <a:t>		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Smith and D</a:t>
            </a:r>
            <a:r>
              <a:rPr lang="en-IE" sz="3400" dirty="0">
                <a:solidFill>
                  <a:srgbClr val="00429A"/>
                </a:solidFill>
                <a:cs typeface="+mn-cs"/>
              </a:rPr>
              <a:t>avis,  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Le</a:t>
            </a:r>
            <a:r>
              <a:rPr lang="en-IE" sz="3400" dirty="0">
                <a:solidFill>
                  <a:srgbClr val="00429A"/>
                </a:solidFill>
                <a:cs typeface="+mn-cs"/>
              </a:rPr>
              <a:t>nat, 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Hewitt</a:t>
            </a: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solidFill>
                <a:srgbClr val="00429A"/>
              </a:solidFill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endParaRPr lang="en-GB" sz="3400" dirty="0">
              <a:solidFill>
                <a:srgbClr val="00429A"/>
              </a:solidFill>
              <a:cs typeface="+mn-cs"/>
            </a:endParaRPr>
          </a:p>
          <a:p>
            <a:pPr defTabSz="1257563">
              <a:lnSpc>
                <a:spcPct val="85000"/>
              </a:lnSpc>
              <a:defRPr/>
            </a:pPr>
            <a:r>
              <a:rPr lang="en-GB" sz="3400" dirty="0">
                <a:solidFill>
                  <a:srgbClr val="00429A"/>
                </a:solidFill>
                <a:cs typeface="+mn-cs"/>
              </a:rPr>
              <a:t>Proponents of this philosophy believe that </a:t>
            </a:r>
            <a:r>
              <a:rPr lang="en-GB" sz="3400" dirty="0">
                <a:solidFill>
                  <a:srgbClr val="00974A"/>
                </a:solidFill>
                <a:cs typeface="+mn-cs"/>
              </a:rPr>
              <a:t>reciprocal co-operation is the cornerstone of society</a:t>
            </a:r>
            <a:r>
              <a:rPr lang="en-GB" sz="3400" dirty="0">
                <a:solidFill>
                  <a:srgbClr val="00429A"/>
                </a:solidFill>
                <a:cs typeface="+mn-cs"/>
              </a:rPr>
              <a:t>.</a:t>
            </a:r>
          </a:p>
          <a:p>
            <a:pPr defTabSz="1257563">
              <a:defRPr/>
            </a:pPr>
            <a:endParaRPr lang="en-GB" sz="3400" dirty="0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4359770" cy="71345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j-cs"/>
              </a:rPr>
              <a:t>Social Agents</a:t>
            </a:r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7026205" y="7968360"/>
            <a:ext cx="733778" cy="73603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2307449" y="5660911"/>
            <a:ext cx="733778" cy="73603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5034845" y="4927133"/>
            <a:ext cx="733778" cy="73377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8179930" y="4299470"/>
            <a:ext cx="733777" cy="73377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6" name="Oval 8"/>
          <p:cNvSpPr>
            <a:spLocks noChangeArrowheads="1"/>
          </p:cNvSpPr>
          <p:nvPr/>
        </p:nvSpPr>
        <p:spPr bwMode="auto">
          <a:xfrm>
            <a:off x="2307449" y="8494422"/>
            <a:ext cx="733778" cy="73377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H="1">
            <a:off x="5452534" y="4507186"/>
            <a:ext cx="2517422" cy="419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8703734" y="5033249"/>
            <a:ext cx="946008" cy="157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H="1">
            <a:off x="7656125" y="6604662"/>
            <a:ext cx="1993617" cy="1363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7236178" y="5977000"/>
            <a:ext cx="0" cy="209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7236179" y="4927133"/>
            <a:ext cx="1049866" cy="10498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V="1">
            <a:off x="5768623" y="4613302"/>
            <a:ext cx="2411307" cy="629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8496018" y="2829657"/>
            <a:ext cx="0" cy="146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V="1">
            <a:off x="8809849" y="2829657"/>
            <a:ext cx="0" cy="146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 flipV="1">
            <a:off x="3461175" y="4717160"/>
            <a:ext cx="1573670" cy="419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>
            <a:off x="2727396" y="4717161"/>
            <a:ext cx="733778" cy="943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 flipH="1">
            <a:off x="1573672" y="6290831"/>
            <a:ext cx="837635" cy="115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1573672" y="7444555"/>
            <a:ext cx="837635" cy="11537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V="1">
            <a:off x="2831254" y="7550671"/>
            <a:ext cx="1049867" cy="943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 flipH="1" flipV="1">
            <a:off x="2937370" y="6396946"/>
            <a:ext cx="943751" cy="11537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8364746" y="4292698"/>
            <a:ext cx="465744" cy="6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3300">
                <a:cs typeface="+mn-cs"/>
              </a:rPr>
              <a:t>3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7103959" y="7963845"/>
            <a:ext cx="472156" cy="6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3300">
                <a:cs typeface="+mn-cs"/>
              </a:rPr>
              <a:t>4</a:t>
            </a:r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5219663" y="4922617"/>
            <a:ext cx="465744" cy="6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3300">
                <a:cs typeface="+mn-cs"/>
              </a:rPr>
              <a:t>6</a:t>
            </a:r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2388409" y="5656396"/>
            <a:ext cx="465744" cy="6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3300">
                <a:cs typeface="+mn-cs"/>
              </a:rPr>
              <a:t>2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2388409" y="8487649"/>
            <a:ext cx="465744" cy="6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3300">
                <a:cs typeface="+mn-cs"/>
              </a:rPr>
              <a:t>5</a:t>
            </a: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9753600" y="4927133"/>
            <a:ext cx="839893" cy="8398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7843520" y="3265408"/>
            <a:ext cx="568960" cy="45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100">
                <a:cs typeface="+mn-cs"/>
              </a:rPr>
              <a:t>Q?</a:t>
            </a:r>
            <a:endParaRPr lang="en-GB" sz="3300">
              <a:cs typeface="+mn-cs"/>
            </a:endParaRPr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10067432" y="4927133"/>
            <a:ext cx="0" cy="839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59" name="Line 31"/>
          <p:cNvSpPr>
            <a:spLocks noChangeShapeType="1"/>
          </p:cNvSpPr>
          <p:nvPr/>
        </p:nvSpPr>
        <p:spPr bwMode="auto">
          <a:xfrm>
            <a:off x="9753600" y="5243221"/>
            <a:ext cx="8398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60" name="Line 32"/>
          <p:cNvSpPr>
            <a:spLocks noChangeShapeType="1"/>
          </p:cNvSpPr>
          <p:nvPr/>
        </p:nvSpPr>
        <p:spPr bwMode="auto">
          <a:xfrm>
            <a:off x="9753600" y="5557053"/>
            <a:ext cx="8398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61" name="Text Box 33"/>
          <p:cNvSpPr txBox="1">
            <a:spLocks noChangeArrowheads="1"/>
          </p:cNvSpPr>
          <p:nvPr/>
        </p:nvSpPr>
        <p:spPr bwMode="auto">
          <a:xfrm>
            <a:off x="9207463" y="4014991"/>
            <a:ext cx="1771866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R AND P -&gt; Q</a:t>
            </a:r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9754073" y="4927132"/>
            <a:ext cx="707998" cy="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R  4</a:t>
            </a:r>
          </a:p>
          <a:p>
            <a:pPr>
              <a:defRPr/>
            </a:pPr>
            <a:r>
              <a:rPr lang="en-GB" sz="2000">
                <a:cs typeface="+mn-cs"/>
              </a:rPr>
              <a:t>P   6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9100250" y="6846244"/>
            <a:ext cx="539057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R?</a:t>
            </a:r>
          </a:p>
        </p:txBody>
      </p:sp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6059691" y="4434937"/>
            <a:ext cx="510628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P?</a:t>
            </a: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4502459" y="4089498"/>
            <a:ext cx="933821" cy="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M  2.4</a:t>
            </a:r>
          </a:p>
          <a:p>
            <a:pPr>
              <a:defRPr/>
            </a:pPr>
            <a:endParaRPr lang="en-GB" sz="2000">
              <a:cs typeface="+mn-cs"/>
            </a:endParaRPr>
          </a:p>
        </p:txBody>
      </p:sp>
      <p:sp>
        <p:nvSpPr>
          <p:cNvPr id="124970" name="Text Box 42"/>
          <p:cNvSpPr txBox="1">
            <a:spLocks noChangeArrowheads="1"/>
          </p:cNvSpPr>
          <p:nvPr/>
        </p:nvSpPr>
        <p:spPr bwMode="auto">
          <a:xfrm>
            <a:off x="1463332" y="5347079"/>
            <a:ext cx="717391" cy="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L  5</a:t>
            </a:r>
          </a:p>
          <a:p>
            <a:pPr>
              <a:defRPr/>
            </a:pPr>
            <a:r>
              <a:rPr lang="en-GB" sz="2000">
                <a:cs typeface="+mn-cs"/>
              </a:rPr>
              <a:t>S   4</a:t>
            </a:r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5012267" y="5796378"/>
            <a:ext cx="1070187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 dirty="0">
                <a:cs typeface="+mn-cs"/>
              </a:rPr>
              <a:t>M -&gt; P</a:t>
            </a:r>
          </a:p>
        </p:txBody>
      </p:sp>
      <p:sp>
        <p:nvSpPr>
          <p:cNvPr id="124972" name="Rectangle 44"/>
          <p:cNvSpPr>
            <a:spLocks noChangeArrowheads="1"/>
          </p:cNvSpPr>
          <p:nvPr/>
        </p:nvSpPr>
        <p:spPr bwMode="auto">
          <a:xfrm>
            <a:off x="4508783" y="4089498"/>
            <a:ext cx="839893" cy="733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74" name="Rectangle 46"/>
          <p:cNvSpPr>
            <a:spLocks noChangeArrowheads="1"/>
          </p:cNvSpPr>
          <p:nvPr/>
        </p:nvSpPr>
        <p:spPr bwMode="auto">
          <a:xfrm>
            <a:off x="1363699" y="5347079"/>
            <a:ext cx="837636" cy="7337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3118803" y="6006351"/>
            <a:ext cx="1614947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L OR S -&gt; M</a:t>
            </a:r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2937370" y="5767026"/>
            <a:ext cx="4088835" cy="2307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 flipH="1" flipV="1">
            <a:off x="4508783" y="7444556"/>
            <a:ext cx="2517422" cy="943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 flipH="1" flipV="1">
            <a:off x="3041228" y="6290831"/>
            <a:ext cx="1467556" cy="115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79" name="Text Box 51"/>
          <p:cNvSpPr txBox="1">
            <a:spLocks noChangeArrowheads="1"/>
          </p:cNvSpPr>
          <p:nvPr/>
        </p:nvSpPr>
        <p:spPr bwMode="auto">
          <a:xfrm>
            <a:off x="5009824" y="6636272"/>
            <a:ext cx="510628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S?</a:t>
            </a:r>
          </a:p>
        </p:txBody>
      </p:sp>
      <p:sp>
        <p:nvSpPr>
          <p:cNvPr id="124980" name="Text Box 52"/>
          <p:cNvSpPr txBox="1">
            <a:spLocks noChangeArrowheads="1"/>
          </p:cNvSpPr>
          <p:nvPr/>
        </p:nvSpPr>
        <p:spPr bwMode="auto">
          <a:xfrm>
            <a:off x="1444554" y="6846244"/>
            <a:ext cx="524655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L?</a:t>
            </a:r>
          </a:p>
        </p:txBody>
      </p:sp>
      <p:sp>
        <p:nvSpPr>
          <p:cNvPr id="124981" name="Text Box 53"/>
          <p:cNvSpPr txBox="1">
            <a:spLocks noChangeArrowheads="1"/>
          </p:cNvSpPr>
          <p:nvPr/>
        </p:nvSpPr>
        <p:spPr bwMode="auto">
          <a:xfrm>
            <a:off x="3435218" y="4328823"/>
            <a:ext cx="596038" cy="43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M?</a:t>
            </a:r>
          </a:p>
        </p:txBody>
      </p:sp>
      <p:sp>
        <p:nvSpPr>
          <p:cNvPr id="124982" name="Line 54"/>
          <p:cNvSpPr>
            <a:spLocks noChangeShapeType="1"/>
          </p:cNvSpPr>
          <p:nvPr/>
        </p:nvSpPr>
        <p:spPr bwMode="auto">
          <a:xfrm>
            <a:off x="10383522" y="5870884"/>
            <a:ext cx="627662" cy="7337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983" name="Text Box 55"/>
          <p:cNvSpPr txBox="1">
            <a:spLocks noChangeArrowheads="1"/>
          </p:cNvSpPr>
          <p:nvPr/>
        </p:nvSpPr>
        <p:spPr bwMode="auto">
          <a:xfrm>
            <a:off x="10553888" y="6636271"/>
            <a:ext cx="1691265" cy="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>
                <a:cs typeface="+mn-cs"/>
              </a:rPr>
              <a:t>Aquuaintance</a:t>
            </a:r>
          </a:p>
          <a:p>
            <a:pPr>
              <a:defRPr/>
            </a:pPr>
            <a:r>
              <a:rPr lang="en-GB" sz="2000">
                <a:cs typeface="+mn-cs"/>
              </a:rPr>
              <a:t>Model</a:t>
            </a:r>
          </a:p>
        </p:txBody>
      </p:sp>
      <p:sp>
        <p:nvSpPr>
          <p:cNvPr id="124984" name="Text Box 56"/>
          <p:cNvSpPr txBox="1">
            <a:spLocks noChangeArrowheads="1"/>
          </p:cNvSpPr>
          <p:nvPr/>
        </p:nvSpPr>
        <p:spPr bwMode="auto">
          <a:xfrm>
            <a:off x="10534848" y="2644552"/>
            <a:ext cx="1999167" cy="8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5845" tIns="62922" rIns="125845" bIns="62922">
            <a:spAutoFit/>
          </a:bodyPr>
          <a:lstStyle>
            <a:lvl1pPr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44291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884238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27150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770063" defTabSz="88423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272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6844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416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598863" defTabSz="88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 dirty="0">
                <a:cs typeface="+mn-cs"/>
              </a:rPr>
              <a:t>Domain Specific</a:t>
            </a:r>
          </a:p>
          <a:p>
            <a:pPr>
              <a:defRPr/>
            </a:pPr>
            <a:r>
              <a:rPr lang="en-GB" sz="2000" dirty="0">
                <a:cs typeface="+mn-cs"/>
              </a:rPr>
              <a:t>Knowledge Base</a:t>
            </a:r>
          </a:p>
        </p:txBody>
      </p:sp>
      <p:sp>
        <p:nvSpPr>
          <p:cNvPr id="124985" name="Line 57"/>
          <p:cNvSpPr>
            <a:spLocks noChangeShapeType="1"/>
          </p:cNvSpPr>
          <p:nvPr/>
        </p:nvSpPr>
        <p:spPr bwMode="auto">
          <a:xfrm flipH="1">
            <a:off x="10173547" y="3249604"/>
            <a:ext cx="419947" cy="839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880" y="340296"/>
            <a:ext cx="11774312" cy="71345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j-cs"/>
              </a:rPr>
              <a:t>Why Distributed Artificial Intelligence?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38477" y="2167467"/>
            <a:ext cx="11294921" cy="731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IE" sz="3400" dirty="0">
                <a:solidFill>
                  <a:schemeClr val="tx1"/>
                </a:solidFill>
                <a:cs typeface="+mn-cs"/>
              </a:rPr>
              <a:t> M</a:t>
            </a:r>
            <a:r>
              <a:rPr lang="en-GB" sz="3400" dirty="0" err="1">
                <a:solidFill>
                  <a:schemeClr val="tx1"/>
                </a:solidFill>
                <a:cs typeface="+mn-cs"/>
              </a:rPr>
              <a:t>irrors</a:t>
            </a:r>
            <a:r>
              <a:rPr lang="en-GB" sz="3400" dirty="0">
                <a:solidFill>
                  <a:schemeClr val="tx1"/>
                </a:solidFill>
                <a:cs typeface="+mn-cs"/>
              </a:rPr>
              <a:t> Human Cognition</a:t>
            </a:r>
          </a:p>
          <a:p>
            <a:pPr marL="629911" lvl="1" algn="l" defTabSz="1257563">
              <a:lnSpc>
                <a:spcPct val="85000"/>
              </a:lnSpc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Potential Performance Enhancements</a:t>
            </a: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Elegantly Reflects Society</a:t>
            </a: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Incremental Development</a:t>
            </a: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Increased Robustness</a:t>
            </a: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Reflects Trends in Computer Science in General</a:t>
            </a: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endParaRPr lang="en-GB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buFont typeface="Wingdings" charset="0"/>
              <a:buChar char="q"/>
              <a:defRPr/>
            </a:pPr>
            <a:r>
              <a:rPr lang="en-GB" sz="3400" dirty="0">
                <a:solidFill>
                  <a:schemeClr val="tx1"/>
                </a:solidFill>
                <a:cs typeface="+mn-cs"/>
              </a:rPr>
              <a:t> Strong Analogies to </a:t>
            </a:r>
            <a:r>
              <a:rPr lang="en-GB" sz="3400" dirty="0" err="1">
                <a:solidFill>
                  <a:schemeClr val="tx1"/>
                </a:solidFill>
                <a:cs typeface="+mn-cs"/>
              </a:rPr>
              <a:t>Decompositional</a:t>
            </a:r>
            <a:r>
              <a:rPr lang="en-GB" sz="3400" dirty="0">
                <a:solidFill>
                  <a:schemeClr val="tx1"/>
                </a:solidFill>
                <a:cs typeface="+mn-cs"/>
              </a:rPr>
              <a:t> Techniques employed </a:t>
            </a:r>
            <a:endParaRPr lang="en-IE" sz="3400" dirty="0">
              <a:solidFill>
                <a:schemeClr val="tx1"/>
              </a:solidFill>
              <a:cs typeface="+mn-cs"/>
            </a:endParaRPr>
          </a:p>
          <a:p>
            <a:pPr marL="629911" lvl="1" algn="l" defTabSz="1257563">
              <a:lnSpc>
                <a:spcPct val="85000"/>
              </a:lnSpc>
              <a:defRPr/>
            </a:pPr>
            <a:r>
              <a:rPr lang="en-IE" sz="3400" dirty="0">
                <a:solidFill>
                  <a:schemeClr val="tx1"/>
                </a:solidFill>
                <a:cs typeface="+mn-cs"/>
              </a:rPr>
              <a:t>     </a:t>
            </a:r>
            <a:r>
              <a:rPr lang="en-GB" sz="3400" dirty="0">
                <a:solidFill>
                  <a:schemeClr val="tx1"/>
                </a:solidFill>
                <a:cs typeface="+mn-cs"/>
              </a:rPr>
              <a:t>in Software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512" y="268288"/>
            <a:ext cx="10539536" cy="1512168"/>
          </a:xfrm>
        </p:spPr>
        <p:txBody>
          <a:bodyPr/>
          <a:lstStyle/>
          <a:p>
            <a:r>
              <a:rPr lang="en-IE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This course is 100% examination</a:t>
            </a:r>
          </a:p>
          <a:p>
            <a:r>
              <a:rPr lang="en-IE" dirty="0">
                <a:solidFill>
                  <a:schemeClr val="tx1"/>
                </a:solidFill>
              </a:rPr>
              <a:t>There is no required book, but Iyouwill be expected to read directed academic papers and referenced materials and to read around the subject supplementing lecture materials.</a:t>
            </a:r>
          </a:p>
        </p:txBody>
      </p:sp>
    </p:spTree>
    <p:extLst>
      <p:ext uri="{BB962C8B-B14F-4D97-AF65-F5344CB8AC3E}">
        <p14:creationId xmlns:p14="http://schemas.microsoft.com/office/powerpoint/2010/main" val="38805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268288"/>
            <a:ext cx="10539536" cy="1512168"/>
          </a:xfrm>
        </p:spPr>
        <p:txBody>
          <a:bodyPr/>
          <a:lstStyle/>
          <a:p>
            <a:r>
              <a:rPr lang="en-US" altLang="en-US" dirty="0"/>
              <a:t>Multi-Agent Research Themes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856" y="2350120"/>
            <a:ext cx="10539536" cy="67751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altLang="en-US" sz="9600" dirty="0"/>
              <a:t>Theories of Agency</a:t>
            </a:r>
          </a:p>
          <a:p>
            <a:pPr lvl="1"/>
            <a:r>
              <a:rPr lang="en-IE" altLang="en-US" sz="9600" dirty="0"/>
              <a:t>Logical Models of Rational Action</a:t>
            </a:r>
          </a:p>
          <a:p>
            <a:pPr lvl="1"/>
            <a:r>
              <a:rPr lang="en-IE" altLang="en-US" sz="9600" dirty="0"/>
              <a:t>Game Theoretical Approaches</a:t>
            </a:r>
          </a:p>
          <a:p>
            <a:pPr lvl="1"/>
            <a:r>
              <a:rPr lang="en-IE" altLang="en-US" sz="9600" dirty="0"/>
              <a:t>Planning</a:t>
            </a:r>
          </a:p>
          <a:p>
            <a:pPr lvl="4"/>
            <a:endParaRPr lang="en-IE" altLang="en-US" sz="3200" dirty="0"/>
          </a:p>
          <a:p>
            <a:pPr marL="0" indent="0">
              <a:buNone/>
            </a:pPr>
            <a:r>
              <a:rPr lang="en-IE" altLang="en-US" sz="9600" dirty="0"/>
              <a:t>Agent-Oriented Software Engineering</a:t>
            </a:r>
          </a:p>
          <a:p>
            <a:pPr lvl="1"/>
            <a:r>
              <a:rPr lang="en-IE" altLang="en-US" sz="9600" dirty="0"/>
              <a:t>Tools, Languages and Methodologies</a:t>
            </a:r>
          </a:p>
          <a:p>
            <a:pPr lvl="1"/>
            <a:r>
              <a:rPr lang="en-IE" altLang="en-US" sz="9600" dirty="0"/>
              <a:t>Environments</a:t>
            </a:r>
          </a:p>
          <a:p>
            <a:pPr lvl="1"/>
            <a:r>
              <a:rPr lang="en-IE" altLang="en-US" sz="9600" dirty="0"/>
              <a:t>Standards</a:t>
            </a:r>
          </a:p>
          <a:p>
            <a:endParaRPr lang="en-IE" altLang="en-US" sz="3200" dirty="0"/>
          </a:p>
          <a:p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202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268288"/>
            <a:ext cx="10539536" cy="1512168"/>
          </a:xfrm>
        </p:spPr>
        <p:txBody>
          <a:bodyPr/>
          <a:lstStyle/>
          <a:p>
            <a:r>
              <a:rPr lang="en-US" altLang="en-US" dirty="0"/>
              <a:t>Multi-Agent Research Themes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856" y="2350120"/>
            <a:ext cx="10539536" cy="5334992"/>
          </a:xfrm>
        </p:spPr>
        <p:txBody>
          <a:bodyPr>
            <a:normAutofit fontScale="40000" lnSpcReduction="20000"/>
          </a:bodyPr>
          <a:lstStyle/>
          <a:p>
            <a:endParaRPr lang="en-IE" altLang="en-US" sz="3200" dirty="0"/>
          </a:p>
          <a:p>
            <a:pPr marL="0" indent="0">
              <a:buNone/>
            </a:pPr>
            <a:r>
              <a:rPr lang="en-IE" altLang="en-US" sz="9600" dirty="0"/>
              <a:t>Multi-Agent Interaction</a:t>
            </a:r>
          </a:p>
          <a:p>
            <a:pPr lvl="1"/>
            <a:r>
              <a:rPr lang="en-IE" altLang="en-US" sz="9600" dirty="0"/>
              <a:t>Cooperation and Coordination</a:t>
            </a:r>
          </a:p>
          <a:p>
            <a:pPr lvl="1"/>
            <a:r>
              <a:rPr lang="en-IE" altLang="en-US" sz="9600" dirty="0"/>
              <a:t>Organisations &amp; Institutions</a:t>
            </a:r>
          </a:p>
          <a:p>
            <a:pPr lvl="1"/>
            <a:r>
              <a:rPr lang="en-IE" altLang="en-US" sz="9600" dirty="0"/>
              <a:t>Negotiation</a:t>
            </a:r>
          </a:p>
          <a:p>
            <a:pPr lvl="1"/>
            <a:r>
              <a:rPr lang="en-IE" altLang="en-US" sz="9600" dirty="0"/>
              <a:t>Distributed Planning</a:t>
            </a:r>
          </a:p>
          <a:p>
            <a:pPr lvl="4"/>
            <a:endParaRPr lang="en-IE" altLang="en-US" sz="3200" dirty="0"/>
          </a:p>
          <a:p>
            <a:pPr marL="0" indent="0">
              <a:buNone/>
            </a:pPr>
            <a:r>
              <a:rPr lang="en-IE" altLang="en-US" sz="9600" dirty="0"/>
              <a:t>Multi-Agent Learning &amp; Problem Solving</a:t>
            </a:r>
          </a:p>
          <a:p>
            <a:pPr lvl="4"/>
            <a:endParaRPr lang="en-IE" altLang="en-US" dirty="0"/>
          </a:p>
          <a:p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27526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Agents are Embodied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2428528"/>
            <a:ext cx="10539536" cy="63367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(Russell and </a:t>
            </a:r>
            <a:r>
              <a:rPr lang="en-GB" altLang="en-US" sz="2800" dirty="0" err="1"/>
              <a:t>Norvig</a:t>
            </a:r>
            <a:r>
              <a:rPr lang="en-GB" altLang="en-US" sz="2800" dirty="0"/>
              <a:t>, 1995) state that an agent is: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600" i="1" dirty="0"/>
              <a:t>“anything that can be viewed as perceiving its environment through sensors and acting upon that environment through actuators”</a:t>
            </a:r>
          </a:p>
          <a:p>
            <a:pPr lvl="2"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they view an agent as: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any entity that is </a:t>
            </a:r>
            <a:r>
              <a:rPr lang="en-US" altLang="en-US" sz="2600" i="1" dirty="0"/>
              <a:t>located </a:t>
            </a:r>
            <a:r>
              <a:rPr lang="en-US" altLang="en-US" sz="2600" dirty="0"/>
              <a:t>in some environment, and which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interacts with that environment through a set of sensors and actuators.</a:t>
            </a:r>
          </a:p>
          <a:p>
            <a:pPr lvl="2">
              <a:lnSpc>
                <a:spcPct val="90000"/>
              </a:lnSpc>
            </a:pPr>
            <a:endParaRPr lang="en-US" altLang="en-US" sz="23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They then extend this definition to identify an </a:t>
            </a:r>
            <a:r>
              <a:rPr lang="en-US" altLang="en-US" sz="2800" b="1" dirty="0"/>
              <a:t>intelligent agent </a:t>
            </a:r>
            <a:r>
              <a:rPr lang="en-US" altLang="en-US" sz="2800" dirty="0"/>
              <a:t>as any agent that </a:t>
            </a:r>
            <a:r>
              <a:rPr lang="en-US" altLang="en-US" sz="2800" b="1" dirty="0"/>
              <a:t>embodies some AI technique</a:t>
            </a:r>
            <a:r>
              <a:rPr lang="en-US" altLang="en-US" sz="2800" dirty="0"/>
              <a:t>.</a:t>
            </a:r>
            <a:endParaRPr lang="en-IE" altLang="en-US" sz="2800" dirty="0"/>
          </a:p>
          <a:p>
            <a:pPr lvl="1">
              <a:lnSpc>
                <a:spcPct val="90000"/>
              </a:lnSpc>
            </a:pPr>
            <a:r>
              <a:rPr lang="en-IE" altLang="en-US" sz="2600" dirty="0"/>
              <a:t>This does not just apply to Expert Systems, but also to machine learning algorithms, planning algorithms, …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713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The Great Agent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The term “agent” means different things to different people.</a:t>
            </a:r>
          </a:p>
          <a:p>
            <a:pPr lvl="1">
              <a:lnSpc>
                <a:spcPct val="90000"/>
              </a:lnSpc>
            </a:pPr>
            <a:r>
              <a:rPr lang="en-GB" altLang="en-US" sz="2800" i="1" dirty="0"/>
              <a:t>“An agent is a computer system that is situated in some environment, and that is capable of flexible, autonomous action in this environment in order to meet its design objectives”</a:t>
            </a:r>
          </a:p>
          <a:p>
            <a:pPr marL="520184" lvl="1" indent="0">
              <a:lnSpc>
                <a:spcPct val="90000"/>
              </a:lnSpc>
              <a:buNone/>
            </a:pPr>
            <a:r>
              <a:rPr lang="en-GB" altLang="en-US" sz="2800" i="1" dirty="0"/>
              <a:t>		</a:t>
            </a:r>
            <a:r>
              <a:rPr lang="en-GB" altLang="en-US" sz="2800" dirty="0"/>
              <a:t>	(Wooldridge and Jennings, 1995)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800" dirty="0"/>
              <a:t>		</a:t>
            </a:r>
            <a:endParaRPr lang="en-US" altLang="en-US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792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The Great Agent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800" dirty="0"/>
              <a:t>In contrast, (</a:t>
            </a:r>
            <a:r>
              <a:rPr lang="en-GB" altLang="en-US" sz="2800" dirty="0" err="1"/>
              <a:t>Maes</a:t>
            </a:r>
            <a:r>
              <a:rPr lang="en-GB" altLang="en-US" sz="2800" dirty="0"/>
              <a:t>, 1995) views agents to be:</a:t>
            </a:r>
          </a:p>
          <a:p>
            <a:pPr lvl="1"/>
            <a:r>
              <a:rPr lang="en-US" altLang="en-US" sz="2600" i="1" dirty="0"/>
              <a:t>“computational systems that inhabit some complex dynamic environment, sense and act autonomously in this environment, and by doing so </a:t>
            </a:r>
            <a:r>
              <a:rPr lang="en-US" altLang="en-US" sz="2600" i="1" dirty="0" err="1"/>
              <a:t>realise</a:t>
            </a:r>
            <a:r>
              <a:rPr lang="en-US" altLang="en-US" sz="2600" i="1" dirty="0"/>
              <a:t> a set of goals or tasks for which they are designed.”</a:t>
            </a:r>
          </a:p>
          <a:p>
            <a:pPr lvl="1"/>
            <a:endParaRPr lang="en-GB" altLang="en-US" sz="2600" i="1" dirty="0"/>
          </a:p>
          <a:p>
            <a:r>
              <a:rPr lang="en-US" altLang="en-US" sz="2800" dirty="0"/>
              <a:t>This posits a view of an agent as:</a:t>
            </a:r>
          </a:p>
          <a:p>
            <a:pPr lvl="1"/>
            <a:r>
              <a:rPr lang="en-US" altLang="en-US" sz="2600" dirty="0"/>
              <a:t>any autonomous software entity that is located in a </a:t>
            </a:r>
            <a:r>
              <a:rPr lang="en-US" altLang="en-US" sz="2600" b="1" dirty="0"/>
              <a:t>complex dynamic environment</a:t>
            </a:r>
            <a:r>
              <a:rPr lang="en-US" altLang="en-US" sz="2600" dirty="0"/>
              <a:t>, and which</a:t>
            </a:r>
          </a:p>
          <a:p>
            <a:pPr lvl="1"/>
            <a:r>
              <a:rPr lang="en-US" altLang="en-US" sz="2600" dirty="0"/>
              <a:t>exhibits </a:t>
            </a:r>
            <a:r>
              <a:rPr lang="en-US" altLang="en-US" sz="2600" b="1" dirty="0"/>
              <a:t>goal-oriented </a:t>
            </a:r>
            <a:r>
              <a:rPr lang="en-US" altLang="en-US" sz="2600" b="1" dirty="0" err="1"/>
              <a:t>behaviour</a:t>
            </a:r>
            <a:r>
              <a:rPr lang="en-US" altLang="en-US" sz="2600" dirty="0"/>
              <a:t>, requiring that it act in pursuit of its own goals.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8740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The Great Agent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Alternatively, (</a:t>
            </a:r>
            <a:r>
              <a:rPr lang="en-GB" altLang="en-US" sz="2800" dirty="0" err="1"/>
              <a:t>Shoham</a:t>
            </a:r>
            <a:r>
              <a:rPr lang="en-GB" altLang="en-US" sz="2800" dirty="0"/>
              <a:t>, 1993) adopts the perspective that:</a:t>
            </a:r>
          </a:p>
          <a:p>
            <a:pPr lvl="1">
              <a:lnSpc>
                <a:spcPct val="90000"/>
              </a:lnSpc>
            </a:pPr>
            <a:r>
              <a:rPr lang="en-GB" altLang="en-US" sz="2600" i="1" dirty="0"/>
              <a:t>“An agent is an entity whose state is viewed as consisting of mental components such as beliefs, capabilities, choices, and commitments. These components are defined in a precise fashion, and stand in rough correspondence to their common sense counterparts”</a:t>
            </a:r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This third definition adopts the view of agents as </a:t>
            </a:r>
            <a:r>
              <a:rPr lang="en-GB" altLang="en-US" sz="2800" b="1" dirty="0"/>
              <a:t>mental entities</a:t>
            </a:r>
            <a:r>
              <a:rPr lang="en-GB" alt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altLang="en-US" sz="2600" dirty="0"/>
              <a:t>That is, entities that employ mental concepts such as beliefs, commitments, and goals in order to reason about both the environment and their activities…</a:t>
            </a:r>
            <a:endParaRPr lang="en-US" altLang="en-US" sz="26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882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One Definition to Rule them All…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744" y="2140496"/>
            <a:ext cx="10539536" cy="5334992"/>
          </a:xfrm>
        </p:spPr>
        <p:txBody>
          <a:bodyPr/>
          <a:lstStyle/>
          <a:p>
            <a:r>
              <a:rPr lang="en-GB" altLang="en-US" sz="2800" dirty="0"/>
              <a:t>In 1995, Michael Wooldridge and Nick Jennings proposed a two-tier definition of agency that has become a de facto standard for agent research.</a:t>
            </a:r>
          </a:p>
          <a:p>
            <a:r>
              <a:rPr lang="en-GB" altLang="en-US" sz="2800" dirty="0"/>
              <a:t>The lower tier, or weak notion of agency, was intended to be sufficiently general to meet the needs of most agent researchers, and specified the following agent attributes:</a:t>
            </a:r>
          </a:p>
          <a:p>
            <a:pPr lvl="1"/>
            <a:r>
              <a:rPr lang="en-GB" altLang="en-US" sz="2600" dirty="0"/>
              <a:t>Autonomy, </a:t>
            </a:r>
            <a:r>
              <a:rPr lang="en-GB" altLang="en-US" sz="2600" b="1" i="1" dirty="0"/>
              <a:t>social ability</a:t>
            </a:r>
            <a:r>
              <a:rPr lang="en-GB" altLang="en-US" sz="2600" dirty="0"/>
              <a:t>, reactivity, and pro-activity.</a:t>
            </a:r>
            <a:endParaRPr lang="en-GB" altLang="en-US" sz="2800" dirty="0"/>
          </a:p>
          <a:p>
            <a:r>
              <a:rPr lang="en-GB" altLang="en-US" sz="2800" dirty="0"/>
              <a:t>The upper tier, or stronger notions of agency, were intended to build on this weak core to provide more specific definitions, and specified attributes such as:</a:t>
            </a:r>
          </a:p>
          <a:p>
            <a:pPr lvl="1"/>
            <a:r>
              <a:rPr lang="en-GB" altLang="en-US" sz="2600" dirty="0"/>
              <a:t>Benevolence, rationality, mobility, learning, intentionality, …</a:t>
            </a:r>
            <a:endParaRPr lang="en-US" altLang="en-US" sz="2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25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Weak 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3808" y="2500536"/>
            <a:ext cx="10539536" cy="6480720"/>
          </a:xfrm>
        </p:spPr>
        <p:txBody>
          <a:bodyPr>
            <a:noAutofit/>
          </a:bodyPr>
          <a:lstStyle/>
          <a:p>
            <a:r>
              <a:rPr lang="en-GB" altLang="en-US" sz="2800" b="1" dirty="0">
                <a:solidFill>
                  <a:srgbClr val="00429A"/>
                </a:solidFill>
              </a:rPr>
              <a:t>Autonomy</a:t>
            </a:r>
            <a:r>
              <a:rPr lang="en-GB" altLang="en-US" sz="2800" dirty="0">
                <a:solidFill>
                  <a:srgbClr val="00429A"/>
                </a:solidFill>
              </a:rPr>
              <a:t>: </a:t>
            </a:r>
            <a:r>
              <a:rPr lang="en-GB" altLang="en-US" sz="2800" dirty="0"/>
              <a:t>Agents operate without the direct intervention of humans or others, and have some kind of control over their actions and internal state.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Social Ability</a:t>
            </a:r>
            <a:r>
              <a:rPr lang="en-GB" altLang="en-US" sz="2800" dirty="0">
                <a:solidFill>
                  <a:srgbClr val="00429A"/>
                </a:solidFill>
              </a:rPr>
              <a:t>: </a:t>
            </a:r>
            <a:r>
              <a:rPr lang="en-GB" altLang="en-US" sz="2800" dirty="0"/>
              <a:t>Agents interact with other agents and (possibly) humans via some kind of agent communication language.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Reactivity: </a:t>
            </a:r>
            <a:r>
              <a:rPr lang="en-GB" altLang="en-US" sz="2800" dirty="0"/>
              <a:t>Agents perceive their environment (which may be the physical world, a user via a graphical user interface, a collection of other agents, the Internet, or perhaps all of these combined), and respond in a timely fashion to changes that occur in it.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Pro-activity</a:t>
            </a:r>
            <a:r>
              <a:rPr lang="en-GB" altLang="en-US" sz="2800" dirty="0">
                <a:solidFill>
                  <a:srgbClr val="00429A"/>
                </a:solidFill>
              </a:rPr>
              <a:t>: </a:t>
            </a:r>
            <a:r>
              <a:rPr lang="en-GB" altLang="en-US" sz="2800" dirty="0"/>
              <a:t>Agents do not simply act in response to their environment, they are able to exhibit goal-directed behaviour by taking the initiative</a:t>
            </a:r>
            <a:endParaRPr lang="en-US" altLang="en-US" sz="2800" dirty="0"/>
          </a:p>
          <a:p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153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Stronger 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7864" y="2926184"/>
            <a:ext cx="10539536" cy="5334992"/>
          </a:xfrm>
        </p:spPr>
        <p:txBody>
          <a:bodyPr>
            <a:noAutofit/>
          </a:bodyPr>
          <a:lstStyle/>
          <a:p>
            <a:r>
              <a:rPr lang="en-GB" altLang="en-US" sz="2800" b="1" dirty="0">
                <a:solidFill>
                  <a:schemeClr val="tx1"/>
                </a:solidFill>
              </a:rPr>
              <a:t>Mobility</a:t>
            </a:r>
            <a:r>
              <a:rPr lang="en-GB" altLang="en-US" sz="2800" dirty="0">
                <a:solidFill>
                  <a:schemeClr val="tx1"/>
                </a:solidFill>
              </a:rPr>
              <a:t>: </a:t>
            </a:r>
            <a:r>
              <a:rPr lang="en-GB" altLang="en-US" sz="2800" dirty="0"/>
              <a:t>the ability of an agent to move around an electronic network.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Benevolence</a:t>
            </a:r>
            <a:r>
              <a:rPr lang="en-GB" altLang="en-US" sz="2800" dirty="0">
                <a:solidFill>
                  <a:srgbClr val="00429A"/>
                </a:solidFill>
              </a:rPr>
              <a:t>:</a:t>
            </a:r>
            <a:r>
              <a:rPr lang="en-GB" altLang="en-US" sz="2800" dirty="0"/>
              <a:t> Is the assumption that agents do not have conflicting goals, and that every agent will therefore always try to do what is asked of it.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Rationality</a:t>
            </a:r>
            <a:r>
              <a:rPr lang="en-GB" altLang="en-US" sz="2800" dirty="0">
                <a:solidFill>
                  <a:srgbClr val="00429A"/>
                </a:solidFill>
              </a:rPr>
              <a:t>:</a:t>
            </a:r>
            <a:r>
              <a:rPr lang="en-GB" altLang="en-US" sz="2800" dirty="0"/>
              <a:t> is (crudely) the assumption that an agent will act in order to achieve its goals and will not act in such a way as to prevent its goals being achieved - at least insofar as its beliefs permit.</a:t>
            </a:r>
          </a:p>
          <a:p>
            <a:r>
              <a:rPr lang="en-GB" altLang="en-US" sz="2800" b="1" dirty="0">
                <a:solidFill>
                  <a:srgbClr val="00429A"/>
                </a:solidFill>
              </a:rPr>
              <a:t>Intentionality</a:t>
            </a:r>
            <a:r>
              <a:rPr lang="en-GB" altLang="en-US" sz="2800" dirty="0">
                <a:solidFill>
                  <a:srgbClr val="00429A"/>
                </a:solidFill>
              </a:rPr>
              <a:t>:</a:t>
            </a:r>
            <a:r>
              <a:rPr lang="en-GB" altLang="en-US" sz="2800" dirty="0"/>
              <a:t> an agent reasons about its activities through the application of mental notions such as beliefs, goals, obligations, commitments, intentions…</a:t>
            </a:r>
            <a:endParaRPr lang="en-US" altLang="en-US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453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896" y="346918"/>
            <a:ext cx="5764106" cy="713458"/>
          </a:xfrm>
          <a:noFill/>
          <a:ln/>
        </p:spPr>
        <p:txBody>
          <a:bodyPr/>
          <a:lstStyle/>
          <a:p>
            <a:r>
              <a:rPr lang="en-GB" dirty="0"/>
              <a:t>Problems with DAI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98216" y="2716560"/>
            <a:ext cx="11234457" cy="672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b="1" dirty="0">
                <a:latin typeface="Helvetica" charset="0"/>
              </a:rPr>
              <a:t> </a:t>
            </a: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•  Identification of appropriate task decomposition    </a:t>
            </a: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    and task distribution strategies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Optimisation of problem solution (</a:t>
            </a:r>
            <a:r>
              <a:rPr lang="en-GB" sz="2800" dirty="0" err="1">
                <a:solidFill>
                  <a:srgbClr val="00429A"/>
                </a:solidFill>
                <a:latin typeface="Helvetica" charset="0"/>
              </a:rPr>
              <a:t>Cammarata</a:t>
            </a: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et al 1982,1983)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Difference of opinion between experts where the mapping between </a:t>
            </a: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   expertise and experts is not 1: 1 but 1: n - need conflict resolution </a:t>
            </a: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   strategies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Problems with understanding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Handling  uncertainty becomes even more  problematic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Need deadlock avoidance strategies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Problems with </a:t>
            </a:r>
            <a:r>
              <a:rPr lang="en-GB" sz="2800" dirty="0" err="1">
                <a:solidFill>
                  <a:srgbClr val="00429A"/>
                </a:solidFill>
                <a:latin typeface="Helvetica" charset="0"/>
              </a:rPr>
              <a:t>heterogenous</a:t>
            </a: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nodes</a:t>
            </a:r>
          </a:p>
          <a:p>
            <a:pPr algn="l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 •  Interoperability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/>
              <a:t>Access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http://csmoodle.ucd.ie/</a:t>
            </a:r>
            <a:endParaRPr lang="en-GB" dirty="0"/>
          </a:p>
          <a:p>
            <a:endParaRPr lang="en-GB" dirty="0"/>
          </a:p>
          <a:p>
            <a:r>
              <a:rPr lang="en-GB" dirty="0"/>
              <a:t>COMP</a:t>
            </a:r>
            <a:r>
              <a:rPr lang="is-IS" dirty="0"/>
              <a:t>41400</a:t>
            </a:r>
            <a:r>
              <a:rPr lang="en-GB" dirty="0"/>
              <a:t> - Multi Agent Systems</a:t>
            </a:r>
          </a:p>
          <a:p>
            <a:endParaRPr lang="en-GB" dirty="0"/>
          </a:p>
          <a:p>
            <a:r>
              <a:rPr lang="en-GB" dirty="0"/>
              <a:t>Registration Key: </a:t>
            </a:r>
            <a:r>
              <a:rPr lang="is-IS" dirty="0"/>
              <a:t> Friday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4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4259" y="340296"/>
            <a:ext cx="8997244" cy="713458"/>
          </a:xfrm>
          <a:noFill/>
          <a:ln/>
        </p:spPr>
        <p:txBody>
          <a:bodyPr/>
          <a:lstStyle/>
          <a:p>
            <a:r>
              <a:rPr lang="en-GB" dirty="0"/>
              <a:t>Reactive v Intentional Systems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77305" y="2891188"/>
            <a:ext cx="10195461" cy="594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Essentially Multi-Agent systems occupy a point on a continuum </a:t>
            </a: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between two extreme classes of system. </a:t>
            </a:r>
          </a:p>
          <a:p>
            <a:pPr algn="l" defTabSz="1257563">
              <a:lnSpc>
                <a:spcPct val="85000"/>
              </a:lnSpc>
            </a:pPr>
            <a:endParaRPr lang="en-GB" sz="28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These two extremes are...</a:t>
            </a:r>
          </a:p>
          <a:p>
            <a:pPr algn="l" defTabSz="1257563">
              <a:lnSpc>
                <a:spcPct val="85000"/>
              </a:lnSpc>
            </a:pPr>
            <a:endParaRPr lang="en-GB" sz="2800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endParaRPr lang="en-GB" sz="2800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The Intentional system</a:t>
            </a: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endParaRPr lang="en-GB" sz="2800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sz="2800" dirty="0">
                <a:solidFill>
                  <a:srgbClr val="00429A"/>
                </a:solidFill>
                <a:latin typeface="Helvetica" charset="0"/>
              </a:rPr>
              <a:t>The reactive or situated action system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endParaRPr lang="en-GB" b="1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endParaRPr lang="en-GB" b="1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endParaRPr lang="en-GB" b="1" dirty="0">
              <a:latin typeface="Helvetica" charset="0"/>
            </a:endParaRPr>
          </a:p>
          <a:p>
            <a:pPr algn="l" defTabSz="1257563"/>
            <a:endParaRPr lang="en-GB" b="1" dirty="0">
              <a:latin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6947" y="1953848"/>
            <a:ext cx="7492077" cy="7387448"/>
            <a:chOff x="2746947" y="975361"/>
            <a:chExt cx="7492077" cy="7387448"/>
          </a:xfrm>
        </p:grpSpPr>
        <p:grpSp>
          <p:nvGrpSpPr>
            <p:cNvPr id="144390" name="Group 6"/>
            <p:cNvGrpSpPr>
              <a:grpSpLocks/>
            </p:cNvGrpSpPr>
            <p:nvPr/>
          </p:nvGrpSpPr>
          <p:grpSpPr bwMode="auto">
            <a:xfrm>
              <a:off x="4626188" y="7412286"/>
              <a:ext cx="5612836" cy="121920"/>
              <a:chOff x="2049" y="3283"/>
              <a:chExt cx="2486" cy="54"/>
            </a:xfrm>
          </p:grpSpPr>
          <p:sp>
            <p:nvSpPr>
              <p:cNvPr id="144388" name="Freeform 4"/>
              <p:cNvSpPr>
                <a:spLocks/>
              </p:cNvSpPr>
              <p:nvPr/>
            </p:nvSpPr>
            <p:spPr bwMode="auto">
              <a:xfrm>
                <a:off x="4426" y="3283"/>
                <a:ext cx="109" cy="54"/>
              </a:xfrm>
              <a:custGeom>
                <a:avLst/>
                <a:gdLst>
                  <a:gd name="T0" fmla="*/ 109 w 109"/>
                  <a:gd name="T1" fmla="*/ 27 h 54"/>
                  <a:gd name="T2" fmla="*/ 0 w 109"/>
                  <a:gd name="T3" fmla="*/ 54 h 54"/>
                  <a:gd name="T4" fmla="*/ 0 w 109"/>
                  <a:gd name="T5" fmla="*/ 27 h 54"/>
                  <a:gd name="T6" fmla="*/ 0 w 109"/>
                  <a:gd name="T7" fmla="*/ 0 h 54"/>
                  <a:gd name="T8" fmla="*/ 109 w 109"/>
                  <a:gd name="T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4">
                    <a:moveTo>
                      <a:pt x="109" y="27"/>
                    </a:moveTo>
                    <a:lnTo>
                      <a:pt x="0" y="54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09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9" name="Line 5"/>
              <p:cNvSpPr>
                <a:spLocks noChangeShapeType="1"/>
              </p:cNvSpPr>
              <p:nvPr/>
            </p:nvSpPr>
            <p:spPr bwMode="auto">
              <a:xfrm>
                <a:off x="2049" y="3310"/>
                <a:ext cx="237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3858543" y="8037689"/>
              <a:ext cx="2151662" cy="32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</a:rPr>
                <a:t>Percieve the world</a:t>
              </a:r>
              <a:endParaRPr lang="en-GB"/>
            </a:p>
          </p:txBody>
        </p:sp>
        <p:sp>
          <p:nvSpPr>
            <p:cNvPr id="144392" name="Rectangle 8"/>
            <p:cNvSpPr>
              <a:spLocks noChangeArrowheads="1"/>
            </p:cNvSpPr>
            <p:nvPr/>
          </p:nvSpPr>
          <p:spPr bwMode="auto">
            <a:xfrm>
              <a:off x="7888676" y="8037689"/>
              <a:ext cx="2348089" cy="32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</a:rPr>
                <a:t>Represent the world</a:t>
              </a:r>
              <a:endParaRPr lang="en-GB"/>
            </a:p>
          </p:txBody>
        </p:sp>
        <p:sp>
          <p:nvSpPr>
            <p:cNvPr id="144393" name="Rectangle 9"/>
            <p:cNvSpPr>
              <a:spLocks noChangeArrowheads="1"/>
            </p:cNvSpPr>
            <p:nvPr/>
          </p:nvSpPr>
          <p:spPr bwMode="auto">
            <a:xfrm>
              <a:off x="3278293" y="6664960"/>
              <a:ext cx="993422" cy="32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</a:rPr>
                <a:t>Reactive</a:t>
              </a:r>
              <a:endParaRPr lang="en-GB"/>
            </a:p>
          </p:txBody>
        </p:sp>
        <p:sp>
          <p:nvSpPr>
            <p:cNvPr id="144394" name="Rectangle 10"/>
            <p:cNvSpPr>
              <a:spLocks noChangeArrowheads="1"/>
            </p:cNvSpPr>
            <p:nvPr/>
          </p:nvSpPr>
          <p:spPr bwMode="auto">
            <a:xfrm>
              <a:off x="2746947" y="1758810"/>
              <a:ext cx="171970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</a:rPr>
                <a:t>Contemplative</a:t>
              </a:r>
              <a:endParaRPr lang="en-GB"/>
            </a:p>
          </p:txBody>
        </p:sp>
        <p:sp>
          <p:nvSpPr>
            <p:cNvPr id="144395" name="Rectangle 11"/>
            <p:cNvSpPr>
              <a:spLocks noChangeArrowheads="1"/>
            </p:cNvSpPr>
            <p:nvPr/>
          </p:nvSpPr>
          <p:spPr bwMode="auto">
            <a:xfrm rot="16200000">
              <a:off x="3292678" y="3639387"/>
              <a:ext cx="12175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chemeClr val="accent1"/>
                  </a:solidFill>
                </a:rPr>
                <a:t>Reasoning</a:t>
              </a:r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5605477" y="3966916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  <a:latin typeface="Geneva" charset="0"/>
                </a:rPr>
                <a:t>X</a:t>
              </a:r>
              <a:endParaRPr lang="en-GB"/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6990080" y="4791004"/>
              <a:ext cx="1338863" cy="32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chemeClr val="accent1"/>
                  </a:solidFill>
                </a:rPr>
                <a:t>Complexity</a:t>
              </a:r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5287131" y="6771076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>
                  <a:solidFill>
                    <a:srgbClr val="000000"/>
                  </a:solidFill>
                  <a:latin typeface="Geneva" charset="0"/>
                </a:rPr>
                <a:t>X</a:t>
              </a:r>
              <a:endParaRPr lang="en-GB"/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auto">
            <a:xfrm>
              <a:off x="7665753" y="2183272"/>
              <a:ext cx="142346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 dirty="0" err="1">
                  <a:solidFill>
                    <a:srgbClr val="000000"/>
                  </a:solidFill>
                  <a:latin typeface="Geneva" charset="0"/>
                </a:rPr>
                <a:t>Xnnnnnnnn</a:t>
              </a:r>
              <a:endParaRPr lang="en-GB" dirty="0"/>
            </a:p>
          </p:txBody>
        </p:sp>
        <p:sp>
          <p:nvSpPr>
            <p:cNvPr id="144400" name="Rectangle 16"/>
            <p:cNvSpPr>
              <a:spLocks noChangeArrowheads="1"/>
            </p:cNvSpPr>
            <p:nvPr/>
          </p:nvSpPr>
          <p:spPr bwMode="auto">
            <a:xfrm>
              <a:off x="7196884" y="1846956"/>
              <a:ext cx="223025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 i="1" dirty="0">
                  <a:solidFill>
                    <a:srgbClr val="000000"/>
                  </a:solidFill>
                </a:rPr>
                <a:t>Intentional System</a:t>
              </a:r>
            </a:p>
            <a:p>
              <a:endParaRPr lang="en-GB" dirty="0"/>
            </a:p>
          </p:txBody>
        </p:sp>
        <p:sp>
          <p:nvSpPr>
            <p:cNvPr id="144401" name="Rectangle 17"/>
            <p:cNvSpPr>
              <a:spLocks noChangeArrowheads="1"/>
            </p:cNvSpPr>
            <p:nvPr/>
          </p:nvSpPr>
          <p:spPr bwMode="auto">
            <a:xfrm>
              <a:off x="5456269" y="3434081"/>
              <a:ext cx="285087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 i="1">
                  <a:solidFill>
                    <a:srgbClr val="000000"/>
                  </a:solidFill>
                </a:rPr>
                <a:t>Deliberate Social System</a:t>
              </a:r>
              <a:endParaRPr lang="en-GB"/>
            </a:p>
          </p:txBody>
        </p:sp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6178869" y="5978596"/>
              <a:ext cx="10037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 i="1">
                  <a:solidFill>
                    <a:srgbClr val="000000"/>
                  </a:solidFill>
                </a:rPr>
                <a:t>Reactive</a:t>
              </a:r>
              <a:endParaRPr lang="en-GB"/>
            </a:p>
          </p:txBody>
        </p:sp>
        <p:sp>
          <p:nvSpPr>
            <p:cNvPr id="144403" name="Rectangle 19"/>
            <p:cNvSpPr>
              <a:spLocks noChangeArrowheads="1"/>
            </p:cNvSpPr>
            <p:nvPr/>
          </p:nvSpPr>
          <p:spPr bwMode="auto">
            <a:xfrm>
              <a:off x="5174439" y="6391770"/>
              <a:ext cx="26965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b="1" i="1">
                  <a:solidFill>
                    <a:srgbClr val="000000"/>
                  </a:solidFill>
                </a:rPr>
                <a:t>Situated Action System</a:t>
              </a:r>
              <a:endParaRPr lang="en-GB"/>
            </a:p>
          </p:txBody>
        </p:sp>
        <p:grpSp>
          <p:nvGrpSpPr>
            <p:cNvPr id="144406" name="Group 22"/>
            <p:cNvGrpSpPr>
              <a:grpSpLocks/>
            </p:cNvGrpSpPr>
            <p:nvPr/>
          </p:nvGrpSpPr>
          <p:grpSpPr bwMode="auto">
            <a:xfrm>
              <a:off x="4551681" y="975361"/>
              <a:ext cx="130951" cy="6445956"/>
              <a:chOff x="2017" y="455"/>
              <a:chExt cx="58" cy="2855"/>
            </a:xfrm>
          </p:grpSpPr>
          <p:sp>
            <p:nvSpPr>
              <p:cNvPr id="144404" name="Freeform 20"/>
              <p:cNvSpPr>
                <a:spLocks/>
              </p:cNvSpPr>
              <p:nvPr/>
            </p:nvSpPr>
            <p:spPr bwMode="auto">
              <a:xfrm>
                <a:off x="2017" y="455"/>
                <a:ext cx="58" cy="114"/>
              </a:xfrm>
              <a:custGeom>
                <a:avLst/>
                <a:gdLst>
                  <a:gd name="T0" fmla="*/ 32 w 58"/>
                  <a:gd name="T1" fmla="*/ 0 h 114"/>
                  <a:gd name="T2" fmla="*/ 58 w 58"/>
                  <a:gd name="T3" fmla="*/ 114 h 114"/>
                  <a:gd name="T4" fmla="*/ 32 w 58"/>
                  <a:gd name="T5" fmla="*/ 114 h 114"/>
                  <a:gd name="T6" fmla="*/ 0 w 58"/>
                  <a:gd name="T7" fmla="*/ 114 h 114"/>
                  <a:gd name="T8" fmla="*/ 32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32" y="0"/>
                    </a:moveTo>
                    <a:lnTo>
                      <a:pt x="58" y="114"/>
                    </a:lnTo>
                    <a:lnTo>
                      <a:pt x="32" y="114"/>
                    </a:lnTo>
                    <a:lnTo>
                      <a:pt x="0" y="1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5" name="Line 21"/>
              <p:cNvSpPr>
                <a:spLocks noChangeShapeType="1"/>
              </p:cNvSpPr>
              <p:nvPr/>
            </p:nvSpPr>
            <p:spPr bwMode="auto">
              <a:xfrm>
                <a:off x="2049" y="569"/>
                <a:ext cx="1" cy="274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409" name="Group 25"/>
            <p:cNvGrpSpPr>
              <a:grpSpLocks/>
            </p:cNvGrpSpPr>
            <p:nvPr/>
          </p:nvGrpSpPr>
          <p:grpSpPr bwMode="auto">
            <a:xfrm>
              <a:off x="4626187" y="4258169"/>
              <a:ext cx="2481297" cy="3215076"/>
              <a:chOff x="2049" y="1886"/>
              <a:chExt cx="1099" cy="1424"/>
            </a:xfrm>
          </p:grpSpPr>
          <p:sp>
            <p:nvSpPr>
              <p:cNvPr id="144407" name="Freeform 23"/>
              <p:cNvSpPr>
                <a:spLocks/>
              </p:cNvSpPr>
              <p:nvPr/>
            </p:nvSpPr>
            <p:spPr bwMode="auto">
              <a:xfrm>
                <a:off x="3058" y="1886"/>
                <a:ext cx="90" cy="101"/>
              </a:xfrm>
              <a:custGeom>
                <a:avLst/>
                <a:gdLst>
                  <a:gd name="T0" fmla="*/ 90 w 90"/>
                  <a:gd name="T1" fmla="*/ 0 h 101"/>
                  <a:gd name="T2" fmla="*/ 38 w 90"/>
                  <a:gd name="T3" fmla="*/ 101 h 101"/>
                  <a:gd name="T4" fmla="*/ 19 w 90"/>
                  <a:gd name="T5" fmla="*/ 87 h 101"/>
                  <a:gd name="T6" fmla="*/ 0 w 90"/>
                  <a:gd name="T7" fmla="*/ 67 h 101"/>
                  <a:gd name="T8" fmla="*/ 90 w 90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01">
                    <a:moveTo>
                      <a:pt x="90" y="0"/>
                    </a:moveTo>
                    <a:lnTo>
                      <a:pt x="38" y="101"/>
                    </a:lnTo>
                    <a:lnTo>
                      <a:pt x="19" y="87"/>
                    </a:lnTo>
                    <a:lnTo>
                      <a:pt x="0" y="67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 flipV="1">
                <a:off x="2049" y="1973"/>
                <a:ext cx="1028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412" name="Group 28"/>
            <p:cNvGrpSpPr>
              <a:grpSpLocks/>
            </p:cNvGrpSpPr>
            <p:nvPr/>
          </p:nvGrpSpPr>
          <p:grpSpPr bwMode="auto">
            <a:xfrm>
              <a:off x="5468339" y="6725921"/>
              <a:ext cx="1115342" cy="228035"/>
              <a:chOff x="2422" y="2979"/>
              <a:chExt cx="494" cy="101"/>
            </a:xfrm>
          </p:grpSpPr>
          <p:sp>
            <p:nvSpPr>
              <p:cNvPr id="144410" name="Freeform 26"/>
              <p:cNvSpPr>
                <a:spLocks/>
              </p:cNvSpPr>
              <p:nvPr/>
            </p:nvSpPr>
            <p:spPr bwMode="auto">
              <a:xfrm>
                <a:off x="2422" y="3020"/>
                <a:ext cx="96" cy="60"/>
              </a:xfrm>
              <a:custGeom>
                <a:avLst/>
                <a:gdLst>
                  <a:gd name="T0" fmla="*/ 0 w 96"/>
                  <a:gd name="T1" fmla="*/ 47 h 60"/>
                  <a:gd name="T2" fmla="*/ 83 w 96"/>
                  <a:gd name="T3" fmla="*/ 0 h 60"/>
                  <a:gd name="T4" fmla="*/ 58 w 96"/>
                  <a:gd name="T5" fmla="*/ 33 h 60"/>
                  <a:gd name="T6" fmla="*/ 96 w 96"/>
                  <a:gd name="T7" fmla="*/ 60 h 60"/>
                  <a:gd name="T8" fmla="*/ 0 w 96"/>
                  <a:gd name="T9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60">
                    <a:moveTo>
                      <a:pt x="0" y="47"/>
                    </a:moveTo>
                    <a:lnTo>
                      <a:pt x="83" y="0"/>
                    </a:lnTo>
                    <a:lnTo>
                      <a:pt x="58" y="33"/>
                    </a:lnTo>
                    <a:lnTo>
                      <a:pt x="96" y="6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 flipH="1">
                <a:off x="2480" y="2979"/>
                <a:ext cx="43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415" name="Group 31"/>
            <p:cNvGrpSpPr>
              <a:grpSpLocks/>
            </p:cNvGrpSpPr>
            <p:nvPr/>
          </p:nvGrpSpPr>
          <p:grpSpPr bwMode="auto">
            <a:xfrm>
              <a:off x="5858934" y="3709530"/>
              <a:ext cx="596053" cy="334151"/>
              <a:chOff x="2595" y="1643"/>
              <a:chExt cx="264" cy="148"/>
            </a:xfrm>
          </p:grpSpPr>
          <p:sp>
            <p:nvSpPr>
              <p:cNvPr id="144413" name="Freeform 29"/>
              <p:cNvSpPr>
                <a:spLocks/>
              </p:cNvSpPr>
              <p:nvPr/>
            </p:nvSpPr>
            <p:spPr bwMode="auto">
              <a:xfrm>
                <a:off x="2595" y="1717"/>
                <a:ext cx="97" cy="74"/>
              </a:xfrm>
              <a:custGeom>
                <a:avLst/>
                <a:gdLst>
                  <a:gd name="T0" fmla="*/ 0 w 97"/>
                  <a:gd name="T1" fmla="*/ 74 h 74"/>
                  <a:gd name="T2" fmla="*/ 64 w 97"/>
                  <a:gd name="T3" fmla="*/ 0 h 74"/>
                  <a:gd name="T4" fmla="*/ 52 w 97"/>
                  <a:gd name="T5" fmla="*/ 40 h 74"/>
                  <a:gd name="T6" fmla="*/ 97 w 97"/>
                  <a:gd name="T7" fmla="*/ 54 h 74"/>
                  <a:gd name="T8" fmla="*/ 0 w 97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74">
                    <a:moveTo>
                      <a:pt x="0" y="74"/>
                    </a:moveTo>
                    <a:lnTo>
                      <a:pt x="64" y="0"/>
                    </a:lnTo>
                    <a:lnTo>
                      <a:pt x="52" y="40"/>
                    </a:lnTo>
                    <a:lnTo>
                      <a:pt x="97" y="5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4" name="Line 30"/>
              <p:cNvSpPr>
                <a:spLocks noChangeShapeType="1"/>
              </p:cNvSpPr>
              <p:nvPr/>
            </p:nvSpPr>
            <p:spPr bwMode="auto">
              <a:xfrm flipH="1">
                <a:off x="2647" y="1643"/>
                <a:ext cx="212" cy="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418" name="Group 34"/>
            <p:cNvGrpSpPr>
              <a:grpSpLocks/>
            </p:cNvGrpSpPr>
            <p:nvPr/>
          </p:nvGrpSpPr>
          <p:grpSpPr bwMode="auto">
            <a:xfrm>
              <a:off x="7685476" y="2016201"/>
              <a:ext cx="523804" cy="501227"/>
              <a:chOff x="3404" y="893"/>
              <a:chExt cx="232" cy="222"/>
            </a:xfrm>
          </p:grpSpPr>
          <p:sp>
            <p:nvSpPr>
              <p:cNvPr id="144416" name="Freeform 32"/>
              <p:cNvSpPr>
                <a:spLocks/>
              </p:cNvSpPr>
              <p:nvPr/>
            </p:nvSpPr>
            <p:spPr bwMode="auto">
              <a:xfrm>
                <a:off x="3546" y="893"/>
                <a:ext cx="90" cy="81"/>
              </a:xfrm>
              <a:custGeom>
                <a:avLst/>
                <a:gdLst>
                  <a:gd name="T0" fmla="*/ 90 w 90"/>
                  <a:gd name="T1" fmla="*/ 81 h 81"/>
                  <a:gd name="T2" fmla="*/ 0 w 90"/>
                  <a:gd name="T3" fmla="*/ 54 h 81"/>
                  <a:gd name="T4" fmla="*/ 38 w 90"/>
                  <a:gd name="T5" fmla="*/ 48 h 81"/>
                  <a:gd name="T6" fmla="*/ 32 w 90"/>
                  <a:gd name="T7" fmla="*/ 0 h 81"/>
                  <a:gd name="T8" fmla="*/ 90 w 9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1">
                    <a:moveTo>
                      <a:pt x="90" y="81"/>
                    </a:moveTo>
                    <a:lnTo>
                      <a:pt x="0" y="54"/>
                    </a:lnTo>
                    <a:lnTo>
                      <a:pt x="38" y="48"/>
                    </a:lnTo>
                    <a:lnTo>
                      <a:pt x="32" y="0"/>
                    </a:lnTo>
                    <a:lnTo>
                      <a:pt x="9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7" name="Line 33"/>
              <p:cNvSpPr>
                <a:spLocks noChangeShapeType="1"/>
              </p:cNvSpPr>
              <p:nvPr/>
            </p:nvSpPr>
            <p:spPr bwMode="auto">
              <a:xfrm>
                <a:off x="3404" y="993"/>
                <a:ext cx="18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44419" name="Text Box 35"/>
            <p:cNvSpPr txBox="1">
              <a:spLocks noChangeArrowheads="1"/>
            </p:cNvSpPr>
            <p:nvPr/>
          </p:nvSpPr>
          <p:spPr bwMode="auto">
            <a:xfrm>
              <a:off x="6436358" y="7491307"/>
              <a:ext cx="2202466" cy="500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IE" b="1">
                  <a:solidFill>
                    <a:schemeClr val="accent1"/>
                  </a:solidFill>
                </a:rPr>
                <a:t>Internal Model</a:t>
              </a:r>
              <a:endParaRPr lang="en-GB" b="1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392" y="340296"/>
            <a:ext cx="9037885" cy="713458"/>
          </a:xfrm>
          <a:noFill/>
          <a:ln/>
        </p:spPr>
        <p:txBody>
          <a:bodyPr/>
          <a:lstStyle/>
          <a:p>
            <a:r>
              <a:rPr lang="en-GB" dirty="0"/>
              <a:t>Reactive or Situated Systems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80411" y="2572544"/>
            <a:ext cx="11870661" cy="680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Agents react to varying situations and consequently do not have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an explicit  representation of the world within which they exist.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 Reasoning takes place within each agent at a very low level, essentially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each agent has little more than an ability to perform pattern matching. 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A given situation is characterised and matched against a collection of rules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specifying appropriate behaviour  associated with each of these situations </a:t>
            </a:r>
          </a:p>
          <a:p>
            <a:pPr algn="l" defTabSz="1257563">
              <a:lnSpc>
                <a:spcPct val="85000"/>
              </a:lnSpc>
            </a:pPr>
            <a:r>
              <a:rPr lang="en-GB" dirty="0" err="1">
                <a:solidFill>
                  <a:srgbClr val="00429A"/>
                </a:solidFill>
                <a:latin typeface="Helvetica" charset="0"/>
              </a:rPr>
              <a:t>ie</a:t>
            </a:r>
            <a:r>
              <a:rPr lang="en-GB" dirty="0">
                <a:solidFill>
                  <a:srgbClr val="00429A"/>
                </a:solidFill>
                <a:latin typeface="Helvetica" charset="0"/>
              </a:rPr>
              <a:t> situation -action or situated action.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Typically the actions associated with a given situation are often very simple and consequently the agents themselves are very simple computational entities.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Even though  each of the individual agents are very simple the global complexity and global structures can be achieved as a result of  the emergent property of the </a:t>
            </a:r>
            <a:r>
              <a:rPr lang="en-GB" dirty="0" err="1">
                <a:solidFill>
                  <a:srgbClr val="00429A"/>
                </a:solidFill>
                <a:latin typeface="Helvetica" charset="0"/>
              </a:rPr>
              <a:t>nteracting</a:t>
            </a:r>
            <a:r>
              <a:rPr lang="en-GB" dirty="0">
                <a:solidFill>
                  <a:srgbClr val="00429A"/>
                </a:solidFill>
                <a:latin typeface="Helvetica" charset="0"/>
              </a:rPr>
              <a:t> behaviours of the community of agents.</a:t>
            </a:r>
          </a:p>
          <a:p>
            <a:pPr algn="l" defTabSz="1257563">
              <a:lnSpc>
                <a:spcPct val="85000"/>
              </a:lnSpc>
            </a:pPr>
            <a:endParaRPr lang="en-GB" b="1" dirty="0">
              <a:solidFill>
                <a:srgbClr val="00429A"/>
              </a:solidFill>
              <a:latin typeface="Helvetica" charset="0"/>
            </a:endParaRPr>
          </a:p>
          <a:p>
            <a:pPr defTabSz="1257563"/>
            <a:endParaRPr lang="en-GB" b="1" dirty="0">
              <a:latin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161" y="340296"/>
            <a:ext cx="9462347" cy="713458"/>
          </a:xfrm>
          <a:noFill/>
          <a:ln/>
        </p:spPr>
        <p:txBody>
          <a:bodyPr/>
          <a:lstStyle/>
          <a:p>
            <a:r>
              <a:rPr lang="en-GB" dirty="0"/>
              <a:t>Reactive Systems Assessment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1317824" y="1852464"/>
            <a:ext cx="10565294" cy="831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sz="2800" b="1" dirty="0">
                <a:solidFill>
                  <a:srgbClr val="00974A"/>
                </a:solidFill>
                <a:latin typeface="Helvetica" charset="0"/>
              </a:rPr>
              <a:t>Advantages</a:t>
            </a:r>
          </a:p>
          <a:p>
            <a:pPr defTabSz="1257563">
              <a:lnSpc>
                <a:spcPct val="85000"/>
              </a:lnSpc>
            </a:pPr>
            <a:endParaRPr lang="en-GB" b="1" dirty="0"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simplicity.</a:t>
            </a: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avoidance of necessity for a </a:t>
            </a:r>
            <a:r>
              <a:rPr lang="en-GB" dirty="0" err="1">
                <a:solidFill>
                  <a:srgbClr val="00429A"/>
                </a:solidFill>
                <a:latin typeface="Helvetica" charset="0"/>
              </a:rPr>
              <a:t>sophiciated</a:t>
            </a:r>
            <a:r>
              <a:rPr lang="en-GB" dirty="0">
                <a:solidFill>
                  <a:srgbClr val="00429A"/>
                </a:solidFill>
                <a:latin typeface="Helvetica" charset="0"/>
              </a:rPr>
              <a:t> representation of the world and more significantly the problems of maintaining this model.</a:t>
            </a: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generally the  structure of agent interaction is well defined and  domain independent.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 </a:t>
            </a:r>
            <a:r>
              <a:rPr lang="en-GB" sz="2800" b="1" dirty="0">
                <a:solidFill>
                  <a:schemeClr val="tx2"/>
                </a:solidFill>
                <a:latin typeface="Helvetica" charset="0"/>
              </a:rPr>
              <a:t>Disadvantages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New sets of rules need to be designed for each application.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  </a:t>
            </a:r>
            <a:endParaRPr lang="en-GB" sz="1200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Each situation needs to be specified and  identified  so as to have an  associated rule.</a:t>
            </a: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endParaRPr lang="en-GB" dirty="0">
              <a:solidFill>
                <a:srgbClr val="00429A"/>
              </a:solidFill>
              <a:latin typeface="Helvetica" charset="0"/>
            </a:endParaRP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 Difficulty in solving inherently recursive problems.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  </a:t>
            </a:r>
          </a:p>
          <a:p>
            <a:pPr marL="342900" indent="-342900" algn="l" defTabSz="1257563">
              <a:lnSpc>
                <a:spcPct val="85000"/>
              </a:lnSpc>
              <a:buFont typeface="Arial"/>
              <a:buChar char="•"/>
            </a:pPr>
            <a:r>
              <a:rPr lang="en-GB" dirty="0">
                <a:solidFill>
                  <a:srgbClr val="00429A"/>
                </a:solidFill>
                <a:latin typeface="Helvetica" charset="0"/>
              </a:rPr>
              <a:t>Lack of a precise theory upon which the  combining  behaviours of agents can be based  and explained.</a:t>
            </a:r>
          </a:p>
          <a:p>
            <a:pPr defTabSz="1257563"/>
            <a:endParaRPr lang="en-GB" b="1" dirty="0">
              <a:latin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268288"/>
            <a:ext cx="5940213" cy="713458"/>
          </a:xfrm>
          <a:noFill/>
          <a:ln/>
        </p:spPr>
        <p:txBody>
          <a:bodyPr/>
          <a:lstStyle/>
          <a:p>
            <a:r>
              <a:rPr lang="en-GB" dirty="0"/>
              <a:t>Intentional Systems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999263" y="2575340"/>
            <a:ext cx="10692443" cy="669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b="1" dirty="0">
                <a:latin typeface="Helvetica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Generally the agents within a reflective system are more complex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computational entities. 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chemeClr val="tx1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They do not merely react to a given situation in a specific way. In fact they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may often react in different ways dependent on their own </a:t>
            </a:r>
            <a:r>
              <a:rPr lang="ja-JP" altLang="en-GB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beliefs</a:t>
            </a:r>
            <a:r>
              <a:rPr lang="ja-JP" altLang="en-GB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 or </a:t>
            </a:r>
          </a:p>
          <a:p>
            <a:pPr algn="l" defTabSz="1257563">
              <a:lnSpc>
                <a:spcPct val="85000"/>
              </a:lnSpc>
            </a:pPr>
            <a:r>
              <a:rPr lang="ja-JP" altLang="en-GB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intentions</a:t>
            </a:r>
            <a:r>
              <a:rPr lang="ja-JP" altLang="en-GB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chemeClr val="tx1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Such systems necessitate an internal representation of the world. They often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base their reasoning on the actions of the other agents within the community. 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chemeClr val="tx1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They normally  possess some model of intentionality which represents their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goals, desires, prejudices, beliefs etc. about themselves and the remainder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of the community.</a:t>
            </a:r>
          </a:p>
          <a:p>
            <a:pPr algn="l" defTabSz="1257563">
              <a:lnSpc>
                <a:spcPct val="85000"/>
              </a:lnSpc>
            </a:pPr>
            <a:endParaRPr lang="en-GB" dirty="0">
              <a:solidFill>
                <a:schemeClr val="tx1"/>
              </a:solidFill>
              <a:latin typeface="Helvetica" charset="0"/>
            </a:endParaRP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 Certain classes of problem seem to necessitate this ability to reason using  </a:t>
            </a:r>
          </a:p>
          <a:p>
            <a:pPr algn="l" defTabSz="1257563">
              <a:lnSpc>
                <a:spcPct val="85000"/>
              </a:lnSpc>
            </a:pPr>
            <a:r>
              <a:rPr lang="en-GB" dirty="0">
                <a:solidFill>
                  <a:schemeClr val="tx1"/>
                </a:solidFill>
                <a:latin typeface="Helvetica" charset="0"/>
              </a:rPr>
              <a:t>intentionality. The </a:t>
            </a:r>
            <a:r>
              <a:rPr lang="ja-JP" altLang="en-GB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wisest man</a:t>
            </a:r>
            <a:r>
              <a:rPr lang="ja-JP" altLang="en-GB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dirty="0">
                <a:solidFill>
                  <a:schemeClr val="tx1"/>
                </a:solidFill>
                <a:latin typeface="Helvetica" charset="0"/>
              </a:rPr>
              <a:t> puzzle seems to typify these.</a:t>
            </a:r>
          </a:p>
          <a:p>
            <a:pPr defTabSz="1257563"/>
            <a:endParaRPr lang="en-GB" b="1" dirty="0">
              <a:latin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6466276" cy="713458"/>
          </a:xfrm>
          <a:noFill/>
          <a:ln/>
        </p:spPr>
        <p:txBody>
          <a:bodyPr/>
          <a:lstStyle/>
          <a:p>
            <a:r>
              <a:rPr lang="en-GB" dirty="0"/>
              <a:t>Intentional Systems II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451387" y="2533932"/>
            <a:ext cx="9025069" cy="774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Reasoning intentionally normally demands use of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higher order logics. </a:t>
            </a:r>
          </a:p>
          <a:p>
            <a:pPr algn="l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Particularly Modal logics.</a:t>
            </a:r>
          </a:p>
          <a:p>
            <a:pPr algn="l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-  epistemic logics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-  doxastic logics</a:t>
            </a:r>
          </a:p>
          <a:p>
            <a:pPr algn="l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There are two general approaches</a:t>
            </a:r>
          </a:p>
          <a:p>
            <a:pPr algn="l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marL="629911" lvl="1" algn="l" defTabSz="1257563">
              <a:lnSpc>
                <a:spcPct val="85000"/>
              </a:lnSpc>
              <a:buClr>
                <a:srgbClr val="33CC33"/>
              </a:buClr>
              <a:buFont typeface="Symbol" charset="0"/>
              <a:buChar char="¨"/>
            </a:pPr>
            <a:r>
              <a:rPr lang="en-GB" sz="3400" dirty="0">
                <a:solidFill>
                  <a:srgbClr val="00429A"/>
                </a:solidFill>
              </a:rPr>
              <a:t>  Sentential logics (</a:t>
            </a:r>
            <a:r>
              <a:rPr lang="en-GB" sz="3400" dirty="0" err="1">
                <a:solidFill>
                  <a:srgbClr val="00429A"/>
                </a:solidFill>
              </a:rPr>
              <a:t>Konolidge</a:t>
            </a:r>
            <a:r>
              <a:rPr lang="en-GB" sz="3400" dirty="0">
                <a:solidFill>
                  <a:srgbClr val="00429A"/>
                </a:solidFill>
              </a:rPr>
              <a:t>)</a:t>
            </a:r>
          </a:p>
          <a:p>
            <a:pPr marL="629911" lvl="1" algn="l" defTabSz="1257563">
              <a:lnSpc>
                <a:spcPct val="85000"/>
              </a:lnSpc>
              <a:buClr>
                <a:srgbClr val="33CC33"/>
              </a:buClr>
              <a:buFont typeface="Symbol" charset="0"/>
              <a:buChar char="¨"/>
            </a:pPr>
            <a:r>
              <a:rPr lang="en-GB" sz="3400" dirty="0">
                <a:solidFill>
                  <a:srgbClr val="00429A"/>
                </a:solidFill>
              </a:rPr>
              <a:t>  Possible World Logics (</a:t>
            </a:r>
            <a:r>
              <a:rPr lang="en-GB" sz="3400" dirty="0" err="1">
                <a:solidFill>
                  <a:srgbClr val="00429A"/>
                </a:solidFill>
              </a:rPr>
              <a:t>Kripke</a:t>
            </a:r>
            <a:r>
              <a:rPr lang="en-GB" sz="3400" dirty="0">
                <a:solidFill>
                  <a:srgbClr val="00429A"/>
                </a:solidFill>
              </a:rPr>
              <a:t>)</a:t>
            </a:r>
          </a:p>
          <a:p>
            <a:pPr defTabSz="1257563">
              <a:lnSpc>
                <a:spcPct val="85000"/>
              </a:lnSpc>
            </a:pPr>
            <a:endParaRPr lang="en-GB" sz="3400" dirty="0"/>
          </a:p>
          <a:p>
            <a:pPr defTabSz="1257563"/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412304"/>
            <a:ext cx="6642382" cy="713458"/>
          </a:xfrm>
          <a:noFill/>
          <a:ln/>
        </p:spPr>
        <p:txBody>
          <a:bodyPr/>
          <a:lstStyle/>
          <a:p>
            <a:r>
              <a:rPr lang="en-GB" dirty="0"/>
              <a:t>The Cognitive Chasm</a:t>
            </a:r>
          </a:p>
        </p:txBody>
      </p:sp>
      <p:pic>
        <p:nvPicPr>
          <p:cNvPr id="1515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5" y="2045547"/>
            <a:ext cx="8602133" cy="660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US" altLang="en-US" dirty="0"/>
              <a:t>Intentional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76" y="2854176"/>
            <a:ext cx="10539536" cy="533499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 arriving at the philosophy of intentional systems (Dennett, 1989) draws heavily on what he calls folk psychology which he defines as: </a:t>
            </a:r>
          </a:p>
          <a:p>
            <a:pPr lvl="1"/>
            <a:r>
              <a:rPr lang="en-US" altLang="en-US" sz="2800" i="1" dirty="0"/>
              <a:t>a perspective which invokes the family of “</a:t>
            </a:r>
            <a:r>
              <a:rPr lang="en-US" altLang="en-US" sz="2800" i="1" dirty="0" err="1"/>
              <a:t>mentalistic</a:t>
            </a:r>
            <a:r>
              <a:rPr lang="en-US" altLang="en-US" sz="2800" i="1" dirty="0"/>
              <a:t>” concepts, such as belief, desire, knowledge, fear, pain, expectation, intention..</a:t>
            </a:r>
          </a:p>
          <a:p>
            <a:pPr lvl="1"/>
            <a:endParaRPr lang="en-US" altLang="en-US" sz="2800" dirty="0"/>
          </a:p>
          <a:p>
            <a:r>
              <a:rPr lang="en-US" altLang="en-US" sz="2800" dirty="0"/>
              <a:t>Based on the view that human </a:t>
            </a:r>
            <a:r>
              <a:rPr lang="en-US" altLang="en-US" sz="2800" dirty="0" err="1"/>
              <a:t>behaviour</a:t>
            </a:r>
            <a:r>
              <a:rPr lang="en-US" altLang="en-US" sz="2800" dirty="0"/>
              <a:t> is often explained using these </a:t>
            </a:r>
            <a:r>
              <a:rPr lang="en-US" altLang="en-US" sz="2800" dirty="0" err="1"/>
              <a:t>mentalistic</a:t>
            </a:r>
            <a:r>
              <a:rPr lang="en-US" altLang="en-US" sz="2800" dirty="0"/>
              <a:t> concepts:</a:t>
            </a:r>
          </a:p>
          <a:p>
            <a:pPr lvl="1"/>
            <a:r>
              <a:rPr lang="en-US" altLang="en-US" dirty="0"/>
              <a:t>e.g. “Joe hit Bill because he wanted his bike”.</a:t>
            </a:r>
          </a:p>
        </p:txBody>
      </p:sp>
    </p:spTree>
    <p:extLst>
      <p:ext uri="{BB962C8B-B14F-4D97-AF65-F5344CB8AC3E}">
        <p14:creationId xmlns:p14="http://schemas.microsoft.com/office/powerpoint/2010/main" val="119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The Intentional 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121706"/>
            <a:ext cx="10837333" cy="6931558"/>
          </a:xfrm>
        </p:spPr>
        <p:txBody>
          <a:bodyPr>
            <a:noAutofit/>
          </a:bodyPr>
          <a:lstStyle/>
          <a:p>
            <a:r>
              <a:rPr lang="en-IE" sz="2800" dirty="0"/>
              <a:t>This view of decision-making is inspired by the work of the philosopher Daniel Dennett (1989) who identifies 3 levels at which behaviour can be modelled:</a:t>
            </a:r>
          </a:p>
          <a:p>
            <a:pPr lvl="1"/>
            <a:r>
              <a:rPr lang="en-US" sz="2600" b="1" dirty="0"/>
              <a:t>Physical Stance</a:t>
            </a:r>
            <a:r>
              <a:rPr lang="en-US" sz="2600" dirty="0"/>
              <a:t>: the domain of physics and chemistry; concerned with mass, energy, velocity, chemical composition, …</a:t>
            </a:r>
          </a:p>
          <a:p>
            <a:pPr lvl="2"/>
            <a:r>
              <a:rPr lang="en-US" sz="2300" i="1" dirty="0"/>
              <a:t>Predicting where a ball will land based on trajectory.</a:t>
            </a:r>
            <a:endParaRPr lang="en-US" sz="1600" i="1" dirty="0"/>
          </a:p>
          <a:p>
            <a:pPr lvl="1"/>
            <a:r>
              <a:rPr lang="en-US" sz="2600" b="1" dirty="0"/>
              <a:t>Design Stance</a:t>
            </a:r>
            <a:r>
              <a:rPr lang="en-US" sz="2600" dirty="0"/>
              <a:t>: the domain of biology and engineering; concerned with purpose, function and design.</a:t>
            </a:r>
          </a:p>
          <a:p>
            <a:pPr lvl="2"/>
            <a:r>
              <a:rPr lang="en-US" sz="2300" i="1" dirty="0"/>
              <a:t>Predicting that a bird will fly when flapping its wings because this is what wings are for.</a:t>
            </a:r>
            <a:endParaRPr lang="en-US" sz="1600" i="1" dirty="0"/>
          </a:p>
          <a:p>
            <a:pPr lvl="1"/>
            <a:r>
              <a:rPr lang="en-US" sz="2600" b="1" dirty="0"/>
              <a:t>Intentional Stance</a:t>
            </a:r>
            <a:r>
              <a:rPr lang="en-US" sz="2600" dirty="0"/>
              <a:t>: the domain of software and minds; concerned with belief, thinking, and intent.</a:t>
            </a:r>
          </a:p>
          <a:p>
            <a:pPr lvl="2"/>
            <a:r>
              <a:rPr lang="en-US" sz="2300" i="1" dirty="0"/>
              <a:t>Predicting that the bird will fly away because it knows the cat is coming and it is afraid of being eaten.</a:t>
            </a:r>
          </a:p>
        </p:txBody>
      </p:sp>
    </p:spTree>
    <p:extLst>
      <p:ext uri="{BB962C8B-B14F-4D97-AF65-F5344CB8AC3E}">
        <p14:creationId xmlns:p14="http://schemas.microsoft.com/office/powerpoint/2010/main" val="27867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/>
              <a:t>Intentional Stance and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816" y="1996480"/>
            <a:ext cx="10539536" cy="7488832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Using the Intentional Stance allows:</a:t>
            </a:r>
          </a:p>
          <a:p>
            <a:pPr lvl="1"/>
            <a:r>
              <a:rPr lang="en-US" sz="2700" dirty="0"/>
              <a:t>Abstraction from the underlying system complexity</a:t>
            </a:r>
          </a:p>
          <a:p>
            <a:pPr lvl="2"/>
            <a:r>
              <a:rPr lang="en-US" dirty="0"/>
              <a:t>Beliefs and knowledge, wants and desires, fears and joys, …</a:t>
            </a:r>
          </a:p>
          <a:p>
            <a:pPr lvl="4"/>
            <a:endParaRPr lang="en-US" sz="900" dirty="0"/>
          </a:p>
          <a:p>
            <a:pPr lvl="1"/>
            <a:r>
              <a:rPr lang="en-US" sz="2700" dirty="0"/>
              <a:t>Simple to model rational decision-making processes:</a:t>
            </a:r>
          </a:p>
          <a:p>
            <a:pPr lvl="2"/>
            <a:r>
              <a:rPr lang="en-US" dirty="0"/>
              <a:t>X intends to move away from Y because X believes Y is too close and is afraid of Y.</a:t>
            </a:r>
          </a:p>
          <a:p>
            <a:pPr lvl="2"/>
            <a:r>
              <a:rPr lang="en-US" dirty="0"/>
              <a:t>The robot goes to the fridge because it believes that its master wants a beer.</a:t>
            </a:r>
          </a:p>
          <a:p>
            <a:pPr lvl="4"/>
            <a:endParaRPr lang="en-US" sz="900" dirty="0"/>
          </a:p>
          <a:p>
            <a:pPr lvl="1"/>
            <a:r>
              <a:rPr lang="en-US" sz="2700" dirty="0"/>
              <a:t>Sits well with logic:</a:t>
            </a:r>
          </a:p>
          <a:p>
            <a:pPr lvl="2"/>
            <a:r>
              <a:rPr lang="en-US" dirty="0"/>
              <a:t>Believes(X, close(Y)) &amp; Afraid(X, Y) =&gt;</a:t>
            </a:r>
            <a:br>
              <a:rPr lang="en-US" dirty="0"/>
            </a:br>
            <a:r>
              <a:rPr lang="en-US" dirty="0"/>
              <a:t>	Intends(X, moveFrom(Y))</a:t>
            </a:r>
          </a:p>
          <a:p>
            <a:pPr lvl="2"/>
            <a:r>
              <a:rPr lang="en-US" dirty="0"/>
              <a:t>Believes(robot, wants(master, beer)) =&gt;</a:t>
            </a:r>
            <a:br>
              <a:rPr lang="en-US" dirty="0"/>
            </a:br>
            <a:r>
              <a:rPr lang="en-US" dirty="0"/>
              <a:t>	Intends(robot, </a:t>
            </a:r>
            <a:br>
              <a:rPr lang="en-US" dirty="0"/>
            </a:br>
            <a:r>
              <a:rPr lang="en-US" dirty="0"/>
              <a:t>		goto(fridge);get(beer);goto(master);give(beer))</a:t>
            </a:r>
          </a:p>
        </p:txBody>
      </p:sp>
    </p:spTree>
    <p:extLst>
      <p:ext uri="{BB962C8B-B14F-4D97-AF65-F5344CB8AC3E}">
        <p14:creationId xmlns:p14="http://schemas.microsoft.com/office/powerpoint/2010/main" val="30487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7864" y="2638152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rgbClr val="00429A"/>
                </a:solidFill>
              </a:rPr>
              <a:t>Expert systems start with some </a:t>
            </a:r>
            <a:r>
              <a:rPr lang="en-IE" sz="2800" b="1" dirty="0">
                <a:solidFill>
                  <a:srgbClr val="00429A"/>
                </a:solidFill>
              </a:rPr>
              <a:t>initial state </a:t>
            </a:r>
            <a:r>
              <a:rPr lang="en-IE" sz="2800" dirty="0">
                <a:solidFill>
                  <a:srgbClr val="00429A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rgbClr val="00429A"/>
                </a:solidFill>
              </a:rPr>
              <a:t>general rules </a:t>
            </a:r>
            <a:r>
              <a:rPr lang="en-IE" sz="2800" dirty="0">
                <a:solidFill>
                  <a:srgbClr val="00429A"/>
                </a:solidFill>
              </a:rPr>
              <a:t>about how </a:t>
            </a:r>
            <a:r>
              <a:rPr lang="en-IE" sz="2800" b="1" dirty="0">
                <a:solidFill>
                  <a:srgbClr val="00429A"/>
                </a:solidFill>
              </a:rPr>
              <a:t>additional state </a:t>
            </a:r>
            <a:r>
              <a:rPr lang="en-IE" sz="2800" dirty="0">
                <a:solidFill>
                  <a:srgbClr val="00429A"/>
                </a:solidFill>
              </a:rPr>
              <a:t>information can be derived from the current state</a:t>
            </a:r>
            <a:r>
              <a:rPr lang="en-IE" sz="2800" dirty="0"/>
              <a:t>.</a:t>
            </a:r>
          </a:p>
          <a:p>
            <a:pPr lvl="2"/>
            <a:endParaRPr lang="en-IE" sz="2300" dirty="0"/>
          </a:p>
        </p:txBody>
      </p:sp>
      <p:sp>
        <p:nvSpPr>
          <p:cNvPr id="2" name="Rounded Rectangle 1"/>
          <p:cNvSpPr/>
          <p:nvPr/>
        </p:nvSpPr>
        <p:spPr>
          <a:xfrm>
            <a:off x="1083733" y="5264776"/>
            <a:ext cx="2817707" cy="3788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3120" y="5264776"/>
            <a:ext cx="1950720" cy="3788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Rule base</a:t>
            </a:r>
          </a:p>
        </p:txBody>
      </p:sp>
      <p:sp>
        <p:nvSpPr>
          <p:cNvPr id="3" name="24-Point Star 2"/>
          <p:cNvSpPr/>
          <p:nvPr/>
        </p:nvSpPr>
        <p:spPr>
          <a:xfrm>
            <a:off x="4660053" y="5668888"/>
            <a:ext cx="2926080" cy="2813372"/>
          </a:xfrm>
          <a:prstGeom prst="star24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sz="2300" dirty="0"/>
              <a:t>Inference</a:t>
            </a:r>
          </a:p>
          <a:p>
            <a:pPr algn="ctr"/>
            <a:r>
              <a:rPr lang="en-GB" sz="2300" dirty="0"/>
              <a:t>Engine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18187" y="6019055"/>
            <a:ext cx="650240" cy="433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flipH="1">
            <a:off x="7573129" y="6019055"/>
            <a:ext cx="650240" cy="433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flipH="1">
            <a:off x="4118187" y="7861402"/>
            <a:ext cx="650240" cy="4334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GB"/>
          </a:p>
        </p:txBody>
      </p:sp>
      <p:sp>
        <p:nvSpPr>
          <p:cNvPr id="11" name="Curved Down Arrow 10"/>
          <p:cNvSpPr/>
          <p:nvPr/>
        </p:nvSpPr>
        <p:spPr>
          <a:xfrm>
            <a:off x="5147733" y="4768427"/>
            <a:ext cx="1950720" cy="97969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6206" y="4226560"/>
            <a:ext cx="2237782" cy="50064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GB" dirty="0"/>
              <a:t>Execution Loop</a:t>
            </a:r>
          </a:p>
        </p:txBody>
      </p:sp>
    </p:spTree>
    <p:extLst>
      <p:ext uri="{BB962C8B-B14F-4D97-AF65-F5344CB8AC3E}">
        <p14:creationId xmlns:p14="http://schemas.microsoft.com/office/powerpoint/2010/main" val="13645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Intentional Stance and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1924472"/>
            <a:ext cx="10539536" cy="5334992"/>
          </a:xfrm>
        </p:spPr>
        <p:txBody>
          <a:bodyPr>
            <a:noAutofit/>
          </a:bodyPr>
          <a:lstStyle/>
          <a:p>
            <a:r>
              <a:rPr lang="en-IE" sz="2800" dirty="0"/>
              <a:t>The Argument:</a:t>
            </a:r>
          </a:p>
          <a:p>
            <a:pPr lvl="1"/>
            <a:endParaRPr lang="en-IE" sz="2600" i="1" dirty="0"/>
          </a:p>
          <a:p>
            <a:pPr lvl="1"/>
            <a:r>
              <a:rPr lang="en-IE" sz="2600" i="1" dirty="0"/>
              <a:t>Viewing the behaviour of software systems from an intentional stance allows us to provide a more abstract (simpler) definition of that behaviour. This, in turn, allows us to build more complex software...</a:t>
            </a:r>
            <a:endParaRPr lang="en-IE" sz="2300" dirty="0"/>
          </a:p>
          <a:p>
            <a:endParaRPr lang="en-IE" i="1" dirty="0"/>
          </a:p>
          <a:p>
            <a:r>
              <a:rPr lang="en-IE" sz="2800" dirty="0"/>
              <a:t>Some argue that the use of the Intentional Stance is a pointless attempt to anthropomorphise programming.</a:t>
            </a:r>
          </a:p>
          <a:p>
            <a:pPr lvl="1"/>
            <a:r>
              <a:rPr lang="en-IE" sz="2600" dirty="0"/>
              <a:t>“A fancy lookup table”</a:t>
            </a:r>
          </a:p>
          <a:p>
            <a:pPr lvl="1"/>
            <a:r>
              <a:rPr lang="en-IE" sz="2600" dirty="0"/>
              <a:t>“An unnecessarily overcomplicated programming paradigm”</a:t>
            </a:r>
          </a:p>
          <a:p>
            <a:pPr lvl="1"/>
            <a:r>
              <a:rPr lang="en-IE" sz="2600" dirty="0"/>
              <a:t>“What is the benefit of mental state programming?”</a:t>
            </a:r>
          </a:p>
        </p:txBody>
      </p:sp>
    </p:spTree>
    <p:extLst>
      <p:ext uri="{BB962C8B-B14F-4D97-AF65-F5344CB8AC3E}">
        <p14:creationId xmlns:p14="http://schemas.microsoft.com/office/powerpoint/2010/main" val="36071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/>
              <a:t>Intentional Stance and Agents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808" y="2788568"/>
            <a:ext cx="10945216" cy="6912768"/>
          </a:xfrm>
        </p:spPr>
        <p:txBody>
          <a:bodyPr>
            <a:normAutofit fontScale="92500" lnSpcReduction="20000"/>
          </a:bodyPr>
          <a:lstStyle/>
          <a:p>
            <a:r>
              <a:rPr lang="en-IE" sz="2800" dirty="0"/>
              <a:t>While a number of “mental models” have been proposed, a</a:t>
            </a:r>
            <a:r>
              <a:rPr lang="en-US" sz="2800" dirty="0"/>
              <a:t> </a:t>
            </a:r>
            <a:r>
              <a:rPr lang="en-US" sz="2800" i="1" dirty="0"/>
              <a:t>de facto </a:t>
            </a:r>
            <a:r>
              <a:rPr lang="en-US" sz="2800" dirty="0"/>
              <a:t>standard, known as the </a:t>
            </a:r>
            <a:r>
              <a:rPr lang="en-US" sz="2800" b="1" dirty="0"/>
              <a:t>Belief-Desire-Intention (BDI) </a:t>
            </a:r>
            <a:r>
              <a:rPr lang="en-US" sz="2800" dirty="0"/>
              <a:t>architecture, has emerged:</a:t>
            </a:r>
          </a:p>
          <a:p>
            <a:pPr lvl="1"/>
            <a:r>
              <a:rPr lang="en-US" sz="2600" b="1" dirty="0"/>
              <a:t>Beliefs</a:t>
            </a:r>
            <a:r>
              <a:rPr lang="en-US" sz="2600" dirty="0"/>
              <a:t>: the current state of the environment</a:t>
            </a:r>
          </a:p>
          <a:p>
            <a:pPr lvl="1"/>
            <a:r>
              <a:rPr lang="en-US" sz="2600" b="1" dirty="0"/>
              <a:t>Desires</a:t>
            </a:r>
            <a:r>
              <a:rPr lang="en-US" sz="2600" dirty="0"/>
              <a:t>: the agent ideal future state of the environment</a:t>
            </a:r>
          </a:p>
          <a:p>
            <a:pPr lvl="1"/>
            <a:r>
              <a:rPr lang="en-US" sz="2600" b="1" dirty="0"/>
              <a:t>Intentions</a:t>
            </a:r>
            <a:r>
              <a:rPr lang="en-US" sz="2600" dirty="0"/>
              <a:t>: subset of the desires that the agent commits to</a:t>
            </a:r>
          </a:p>
          <a:p>
            <a:endParaRPr lang="en-US" sz="2800" dirty="0"/>
          </a:p>
          <a:p>
            <a:r>
              <a:rPr lang="en-GB" altLang="en-US" sz="2800" dirty="0"/>
              <a:t>Informally, BDI theories attempt to capture the transition between states.</a:t>
            </a:r>
          </a:p>
          <a:p>
            <a:pPr lvl="1"/>
            <a:r>
              <a:rPr lang="en-GB" altLang="en-US" sz="2600" dirty="0"/>
              <a:t>Desires drive the agents activities and are satisfied when the agent believes that it has achieved them.</a:t>
            </a:r>
          </a:p>
          <a:p>
            <a:pPr lvl="1"/>
            <a:r>
              <a:rPr lang="en-GB" altLang="en-US" sz="2600" dirty="0"/>
              <a:t>Agents are resource bounded, desires may be incompatible.</a:t>
            </a:r>
          </a:p>
          <a:p>
            <a:pPr lvl="1"/>
            <a:r>
              <a:rPr lang="en-GB" altLang="en-US" sz="2600" dirty="0"/>
              <a:t>Intentions represent the trade off that the agent makes in terms of the subset of its desires that it commits to achieving. </a:t>
            </a:r>
          </a:p>
        </p:txBody>
      </p:sp>
    </p:spTree>
    <p:extLst>
      <p:ext uri="{BB962C8B-B14F-4D97-AF65-F5344CB8AC3E}">
        <p14:creationId xmlns:p14="http://schemas.microsoft.com/office/powerpoint/2010/main" val="21508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725138"/>
            <a:ext cx="8733084" cy="490163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Look at relevant chapters from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An Introduction to Multi-Agent Systems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Michael Wooldridge,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May 2009,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John Wiley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68" y="5524872"/>
            <a:ext cx="2376264" cy="2851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745980" y="3143517"/>
            <a:ext cx="8733084" cy="490163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Augment Notes from the following paper: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Intelligent Agents: Theory &amp; Practice,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Knowledge Engineering Review,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Vol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10, No 2,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115-152, 1995.</a:t>
            </a:r>
          </a:p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" charset="0"/>
                <a:ea typeface="ＭＳ Ｐゴシック" charset="0"/>
                <a:hlinkClick r:id="rId2"/>
              </a:rPr>
              <a:t>http://www.cs.ox.ac.uk/people/michaelwooldridge/pubs/ker95.pdf</a:t>
            </a:r>
            <a:endParaRPr lang="en-US" dirty="0"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725138"/>
            <a:ext cx="8733084" cy="490163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Supplement notes from Chapter 1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Foundations of Distributed Artificial Intelligence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G.M.P. O’Hare &amp; N.R Jennings,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1996,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Wiley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Interscience</a:t>
            </a: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52" y="5655580"/>
            <a:ext cx="2376264" cy="3424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7864" y="3214216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Expert systems start with some </a:t>
            </a:r>
            <a:r>
              <a:rPr lang="en-IE" sz="2800" b="1" dirty="0"/>
              <a:t>initial state </a:t>
            </a:r>
            <a:r>
              <a:rPr lang="en-IE" sz="2800" dirty="0"/>
              <a:t>relating to a problem domain which they combine with </a:t>
            </a:r>
            <a:r>
              <a:rPr lang="en-IE" sz="2800" b="1" dirty="0"/>
              <a:t>general rules </a:t>
            </a:r>
            <a:r>
              <a:rPr lang="en-IE" sz="2800" dirty="0"/>
              <a:t>about how </a:t>
            </a:r>
            <a:r>
              <a:rPr lang="en-IE" sz="2800" b="1" dirty="0"/>
              <a:t>additional state </a:t>
            </a:r>
            <a:r>
              <a:rPr lang="en-IE" sz="2800" dirty="0"/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2" name="Rounded Rectangle 1"/>
          <p:cNvSpPr/>
          <p:nvPr/>
        </p:nvSpPr>
        <p:spPr>
          <a:xfrm>
            <a:off x="1083733" y="5264776"/>
            <a:ext cx="2817707" cy="3788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8187" y="5201921"/>
            <a:ext cx="7152640" cy="367690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data base holds the initial state, typically in the form of </a:t>
            </a:r>
            <a:r>
              <a:rPr lang="en-GB" b="1" dirty="0">
                <a:solidFill>
                  <a:schemeClr val="tx1"/>
                </a:solidFill>
              </a:rPr>
              <a:t>facts </a:t>
            </a:r>
            <a:r>
              <a:rPr lang="en-GB" dirty="0">
                <a:solidFill>
                  <a:schemeClr val="tx1"/>
                </a:solidFill>
              </a:rPr>
              <a:t>about the problem domain: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e.g. for a weather system, this might be: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LOW_PRESSURE</a:t>
            </a:r>
          </a:p>
          <a:p>
            <a:r>
              <a:rPr lang="en-GB" dirty="0">
                <a:solidFill>
                  <a:schemeClr val="tx1"/>
                </a:solidFill>
              </a:rPr>
              <a:t>CLOUDY</a:t>
            </a:r>
          </a:p>
          <a:p>
            <a:r>
              <a:rPr lang="en-GB" dirty="0">
                <a:solidFill>
                  <a:schemeClr val="tx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8528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720" y="2860576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Expert systems start with some </a:t>
            </a:r>
            <a:r>
              <a:rPr lang="en-IE" sz="2800" b="1" dirty="0"/>
              <a:t>initial state </a:t>
            </a:r>
            <a:r>
              <a:rPr lang="en-IE" sz="2800" dirty="0"/>
              <a:t>relating to a problem domain which they combine with </a:t>
            </a:r>
            <a:r>
              <a:rPr lang="en-IE" sz="2800" b="1" dirty="0"/>
              <a:t>general rules </a:t>
            </a:r>
            <a:r>
              <a:rPr lang="en-IE" sz="2800" dirty="0"/>
              <a:t>about how </a:t>
            </a:r>
            <a:r>
              <a:rPr lang="en-IE" sz="2800" b="1" dirty="0"/>
              <a:t>additional state </a:t>
            </a:r>
            <a:r>
              <a:rPr lang="en-IE" sz="2800" dirty="0"/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7" name="Rounded Rectangle 6"/>
          <p:cNvSpPr/>
          <p:nvPr/>
        </p:nvSpPr>
        <p:spPr>
          <a:xfrm>
            <a:off x="8453120" y="5264776"/>
            <a:ext cx="1950720" cy="3788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Rule 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733" y="5020816"/>
            <a:ext cx="7152640" cy="444018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dirty="0">
                <a:solidFill>
                  <a:srgbClr val="00429A"/>
                </a:solidFill>
              </a:rPr>
              <a:t>The rule base describes how additional state can be derived from existing state.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e.g. for a weather system, this might be: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b="1" dirty="0">
                <a:solidFill>
                  <a:srgbClr val="00429A"/>
                </a:solidFill>
              </a:rPr>
              <a:t>IF</a:t>
            </a:r>
            <a:r>
              <a:rPr lang="en-GB" dirty="0">
                <a:solidFill>
                  <a:srgbClr val="00429A"/>
                </a:solidFill>
              </a:rPr>
              <a:t> LOW_PRESSURE &amp; CLOUDY</a:t>
            </a:r>
          </a:p>
          <a:p>
            <a:r>
              <a:rPr lang="en-GB" b="1" dirty="0">
                <a:solidFill>
                  <a:srgbClr val="00429A"/>
                </a:solidFill>
              </a:rPr>
              <a:t>THEN</a:t>
            </a:r>
            <a:r>
              <a:rPr lang="en-GB" dirty="0">
                <a:solidFill>
                  <a:srgbClr val="00429A"/>
                </a:solidFill>
              </a:rPr>
              <a:t> RAIN_LIKELY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b="1" dirty="0">
                <a:solidFill>
                  <a:srgbClr val="00429A"/>
                </a:solidFill>
              </a:rPr>
              <a:t>IF</a:t>
            </a:r>
            <a:r>
              <a:rPr lang="en-GB" dirty="0">
                <a:solidFill>
                  <a:srgbClr val="00429A"/>
                </a:solidFill>
              </a:rPr>
              <a:t> HIGH_PRESSURE &amp; NOT CLOUDY</a:t>
            </a:r>
          </a:p>
          <a:p>
            <a:r>
              <a:rPr lang="en-GB" b="1" dirty="0">
                <a:solidFill>
                  <a:srgbClr val="00429A"/>
                </a:solidFill>
              </a:rPr>
              <a:t>THEN</a:t>
            </a:r>
            <a:r>
              <a:rPr lang="en-GB" dirty="0">
                <a:solidFill>
                  <a:srgbClr val="00429A"/>
                </a:solidFill>
              </a:rPr>
              <a:t> RAIN_UNLIKELY</a:t>
            </a:r>
          </a:p>
        </p:txBody>
      </p:sp>
    </p:spTree>
    <p:extLst>
      <p:ext uri="{BB962C8B-B14F-4D97-AF65-F5344CB8AC3E}">
        <p14:creationId xmlns:p14="http://schemas.microsoft.com/office/powerpoint/2010/main" val="5402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97744" y="2926184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rgbClr val="00429A"/>
                </a:solidFill>
              </a:rPr>
              <a:t>Expert systems start with some </a:t>
            </a:r>
            <a:r>
              <a:rPr lang="en-IE" sz="2800" b="1" dirty="0">
                <a:solidFill>
                  <a:srgbClr val="00429A"/>
                </a:solidFill>
              </a:rPr>
              <a:t>initial state </a:t>
            </a:r>
            <a:r>
              <a:rPr lang="en-IE" sz="2800" dirty="0">
                <a:solidFill>
                  <a:srgbClr val="00429A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rgbClr val="00429A"/>
                </a:solidFill>
              </a:rPr>
              <a:t>general rules </a:t>
            </a:r>
            <a:r>
              <a:rPr lang="en-IE" sz="2800" dirty="0">
                <a:solidFill>
                  <a:srgbClr val="00429A"/>
                </a:solidFill>
              </a:rPr>
              <a:t>about how </a:t>
            </a:r>
            <a:r>
              <a:rPr lang="en-IE" sz="2800" b="1" dirty="0">
                <a:solidFill>
                  <a:srgbClr val="00429A"/>
                </a:solidFill>
              </a:rPr>
              <a:t>additional state </a:t>
            </a:r>
            <a:r>
              <a:rPr lang="en-IE" sz="2800" dirty="0">
                <a:solidFill>
                  <a:srgbClr val="00429A"/>
                </a:solidFill>
              </a:rPr>
              <a:t>information can be derived from the current state</a:t>
            </a:r>
            <a:r>
              <a:rPr lang="en-IE" sz="2800" dirty="0"/>
              <a:t>.</a:t>
            </a:r>
          </a:p>
          <a:p>
            <a:pPr lvl="2"/>
            <a:endParaRPr lang="en-IE" sz="2300" dirty="0"/>
          </a:p>
        </p:txBody>
      </p:sp>
      <p:sp>
        <p:nvSpPr>
          <p:cNvPr id="7" name="Rounded Rectangle 6"/>
          <p:cNvSpPr/>
          <p:nvPr/>
        </p:nvSpPr>
        <p:spPr>
          <a:xfrm>
            <a:off x="8453120" y="5164832"/>
            <a:ext cx="1950720" cy="3788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Rule 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1760" y="5092824"/>
            <a:ext cx="7152640" cy="391696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dirty="0">
                <a:solidFill>
                  <a:srgbClr val="00429A"/>
                </a:solidFill>
              </a:rPr>
              <a:t>Rules are known as </a:t>
            </a:r>
            <a:r>
              <a:rPr lang="en-GB" b="1" dirty="0">
                <a:solidFill>
                  <a:srgbClr val="00429A"/>
                </a:solidFill>
              </a:rPr>
              <a:t>production rules</a:t>
            </a:r>
            <a:r>
              <a:rPr lang="en-GB" dirty="0">
                <a:solidFill>
                  <a:srgbClr val="00429A"/>
                </a:solidFill>
              </a:rPr>
              <a:t>.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ANTECEDENT      &gt;------&gt;  CONSEQUENT</a:t>
            </a:r>
          </a:p>
          <a:p>
            <a:r>
              <a:rPr lang="en-GB" sz="1400" dirty="0">
                <a:solidFill>
                  <a:srgbClr val="00429A"/>
                </a:solidFill>
              </a:rPr>
              <a:t>  </a:t>
            </a:r>
          </a:p>
          <a:p>
            <a:r>
              <a:rPr lang="en-GB" dirty="0">
                <a:solidFill>
                  <a:srgbClr val="00429A"/>
                </a:solidFill>
              </a:rPr>
              <a:t>e.g.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HOT &amp; SUNNY      &gt;------&gt;  GOOD DAY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The rule base is typically </a:t>
            </a:r>
            <a:r>
              <a:rPr lang="en-GB" b="1" dirty="0">
                <a:solidFill>
                  <a:srgbClr val="00429A"/>
                </a:solidFill>
              </a:rPr>
              <a:t>ordered</a:t>
            </a:r>
            <a:r>
              <a:rPr lang="en-GB" dirty="0">
                <a:solidFill>
                  <a:srgbClr val="00429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8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Anatomy of An Expert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9752" y="2716560"/>
            <a:ext cx="10539536" cy="53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rgbClr val="00429A"/>
                </a:solidFill>
              </a:rPr>
              <a:t>Expert systems start with some </a:t>
            </a:r>
            <a:r>
              <a:rPr lang="en-IE" sz="2800" b="1" dirty="0">
                <a:solidFill>
                  <a:srgbClr val="00429A"/>
                </a:solidFill>
              </a:rPr>
              <a:t>initial state </a:t>
            </a:r>
            <a:r>
              <a:rPr lang="en-IE" sz="2800" dirty="0">
                <a:solidFill>
                  <a:srgbClr val="00429A"/>
                </a:solidFill>
              </a:rPr>
              <a:t>relating to a problem domain which they combine with </a:t>
            </a:r>
            <a:r>
              <a:rPr lang="en-IE" sz="2800" b="1" dirty="0">
                <a:solidFill>
                  <a:srgbClr val="00429A"/>
                </a:solidFill>
              </a:rPr>
              <a:t>general rules </a:t>
            </a:r>
            <a:r>
              <a:rPr lang="en-IE" sz="2800" dirty="0">
                <a:solidFill>
                  <a:srgbClr val="00429A"/>
                </a:solidFill>
              </a:rPr>
              <a:t>about how </a:t>
            </a:r>
            <a:r>
              <a:rPr lang="en-IE" sz="2800" b="1" dirty="0">
                <a:solidFill>
                  <a:srgbClr val="00429A"/>
                </a:solidFill>
              </a:rPr>
              <a:t>additional state </a:t>
            </a:r>
            <a:r>
              <a:rPr lang="en-IE" sz="2800" dirty="0">
                <a:solidFill>
                  <a:srgbClr val="00429A"/>
                </a:solidFill>
              </a:rPr>
              <a:t>information can be derived from the current state.</a:t>
            </a:r>
          </a:p>
          <a:p>
            <a:pPr lvl="2"/>
            <a:endParaRPr lang="en-IE" sz="2300" dirty="0"/>
          </a:p>
        </p:txBody>
      </p:sp>
      <p:sp>
        <p:nvSpPr>
          <p:cNvPr id="7" name="Rounded Rectangle 6"/>
          <p:cNvSpPr/>
          <p:nvPr/>
        </p:nvSpPr>
        <p:spPr>
          <a:xfrm>
            <a:off x="8453120" y="5264776"/>
            <a:ext cx="1950720" cy="3788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Rule 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784" y="4516760"/>
            <a:ext cx="7152640" cy="42862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GB" dirty="0">
                <a:solidFill>
                  <a:srgbClr val="00429A"/>
                </a:solidFill>
              </a:rPr>
              <a:t>Some systems include </a:t>
            </a:r>
            <a:r>
              <a:rPr lang="en-GB" b="1" dirty="0">
                <a:solidFill>
                  <a:srgbClr val="00429A"/>
                </a:solidFill>
              </a:rPr>
              <a:t>certainty factors:</a:t>
            </a:r>
            <a:endParaRPr lang="en-GB" dirty="0">
              <a:solidFill>
                <a:srgbClr val="00429A"/>
              </a:solidFill>
            </a:endParaRP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ANTECEDENT      &gt;---X---&gt;  CONSEQUENT</a:t>
            </a:r>
          </a:p>
          <a:p>
            <a:r>
              <a:rPr lang="en-GB" sz="1400" dirty="0">
                <a:solidFill>
                  <a:srgbClr val="00429A"/>
                </a:solidFill>
              </a:rPr>
              <a:t>  </a:t>
            </a:r>
          </a:p>
          <a:p>
            <a:r>
              <a:rPr lang="en-GB" dirty="0">
                <a:solidFill>
                  <a:srgbClr val="00429A"/>
                </a:solidFill>
              </a:rPr>
              <a:t>e.g.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HOT &amp; SUNNY      &gt;--0.8--&gt;  GOOD DAY</a:t>
            </a:r>
          </a:p>
          <a:p>
            <a:endParaRPr lang="en-GB" dirty="0">
              <a:solidFill>
                <a:srgbClr val="00429A"/>
              </a:solidFill>
            </a:endParaRPr>
          </a:p>
          <a:p>
            <a:r>
              <a:rPr lang="en-GB" dirty="0">
                <a:solidFill>
                  <a:srgbClr val="00429A"/>
                </a:solidFill>
              </a:rPr>
              <a:t>It is 80% certain that it will be a good day if it is hot and sunny.</a:t>
            </a:r>
          </a:p>
        </p:txBody>
      </p:sp>
    </p:spTree>
    <p:extLst>
      <p:ext uri="{BB962C8B-B14F-4D97-AF65-F5344CB8AC3E}">
        <p14:creationId xmlns:p14="http://schemas.microsoft.com/office/powerpoint/2010/main" val="19123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3510</Words>
  <Characters>0</Characters>
  <Application>Microsoft Office PowerPoint</Application>
  <PresentationFormat>Custom</PresentationFormat>
  <Lines>0</Lines>
  <Paragraphs>564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Corbel</vt:lpstr>
      <vt:lpstr>Corbel Bold</vt:lpstr>
      <vt:lpstr>Geneva</vt:lpstr>
      <vt:lpstr>Helvetica</vt:lpstr>
      <vt:lpstr>Symbol</vt:lpstr>
      <vt:lpstr>Times</vt:lpstr>
      <vt:lpstr>Wingdings</vt:lpstr>
      <vt:lpstr>Title &amp; Subtitle</vt:lpstr>
      <vt:lpstr>Title &amp; Bullets</vt:lpstr>
      <vt:lpstr>COMP 41400  Multi-Agent Systems (MAS)   Lectures 3, 4 &amp; 5</vt:lpstr>
      <vt:lpstr>What is this Course About?</vt:lpstr>
      <vt:lpstr>Course Assessment</vt:lpstr>
      <vt:lpstr>Access To Notes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Anatomy of An Expert System</vt:lpstr>
      <vt:lpstr>Example Expert System</vt:lpstr>
      <vt:lpstr>Example Expert System</vt:lpstr>
      <vt:lpstr>Forward Chaining</vt:lpstr>
      <vt:lpstr>Backward Chaining</vt:lpstr>
      <vt:lpstr>Beyond Propositional Symbols…</vt:lpstr>
      <vt:lpstr>Muli-Agent Systems  Concepts</vt:lpstr>
      <vt:lpstr>Distributed Artificial Intelligence</vt:lpstr>
      <vt:lpstr>Distributed Artificial Intelligence</vt:lpstr>
      <vt:lpstr>Distributed Artificial Intelligence</vt:lpstr>
      <vt:lpstr>The Co-operating Experts Metaphor</vt:lpstr>
      <vt:lpstr>Social Agents</vt:lpstr>
      <vt:lpstr>Why Distributed Artificial Intelligence?</vt:lpstr>
      <vt:lpstr>Multi-Agent Research Themes</vt:lpstr>
      <vt:lpstr>Multi-Agent Research Themes</vt:lpstr>
      <vt:lpstr>Agents are Embodied AI</vt:lpstr>
      <vt:lpstr>The Great Agent Debate</vt:lpstr>
      <vt:lpstr>The Great Agent Debate</vt:lpstr>
      <vt:lpstr>The Great Agent Debate</vt:lpstr>
      <vt:lpstr>One Definition to Rule them All…</vt:lpstr>
      <vt:lpstr>Weak Agency</vt:lpstr>
      <vt:lpstr>Stronger Agency</vt:lpstr>
      <vt:lpstr>Problems with DAI</vt:lpstr>
      <vt:lpstr>Reactive v Intentional Systems</vt:lpstr>
      <vt:lpstr>PowerPoint Presentation</vt:lpstr>
      <vt:lpstr>Reactive or Situated Systems</vt:lpstr>
      <vt:lpstr>Reactive Systems Assessment</vt:lpstr>
      <vt:lpstr>Intentional Systems</vt:lpstr>
      <vt:lpstr>Intentional Systems II</vt:lpstr>
      <vt:lpstr>The Cognitive Chasm</vt:lpstr>
      <vt:lpstr>Intentional Systems</vt:lpstr>
      <vt:lpstr>The Intentional Stance</vt:lpstr>
      <vt:lpstr>Intentional Stance and Agents</vt:lpstr>
      <vt:lpstr>Intentional Stance and Agents</vt:lpstr>
      <vt:lpstr>Intentional Stance and Agents</vt:lpstr>
      <vt:lpstr>Things to Do!</vt:lpstr>
      <vt:lpstr>Things to Do!</vt:lpstr>
      <vt:lpstr>Things to 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Meenaz Attar</cp:lastModifiedBy>
  <cp:revision>316</cp:revision>
  <cp:lastPrinted>2014-09-22T08:07:46Z</cp:lastPrinted>
  <dcterms:modified xsi:type="dcterms:W3CDTF">2018-12-08T15:33:54Z</dcterms:modified>
</cp:coreProperties>
</file>