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0"/>
  </p:notesMasterIdLst>
  <p:handoutMasterIdLst>
    <p:handoutMasterId r:id="rId31"/>
  </p:handoutMasterIdLst>
  <p:sldIdLst>
    <p:sldId id="256" r:id="rId3"/>
    <p:sldId id="599" r:id="rId4"/>
    <p:sldId id="631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516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1pPr>
    <a:lvl2pPr marL="4572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2pPr>
    <a:lvl3pPr marL="9144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3pPr>
    <a:lvl4pPr marL="13716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4pPr>
    <a:lvl5pPr marL="18288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5pPr>
    <a:lvl6pPr marL="22860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6pPr>
    <a:lvl7pPr marL="27432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7pPr>
    <a:lvl8pPr marL="32004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8pPr>
    <a:lvl9pPr marL="36576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ory O'Hare" initials="G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9172" autoAdjust="0"/>
  </p:normalViewPr>
  <p:slideViewPr>
    <p:cSldViewPr>
      <p:cViewPr varScale="1">
        <p:scale>
          <a:sx n="72" d="100"/>
          <a:sy n="72" d="100"/>
        </p:scale>
        <p:origin x="-12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02CB-BF44-C54E-94B1-30D8EC603237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5F72-742C-6241-9EF3-7121037C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1B9B-F4CE-E14F-B8A7-B365797DC35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47A9-552B-1B4C-9BE7-F052C7D0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AF0470E-4611-421A-9DB8-20127E3F555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56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0D86674-CECC-4083-A188-510C7496CDD0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smtClean="0">
                <a:latin typeface="Arial" pitchFamily="34" charset="0"/>
                <a:ea typeface="ＭＳ Ｐゴシック" pitchFamily="34" charset="-128"/>
              </a:rPr>
              <a:t>Result sharing is used in blackboard systems.</a:t>
            </a:r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1808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ADC3015-62C3-42A4-8B77-4A0EC5FEFF56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819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88666DD-4A3D-48D7-AB4F-7A4EF00E75C3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4897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7AB1ACD-FD8B-404C-95E1-FB2E2CB10EDA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2000" cy="3429000"/>
          </a:xfrm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43" tIns="45920" rIns="91843" bIns="4592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85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529CE73-10F8-4B65-8479-E284C66CF0DD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5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F793901-4202-4642-B7AC-5D4CBF4E7F9F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2000" cy="3429000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43" tIns="45920" rIns="91843" bIns="4592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5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F793901-4202-4642-B7AC-5D4CBF4E7F9F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2000" cy="3429000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43" tIns="45920" rIns="91843" bIns="4592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55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5496024-F6BB-4C95-9566-F146DABBB9AB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32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95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62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69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79DB173-74CD-4387-9A6B-471E95EAEA21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14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FBA6FE9-62BB-4F05-A85C-BD22D58EE4B0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52" tIns="45925" rIns="91852" bIns="45925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75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ga-IE" dirty="0" smtClean="0"/>
              <a:t>Click to edit Master title style.</a:t>
            </a:r>
            <a:br>
              <a:rPr lang="ga-IE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77864" y="5236840"/>
            <a:ext cx="10801200" cy="2603651"/>
          </a:xfrm>
        </p:spPr>
        <p:txBody>
          <a:bodyPr/>
          <a:lstStyle/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5164832"/>
            <a:ext cx="5184576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900" y="5164832"/>
            <a:ext cx="5405164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64" y="3148608"/>
            <a:ext cx="10539536" cy="5334992"/>
          </a:xfrm>
        </p:spPr>
        <p:txBody>
          <a:bodyPr/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539536" cy="1584176"/>
          </a:xfrm>
        </p:spPr>
        <p:txBody>
          <a:bodyPr anchor="t" anchorCtr="0"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3220616"/>
            <a:ext cx="5112568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456" y="3220616"/>
            <a:ext cx="5210944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676061" cy="136815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64" y="3076600"/>
            <a:ext cx="4718174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7864" y="3868688"/>
            <a:ext cx="4718174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2480" y="3076600"/>
            <a:ext cx="5131445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2480" y="3868688"/>
            <a:ext cx="5131445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6827838"/>
            <a:ext cx="9937104" cy="569242"/>
          </a:xfrm>
        </p:spPr>
        <p:txBody>
          <a:bodyPr anchor="t" anchorCtr="0"/>
          <a:lstStyle>
            <a:lvl1pPr algn="l">
              <a:defRPr sz="1800" b="1"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872" y="1780456"/>
            <a:ext cx="10009112" cy="49426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872" y="7469089"/>
            <a:ext cx="9937104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4205" y="8693224"/>
            <a:ext cx="99590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10793984" y="1538632"/>
            <a:ext cx="2861056" cy="546202"/>
          </a:xfrm>
          <a:prstGeom prst="rect">
            <a:avLst/>
          </a:prstGeom>
        </p:spPr>
        <p:txBody>
          <a:bodyPr lIns="130046" tIns="65023" rIns="130046" bIns="65023" rtlCol="0"/>
          <a:lstStyle/>
          <a:p>
            <a:fld id="{1D8BD707-D9CF-40AE-B4C6-C98DA3205C09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561267" y="8155093"/>
            <a:ext cx="866987" cy="741274"/>
          </a:xfrm>
          <a:prstGeom prst="rect">
            <a:avLst/>
          </a:prstGeom>
        </p:spPr>
        <p:txBody>
          <a:bodyPr lIns="130046" tIns="65023" rIns="130046" bIns="65023"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9941598" y="5315186"/>
            <a:ext cx="4551680" cy="520192"/>
          </a:xfrm>
          <a:prstGeom prst="rect">
            <a:avLst/>
          </a:prstGeom>
        </p:spPr>
        <p:txBody>
          <a:bodyPr lIns="130046" tIns="65023" rIns="130046" bIns="65023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image" Target="../media/image4.jpe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Shape 1"/>
          <p:cNvSpPr>
            <a:spLocks/>
          </p:cNvSpPr>
          <p:nvPr userDrawn="1"/>
        </p:nvSpPr>
        <p:spPr bwMode="auto">
          <a:xfrm>
            <a:off x="0" y="1852464"/>
            <a:ext cx="13004800" cy="62646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52464"/>
            <a:ext cx="13004800" cy="3337602"/>
          </a:xfrm>
          <a:prstGeom prst="rect">
            <a:avLst/>
          </a:prstGeom>
        </p:spPr>
      </p:pic>
      <p:sp>
        <p:nvSpPr>
          <p:cNvPr id="1025" name="AutoShape 1"/>
          <p:cNvSpPr>
            <a:spLocks/>
          </p:cNvSpPr>
          <p:nvPr/>
        </p:nvSpPr>
        <p:spPr bwMode="auto">
          <a:xfrm>
            <a:off x="0" y="8189168"/>
            <a:ext cx="13004800" cy="15644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AutoShape 2"/>
          <p:cNvSpPr>
            <a:spLocks/>
          </p:cNvSpPr>
          <p:nvPr userDrawn="1"/>
        </p:nvSpPr>
        <p:spPr bwMode="auto">
          <a:xfrm>
            <a:off x="355600" y="246931"/>
            <a:ext cx="12225338" cy="1533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5236840"/>
            <a:ext cx="10801200" cy="26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 smtClean="0">
                <a:sym typeface="Corbel" charset="0"/>
              </a:rPr>
              <a:t>Second level</a:t>
            </a:r>
          </a:p>
          <a:p>
            <a:pPr lvl="2"/>
            <a:r>
              <a:rPr lang="en-US" dirty="0" smtClean="0">
                <a:sym typeface="Corbel" charset="0"/>
              </a:rPr>
              <a:t>Third </a:t>
            </a:r>
            <a:r>
              <a:rPr lang="en-US" dirty="0">
                <a:sym typeface="Corbel" charset="0"/>
              </a:rPr>
              <a:t>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2212504"/>
            <a:ext cx="51125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orbel Bold" charset="0"/>
              </a:rPr>
              <a:t>Click to edit Master title style</a:t>
            </a:r>
            <a:br>
              <a:rPr lang="en-US" dirty="0" smtClean="0">
                <a:sym typeface="Corbel Bold" charset="0"/>
              </a:rPr>
            </a:br>
            <a:endParaRPr lang="en-US" dirty="0">
              <a:sym typeface="Corbel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5736" y="196280"/>
            <a:ext cx="1296144" cy="1474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accent5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algn="l" rtl="0" fontAlgn="base">
        <a:spcBef>
          <a:spcPts val="1200"/>
        </a:spcBef>
        <a:spcAft>
          <a:spcPct val="0"/>
        </a:spcAft>
        <a:defRPr sz="32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1pPr>
      <a:lvl2pPr algn="l" rtl="0" fontAlgn="base">
        <a:spcBef>
          <a:spcPts val="12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2pPr>
      <a:lvl3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4572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9144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13716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18288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1276400"/>
            <a:ext cx="13004800" cy="1666271"/>
          </a:xfrm>
          <a:prstGeom prst="rect">
            <a:avLst/>
          </a:prstGeom>
        </p:spPr>
      </p:pic>
      <p:sp>
        <p:nvSpPr>
          <p:cNvPr id="96" name="AutoShape 1"/>
          <p:cNvSpPr>
            <a:spLocks/>
          </p:cNvSpPr>
          <p:nvPr userDrawn="1"/>
        </p:nvSpPr>
        <p:spPr bwMode="auto">
          <a:xfrm>
            <a:off x="0" y="1348408"/>
            <a:ext cx="13004800" cy="712879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1492424"/>
            <a:ext cx="105395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3292624"/>
            <a:ext cx="10539536" cy="51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" charset="0"/>
              </a:rPr>
              <a:t>Click to edit Master text styles</a:t>
            </a:r>
          </a:p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368300" y="8572500"/>
            <a:ext cx="12225338" cy="800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752" y="62147"/>
            <a:ext cx="1080120" cy="12283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2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marL="406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000">
          <a:solidFill>
            <a:schemeClr val="accent3"/>
          </a:solidFill>
          <a:latin typeface="+mn-lt"/>
          <a:ea typeface="+mn-ea"/>
          <a:cs typeface="+mn-cs"/>
          <a:sym typeface="Corbel" charset="0"/>
        </a:defRPr>
      </a:lvl1pPr>
      <a:lvl2pPr marL="673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2pPr>
      <a:lvl3pPr marL="990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marL="1308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marL="1625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2082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2540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2997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3454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fipa.org/specs/fipa00029/SC00029H.html" TargetMode="Externa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212504"/>
            <a:ext cx="5904656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 smtClean="0"/>
              <a:t>COMP 41400 </a:t>
            </a:r>
            <a:br>
              <a:rPr lang="en-GB" dirty="0" smtClean="0"/>
            </a:br>
            <a:r>
              <a:rPr lang="en-GB" dirty="0" smtClean="0"/>
              <a:t>Multi</a:t>
            </a:r>
            <a:r>
              <a:rPr lang="en-GB" dirty="0"/>
              <a:t>-Agent </a:t>
            </a:r>
            <a:r>
              <a:rPr lang="en-GB" dirty="0" smtClean="0"/>
              <a:t>Systems (</a:t>
            </a:r>
            <a:r>
              <a:rPr lang="en-GB" dirty="0"/>
              <a:t>MAS)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Lectures </a:t>
            </a:r>
            <a:r>
              <a:rPr lang="en-IE" dirty="0" smtClean="0"/>
              <a:t>7 &amp; 8: Coordination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 smtClean="0"/>
              <a:t>Professor Gregory O’Hare,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Principal Investigator CONSUS </a:t>
            </a:r>
            <a:r>
              <a:rPr lang="en-US" dirty="0"/>
              <a:t>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  <a:endParaRPr lang="en-US" dirty="0" smtClean="0"/>
          </a:p>
          <a:p>
            <a:pPr lvl="1"/>
            <a:r>
              <a:rPr lang="en-US" dirty="0" smtClean="0"/>
              <a:t>School of Computer Science</a:t>
            </a:r>
          </a:p>
          <a:p>
            <a:pPr lvl="1"/>
            <a:r>
              <a:rPr lang="en-US" dirty="0" smtClean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nb-NO" dirty="0" err="1" smtClean="0"/>
              <a:t>Task</a:t>
            </a:r>
            <a:r>
              <a:rPr lang="nb-NO" dirty="0" smtClean="0"/>
              <a:t> </a:t>
            </a:r>
            <a:r>
              <a:rPr lang="nb-NO" dirty="0" err="1" smtClean="0"/>
              <a:t>Sharing</a:t>
            </a:r>
            <a:endParaRPr lang="en-GB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25736" y="2572544"/>
            <a:ext cx="10539536" cy="5334992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The agent decomposes the task into a set of sub-tasks that are assigned to agents:</a:t>
            </a:r>
          </a:p>
          <a:p>
            <a:pPr lvl="1"/>
            <a:r>
              <a:rPr lang="nb-NO" dirty="0" smtClean="0"/>
              <a:t>The tasks are </a:t>
            </a:r>
            <a:r>
              <a:rPr lang="nb-NO" b="1" dirty="0" smtClean="0"/>
              <a:t>assigned dynamically </a:t>
            </a:r>
            <a:r>
              <a:rPr lang="nb-NO" dirty="0" smtClean="0"/>
              <a:t>at run-time</a:t>
            </a:r>
            <a:r>
              <a:rPr lang="nb-NO" dirty="0"/>
              <a:t> </a:t>
            </a:r>
            <a:r>
              <a:rPr lang="nb-NO" dirty="0" smtClean="0"/>
              <a:t>based on agents </a:t>
            </a:r>
            <a:r>
              <a:rPr lang="nb-NO" b="1" dirty="0" smtClean="0"/>
              <a:t>capabilities</a:t>
            </a:r>
            <a:r>
              <a:rPr lang="nb-NO" dirty="0" smtClean="0"/>
              <a:t>.</a:t>
            </a:r>
          </a:p>
          <a:p>
            <a:pPr lvl="1"/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The task allocation process can be done:</a:t>
            </a:r>
          </a:p>
          <a:p>
            <a:pPr lvl="1"/>
            <a:r>
              <a:rPr lang="nb-NO" dirty="0" smtClean="0"/>
              <a:t>through a central coordinator </a:t>
            </a:r>
            <a:br>
              <a:rPr lang="nb-NO" dirty="0" smtClean="0"/>
            </a:br>
            <a:r>
              <a:rPr lang="nb-NO" dirty="0" smtClean="0"/>
              <a:t>(manager) that is authorised to</a:t>
            </a:r>
            <a:br>
              <a:rPr lang="nb-NO" dirty="0" smtClean="0"/>
            </a:br>
            <a:r>
              <a:rPr lang="nb-NO" dirty="0" smtClean="0"/>
              <a:t>assign tasks to worker agents.</a:t>
            </a:r>
          </a:p>
          <a:p>
            <a:pPr lvl="1"/>
            <a:r>
              <a:rPr lang="nb-NO" dirty="0" smtClean="0"/>
              <a:t>through some form of coordination </a:t>
            </a:r>
            <a:br>
              <a:rPr lang="nb-NO" dirty="0" smtClean="0"/>
            </a:br>
            <a:r>
              <a:rPr lang="nb-NO" dirty="0" smtClean="0"/>
              <a:t>mechanism that allows peers to</a:t>
            </a:r>
            <a:br>
              <a:rPr lang="nb-NO" dirty="0" smtClean="0"/>
            </a:br>
            <a:r>
              <a:rPr lang="nb-NO" dirty="0" smtClean="0"/>
              <a:t>reach agreement as to who will</a:t>
            </a:r>
            <a:br>
              <a:rPr lang="nb-NO" dirty="0" smtClean="0"/>
            </a:br>
            <a:r>
              <a:rPr lang="nb-NO" dirty="0" smtClean="0"/>
              <a:t>do what (e.g. negotiation, </a:t>
            </a:r>
            <a:br>
              <a:rPr lang="nb-NO" dirty="0" smtClean="0"/>
            </a:br>
            <a:r>
              <a:rPr lang="nb-NO" dirty="0" smtClean="0"/>
              <a:t>distributed planning, ...).</a:t>
            </a:r>
          </a:p>
          <a:p>
            <a:pPr lvl="1"/>
            <a:endParaRPr lang="nb-NO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453120" y="6177280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300">
                <a:solidFill>
                  <a:schemeClr val="bg1"/>
                </a:solidFill>
                <a:latin typeface="Times New Roman" pitchFamily="18" charset="0"/>
              </a:rPr>
              <a:t>Task 1</a:t>
            </a:r>
            <a:endParaRPr lang="en-GB" sz="23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53120" y="7477760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000">
                <a:solidFill>
                  <a:schemeClr val="bg1"/>
                </a:solidFill>
                <a:latin typeface="Times New Roman" pitchFamily="18" charset="0"/>
              </a:rPr>
              <a:t>Task 1.2</a:t>
            </a:r>
            <a:endParaRPr lang="en-GB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861973" y="7477760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000">
                <a:solidFill>
                  <a:schemeClr val="bg1"/>
                </a:solidFill>
                <a:latin typeface="Times New Roman" pitchFamily="18" charset="0"/>
              </a:rPr>
              <a:t>Task 1.3</a:t>
            </a:r>
            <a:endParaRPr lang="en-GB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35893" y="7477760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000" dirty="0">
                <a:solidFill>
                  <a:schemeClr val="bg1"/>
                </a:solidFill>
                <a:latin typeface="Times New Roman" pitchFamily="18" charset="0"/>
              </a:rPr>
              <a:t>Task 1.1</a:t>
            </a:r>
            <a:endParaRPr lang="en-GB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7369387" y="6719147"/>
            <a:ext cx="1300480" cy="7586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94987" y="6719147"/>
            <a:ext cx="0" cy="758613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/>
          <a:lstStyle/>
          <a:p>
            <a:endParaRPr lang="en-IE">
              <a:solidFill>
                <a:schemeClr val="bg1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9211733" y="6719147"/>
            <a:ext cx="1192107" cy="758613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/>
          <a:lstStyle/>
          <a:p>
            <a:endParaRPr lang="en-I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pPr eaLnBrk="1" hangingPunct="1"/>
            <a:r>
              <a:rPr lang="nb-NO" dirty="0" err="1" smtClean="0">
                <a:ea typeface="ＭＳ Ｐゴシック" pitchFamily="34" charset="-128"/>
              </a:rPr>
              <a:t>Result</a:t>
            </a:r>
            <a:r>
              <a:rPr lang="nb-NO" dirty="0" smtClean="0">
                <a:ea typeface="ＭＳ Ｐゴシック" pitchFamily="34" charset="-128"/>
              </a:rPr>
              <a:t> </a:t>
            </a:r>
            <a:r>
              <a:rPr lang="nb-NO" dirty="0" err="1" smtClean="0">
                <a:ea typeface="ＭＳ Ｐゴシック" pitchFamily="34" charset="-128"/>
              </a:rPr>
              <a:t>Sharing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720" y="3004592"/>
            <a:ext cx="10539536" cy="533499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nb-NO" dirty="0" smtClean="0">
                <a:ea typeface="ＭＳ Ｐゴシック" pitchFamily="34" charset="-128"/>
              </a:rPr>
              <a:t>Problem solving proceeds by agents cooperatively exchanging information as the solution is developed.</a:t>
            </a:r>
          </a:p>
          <a:p>
            <a:pPr lvl="1" eaLnBrk="1" hangingPunct="1"/>
            <a:r>
              <a:rPr lang="nb-NO" dirty="0" smtClean="0">
                <a:ea typeface="ＭＳ Ｐゴシック" pitchFamily="34" charset="-128"/>
              </a:rPr>
              <a:t>The set of tasks are pre-assigned at design time</a:t>
            </a:r>
          </a:p>
          <a:p>
            <a:pPr eaLnBrk="1" hangingPunct="1"/>
            <a:endParaRPr lang="nb-NO" dirty="0" smtClean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nb-NO" dirty="0" smtClean="0">
                <a:ea typeface="ＭＳ Ｐゴシック" pitchFamily="34" charset="-128"/>
              </a:rPr>
              <a:t>Results may be shared:</a:t>
            </a:r>
          </a:p>
          <a:p>
            <a:pPr lvl="1" eaLnBrk="1" hangingPunct="1"/>
            <a:r>
              <a:rPr lang="nb-NO" b="1" dirty="0" smtClean="0">
                <a:ea typeface="ＭＳ Ｐゴシック" pitchFamily="34" charset="-128"/>
              </a:rPr>
              <a:t>proactively</a:t>
            </a:r>
            <a:r>
              <a:rPr lang="nb-NO" dirty="0" smtClean="0">
                <a:ea typeface="ＭＳ Ｐゴシック" pitchFamily="34" charset="-128"/>
              </a:rPr>
              <a:t> - one agent sends another agent some information because it believes that the other will be interested in it.</a:t>
            </a:r>
            <a:endParaRPr lang="nb-NO" b="1" dirty="0" smtClean="0">
              <a:ea typeface="ＭＳ Ｐゴシック" pitchFamily="34" charset="-128"/>
            </a:endParaRPr>
          </a:p>
          <a:p>
            <a:pPr lvl="1" eaLnBrk="1" hangingPunct="1"/>
            <a:r>
              <a:rPr lang="nb-NO" b="1" dirty="0" smtClean="0">
                <a:ea typeface="ＭＳ Ｐゴシック" pitchFamily="34" charset="-128"/>
              </a:rPr>
              <a:t>reactively</a:t>
            </a:r>
            <a:r>
              <a:rPr lang="nb-NO" dirty="0" smtClean="0">
                <a:ea typeface="ＭＳ Ｐゴシック" pitchFamily="34" charset="-128"/>
              </a:rPr>
              <a:t> – an agent sends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 information to another in </a:t>
            </a:r>
            <a:br>
              <a:rPr lang="nb-NO" dirty="0" smtClean="0">
                <a:ea typeface="ＭＳ Ｐゴシック" pitchFamily="34" charset="-128"/>
              </a:rPr>
            </a:br>
            <a:r>
              <a:rPr lang="nb-NO" dirty="0" smtClean="0">
                <a:ea typeface="ＭＳ Ｐゴシック" pitchFamily="34" charset="-128"/>
              </a:rPr>
              <a:t>response to a request.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586134" y="7282925"/>
            <a:ext cx="2709333" cy="1842347"/>
            <a:chOff x="4080" y="3024"/>
            <a:chExt cx="1200" cy="816"/>
          </a:xfrm>
          <a:solidFill>
            <a:schemeClr val="accent1">
              <a:lumMod val="75000"/>
            </a:schemeClr>
          </a:solidFill>
        </p:grpSpPr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408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2300">
                  <a:solidFill>
                    <a:schemeClr val="bg1"/>
                  </a:solidFill>
                  <a:latin typeface="Times New Roman" pitchFamily="18" charset="0"/>
                </a:rPr>
                <a:t>A1</a:t>
              </a:r>
              <a:endParaRPr lang="en-GB" sz="23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456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2300">
                  <a:solidFill>
                    <a:schemeClr val="bg1"/>
                  </a:solidFill>
                  <a:latin typeface="Times New Roman" pitchFamily="18" charset="0"/>
                </a:rPr>
                <a:t>A2</a:t>
              </a:r>
              <a:endParaRPr lang="en-GB" sz="23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504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2300">
                  <a:solidFill>
                    <a:schemeClr val="bg1"/>
                  </a:solidFill>
                  <a:latin typeface="Times New Roman" pitchFamily="18" charset="0"/>
                </a:rPr>
                <a:t>A3</a:t>
              </a:r>
              <a:endParaRPr lang="en-GB" sz="23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0800000" flipH="1">
              <a:off x="408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0800000" flipH="1">
              <a:off x="456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0800000" flipH="1">
              <a:off x="5088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417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465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5184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/>
            </a:p>
          </p:txBody>
        </p:sp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4128" y="3120"/>
              <a:ext cx="384" cy="48"/>
              <a:chOff x="4176" y="3120"/>
              <a:chExt cx="384" cy="48"/>
            </a:xfrm>
            <a:grpFill/>
          </p:grpSpPr>
          <p:sp>
            <p:nvSpPr>
              <p:cNvPr id="12315" name="Line 15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6" name="Line 16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7" name="Line 17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2303" name="Group 18"/>
            <p:cNvGrpSpPr>
              <a:grpSpLocks/>
            </p:cNvGrpSpPr>
            <p:nvPr/>
          </p:nvGrpSpPr>
          <p:grpSpPr bwMode="auto">
            <a:xfrm>
              <a:off x="4320" y="3072"/>
              <a:ext cx="432" cy="96"/>
              <a:chOff x="4368" y="3072"/>
              <a:chExt cx="432" cy="96"/>
            </a:xfrm>
            <a:grpFill/>
          </p:grpSpPr>
          <p:sp>
            <p:nvSpPr>
              <p:cNvPr id="12312" name="Line 19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3" name="Line 20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4" name="Line 21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2304" name="Group 22"/>
            <p:cNvGrpSpPr>
              <a:grpSpLocks/>
            </p:cNvGrpSpPr>
            <p:nvPr/>
          </p:nvGrpSpPr>
          <p:grpSpPr bwMode="auto">
            <a:xfrm>
              <a:off x="4656" y="3072"/>
              <a:ext cx="384" cy="48"/>
              <a:chOff x="4176" y="3120"/>
              <a:chExt cx="384" cy="48"/>
            </a:xfrm>
            <a:grpFill/>
          </p:grpSpPr>
          <p:sp>
            <p:nvSpPr>
              <p:cNvPr id="12309" name="Line 23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0" name="Line 24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11" name="Line 25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2305" name="Group 26"/>
            <p:cNvGrpSpPr>
              <a:grpSpLocks/>
            </p:cNvGrpSpPr>
            <p:nvPr/>
          </p:nvGrpSpPr>
          <p:grpSpPr bwMode="auto">
            <a:xfrm>
              <a:off x="4848" y="3024"/>
              <a:ext cx="432" cy="96"/>
              <a:chOff x="4368" y="3072"/>
              <a:chExt cx="432" cy="96"/>
            </a:xfrm>
            <a:grpFill/>
          </p:grpSpPr>
          <p:sp>
            <p:nvSpPr>
              <p:cNvPr id="12306" name="Line 27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07" name="Line 28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  <p:sp>
            <p:nvSpPr>
              <p:cNvPr id="12308" name="Line 29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92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 smtClean="0"/>
              <a:t>Result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744" y="3070200"/>
            <a:ext cx="10539536" cy="6271096"/>
          </a:xfrm>
        </p:spPr>
        <p:txBody>
          <a:bodyPr/>
          <a:lstStyle/>
          <a:p>
            <a:r>
              <a:rPr lang="en-US" dirty="0" smtClean="0"/>
              <a:t>A Result Sharing system’s </a:t>
            </a:r>
            <a:r>
              <a:rPr lang="en-US" dirty="0"/>
              <a:t>performance can </a:t>
            </a:r>
            <a:r>
              <a:rPr lang="en-US" dirty="0" smtClean="0"/>
              <a:t>take advantage of:</a:t>
            </a:r>
          </a:p>
          <a:p>
            <a:pPr lvl="1"/>
            <a:r>
              <a:rPr lang="en-US" sz="2800" b="1" dirty="0" smtClean="0"/>
              <a:t>Confidence</a:t>
            </a:r>
            <a:r>
              <a:rPr lang="en-US" sz="2800" dirty="0"/>
              <a:t>: Higher confidence in a result if </a:t>
            </a:r>
            <a:r>
              <a:rPr lang="en-US" sz="2800" dirty="0" smtClean="0"/>
              <a:t>multiple agents </a:t>
            </a:r>
            <a:r>
              <a:rPr lang="en-US" sz="2800" dirty="0"/>
              <a:t>independently derive </a:t>
            </a:r>
            <a:r>
              <a:rPr lang="en-US" sz="2800" dirty="0" smtClean="0"/>
              <a:t>it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b="1" dirty="0" smtClean="0"/>
              <a:t>Completeness</a:t>
            </a:r>
            <a:r>
              <a:rPr lang="en-US" sz="2800" dirty="0" smtClean="0"/>
              <a:t>: Sharing </a:t>
            </a:r>
            <a:r>
              <a:rPr lang="en-US" sz="2800" b="1" dirty="0" smtClean="0"/>
              <a:t>local views </a:t>
            </a:r>
            <a:r>
              <a:rPr lang="en-US" sz="2800" dirty="0" smtClean="0"/>
              <a:t>can help to achieve a better </a:t>
            </a:r>
            <a:r>
              <a:rPr lang="en-US" sz="2800" b="1" dirty="0" smtClean="0"/>
              <a:t>global view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b="1" dirty="0" smtClean="0"/>
              <a:t>Precision</a:t>
            </a:r>
            <a:r>
              <a:rPr lang="en-US" sz="2800" dirty="0"/>
              <a:t>: Individual agents are able to refine their result based upon the results of the other agents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b="1" dirty="0" smtClean="0"/>
              <a:t>Timeliness</a:t>
            </a:r>
            <a:r>
              <a:rPr lang="en-US" sz="2800" dirty="0"/>
              <a:t>: If the agents work together to formulate the solution in parallel, the result can be attained quicker.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4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45816" y="2212504"/>
            <a:ext cx="11161240" cy="533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Traffic Management:</a:t>
            </a:r>
          </a:p>
          <a:p>
            <a:pPr lvl="1"/>
            <a:r>
              <a:rPr lang="en-GB" dirty="0" smtClean="0"/>
              <a:t>A </a:t>
            </a:r>
            <a:r>
              <a:rPr lang="en-GB" dirty="0" smtClean="0"/>
              <a:t>community </a:t>
            </a:r>
            <a:r>
              <a:rPr lang="en-GB" dirty="0" smtClean="0"/>
              <a:t>of agents </a:t>
            </a:r>
            <a:r>
              <a:rPr lang="en-GB" dirty="0" smtClean="0"/>
              <a:t>exist that monitor </a:t>
            </a:r>
            <a:r>
              <a:rPr lang="en-GB" dirty="0" smtClean="0"/>
              <a:t>the level of traffic on a road network.</a:t>
            </a:r>
          </a:p>
          <a:p>
            <a:pPr lvl="1"/>
            <a:r>
              <a:rPr lang="en-GB" dirty="0" smtClean="0"/>
              <a:t>Individual agents are responsible for pre-defined area of the road network.</a:t>
            </a:r>
          </a:p>
          <a:p>
            <a:pPr lvl="1"/>
            <a:r>
              <a:rPr lang="en-GB" dirty="0" smtClean="0"/>
              <a:t>When an agent detects a build up of traffic in its area, it contacts a pre-assigned traffic management agent</a:t>
            </a:r>
            <a:r>
              <a:rPr lang="en-GB" dirty="0" smtClean="0"/>
              <a:t>.</a:t>
            </a:r>
            <a:endParaRPr lang="en-GB" sz="2400" dirty="0" smtClean="0"/>
          </a:p>
          <a:p>
            <a:pPr marL="0" indent="0">
              <a:buNone/>
            </a:pPr>
            <a:r>
              <a:rPr lang="en-GB" sz="2800" dirty="0" smtClean="0"/>
              <a:t>Mobile Computing:</a:t>
            </a:r>
          </a:p>
          <a:p>
            <a:pPr lvl="1"/>
            <a:r>
              <a:rPr lang="en-GB" dirty="0" smtClean="0"/>
              <a:t>A personal agent (located on a users PDA) requests a map centred around the users coordinates that shows nearby hotels.</a:t>
            </a:r>
          </a:p>
          <a:p>
            <a:pPr lvl="1"/>
            <a:r>
              <a:rPr lang="en-GB" dirty="0" smtClean="0"/>
              <a:t>The map request is sent to a pre-assigned map-broker agent who then contacts an appropriate “map agent” to get the basic map and an appropriate “restaurant agent” to get a list of nearby restaurants and their coordinates</a:t>
            </a:r>
            <a:r>
              <a:rPr lang="en-GB" dirty="0" smtClean="0"/>
              <a:t>.</a:t>
            </a:r>
            <a:endParaRPr lang="en-GB" sz="2400" dirty="0" smtClean="0"/>
          </a:p>
          <a:p>
            <a:pPr marL="0" indent="0">
              <a:buNone/>
            </a:pPr>
            <a:r>
              <a:rPr lang="en-GB" sz="2800" dirty="0" smtClean="0"/>
              <a:t>Are these examples of coordination?  If so, what type?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5540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 smtClean="0"/>
              <a:t>The Contract Net Protocol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736" y="2350120"/>
            <a:ext cx="11377264" cy="5911056"/>
          </a:xfrm>
        </p:spPr>
        <p:txBody>
          <a:bodyPr>
            <a:normAutofit/>
          </a:bodyPr>
          <a:lstStyle/>
          <a:p>
            <a:r>
              <a:rPr lang="en-IE" dirty="0"/>
              <a:t>A well known </a:t>
            </a:r>
            <a:r>
              <a:rPr lang="en-IE" dirty="0" smtClean="0"/>
              <a:t>protocol for task sharing is </a:t>
            </a:r>
            <a:r>
              <a:rPr lang="en-IE" dirty="0"/>
              <a:t>the </a:t>
            </a:r>
            <a:r>
              <a:rPr lang="en-IE" b="1" dirty="0" smtClean="0"/>
              <a:t>Contract Net Protocol</a:t>
            </a:r>
            <a:r>
              <a:rPr lang="en-IE" dirty="0" smtClean="0"/>
              <a:t>.</a:t>
            </a:r>
            <a:endParaRPr lang="en-IE" dirty="0"/>
          </a:p>
          <a:p>
            <a:r>
              <a:rPr lang="en-IE" dirty="0" smtClean="0"/>
              <a:t>It is commonly broken down into 5 key stages:</a:t>
            </a:r>
            <a:endParaRPr lang="en-IE" dirty="0"/>
          </a:p>
          <a:p>
            <a:pPr marL="1170414" lvl="1" indent="-650230">
              <a:buFont typeface="+mj-lt"/>
              <a:buAutoNum type="arabicPeriod"/>
            </a:pPr>
            <a:r>
              <a:rPr lang="en-IE" dirty="0" smtClean="0"/>
              <a:t>Recognition</a:t>
            </a:r>
          </a:p>
          <a:p>
            <a:pPr marL="1170414" lvl="1" indent="-650230">
              <a:buFont typeface="+mj-lt"/>
              <a:buAutoNum type="arabicPeriod"/>
            </a:pPr>
            <a:r>
              <a:rPr lang="en-IE" dirty="0" smtClean="0"/>
              <a:t>Announcement</a:t>
            </a:r>
          </a:p>
          <a:p>
            <a:pPr marL="1170414" lvl="1" indent="-650230">
              <a:buFont typeface="+mj-lt"/>
              <a:buAutoNum type="arabicPeriod"/>
            </a:pPr>
            <a:r>
              <a:rPr lang="en-IE" dirty="0" smtClean="0"/>
              <a:t>Bidding</a:t>
            </a:r>
          </a:p>
          <a:p>
            <a:pPr marL="1170414" lvl="1" indent="-650230">
              <a:buFont typeface="+mj-lt"/>
              <a:buAutoNum type="arabicPeriod"/>
            </a:pPr>
            <a:r>
              <a:rPr lang="en-IE" dirty="0" smtClean="0"/>
              <a:t>Awarding</a:t>
            </a:r>
          </a:p>
          <a:p>
            <a:pPr marL="1170414" lvl="1" indent="-650230">
              <a:buFont typeface="+mj-lt"/>
              <a:buAutoNum type="arabicPeriod"/>
            </a:pPr>
            <a:r>
              <a:rPr lang="en-IE" dirty="0" smtClean="0"/>
              <a:t>Expediting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96" y="3796679"/>
            <a:ext cx="8424936" cy="57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 smtClean="0"/>
              <a:t>Stage 1: Recognition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9792" y="2860576"/>
            <a:ext cx="10539536" cy="6120680"/>
          </a:xfrm>
        </p:spPr>
        <p:txBody>
          <a:bodyPr>
            <a:normAutofit/>
          </a:bodyPr>
          <a:lstStyle/>
          <a:p>
            <a:r>
              <a:rPr lang="en-IE" dirty="0"/>
              <a:t>In this stage, an agent </a:t>
            </a:r>
            <a:r>
              <a:rPr lang="en-IE" dirty="0" smtClean="0"/>
              <a:t>recognizes it </a:t>
            </a:r>
            <a:r>
              <a:rPr lang="en-IE" dirty="0"/>
              <a:t>has a problem it wants help </a:t>
            </a:r>
            <a:r>
              <a:rPr lang="en-IE" dirty="0" smtClean="0"/>
              <a:t>with</a:t>
            </a:r>
            <a:r>
              <a:rPr lang="en-IE" dirty="0" smtClean="0"/>
              <a:t>.</a:t>
            </a:r>
            <a:endParaRPr lang="en-IE" dirty="0"/>
          </a:p>
          <a:p>
            <a:r>
              <a:rPr lang="en-IE" dirty="0"/>
              <a:t>An agent has a goal, and either</a:t>
            </a:r>
            <a:r>
              <a:rPr lang="en-IE" dirty="0" smtClean="0"/>
              <a:t>…</a:t>
            </a:r>
          </a:p>
          <a:p>
            <a:pPr lvl="1"/>
            <a:r>
              <a:rPr lang="en-IE" sz="2600" dirty="0" smtClean="0"/>
              <a:t>realizes </a:t>
            </a:r>
            <a:r>
              <a:rPr lang="en-IE" sz="2600" dirty="0"/>
              <a:t>it </a:t>
            </a:r>
            <a:r>
              <a:rPr lang="en-IE" sz="2600" dirty="0" smtClean="0"/>
              <a:t>cannot achieve </a:t>
            </a:r>
            <a:r>
              <a:rPr lang="en-IE" sz="2600" dirty="0"/>
              <a:t>the </a:t>
            </a: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goal </a:t>
            </a:r>
            <a:r>
              <a:rPr lang="en-IE" sz="2600" dirty="0"/>
              <a:t>in isolation </a:t>
            </a:r>
            <a:r>
              <a:rPr lang="en-IE" sz="2600" dirty="0" smtClean="0"/>
              <a:t>— does </a:t>
            </a:r>
            <a:r>
              <a:rPr lang="en-IE" sz="2600" dirty="0"/>
              <a:t>not have </a:t>
            </a: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the capability</a:t>
            </a:r>
            <a:endParaRPr lang="en-IE" sz="2600" dirty="0"/>
          </a:p>
          <a:p>
            <a:pPr lvl="1"/>
            <a:r>
              <a:rPr lang="en-IE" sz="2600" dirty="0" smtClean="0"/>
              <a:t>realizes </a:t>
            </a:r>
            <a:r>
              <a:rPr lang="en-IE" sz="2600" dirty="0"/>
              <a:t>it would </a:t>
            </a:r>
            <a:r>
              <a:rPr lang="en-IE" sz="2600" dirty="0" smtClean="0"/>
              <a:t>prefer not </a:t>
            </a:r>
            <a:r>
              <a:rPr lang="en-IE" sz="2600" dirty="0"/>
              <a:t>to </a:t>
            </a: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achieve </a:t>
            </a:r>
            <a:r>
              <a:rPr lang="en-IE" sz="2600" dirty="0"/>
              <a:t>the goal in </a:t>
            </a:r>
            <a:r>
              <a:rPr lang="en-IE" sz="2600" dirty="0" smtClean="0"/>
              <a:t>isolation </a:t>
            </a:r>
            <a:br>
              <a:rPr lang="en-IE" sz="2600" dirty="0" smtClean="0"/>
            </a:br>
            <a:r>
              <a:rPr lang="en-IE" sz="2600" dirty="0" smtClean="0"/>
              <a:t>(</a:t>
            </a:r>
            <a:r>
              <a:rPr lang="en-IE" sz="2600" dirty="0"/>
              <a:t>typically </a:t>
            </a:r>
            <a:r>
              <a:rPr lang="en-IE" sz="2600" dirty="0" smtClean="0"/>
              <a:t>because </a:t>
            </a:r>
            <a:r>
              <a:rPr lang="en-IE" sz="2600" dirty="0"/>
              <a:t>of solution </a:t>
            </a: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quality</a:t>
            </a:r>
            <a:r>
              <a:rPr lang="en-IE" sz="2600" dirty="0"/>
              <a:t>, </a:t>
            </a:r>
            <a:r>
              <a:rPr lang="en-IE" sz="2600" dirty="0" smtClean="0"/>
              <a:t>deadline</a:t>
            </a:r>
            <a:r>
              <a:rPr lang="en-IE" sz="2600" dirty="0"/>
              <a:t>, use of </a:t>
            </a: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resources</a:t>
            </a:r>
            <a:r>
              <a:rPr lang="en-IE" sz="2600" dirty="0"/>
              <a:t>, etc.)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911253" y="5093547"/>
            <a:ext cx="650240" cy="975360"/>
            <a:chOff x="768" y="3168"/>
            <a:chExt cx="432" cy="960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10945707" y="4551680"/>
            <a:ext cx="433493" cy="650240"/>
            <a:chOff x="768" y="3168"/>
            <a:chExt cx="432" cy="960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flipH="1">
            <a:off x="10945707" y="5310293"/>
            <a:ext cx="433493" cy="650240"/>
            <a:chOff x="768" y="3168"/>
            <a:chExt cx="432" cy="960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flipH="1">
            <a:off x="10945707" y="6177280"/>
            <a:ext cx="433493" cy="650240"/>
            <a:chOff x="768" y="3168"/>
            <a:chExt cx="432" cy="960"/>
          </a:xfrm>
        </p:grpSpPr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8453120" y="4009813"/>
            <a:ext cx="1300480" cy="975360"/>
          </a:xfrm>
          <a:prstGeom prst="wedgeRoundRectCallout">
            <a:avLst>
              <a:gd name="adj1" fmla="val -43750"/>
              <a:gd name="adj2" fmla="val 58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altLang="en-US" sz="2000" i="1" dirty="0">
                <a:latin typeface="Times New Roman" pitchFamily="18" charset="0"/>
              </a:rPr>
              <a:t>I have a problem!</a:t>
            </a:r>
            <a:endParaRPr lang="en-GB" altLang="en-US" sz="2000" i="1" dirty="0">
              <a:latin typeface="Times New Roman" pitchFamily="18" charset="0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261014" y="6719147"/>
            <a:ext cx="3287966" cy="6565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 dirty="0">
                <a:latin typeface="Times New Roman" pitchFamily="18" charset="0"/>
              </a:rPr>
              <a:t>(a) Recognising the problem</a:t>
            </a:r>
            <a:r>
              <a:rPr lang="nb-NO" altLang="en-US" sz="3400" dirty="0">
                <a:latin typeface="Times New Roman" pitchFamily="18" charset="0"/>
              </a:rPr>
              <a:t> </a:t>
            </a:r>
            <a:endParaRPr lang="en-GB" altLang="en-US" sz="3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1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Stage 2: Announcement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3768" y="2926184"/>
            <a:ext cx="10539536" cy="6631136"/>
          </a:xfrm>
        </p:spPr>
        <p:txBody>
          <a:bodyPr>
            <a:normAutofit/>
          </a:bodyPr>
          <a:lstStyle/>
          <a:p>
            <a:r>
              <a:rPr lang="en-IE" dirty="0"/>
              <a:t>In this stage, the agent with the task sends out </a:t>
            </a:r>
            <a:r>
              <a:rPr lang="en-IE" dirty="0" smtClean="0"/>
              <a:t>an announcement of </a:t>
            </a:r>
            <a:r>
              <a:rPr lang="en-IE" dirty="0"/>
              <a:t>the task which includes a </a:t>
            </a:r>
            <a:r>
              <a:rPr lang="en-IE" dirty="0" smtClean="0"/>
              <a:t>specification of </a:t>
            </a:r>
            <a:r>
              <a:rPr lang="en-IE" dirty="0"/>
              <a:t>the task to be </a:t>
            </a:r>
            <a:r>
              <a:rPr lang="en-IE" dirty="0" smtClean="0"/>
              <a:t>achieved.</a:t>
            </a:r>
            <a:endParaRPr lang="en-IE" dirty="0" smtClean="0"/>
          </a:p>
          <a:p>
            <a:r>
              <a:rPr lang="en-IE" dirty="0" smtClean="0"/>
              <a:t>Specification </a:t>
            </a:r>
            <a:r>
              <a:rPr lang="en-IE" dirty="0"/>
              <a:t>must encode:</a:t>
            </a:r>
          </a:p>
          <a:p>
            <a:pPr lvl="1"/>
            <a:r>
              <a:rPr lang="en-IE" dirty="0" smtClean="0"/>
              <a:t>Description </a:t>
            </a:r>
            <a:r>
              <a:rPr lang="en-IE" dirty="0"/>
              <a:t>of the task itself </a:t>
            </a:r>
          </a:p>
          <a:p>
            <a:pPr lvl="1"/>
            <a:r>
              <a:rPr lang="en-IE" dirty="0" smtClean="0"/>
              <a:t>Any </a:t>
            </a:r>
            <a:r>
              <a:rPr lang="en-IE" dirty="0"/>
              <a:t>constraints (e.g.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deadlines</a:t>
            </a:r>
            <a:r>
              <a:rPr lang="en-IE" dirty="0"/>
              <a:t>, quality </a:t>
            </a:r>
            <a:r>
              <a:rPr lang="en-IE" dirty="0" smtClean="0"/>
              <a:t>constraints)</a:t>
            </a:r>
          </a:p>
          <a:p>
            <a:pPr lvl="1"/>
            <a:r>
              <a:rPr lang="en-IE" dirty="0" smtClean="0"/>
              <a:t>Meta-task </a:t>
            </a:r>
            <a:r>
              <a:rPr lang="en-IE" dirty="0"/>
              <a:t>information (e.g.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preference </a:t>
            </a:r>
            <a:r>
              <a:rPr lang="en-IE" dirty="0"/>
              <a:t>on attributes</a:t>
            </a:r>
            <a:r>
              <a:rPr lang="en-IE" dirty="0" smtClean="0"/>
              <a:t>)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announcement is then </a:t>
            </a:r>
            <a:r>
              <a:rPr lang="en-IE" b="1" dirty="0" smtClean="0"/>
              <a:t>broadcast</a:t>
            </a:r>
            <a:endParaRPr lang="en-IE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41067" y="4985173"/>
            <a:ext cx="650240" cy="975360"/>
            <a:chOff x="768" y="3168"/>
            <a:chExt cx="432" cy="960"/>
          </a:xfrm>
        </p:grpSpPr>
        <p:sp>
          <p:nvSpPr>
            <p:cNvPr id="5" name="Line 56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58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59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10200640" y="4226560"/>
            <a:ext cx="433493" cy="650240"/>
            <a:chOff x="768" y="3168"/>
            <a:chExt cx="432" cy="960"/>
          </a:xfrm>
        </p:grpSpPr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77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78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flipH="1">
            <a:off x="10200640" y="4985173"/>
            <a:ext cx="433493" cy="650240"/>
            <a:chOff x="768" y="3168"/>
            <a:chExt cx="432" cy="960"/>
          </a:xfrm>
        </p:grpSpPr>
        <p:sp>
          <p:nvSpPr>
            <p:cNvPr id="29" name="Line 80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Line 82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Line 83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Line 84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Line 86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Line 87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Line 88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Line 89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Line 90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flipH="1">
            <a:off x="10200640" y="5852160"/>
            <a:ext cx="433493" cy="650240"/>
            <a:chOff x="768" y="3168"/>
            <a:chExt cx="432" cy="960"/>
          </a:xfrm>
        </p:grpSpPr>
        <p:sp>
          <p:nvSpPr>
            <p:cNvPr id="41" name="Line 92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Line 94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Line 95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Line 96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Line 97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98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99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100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101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102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2" name="Line 103"/>
          <p:cNvSpPr>
            <a:spLocks noChangeShapeType="1"/>
          </p:cNvSpPr>
          <p:nvPr/>
        </p:nvSpPr>
        <p:spPr bwMode="auto">
          <a:xfrm flipV="1">
            <a:off x="7708054" y="4551680"/>
            <a:ext cx="2384213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53" name="Line 104"/>
          <p:cNvSpPr>
            <a:spLocks noChangeShapeType="1"/>
          </p:cNvSpPr>
          <p:nvPr/>
        </p:nvSpPr>
        <p:spPr bwMode="auto">
          <a:xfrm>
            <a:off x="7708053" y="5201920"/>
            <a:ext cx="249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54" name="Line 105"/>
          <p:cNvSpPr>
            <a:spLocks noChangeShapeType="1"/>
          </p:cNvSpPr>
          <p:nvPr/>
        </p:nvSpPr>
        <p:spPr bwMode="auto">
          <a:xfrm>
            <a:off x="7708054" y="5201920"/>
            <a:ext cx="2384213" cy="975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55" name="Text Box 106"/>
          <p:cNvSpPr txBox="1">
            <a:spLocks noChangeArrowheads="1"/>
          </p:cNvSpPr>
          <p:nvPr/>
        </p:nvSpPr>
        <p:spPr bwMode="auto">
          <a:xfrm>
            <a:off x="6574649" y="4443307"/>
            <a:ext cx="1146951" cy="447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>
                <a:latin typeface="Times New Roman" pitchFamily="18" charset="0"/>
              </a:rPr>
              <a:t>manager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56" name="Text Box 107"/>
          <p:cNvSpPr txBox="1">
            <a:spLocks noChangeArrowheads="1"/>
          </p:cNvSpPr>
          <p:nvPr/>
        </p:nvSpPr>
        <p:spPr bwMode="auto">
          <a:xfrm>
            <a:off x="10741886" y="4660053"/>
            <a:ext cx="1288178" cy="823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>
                <a:latin typeface="Times New Roman" pitchFamily="18" charset="0"/>
              </a:rPr>
              <a:t>Potential</a:t>
            </a:r>
          </a:p>
          <a:p>
            <a:pPr eaLnBrk="1" hangingPunct="1"/>
            <a:r>
              <a:rPr lang="nb-NO" altLang="en-US" sz="2000">
                <a:latin typeface="Times New Roman" pitchFamily="18" charset="0"/>
              </a:rPr>
              <a:t>contrators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57" name="Text Box 108"/>
          <p:cNvSpPr txBox="1">
            <a:spLocks noChangeArrowheads="1"/>
          </p:cNvSpPr>
          <p:nvPr/>
        </p:nvSpPr>
        <p:spPr bwMode="auto">
          <a:xfrm>
            <a:off x="8466668" y="5165796"/>
            <a:ext cx="1539804" cy="404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700">
                <a:latin typeface="Times New Roman" pitchFamily="18" charset="0"/>
              </a:rPr>
              <a:t>announcement</a:t>
            </a:r>
            <a:endParaRPr lang="en-GB" altLang="en-US" sz="1700">
              <a:latin typeface="Times New Roman" pitchFamily="18" charset="0"/>
            </a:endParaRPr>
          </a:p>
        </p:txBody>
      </p:sp>
      <p:sp>
        <p:nvSpPr>
          <p:cNvPr id="58" name="Text Box 109"/>
          <p:cNvSpPr txBox="1">
            <a:spLocks noChangeArrowheads="1"/>
          </p:cNvSpPr>
          <p:nvPr/>
        </p:nvSpPr>
        <p:spPr bwMode="auto">
          <a:xfrm>
            <a:off x="9172038" y="6502400"/>
            <a:ext cx="2718733" cy="6545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 dirty="0">
                <a:latin typeface="Times New Roman" pitchFamily="18" charset="0"/>
              </a:rPr>
              <a:t>(b) Task Announcement</a:t>
            </a:r>
            <a:r>
              <a:rPr lang="nb-NO" altLang="en-US" sz="3400" dirty="0">
                <a:latin typeface="Times New Roman" pitchFamily="18" charset="0"/>
              </a:rPr>
              <a:t> </a:t>
            </a:r>
            <a:endParaRPr lang="en-GB" altLang="en-US" sz="3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 smtClean="0"/>
              <a:t>Stage 3: Bidding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736" y="2926184"/>
            <a:ext cx="10539536" cy="634310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Agents that receive the announcement </a:t>
            </a:r>
            <a:r>
              <a:rPr lang="en-IE" dirty="0" smtClean="0"/>
              <a:t>decide </a:t>
            </a:r>
            <a:r>
              <a:rPr lang="en-IE" dirty="0"/>
              <a:t>for themselves whether they </a:t>
            </a:r>
            <a:r>
              <a:rPr lang="en-IE" dirty="0" smtClean="0"/>
              <a:t>wish </a:t>
            </a:r>
            <a:r>
              <a:rPr lang="en-IE" dirty="0"/>
              <a:t>to </a:t>
            </a:r>
            <a:r>
              <a:rPr lang="en-IE" dirty="0" smtClean="0"/>
              <a:t>bid for </a:t>
            </a:r>
            <a:r>
              <a:rPr lang="en-IE" dirty="0"/>
              <a:t>the </a:t>
            </a:r>
            <a:r>
              <a:rPr lang="en-IE" dirty="0" smtClean="0"/>
              <a:t>task</a:t>
            </a:r>
          </a:p>
          <a:p>
            <a:endParaRPr lang="en-IE" dirty="0"/>
          </a:p>
          <a:p>
            <a:r>
              <a:rPr lang="en-IE" dirty="0" smtClean="0"/>
              <a:t>Factors:</a:t>
            </a:r>
          </a:p>
          <a:p>
            <a:pPr lvl="1"/>
            <a:r>
              <a:rPr lang="en-IE" dirty="0" smtClean="0"/>
              <a:t>agent </a:t>
            </a:r>
            <a:r>
              <a:rPr lang="en-IE" dirty="0"/>
              <a:t>must decide whether it </a:t>
            </a:r>
            <a:r>
              <a:rPr lang="en-IE" dirty="0" smtClean="0"/>
              <a:t>is</a:t>
            </a:r>
            <a:br>
              <a:rPr lang="en-IE" dirty="0" smtClean="0"/>
            </a:br>
            <a:r>
              <a:rPr lang="en-IE" dirty="0" smtClean="0"/>
              <a:t>capable </a:t>
            </a:r>
            <a:r>
              <a:rPr lang="en-IE" dirty="0"/>
              <a:t>of expediting </a:t>
            </a:r>
            <a:r>
              <a:rPr lang="en-IE" dirty="0" smtClean="0"/>
              <a:t>task</a:t>
            </a:r>
          </a:p>
          <a:p>
            <a:pPr lvl="1"/>
            <a:r>
              <a:rPr lang="en-IE" dirty="0" smtClean="0"/>
              <a:t>agent </a:t>
            </a:r>
            <a:r>
              <a:rPr lang="en-IE" dirty="0"/>
              <a:t>must evaluate the cost 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making </a:t>
            </a:r>
            <a:r>
              <a:rPr lang="en-IE" dirty="0"/>
              <a:t>the task and the </a:t>
            </a:r>
            <a:r>
              <a:rPr lang="en-IE" dirty="0" smtClean="0"/>
              <a:t>benefits </a:t>
            </a:r>
            <a:br>
              <a:rPr lang="en-IE" dirty="0" smtClean="0"/>
            </a:br>
            <a:r>
              <a:rPr lang="en-IE" dirty="0" smtClean="0"/>
              <a:t>it </a:t>
            </a:r>
            <a:r>
              <a:rPr lang="en-IE" dirty="0"/>
              <a:t>can get from making it</a:t>
            </a:r>
          </a:p>
          <a:p>
            <a:endParaRPr lang="en-IE" dirty="0"/>
          </a:p>
          <a:p>
            <a:r>
              <a:rPr lang="en-IE" dirty="0" smtClean="0"/>
              <a:t>If </a:t>
            </a:r>
            <a:r>
              <a:rPr lang="en-IE" dirty="0"/>
              <a:t>an agent chooses to bid, then it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submits </a:t>
            </a:r>
            <a:r>
              <a:rPr lang="en-IE" dirty="0"/>
              <a:t>a </a:t>
            </a:r>
            <a:r>
              <a:rPr lang="en-IE" dirty="0" smtClean="0"/>
              <a:t>tender</a:t>
            </a:r>
            <a:r>
              <a:rPr lang="en-IE" dirty="0"/>
              <a:t>, detailing the </a:t>
            </a:r>
            <a:r>
              <a:rPr lang="en-IE" dirty="0" smtClean="0"/>
              <a:t>conditions </a:t>
            </a:r>
            <a:r>
              <a:rPr lang="en-IE" dirty="0"/>
              <a:t>on which it can </a:t>
            </a:r>
            <a:r>
              <a:rPr lang="en-IE" dirty="0" smtClean="0"/>
              <a:t>execute </a:t>
            </a:r>
            <a:r>
              <a:rPr lang="en-IE" dirty="0"/>
              <a:t>the task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802880" y="4660053"/>
            <a:ext cx="650240" cy="975360"/>
            <a:chOff x="768" y="3168"/>
            <a:chExt cx="432" cy="960"/>
          </a:xfrm>
        </p:grpSpPr>
        <p:sp>
          <p:nvSpPr>
            <p:cNvPr id="5" name="Line 111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113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114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115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116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117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118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119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120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11162454" y="3901440"/>
            <a:ext cx="433493" cy="650240"/>
            <a:chOff x="768" y="3168"/>
            <a:chExt cx="432" cy="960"/>
          </a:xfrm>
        </p:grpSpPr>
        <p:sp>
          <p:nvSpPr>
            <p:cNvPr id="17" name="Line 123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125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126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127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128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129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130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131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133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flipH="1">
            <a:off x="11162454" y="4660053"/>
            <a:ext cx="433493" cy="650240"/>
            <a:chOff x="768" y="3168"/>
            <a:chExt cx="432" cy="960"/>
          </a:xfrm>
        </p:grpSpPr>
        <p:sp>
          <p:nvSpPr>
            <p:cNvPr id="29" name="Line 135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Line 137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Line 138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Line 139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Line 140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Line 141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Line 142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Line 143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Line 144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Line 145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flipH="1">
            <a:off x="11162454" y="5527040"/>
            <a:ext cx="433493" cy="650240"/>
            <a:chOff x="768" y="3168"/>
            <a:chExt cx="432" cy="960"/>
          </a:xfrm>
        </p:grpSpPr>
        <p:sp>
          <p:nvSpPr>
            <p:cNvPr id="41" name="Line 147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Line 149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Line 150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Line 151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Line 152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153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154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155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156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157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2" name="Line 158"/>
          <p:cNvSpPr>
            <a:spLocks noChangeShapeType="1"/>
          </p:cNvSpPr>
          <p:nvPr/>
        </p:nvSpPr>
        <p:spPr bwMode="auto">
          <a:xfrm flipV="1">
            <a:off x="8669867" y="4226560"/>
            <a:ext cx="2384213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53" name="Line 159"/>
          <p:cNvSpPr>
            <a:spLocks noChangeShapeType="1"/>
          </p:cNvSpPr>
          <p:nvPr/>
        </p:nvSpPr>
        <p:spPr bwMode="auto">
          <a:xfrm>
            <a:off x="8669867" y="5093547"/>
            <a:ext cx="249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54" name="Text Box 160"/>
          <p:cNvSpPr txBox="1">
            <a:spLocks noChangeArrowheads="1"/>
          </p:cNvSpPr>
          <p:nvPr/>
        </p:nvSpPr>
        <p:spPr bwMode="auto">
          <a:xfrm>
            <a:off x="7261013" y="3937565"/>
            <a:ext cx="1146951" cy="447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>
                <a:latin typeface="Times New Roman" pitchFamily="18" charset="0"/>
              </a:rPr>
              <a:t>manager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55" name="Text Box 161"/>
          <p:cNvSpPr txBox="1">
            <a:spLocks noChangeArrowheads="1"/>
          </p:cNvSpPr>
          <p:nvPr/>
        </p:nvSpPr>
        <p:spPr bwMode="auto">
          <a:xfrm>
            <a:off x="9536854" y="4623930"/>
            <a:ext cx="636693" cy="404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700">
                <a:latin typeface="Times New Roman" pitchFamily="18" charset="0"/>
              </a:rPr>
              <a:t>bids</a:t>
            </a:r>
            <a:endParaRPr lang="en-GB" altLang="en-US" sz="1700">
              <a:latin typeface="Times New Roman" pitchFamily="18" charset="0"/>
            </a:endParaRPr>
          </a:p>
        </p:txBody>
      </p:sp>
      <p:sp>
        <p:nvSpPr>
          <p:cNvPr id="56" name="Text Box 162"/>
          <p:cNvSpPr txBox="1">
            <a:spLocks noChangeArrowheads="1"/>
          </p:cNvSpPr>
          <p:nvPr/>
        </p:nvSpPr>
        <p:spPr bwMode="auto">
          <a:xfrm>
            <a:off x="7197918" y="6394027"/>
            <a:ext cx="1437959" cy="6545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 dirty="0">
                <a:latin typeface="Times New Roman" pitchFamily="18" charset="0"/>
              </a:rPr>
              <a:t>(c) Bidding</a:t>
            </a:r>
            <a:r>
              <a:rPr lang="nb-NO" altLang="en-US" sz="3400" dirty="0">
                <a:latin typeface="Times New Roman" pitchFamily="18" charset="0"/>
              </a:rPr>
              <a:t> </a:t>
            </a:r>
            <a:endParaRPr lang="en-GB" altLang="en-US" sz="3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 smtClean="0"/>
              <a:t>Stage 4: Awarding </a:t>
            </a:r>
            <a:r>
              <a:rPr lang="en-IE" dirty="0" smtClean="0"/>
              <a:t>&amp; Expediting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352" y="2500536"/>
            <a:ext cx="10539536" cy="6480720"/>
          </a:xfrm>
        </p:spPr>
        <p:txBody>
          <a:bodyPr/>
          <a:lstStyle/>
          <a:p>
            <a:r>
              <a:rPr lang="en-IE" dirty="0"/>
              <a:t>The agent that sent the </a:t>
            </a:r>
            <a:r>
              <a:rPr lang="en-IE" dirty="0" smtClean="0"/>
              <a:t>task announcement </a:t>
            </a:r>
            <a:r>
              <a:rPr lang="en-IE" dirty="0"/>
              <a:t>must </a:t>
            </a:r>
            <a:r>
              <a:rPr lang="en-IE" dirty="0" smtClean="0"/>
              <a:t>choose </a:t>
            </a:r>
            <a:r>
              <a:rPr lang="en-IE" dirty="0"/>
              <a:t>between bids &amp; </a:t>
            </a:r>
            <a:r>
              <a:rPr lang="en-IE" dirty="0" smtClean="0"/>
              <a:t>decide </a:t>
            </a:r>
            <a:r>
              <a:rPr lang="en-IE" dirty="0"/>
              <a:t>who to “award the </a:t>
            </a:r>
            <a:r>
              <a:rPr lang="en-IE" dirty="0" smtClean="0"/>
              <a:t>contract</a:t>
            </a:r>
            <a:r>
              <a:rPr lang="en-IE" dirty="0"/>
              <a:t>” </a:t>
            </a:r>
            <a:r>
              <a:rPr lang="en-IE" dirty="0" smtClean="0"/>
              <a:t>to</a:t>
            </a:r>
            <a:endParaRPr lang="en-IE" dirty="0"/>
          </a:p>
          <a:p>
            <a:endParaRPr lang="en-IE" sz="1400" dirty="0" smtClean="0"/>
          </a:p>
          <a:p>
            <a:r>
              <a:rPr lang="en-IE" dirty="0" smtClean="0"/>
              <a:t>The </a:t>
            </a:r>
            <a:r>
              <a:rPr lang="en-IE" dirty="0"/>
              <a:t>result of this process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is communicated </a:t>
            </a:r>
            <a:r>
              <a:rPr lang="en-IE" dirty="0"/>
              <a:t>to the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agents </a:t>
            </a:r>
            <a:r>
              <a:rPr lang="en-IE" dirty="0"/>
              <a:t>that </a:t>
            </a:r>
            <a:r>
              <a:rPr lang="en-IE" dirty="0" smtClean="0"/>
              <a:t>submitted </a:t>
            </a:r>
            <a:r>
              <a:rPr lang="en-IE" dirty="0"/>
              <a:t>a </a:t>
            </a:r>
            <a:r>
              <a:rPr lang="en-IE" dirty="0" smtClean="0"/>
              <a:t>bid</a:t>
            </a:r>
          </a:p>
          <a:p>
            <a:endParaRPr lang="en-IE" sz="1400" dirty="0"/>
          </a:p>
          <a:p>
            <a:r>
              <a:rPr lang="en-IE" dirty="0" smtClean="0"/>
              <a:t>The successful contractor then</a:t>
            </a:r>
            <a:br>
              <a:rPr lang="en-IE" dirty="0" smtClean="0"/>
            </a:br>
            <a:r>
              <a:rPr lang="en-IE" dirty="0" smtClean="0"/>
              <a:t>expedites the task.</a:t>
            </a:r>
          </a:p>
          <a:p>
            <a:pPr lvl="1"/>
            <a:r>
              <a:rPr lang="en-IE" dirty="0" smtClean="0"/>
              <a:t>That may involve generating further</a:t>
            </a:r>
            <a:br>
              <a:rPr lang="en-IE" dirty="0" smtClean="0"/>
            </a:br>
            <a:r>
              <a:rPr lang="en-IE" dirty="0" smtClean="0"/>
              <a:t>manager-contractor relationships: sub-contracting</a:t>
            </a:r>
            <a:endParaRPr lang="en-IE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285653" y="4226560"/>
            <a:ext cx="650240" cy="975360"/>
            <a:chOff x="768" y="3168"/>
            <a:chExt cx="432" cy="960"/>
          </a:xfrm>
        </p:grpSpPr>
        <p:sp>
          <p:nvSpPr>
            <p:cNvPr id="5" name="Line 164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166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Line 167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Line 168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Line 169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Line 170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Line 171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Line 172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Line 173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Line 174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9645227" y="4226560"/>
            <a:ext cx="433493" cy="650240"/>
            <a:chOff x="768" y="3168"/>
            <a:chExt cx="432" cy="960"/>
          </a:xfrm>
        </p:grpSpPr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9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178"/>
            <p:cNvSpPr>
              <a:spLocks noChangeShapeType="1"/>
            </p:cNvSpPr>
            <p:nvPr/>
          </p:nvSpPr>
          <p:spPr bwMode="auto">
            <a:xfrm>
              <a:off x="9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Line 179"/>
            <p:cNvSpPr>
              <a:spLocks noChangeShapeType="1"/>
            </p:cNvSpPr>
            <p:nvPr/>
          </p:nvSpPr>
          <p:spPr bwMode="auto">
            <a:xfrm flipH="1">
              <a:off x="768" y="38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Line 180"/>
            <p:cNvSpPr>
              <a:spLocks noChangeShapeType="1"/>
            </p:cNvSpPr>
            <p:nvPr/>
          </p:nvSpPr>
          <p:spPr bwMode="auto">
            <a:xfrm>
              <a:off x="768" y="40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181"/>
            <p:cNvSpPr>
              <a:spLocks noChangeShapeType="1"/>
            </p:cNvSpPr>
            <p:nvPr/>
          </p:nvSpPr>
          <p:spPr bwMode="auto">
            <a:xfrm>
              <a:off x="912" y="36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182"/>
            <p:cNvSpPr>
              <a:spLocks noChangeShapeType="1"/>
            </p:cNvSpPr>
            <p:nvPr/>
          </p:nvSpPr>
          <p:spPr bwMode="auto">
            <a:xfrm>
              <a:off x="1152" y="41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Line 183"/>
            <p:cNvSpPr>
              <a:spLocks noChangeShapeType="1"/>
            </p:cNvSpPr>
            <p:nvPr/>
          </p:nvSpPr>
          <p:spPr bwMode="auto">
            <a:xfrm flipH="1">
              <a:off x="816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Line 184"/>
            <p:cNvSpPr>
              <a:spLocks noChangeShapeType="1"/>
            </p:cNvSpPr>
            <p:nvPr/>
          </p:nvSpPr>
          <p:spPr bwMode="auto">
            <a:xfrm flipH="1">
              <a:off x="76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85"/>
            <p:cNvSpPr>
              <a:spLocks noChangeShapeType="1"/>
            </p:cNvSpPr>
            <p:nvPr/>
          </p:nvSpPr>
          <p:spPr bwMode="auto">
            <a:xfrm>
              <a:off x="9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Line 18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8" name="Line 187"/>
          <p:cNvSpPr>
            <a:spLocks noChangeShapeType="1"/>
          </p:cNvSpPr>
          <p:nvPr/>
        </p:nvSpPr>
        <p:spPr bwMode="auto">
          <a:xfrm>
            <a:off x="7152640" y="4660053"/>
            <a:ext cx="249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29" name="Text Box 188"/>
          <p:cNvSpPr txBox="1">
            <a:spLocks noChangeArrowheads="1"/>
          </p:cNvSpPr>
          <p:nvPr/>
        </p:nvSpPr>
        <p:spPr bwMode="auto">
          <a:xfrm>
            <a:off x="5960533" y="3576321"/>
            <a:ext cx="1146951" cy="447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>
                <a:latin typeface="Times New Roman" pitchFamily="18" charset="0"/>
              </a:rPr>
              <a:t>manager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30" name="Text Box 189"/>
          <p:cNvSpPr txBox="1">
            <a:spLocks noChangeArrowheads="1"/>
          </p:cNvSpPr>
          <p:nvPr/>
        </p:nvSpPr>
        <p:spPr bwMode="auto">
          <a:xfrm>
            <a:off x="8019627" y="4190436"/>
            <a:ext cx="1268871" cy="404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1700">
                <a:latin typeface="Times New Roman" pitchFamily="18" charset="0"/>
              </a:rPr>
              <a:t>Award task</a:t>
            </a:r>
            <a:endParaRPr lang="en-GB" altLang="en-US" sz="1700">
              <a:latin typeface="Times New Roman" pitchFamily="18" charset="0"/>
            </a:endParaRPr>
          </a:p>
        </p:txBody>
      </p:sp>
      <p:sp>
        <p:nvSpPr>
          <p:cNvPr id="31" name="Text Box 190"/>
          <p:cNvSpPr txBox="1">
            <a:spLocks noChangeArrowheads="1"/>
          </p:cNvSpPr>
          <p:nvPr/>
        </p:nvSpPr>
        <p:spPr bwMode="auto">
          <a:xfrm>
            <a:off x="10614990" y="4154311"/>
            <a:ext cx="1198786" cy="823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>
                <a:latin typeface="Times New Roman" pitchFamily="18" charset="0"/>
              </a:rPr>
              <a:t>Potential</a:t>
            </a:r>
          </a:p>
          <a:p>
            <a:pPr eaLnBrk="1" hangingPunct="1"/>
            <a:r>
              <a:rPr lang="nb-NO" altLang="en-US" sz="2000">
                <a:latin typeface="Times New Roman" pitchFamily="18" charset="0"/>
              </a:rPr>
              <a:t>contrator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32" name="Text Box 191"/>
          <p:cNvSpPr txBox="1">
            <a:spLocks noChangeArrowheads="1"/>
          </p:cNvSpPr>
          <p:nvPr/>
        </p:nvSpPr>
        <p:spPr bwMode="auto">
          <a:xfrm>
            <a:off x="9378618" y="6068907"/>
            <a:ext cx="2233324" cy="6545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altLang="en-US" sz="2000" dirty="0">
                <a:latin typeface="Times New Roman" pitchFamily="18" charset="0"/>
              </a:rPr>
              <a:t>(d) Award Contract</a:t>
            </a:r>
            <a:r>
              <a:rPr lang="nb-NO" altLang="en-US" sz="3400" dirty="0">
                <a:latin typeface="Times New Roman" pitchFamily="18" charset="0"/>
              </a:rPr>
              <a:t> </a:t>
            </a:r>
            <a:endParaRPr lang="en-GB" altLang="en-US" sz="3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The Contract Net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9752" y="2860576"/>
            <a:ext cx="10539536" cy="5334992"/>
          </a:xfrm>
        </p:spPr>
        <p:txBody>
          <a:bodyPr>
            <a:normAutofit lnSpcReduction="10000"/>
          </a:bodyPr>
          <a:lstStyle/>
          <a:p>
            <a:r>
              <a:rPr lang="en-IE" dirty="0">
                <a:solidFill>
                  <a:schemeClr val="tx1"/>
                </a:solidFill>
              </a:rPr>
              <a:t>The collection of nodes </a:t>
            </a:r>
            <a:r>
              <a:rPr lang="en-IE" dirty="0" smtClean="0">
                <a:solidFill>
                  <a:schemeClr val="tx1"/>
                </a:solidFill>
              </a:rPr>
              <a:t>(agents) is </a:t>
            </a:r>
            <a:r>
              <a:rPr lang="en-IE" dirty="0">
                <a:solidFill>
                  <a:schemeClr val="tx1"/>
                </a:solidFill>
              </a:rPr>
              <a:t>the </a:t>
            </a:r>
            <a:r>
              <a:rPr lang="en-IE" dirty="0" smtClean="0">
                <a:solidFill>
                  <a:schemeClr val="tx1"/>
                </a:solidFill>
              </a:rPr>
              <a:t>“contract net”</a:t>
            </a: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Each </a:t>
            </a:r>
            <a:r>
              <a:rPr lang="en-IE" dirty="0">
                <a:solidFill>
                  <a:schemeClr val="tx1"/>
                </a:solidFill>
              </a:rPr>
              <a:t>node on the network can, at different </a:t>
            </a:r>
            <a:r>
              <a:rPr lang="en-IE" dirty="0" smtClean="0">
                <a:solidFill>
                  <a:schemeClr val="tx1"/>
                </a:solidFill>
              </a:rPr>
              <a:t>times </a:t>
            </a:r>
            <a:r>
              <a:rPr lang="en-IE" dirty="0">
                <a:solidFill>
                  <a:schemeClr val="tx1"/>
                </a:solidFill>
              </a:rPr>
              <a:t>or for different tasks, be a </a:t>
            </a:r>
            <a:r>
              <a:rPr lang="en-IE" dirty="0" smtClean="0">
                <a:solidFill>
                  <a:schemeClr val="tx1"/>
                </a:solidFill>
              </a:rPr>
              <a:t>manager or </a:t>
            </a:r>
            <a:r>
              <a:rPr lang="en-IE" dirty="0">
                <a:solidFill>
                  <a:schemeClr val="tx1"/>
                </a:solidFill>
              </a:rPr>
              <a:t>a </a:t>
            </a:r>
            <a:r>
              <a:rPr lang="en-IE" dirty="0" smtClean="0">
                <a:solidFill>
                  <a:schemeClr val="tx1"/>
                </a:solidFill>
              </a:rPr>
              <a:t>contractor</a:t>
            </a: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When </a:t>
            </a:r>
            <a:r>
              <a:rPr lang="en-IE" dirty="0">
                <a:solidFill>
                  <a:schemeClr val="tx1"/>
                </a:solidFill>
              </a:rPr>
              <a:t>a node gets a composite task (or for </a:t>
            </a:r>
            <a:r>
              <a:rPr lang="en-IE" dirty="0" smtClean="0">
                <a:solidFill>
                  <a:schemeClr val="tx1"/>
                </a:solidFill>
              </a:rPr>
              <a:t>any </a:t>
            </a:r>
            <a:r>
              <a:rPr lang="en-IE" dirty="0">
                <a:solidFill>
                  <a:schemeClr val="tx1"/>
                </a:solidFill>
              </a:rPr>
              <a:t>reason can’t solve its present task), it </a:t>
            </a:r>
            <a:r>
              <a:rPr lang="en-IE" dirty="0" smtClean="0">
                <a:solidFill>
                  <a:schemeClr val="tx1"/>
                </a:solidFill>
              </a:rPr>
              <a:t>breaks </a:t>
            </a:r>
            <a:r>
              <a:rPr lang="en-IE" dirty="0">
                <a:solidFill>
                  <a:schemeClr val="tx1"/>
                </a:solidFill>
              </a:rPr>
              <a:t>it into subtasks (if possible) and </a:t>
            </a:r>
            <a:r>
              <a:rPr lang="en-IE" dirty="0" smtClean="0">
                <a:solidFill>
                  <a:schemeClr val="tx1"/>
                </a:solidFill>
              </a:rPr>
              <a:t>announces </a:t>
            </a:r>
            <a:r>
              <a:rPr lang="en-IE" dirty="0">
                <a:solidFill>
                  <a:schemeClr val="tx1"/>
                </a:solidFill>
              </a:rPr>
              <a:t>them (acting as a manager), </a:t>
            </a:r>
            <a:r>
              <a:rPr lang="en-IE" dirty="0" smtClean="0">
                <a:solidFill>
                  <a:schemeClr val="tx1"/>
                </a:solidFill>
              </a:rPr>
              <a:t>receives </a:t>
            </a:r>
            <a:r>
              <a:rPr lang="en-IE" dirty="0">
                <a:solidFill>
                  <a:schemeClr val="tx1"/>
                </a:solidFill>
              </a:rPr>
              <a:t>bids from potential contractors, and </a:t>
            </a:r>
            <a:r>
              <a:rPr lang="en-IE" dirty="0" smtClean="0">
                <a:solidFill>
                  <a:schemeClr val="tx1"/>
                </a:solidFill>
              </a:rPr>
              <a:t>then </a:t>
            </a:r>
            <a:r>
              <a:rPr lang="en-IE" dirty="0">
                <a:solidFill>
                  <a:schemeClr val="tx1"/>
                </a:solidFill>
              </a:rPr>
              <a:t>awards the </a:t>
            </a:r>
            <a:r>
              <a:rPr lang="en-IE" dirty="0" smtClean="0">
                <a:solidFill>
                  <a:schemeClr val="tx1"/>
                </a:solidFill>
              </a:rPr>
              <a:t>job.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8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pPr eaLnBrk="1" hangingPunct="1"/>
            <a:r>
              <a:rPr lang="nb-NO" dirty="0" err="1" smtClean="0">
                <a:ea typeface="ＭＳ Ｐゴシック" pitchFamily="34" charset="-128"/>
              </a:rPr>
              <a:t>Coordination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85776" y="2716560"/>
            <a:ext cx="10539536" cy="533499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nb-NO" sz="3400" dirty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nb-NO" sz="3400" dirty="0">
                <a:ea typeface="ＭＳ Ｐゴシック" pitchFamily="34" charset="-128"/>
              </a:rPr>
              <a:t>	</a:t>
            </a:r>
            <a:r>
              <a:rPr lang="nb-NO" sz="3400" dirty="0">
                <a:solidFill>
                  <a:srgbClr val="00429A"/>
                </a:solidFill>
                <a:ea typeface="ＭＳ Ｐゴシック" pitchFamily="34" charset="-128"/>
              </a:rPr>
              <a:t>"The process by which an agent reasons about its local actions and the (anticipated) actions of others to try and ensure that the community acts in a coherent manner.”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34648" y="5596880"/>
            <a:ext cx="3214404" cy="5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sz="2800" i="1" dirty="0">
                <a:solidFill>
                  <a:schemeClr val="tx2"/>
                </a:solidFill>
                <a:latin typeface="Times New Roman" pitchFamily="18" charset="0"/>
              </a:rPr>
              <a:t>Nick Jennings,1996</a:t>
            </a:r>
            <a:endParaRPr lang="en-GB" sz="28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 smtClean="0"/>
              <a:t>Implementation 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744" y="2356520"/>
            <a:ext cx="10539536" cy="6336704"/>
          </a:xfrm>
        </p:spPr>
        <p:txBody>
          <a:bodyPr>
            <a:normAutofit lnSpcReduction="10000"/>
          </a:bodyPr>
          <a:lstStyle/>
          <a:p>
            <a:r>
              <a:rPr lang="en-IE" sz="2800" dirty="0"/>
              <a:t>How to</a:t>
            </a:r>
            <a:r>
              <a:rPr lang="en-IE" sz="2800" dirty="0" smtClean="0"/>
              <a:t>…</a:t>
            </a:r>
          </a:p>
          <a:p>
            <a:endParaRPr lang="en-IE" sz="2800" dirty="0" smtClean="0"/>
          </a:p>
          <a:p>
            <a:pPr lvl="1"/>
            <a:r>
              <a:rPr lang="en-IE" sz="2800" dirty="0" smtClean="0"/>
              <a:t>… specify </a:t>
            </a:r>
            <a:r>
              <a:rPr lang="en-IE" sz="2800" b="1" dirty="0" smtClean="0">
                <a:solidFill>
                  <a:srgbClr val="00974A"/>
                </a:solidFill>
              </a:rPr>
              <a:t>tasks</a:t>
            </a:r>
            <a:r>
              <a:rPr lang="en-IE" sz="2800" dirty="0" smtClean="0"/>
              <a:t>?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 smtClean="0"/>
              <a:t>… specify </a:t>
            </a:r>
            <a:r>
              <a:rPr lang="en-IE" sz="2800" b="1" dirty="0" smtClean="0">
                <a:solidFill>
                  <a:srgbClr val="00974A"/>
                </a:solidFill>
              </a:rPr>
              <a:t>quality of service</a:t>
            </a:r>
            <a:r>
              <a:rPr lang="en-IE" sz="2800" dirty="0" smtClean="0"/>
              <a:t>?</a:t>
            </a:r>
          </a:p>
          <a:p>
            <a:pPr lvl="1"/>
            <a:endParaRPr lang="en-IE" sz="2800" dirty="0"/>
          </a:p>
          <a:p>
            <a:pPr lvl="1"/>
            <a:r>
              <a:rPr lang="en-IE" sz="2800" b="1" dirty="0" smtClean="0">
                <a:solidFill>
                  <a:srgbClr val="00974A"/>
                </a:solidFill>
              </a:rPr>
              <a:t>… </a:t>
            </a:r>
            <a:r>
              <a:rPr lang="en-IE" sz="2800" b="1" dirty="0">
                <a:solidFill>
                  <a:srgbClr val="00974A"/>
                </a:solidFill>
              </a:rPr>
              <a:t>select </a:t>
            </a:r>
            <a:r>
              <a:rPr lang="en-IE" sz="2800" dirty="0"/>
              <a:t>between competing offers</a:t>
            </a:r>
            <a:r>
              <a:rPr lang="en-IE" sz="2800" dirty="0" smtClean="0"/>
              <a:t>?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 smtClean="0"/>
              <a:t>… </a:t>
            </a:r>
            <a:r>
              <a:rPr lang="en-IE" sz="2800" b="1" dirty="0">
                <a:solidFill>
                  <a:schemeClr val="tx2"/>
                </a:solidFill>
              </a:rPr>
              <a:t>differentiate between offers </a:t>
            </a:r>
            <a:r>
              <a:rPr lang="en-IE" sz="2800" dirty="0"/>
              <a:t>based on </a:t>
            </a:r>
            <a:r>
              <a:rPr lang="en-IE" sz="2800" dirty="0" smtClean="0"/>
              <a:t>multiple </a:t>
            </a:r>
            <a:r>
              <a:rPr lang="en-IE" sz="2800" dirty="0"/>
              <a:t>criteria</a:t>
            </a:r>
            <a:r>
              <a:rPr lang="en-IE" sz="2800" dirty="0" smtClean="0"/>
              <a:t>?</a:t>
            </a:r>
          </a:p>
          <a:p>
            <a:pPr lvl="1"/>
            <a:endParaRPr lang="en-IE" sz="2800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035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 smtClean="0"/>
              <a:t>Optimisations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7784" y="2572544"/>
            <a:ext cx="10539536" cy="6604992"/>
          </a:xfrm>
        </p:spPr>
        <p:txBody>
          <a:bodyPr>
            <a:normAutofit/>
          </a:bodyPr>
          <a:lstStyle/>
          <a:p>
            <a:r>
              <a:rPr lang="en-IE" b="1" dirty="0"/>
              <a:t>Focused </a:t>
            </a:r>
            <a:r>
              <a:rPr lang="en-IE" b="1" dirty="0" smtClean="0"/>
              <a:t>addressing</a:t>
            </a:r>
            <a:r>
              <a:rPr lang="en-IE" dirty="0" smtClean="0"/>
              <a:t>: when </a:t>
            </a:r>
            <a:r>
              <a:rPr lang="en-IE" dirty="0"/>
              <a:t>general </a:t>
            </a:r>
            <a:r>
              <a:rPr lang="en-IE" dirty="0" smtClean="0"/>
              <a:t>broadcast </a:t>
            </a:r>
            <a:r>
              <a:rPr lang="en-IE" dirty="0"/>
              <a:t>isn’t </a:t>
            </a:r>
            <a:r>
              <a:rPr lang="en-IE" dirty="0" smtClean="0"/>
              <a:t>required</a:t>
            </a:r>
            <a:endParaRPr lang="en-IE" dirty="0"/>
          </a:p>
          <a:p>
            <a:pPr lvl="1"/>
            <a:r>
              <a:rPr lang="en-IE" dirty="0"/>
              <a:t>Agents could automatically </a:t>
            </a:r>
            <a:r>
              <a:rPr lang="en-IE" dirty="0" smtClean="0"/>
              <a:t>learn which </a:t>
            </a:r>
            <a:r>
              <a:rPr lang="en-IE" dirty="0"/>
              <a:t>are the </a:t>
            </a:r>
            <a:r>
              <a:rPr lang="en-IE" dirty="0" smtClean="0"/>
              <a:t>most </a:t>
            </a:r>
            <a:r>
              <a:rPr lang="en-IE" dirty="0"/>
              <a:t>appropriate nodes for common </a:t>
            </a:r>
            <a:r>
              <a:rPr lang="en-IE" dirty="0" smtClean="0"/>
              <a:t>tasks</a:t>
            </a:r>
            <a:endParaRPr lang="en-IE" dirty="0" smtClean="0"/>
          </a:p>
          <a:p>
            <a:r>
              <a:rPr lang="en-IE" b="1" dirty="0" smtClean="0"/>
              <a:t>Directed contracts</a:t>
            </a:r>
            <a:r>
              <a:rPr lang="en-IE" dirty="0" smtClean="0"/>
              <a:t>: </a:t>
            </a:r>
            <a:r>
              <a:rPr lang="en-IE" dirty="0"/>
              <a:t>when manager already </a:t>
            </a:r>
            <a:r>
              <a:rPr lang="en-IE" dirty="0" smtClean="0"/>
              <a:t>knows </a:t>
            </a:r>
            <a:r>
              <a:rPr lang="en-IE" dirty="0"/>
              <a:t>which node is appropriate</a:t>
            </a:r>
          </a:p>
          <a:p>
            <a:pPr lvl="1"/>
            <a:r>
              <a:rPr lang="en-IE" dirty="0" smtClean="0"/>
              <a:t>For </a:t>
            </a:r>
            <a:r>
              <a:rPr lang="en-IE" dirty="0"/>
              <a:t>instance when a very similar task has already </a:t>
            </a:r>
            <a:r>
              <a:rPr lang="en-IE" dirty="0" smtClean="0"/>
              <a:t>been </a:t>
            </a:r>
            <a:r>
              <a:rPr lang="en-IE" dirty="0"/>
              <a:t>done in the </a:t>
            </a:r>
            <a:r>
              <a:rPr lang="en-IE" dirty="0" smtClean="0"/>
              <a:t>past</a:t>
            </a:r>
            <a:endParaRPr lang="en-IE" dirty="0" smtClean="0"/>
          </a:p>
          <a:p>
            <a:r>
              <a:rPr lang="en-IE" b="1" dirty="0" smtClean="0"/>
              <a:t>Proactive Offers</a:t>
            </a:r>
            <a:r>
              <a:rPr lang="en-IE" dirty="0" smtClean="0"/>
              <a:t>: when a node thinks a manager might need a task performed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nodes can make </a:t>
            </a:r>
            <a:r>
              <a:rPr lang="en-IE" dirty="0" smtClean="0"/>
              <a:t>proactive offers to potential </a:t>
            </a:r>
            <a:r>
              <a:rPr lang="en-IE" dirty="0"/>
              <a:t>managers of the kind of tasks they </a:t>
            </a:r>
            <a:r>
              <a:rPr lang="en-IE" dirty="0" smtClean="0"/>
              <a:t>are </a:t>
            </a:r>
            <a:r>
              <a:rPr lang="en-IE" dirty="0"/>
              <a:t>able to execute</a:t>
            </a:r>
          </a:p>
        </p:txBody>
      </p:sp>
    </p:spTree>
    <p:extLst>
      <p:ext uri="{BB962C8B-B14F-4D97-AF65-F5344CB8AC3E}">
        <p14:creationId xmlns:p14="http://schemas.microsoft.com/office/powerpoint/2010/main" val="21479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Contract Net Protocol</a:t>
            </a:r>
          </a:p>
        </p:txBody>
      </p:sp>
      <p:pic>
        <p:nvPicPr>
          <p:cNvPr id="11267" name="Picture 4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09" y="2113280"/>
            <a:ext cx="5271912" cy="709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5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 smtClean="0"/>
              <a:t>Handling Inconsistency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1800" y="2284512"/>
            <a:ext cx="11017224" cy="5334992"/>
          </a:xfrm>
        </p:spPr>
        <p:txBody>
          <a:bodyPr/>
          <a:lstStyle/>
          <a:p>
            <a:r>
              <a:rPr lang="en-GB" dirty="0" smtClean="0"/>
              <a:t>Inconsistencies can occur in cooperative systems.</a:t>
            </a:r>
          </a:p>
          <a:p>
            <a:pPr lvl="1"/>
            <a:r>
              <a:rPr lang="en-GB" dirty="0" smtClean="0"/>
              <a:t>Agents do not share common objectives.</a:t>
            </a:r>
          </a:p>
          <a:p>
            <a:pPr lvl="1"/>
            <a:r>
              <a:rPr lang="en-GB" dirty="0" smtClean="0"/>
              <a:t>No single agent has a global view of the system.</a:t>
            </a:r>
          </a:p>
          <a:p>
            <a:pPr lvl="1"/>
            <a:r>
              <a:rPr lang="en-GB" dirty="0" smtClean="0"/>
              <a:t>Cooperating agents may have incompatible belief sets.</a:t>
            </a:r>
          </a:p>
          <a:p>
            <a:pPr lvl="1"/>
            <a:r>
              <a:rPr lang="en-GB" dirty="0" smtClean="0"/>
              <a:t>Sensory apparatus may be faulty or return erroneous data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Potential Solutions:</a:t>
            </a:r>
          </a:p>
          <a:p>
            <a:pPr lvl="1">
              <a:spcBef>
                <a:spcPts val="1800"/>
              </a:spcBef>
            </a:pPr>
            <a:r>
              <a:rPr lang="en-GB" b="1" dirty="0" smtClean="0">
                <a:solidFill>
                  <a:srgbClr val="00974A"/>
                </a:solidFill>
              </a:rPr>
              <a:t>Don’t let it happen (or ignore it)</a:t>
            </a:r>
            <a:r>
              <a:rPr lang="en-GB" dirty="0" smtClean="0"/>
              <a:t>: In Contract Net based systems, it is the managers view of the problem that matters.</a:t>
            </a:r>
          </a:p>
          <a:p>
            <a:pPr lvl="1">
              <a:spcBef>
                <a:spcPts val="1800"/>
              </a:spcBef>
            </a:pPr>
            <a:r>
              <a:rPr lang="en-GB" b="1" dirty="0" smtClean="0">
                <a:solidFill>
                  <a:srgbClr val="00974A"/>
                </a:solidFill>
              </a:rPr>
              <a:t>Resolve inconsistencies through bargaining</a:t>
            </a:r>
            <a:r>
              <a:rPr lang="en-GB" dirty="0" smtClean="0">
                <a:solidFill>
                  <a:srgbClr val="00974A"/>
                </a:solidFill>
              </a:rPr>
              <a:t>: </a:t>
            </a:r>
            <a:r>
              <a:rPr lang="en-GB" dirty="0" smtClean="0"/>
              <a:t>Agents try to overcome the inconsistency by discussing the problem – in practice, this leads to message explosion.</a:t>
            </a:r>
          </a:p>
          <a:p>
            <a:pPr lvl="1">
              <a:spcBef>
                <a:spcPts val="1800"/>
              </a:spcBef>
            </a:pPr>
            <a:r>
              <a:rPr lang="en-GB" b="1" dirty="0" smtClean="0">
                <a:solidFill>
                  <a:srgbClr val="00974A"/>
                </a:solidFill>
              </a:rPr>
              <a:t>Building systems that degrade gracefully in the presence of inconsistency</a:t>
            </a:r>
            <a:r>
              <a:rPr lang="en-GB" dirty="0" smtClean="0"/>
              <a:t>: Design systems that are aware of inconsistencies and attempt to handle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9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 smtClean="0"/>
              <a:t>Functionally Accurate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3768" y="2860576"/>
            <a:ext cx="10539536" cy="6336704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Nodes cooperatively exchange and integrate partial, tentative high-level results to construct a consistent and complete solution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Problem solving is not constrained to a particular sequence of events - it progresses opportunistically and incrementally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Agents exchange high-level intermediate results rather than by exchanging raw data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Uncertainty and inconsistency is resolved when partial results are exchanged and compared with other partial solutions.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 smtClean="0">
                <a:solidFill>
                  <a:schemeClr val="tx1"/>
                </a:solidFill>
              </a:rPr>
              <a:t>solution is not constrained to a single solution route – any potential solution is accepted.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9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nb-NO" dirty="0" err="1" smtClean="0"/>
              <a:t>Coordination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endParaRPr lang="en-GB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73808" y="2860576"/>
            <a:ext cx="10539536" cy="6264696"/>
          </a:xfrm>
        </p:spPr>
        <p:txBody>
          <a:bodyPr/>
          <a:lstStyle/>
          <a:p>
            <a:pPr marL="0" indent="0">
              <a:buNone/>
            </a:pPr>
            <a:r>
              <a:rPr lang="nb-NO" dirty="0" err="1" smtClean="0">
                <a:solidFill>
                  <a:srgbClr val="00429A"/>
                </a:solidFill>
              </a:rPr>
              <a:t>Consider</a:t>
            </a:r>
            <a:r>
              <a:rPr lang="nb-NO" dirty="0" smtClean="0">
                <a:solidFill>
                  <a:srgbClr val="00429A"/>
                </a:solidFill>
              </a:rPr>
              <a:t> an </a:t>
            </a:r>
            <a:r>
              <a:rPr lang="nb-NO" dirty="0" err="1" smtClean="0">
                <a:solidFill>
                  <a:srgbClr val="00429A"/>
                </a:solidFill>
              </a:rPr>
              <a:t>interaction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between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two</a:t>
            </a:r>
            <a:r>
              <a:rPr lang="nb-NO" dirty="0" smtClean="0">
                <a:solidFill>
                  <a:srgbClr val="00429A"/>
                </a:solidFill>
              </a:rPr>
              <a:t> robots, A and B, operating in a </a:t>
            </a:r>
            <a:r>
              <a:rPr lang="nb-NO" dirty="0" err="1" smtClean="0">
                <a:solidFill>
                  <a:srgbClr val="00429A"/>
                </a:solidFill>
              </a:rPr>
              <a:t>warehouse</a:t>
            </a:r>
            <a:r>
              <a:rPr lang="nb-NO" dirty="0" smtClean="0">
                <a:solidFill>
                  <a:srgbClr val="00429A"/>
                </a:solidFill>
              </a:rPr>
              <a:t>.</a:t>
            </a:r>
            <a:endParaRPr lang="nb-NO" dirty="0" smtClean="0">
              <a:solidFill>
                <a:srgbClr val="00429A"/>
              </a:solidFill>
            </a:endParaRPr>
          </a:p>
          <a:p>
            <a:pPr marL="0" indent="0">
              <a:buNone/>
            </a:pPr>
            <a:r>
              <a:rPr lang="nb-NO" dirty="0" err="1" smtClean="0">
                <a:solidFill>
                  <a:srgbClr val="00429A"/>
                </a:solidFill>
              </a:rPr>
              <a:t>Each</a:t>
            </a:r>
            <a:r>
              <a:rPr lang="nb-NO" dirty="0" smtClean="0">
                <a:solidFill>
                  <a:srgbClr val="00429A"/>
                </a:solidFill>
              </a:rPr>
              <a:t> robot has </a:t>
            </a:r>
            <a:r>
              <a:rPr lang="nb-NO" dirty="0" err="1" smtClean="0">
                <a:solidFill>
                  <a:srgbClr val="00429A"/>
                </a:solidFill>
              </a:rPr>
              <a:t>been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designed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smtClean="0">
                <a:solidFill>
                  <a:srgbClr val="00429A"/>
                </a:solidFill>
              </a:rPr>
              <a:t>by a </a:t>
            </a:r>
            <a:r>
              <a:rPr lang="nb-NO" dirty="0" smtClean="0">
                <a:solidFill>
                  <a:srgbClr val="00429A"/>
                </a:solidFill>
              </a:rPr>
              <a:t>different </a:t>
            </a:r>
            <a:r>
              <a:rPr lang="nb-NO" dirty="0" err="1" smtClean="0">
                <a:solidFill>
                  <a:srgbClr val="00429A"/>
                </a:solidFill>
              </a:rPr>
              <a:t>manufacturer</a:t>
            </a:r>
            <a:r>
              <a:rPr lang="nb-NO" dirty="0" smtClean="0">
                <a:solidFill>
                  <a:srgbClr val="00429A"/>
                </a:solidFill>
              </a:rPr>
              <a:t>.</a:t>
            </a:r>
            <a:endParaRPr lang="nb-NO" dirty="0" smtClean="0">
              <a:solidFill>
                <a:srgbClr val="00429A"/>
              </a:solidFill>
            </a:endParaRPr>
          </a:p>
          <a:p>
            <a:pPr marL="0" indent="0">
              <a:buNone/>
            </a:pPr>
            <a:r>
              <a:rPr lang="nb-NO" dirty="0" err="1" smtClean="0">
                <a:solidFill>
                  <a:srgbClr val="00429A"/>
                </a:solidFill>
              </a:rPr>
              <a:t>They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both</a:t>
            </a:r>
            <a:r>
              <a:rPr lang="nb-NO" dirty="0" smtClean="0">
                <a:solidFill>
                  <a:srgbClr val="00429A"/>
                </a:solidFill>
              </a:rPr>
              <a:t> have </a:t>
            </a:r>
            <a:r>
              <a:rPr lang="nb-NO" dirty="0" err="1" smtClean="0">
                <a:solidFill>
                  <a:srgbClr val="00429A"/>
                </a:solidFill>
              </a:rPr>
              <a:t>the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capability</a:t>
            </a:r>
            <a:r>
              <a:rPr lang="nb-NO" dirty="0" smtClean="0">
                <a:solidFill>
                  <a:srgbClr val="00429A"/>
                </a:solidFill>
              </a:rPr>
              <a:t> to </a:t>
            </a:r>
            <a:r>
              <a:rPr lang="nb-NO" dirty="0" err="1" smtClean="0">
                <a:solidFill>
                  <a:srgbClr val="00429A"/>
                </a:solidFill>
              </a:rPr>
              <a:t>stack</a:t>
            </a:r>
            <a:r>
              <a:rPr lang="nb-NO" dirty="0" smtClean="0">
                <a:solidFill>
                  <a:srgbClr val="00429A"/>
                </a:solidFill>
              </a:rPr>
              <a:t> and </a:t>
            </a:r>
            <a:r>
              <a:rPr lang="nb-NO" dirty="0" err="1" smtClean="0">
                <a:solidFill>
                  <a:srgbClr val="00429A"/>
                </a:solidFill>
              </a:rPr>
              <a:t>unstack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boxes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that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contain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goods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which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smtClean="0">
                <a:solidFill>
                  <a:srgbClr val="00429A"/>
                </a:solidFill>
              </a:rPr>
              <a:t>have </a:t>
            </a:r>
            <a:r>
              <a:rPr lang="nb-NO" dirty="0" err="1" smtClean="0">
                <a:solidFill>
                  <a:srgbClr val="00429A"/>
                </a:solidFill>
              </a:rPr>
              <a:t>been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stored</a:t>
            </a:r>
            <a:r>
              <a:rPr lang="nb-NO" dirty="0" smtClean="0">
                <a:solidFill>
                  <a:srgbClr val="00429A"/>
                </a:solidFill>
              </a:rPr>
              <a:t> in </a:t>
            </a:r>
            <a:r>
              <a:rPr lang="nb-NO" dirty="0" err="1" smtClean="0">
                <a:solidFill>
                  <a:srgbClr val="00429A"/>
                </a:solidFill>
              </a:rPr>
              <a:t>the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building</a:t>
            </a:r>
            <a:r>
              <a:rPr lang="nb-NO" dirty="0" smtClean="0">
                <a:solidFill>
                  <a:srgbClr val="00429A"/>
                </a:solidFill>
              </a:rPr>
              <a:t>.</a:t>
            </a:r>
            <a:endParaRPr lang="nb-NO" dirty="0" smtClean="0">
              <a:solidFill>
                <a:srgbClr val="00429A"/>
              </a:solidFill>
            </a:endParaRPr>
          </a:p>
          <a:p>
            <a:pPr marL="0" indent="0">
              <a:buNone/>
            </a:pPr>
            <a:r>
              <a:rPr lang="nb-NO" dirty="0" err="1" smtClean="0">
                <a:solidFill>
                  <a:srgbClr val="00429A"/>
                </a:solidFill>
              </a:rPr>
              <a:t>Because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both</a:t>
            </a:r>
            <a:r>
              <a:rPr lang="nb-NO" dirty="0" smtClean="0">
                <a:solidFill>
                  <a:srgbClr val="00429A"/>
                </a:solidFill>
              </a:rPr>
              <a:t> robots </a:t>
            </a:r>
            <a:r>
              <a:rPr lang="nb-NO" dirty="0" err="1" smtClean="0">
                <a:solidFill>
                  <a:srgbClr val="00429A"/>
                </a:solidFill>
              </a:rPr>
              <a:t>work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concurrently</a:t>
            </a:r>
            <a:r>
              <a:rPr lang="nb-NO" dirty="0" smtClean="0">
                <a:solidFill>
                  <a:srgbClr val="00429A"/>
                </a:solidFill>
              </a:rPr>
              <a:t>, </a:t>
            </a:r>
            <a:r>
              <a:rPr lang="nb-NO" dirty="0" err="1" smtClean="0">
                <a:solidFill>
                  <a:srgbClr val="00429A"/>
                </a:solidFill>
              </a:rPr>
              <a:t>they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need</a:t>
            </a:r>
            <a:r>
              <a:rPr lang="nb-NO" dirty="0" smtClean="0">
                <a:solidFill>
                  <a:srgbClr val="00429A"/>
                </a:solidFill>
              </a:rPr>
              <a:t> to </a:t>
            </a:r>
            <a:r>
              <a:rPr lang="nb-NO" dirty="0" err="1" smtClean="0">
                <a:solidFill>
                  <a:srgbClr val="00429A"/>
                </a:solidFill>
              </a:rPr>
              <a:t>coordinate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their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actions</a:t>
            </a:r>
            <a:r>
              <a:rPr lang="nb-NO" dirty="0" smtClean="0">
                <a:solidFill>
                  <a:srgbClr val="00429A"/>
                </a:solidFill>
              </a:rPr>
              <a:t> to </a:t>
            </a:r>
            <a:r>
              <a:rPr lang="nb-NO" dirty="0" err="1" smtClean="0">
                <a:solidFill>
                  <a:srgbClr val="00429A"/>
                </a:solidFill>
              </a:rPr>
              <a:t>share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the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work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load</a:t>
            </a:r>
            <a:r>
              <a:rPr lang="nb-NO" dirty="0" smtClean="0">
                <a:solidFill>
                  <a:srgbClr val="00429A"/>
                </a:solidFill>
              </a:rPr>
              <a:t> and to </a:t>
            </a:r>
            <a:r>
              <a:rPr lang="nb-NO" dirty="0" err="1" smtClean="0">
                <a:solidFill>
                  <a:srgbClr val="00429A"/>
                </a:solidFill>
              </a:rPr>
              <a:t>avoid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knocking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into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each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other</a:t>
            </a:r>
            <a:r>
              <a:rPr lang="nb-NO" dirty="0" smtClean="0">
                <a:solidFill>
                  <a:srgbClr val="00429A"/>
                </a:solidFill>
              </a:rPr>
              <a:t> and dropping </a:t>
            </a:r>
            <a:r>
              <a:rPr lang="nb-NO" dirty="0" err="1" smtClean="0">
                <a:solidFill>
                  <a:srgbClr val="00429A"/>
                </a:solidFill>
              </a:rPr>
              <a:t>the</a:t>
            </a:r>
            <a:r>
              <a:rPr lang="nb-NO" dirty="0" smtClean="0">
                <a:solidFill>
                  <a:srgbClr val="00429A"/>
                </a:solidFill>
              </a:rPr>
              <a:t> </a:t>
            </a:r>
            <a:r>
              <a:rPr lang="nb-NO" dirty="0" err="1" smtClean="0">
                <a:solidFill>
                  <a:srgbClr val="00429A"/>
                </a:solidFill>
              </a:rPr>
              <a:t>boxes</a:t>
            </a:r>
            <a:r>
              <a:rPr lang="nb-NO" dirty="0" smtClean="0">
                <a:solidFill>
                  <a:srgbClr val="00429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US" dirty="0" smtClean="0"/>
              <a:t>Coordination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73808" y="2068488"/>
            <a:ext cx="10539536" cy="5334992"/>
          </a:xfrm>
        </p:spPr>
        <p:txBody>
          <a:bodyPr/>
          <a:lstStyle/>
          <a:p>
            <a:r>
              <a:rPr lang="en-US" dirty="0" smtClean="0"/>
              <a:t>Task Sharing:</a:t>
            </a:r>
          </a:p>
          <a:p>
            <a:pPr lvl="1"/>
            <a:r>
              <a:rPr lang="en-US" dirty="0" smtClean="0"/>
              <a:t>Our warehouse agents agree a distribution of work and then go about that work.</a:t>
            </a:r>
          </a:p>
          <a:p>
            <a:pPr lvl="2"/>
            <a:r>
              <a:rPr lang="en-US" dirty="0" smtClean="0"/>
              <a:t>Robot A works on the east side of the building.</a:t>
            </a:r>
          </a:p>
          <a:p>
            <a:pPr lvl="2"/>
            <a:r>
              <a:rPr lang="en-US" dirty="0" smtClean="0"/>
              <a:t>Robot B works on the west side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Result Sharing:</a:t>
            </a:r>
          </a:p>
          <a:p>
            <a:pPr lvl="1"/>
            <a:r>
              <a:rPr lang="en-US" dirty="0" smtClean="0"/>
              <a:t>Agents keep each other informed of their current activities and decide what to do independently.</a:t>
            </a:r>
          </a:p>
          <a:p>
            <a:pPr lvl="2"/>
            <a:r>
              <a:rPr lang="en-US" dirty="0" smtClean="0"/>
              <a:t>Robot A decides to move box number A10456.</a:t>
            </a:r>
          </a:p>
          <a:p>
            <a:pPr lvl="2"/>
            <a:r>
              <a:rPr lang="en-US" dirty="0" smtClean="0"/>
              <a:t>Robot A tells Robot B.</a:t>
            </a:r>
          </a:p>
          <a:p>
            <a:pPr lvl="2"/>
            <a:r>
              <a:rPr lang="en-US" dirty="0" smtClean="0"/>
              <a:t>Using this additional information, Robot B independently decides to move another box A20987.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889996" y="2428528"/>
            <a:ext cx="8733084" cy="4901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Read the original Smith and Davis paper here: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Times" charset="0"/>
                <a:ea typeface="ＭＳ Ｐゴシック" charset="0"/>
              </a:rPr>
              <a:t>http://www2.cs.siu.edu/~</a:t>
            </a:r>
            <a:r>
              <a:rPr lang="en-U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Times" charset="0"/>
                <a:ea typeface="ＭＳ Ｐゴシック" charset="0"/>
              </a:rPr>
              <a:t>hexmoor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Times" charset="0"/>
                <a:ea typeface="ＭＳ Ｐゴシック" charset="0"/>
              </a:rPr>
              <a:t>/classes/CS539-F12/</a:t>
            </a:r>
            <a:r>
              <a:rPr lang="en-U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Times" charset="0"/>
                <a:ea typeface="ＭＳ Ｐゴシック" charset="0"/>
              </a:rPr>
              <a:t>CNP.pdf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</a:t>
            </a: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Visit the FIPA definition of the protocol and understand how it works</a:t>
            </a: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  <a:hlinkClick r:id="rId2"/>
              </a:rPr>
              <a:t>http://www.fipa.org/specs/fipa00029/SC00029H.html</a:t>
            </a: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An interesting norm-based </a:t>
            </a:r>
            <a:r>
              <a:rPr lang="en-US" dirty="0" err="1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extention</a:t>
            </a: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to CNP is found here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2CAFF"/>
                </a:solidFill>
                <a:latin typeface="Times" charset="0"/>
                <a:ea typeface="ＭＳ Ｐゴシック" charset="0"/>
              </a:rPr>
              <a:t>http://</a:t>
            </a:r>
            <a:r>
              <a:rPr lang="en-US" dirty="0" err="1">
                <a:solidFill>
                  <a:srgbClr val="52CAFF"/>
                </a:solidFill>
                <a:latin typeface="Times" charset="0"/>
                <a:ea typeface="ＭＳ Ｐゴシック" charset="0"/>
              </a:rPr>
              <a:t>ieeexplore.ieee.org</a:t>
            </a:r>
            <a:r>
              <a:rPr lang="en-US" dirty="0">
                <a:solidFill>
                  <a:srgbClr val="52CAFF"/>
                </a:solidFill>
                <a:latin typeface="Times" charset="0"/>
                <a:ea typeface="ＭＳ Ｐゴシック" charset="0"/>
              </a:rPr>
              <a:t>/document/5222886/</a:t>
            </a:r>
            <a:endParaRPr lang="en-US" dirty="0">
              <a:solidFill>
                <a:srgbClr val="52CAFF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pPr eaLnBrk="1" hangingPunct="1"/>
            <a:r>
              <a:rPr lang="nb-NO" dirty="0" err="1" smtClean="0">
                <a:ea typeface="ＭＳ Ｐゴシック" pitchFamily="34" charset="-128"/>
              </a:rPr>
              <a:t>Coordination</a:t>
            </a:r>
            <a:r>
              <a:rPr lang="nb-NO" dirty="0" smtClean="0">
                <a:ea typeface="ＭＳ Ｐゴシック" pitchFamily="34" charset="-128"/>
              </a:rPr>
              <a:t> </a:t>
            </a:r>
            <a:r>
              <a:rPr lang="nb-NO" dirty="0" err="1" smtClean="0">
                <a:ea typeface="ＭＳ Ｐゴシック" pitchFamily="34" charset="-128"/>
              </a:rPr>
              <a:t>Ingredients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85776" y="2716560"/>
            <a:ext cx="10539536" cy="533499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nb-NO" sz="3400" dirty="0">
              <a:ea typeface="ＭＳ Ｐゴシック" pitchFamily="34" charset="-128"/>
            </a:endParaRPr>
          </a:p>
          <a:p>
            <a:pPr>
              <a:buClr>
                <a:schemeClr val="tx1"/>
              </a:buClr>
              <a:buFont typeface="Wingdings" charset="2"/>
              <a:buChar char="u"/>
            </a:pP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The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act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of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coordinating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;</a:t>
            </a:r>
          </a:p>
          <a:p>
            <a:pPr>
              <a:buClr>
                <a:schemeClr val="tx1"/>
              </a:buClr>
              <a:buFont typeface="Wingdings" charset="2"/>
              <a:buChar char="u"/>
            </a:pP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Achieving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 proper order or a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working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relationship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;</a:t>
            </a:r>
          </a:p>
          <a:p>
            <a:pPr>
              <a:buClr>
                <a:schemeClr val="tx1"/>
              </a:buClr>
              <a:buFont typeface="Wingdings" charset="2"/>
              <a:buChar char="u"/>
            </a:pP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Harmonious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interaction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 as a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function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 or part </a:t>
            </a:r>
            <a:r>
              <a:rPr lang="nb-NO" sz="3400" dirty="0" err="1" smtClean="0">
                <a:solidFill>
                  <a:srgbClr val="00429A"/>
                </a:solidFill>
                <a:ea typeface="ＭＳ Ｐゴシック" pitchFamily="34" charset="-128"/>
              </a:rPr>
              <a:t>thereof</a:t>
            </a:r>
            <a:r>
              <a:rPr lang="nb-NO" sz="3400" dirty="0" smtClean="0">
                <a:solidFill>
                  <a:srgbClr val="00429A"/>
                </a:solidFill>
                <a:ea typeface="ＭＳ Ｐゴシック" pitchFamily="34" charset="-128"/>
              </a:rPr>
              <a:t>;</a:t>
            </a:r>
          </a:p>
          <a:p>
            <a:pPr>
              <a:buClr>
                <a:schemeClr val="tx1"/>
              </a:buClr>
              <a:buFont typeface="Wingdings" charset="2"/>
              <a:buChar char="u"/>
            </a:pPr>
            <a:endParaRPr lang="nb-NO" sz="3400" dirty="0" smtClean="0">
              <a:solidFill>
                <a:srgbClr val="00429A"/>
              </a:solidFill>
              <a:ea typeface="ＭＳ Ｐゴシック" pitchFamily="34" charset="-128"/>
            </a:endParaRPr>
          </a:p>
          <a:p>
            <a:endParaRPr lang="nb-NO" sz="3400" dirty="0">
              <a:solidFill>
                <a:srgbClr val="00429A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5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US" dirty="0" smtClean="0"/>
              <a:t>Why Coordinate?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85776" y="3004592"/>
            <a:ext cx="7128792" cy="5334992"/>
          </a:xfrm>
        </p:spPr>
        <p:txBody>
          <a:bodyPr/>
          <a:lstStyle/>
          <a:p>
            <a:r>
              <a:rPr lang="nb-NO" dirty="0" smtClean="0">
                <a:solidFill>
                  <a:schemeClr val="tx1"/>
                </a:solidFill>
              </a:rPr>
              <a:t>Preventing anarchy or </a:t>
            </a:r>
            <a:r>
              <a:rPr lang="nb-NO" dirty="0" err="1" smtClean="0">
                <a:solidFill>
                  <a:schemeClr val="tx1"/>
                </a:solidFill>
              </a:rPr>
              <a:t>chaos</a:t>
            </a:r>
            <a:endParaRPr lang="nb-NO" dirty="0" smtClean="0">
              <a:solidFill>
                <a:schemeClr val="tx1"/>
              </a:solidFill>
            </a:endParaRPr>
          </a:p>
          <a:p>
            <a:r>
              <a:rPr lang="nb-NO" dirty="0" smtClean="0">
                <a:solidFill>
                  <a:schemeClr val="tx1"/>
                </a:solidFill>
              </a:rPr>
              <a:t>Dependencies between agents’ </a:t>
            </a:r>
            <a:r>
              <a:rPr lang="nb-NO" dirty="0" err="1" smtClean="0">
                <a:solidFill>
                  <a:schemeClr val="tx1"/>
                </a:solidFill>
              </a:rPr>
              <a:t>actions</a:t>
            </a:r>
            <a:r>
              <a:rPr lang="nb-NO" dirty="0" smtClean="0">
                <a:solidFill>
                  <a:schemeClr val="tx1"/>
                </a:solidFill>
              </a:rPr>
              <a:t>.</a:t>
            </a:r>
            <a:endParaRPr lang="nb-NO" dirty="0" smtClean="0">
              <a:solidFill>
                <a:schemeClr val="tx1"/>
              </a:solidFill>
            </a:endParaRPr>
          </a:p>
          <a:p>
            <a:r>
              <a:rPr lang="nb-NO" dirty="0" smtClean="0">
                <a:solidFill>
                  <a:schemeClr val="tx1"/>
                </a:solidFill>
              </a:rPr>
              <a:t>Need to meet global </a:t>
            </a:r>
            <a:r>
              <a:rPr lang="nb-NO" dirty="0" err="1" smtClean="0">
                <a:solidFill>
                  <a:schemeClr val="tx1"/>
                </a:solidFill>
              </a:rPr>
              <a:t>constraints</a:t>
            </a:r>
            <a:endParaRPr lang="nb-NO" dirty="0" smtClean="0">
              <a:solidFill>
                <a:schemeClr val="tx1"/>
              </a:solidFill>
            </a:endParaRPr>
          </a:p>
          <a:p>
            <a:r>
              <a:rPr lang="nb-NO" dirty="0" smtClean="0">
                <a:solidFill>
                  <a:schemeClr val="tx1"/>
                </a:solidFill>
              </a:rPr>
              <a:t>No individual has sufficient competence, resources or information to solve the entire problem</a:t>
            </a:r>
            <a:r>
              <a:rPr lang="nb-NO" dirty="0" smtClean="0">
                <a:solidFill>
                  <a:schemeClr val="tx1"/>
                </a:solidFill>
              </a:rPr>
              <a:t>.</a:t>
            </a:r>
            <a:endParaRPr lang="nb-NO" dirty="0" smtClean="0">
              <a:solidFill>
                <a:schemeClr val="tx1"/>
              </a:solidFill>
            </a:endParaRPr>
          </a:p>
          <a:p>
            <a:r>
              <a:rPr lang="nb-NO" dirty="0" smtClean="0">
                <a:solidFill>
                  <a:schemeClr val="tx1"/>
                </a:solidFill>
              </a:rPr>
              <a:t>Efficiency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740" y="3009900"/>
            <a:ext cx="417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192107" y="2971235"/>
            <a:ext cx="2384213" cy="2817707"/>
            <a:chOff x="384" y="1200"/>
            <a:chExt cx="1056" cy="1248"/>
          </a:xfrm>
          <a:solidFill>
            <a:schemeClr val="accent1">
              <a:lumMod val="75000"/>
            </a:schemeClr>
          </a:solidFill>
        </p:grpSpPr>
        <p:sp>
          <p:nvSpPr>
            <p:cNvPr id="9244" name="Oval 4"/>
            <p:cNvSpPr>
              <a:spLocks noChangeArrowheads="1"/>
            </p:cNvSpPr>
            <p:nvPr/>
          </p:nvSpPr>
          <p:spPr bwMode="auto">
            <a:xfrm>
              <a:off x="384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5" name="Line 5"/>
            <p:cNvSpPr>
              <a:spLocks noChangeShapeType="1"/>
            </p:cNvSpPr>
            <p:nvPr/>
          </p:nvSpPr>
          <p:spPr bwMode="auto">
            <a:xfrm>
              <a:off x="576" y="1824"/>
              <a:ext cx="432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6" name="Oval 6"/>
            <p:cNvSpPr>
              <a:spLocks noChangeArrowheads="1"/>
            </p:cNvSpPr>
            <p:nvPr/>
          </p:nvSpPr>
          <p:spPr bwMode="auto">
            <a:xfrm>
              <a:off x="1008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1008" y="12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8" name="Oval 8"/>
            <p:cNvSpPr>
              <a:spLocks noChangeArrowheads="1"/>
            </p:cNvSpPr>
            <p:nvPr/>
          </p:nvSpPr>
          <p:spPr bwMode="auto">
            <a:xfrm>
              <a:off x="1008" y="220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9" name="Line 9"/>
            <p:cNvSpPr>
              <a:spLocks noChangeShapeType="1"/>
            </p:cNvSpPr>
            <p:nvPr/>
          </p:nvSpPr>
          <p:spPr bwMode="auto">
            <a:xfrm flipV="1">
              <a:off x="576" y="134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0" name="Line 10"/>
            <p:cNvSpPr>
              <a:spLocks noChangeShapeType="1"/>
            </p:cNvSpPr>
            <p:nvPr/>
          </p:nvSpPr>
          <p:spPr bwMode="auto">
            <a:xfrm>
              <a:off x="576" y="182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1200" y="182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 flipV="1">
              <a:off x="1200" y="168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3" name="Line 13"/>
            <p:cNvSpPr>
              <a:spLocks noChangeShapeType="1"/>
            </p:cNvSpPr>
            <p:nvPr/>
          </p:nvSpPr>
          <p:spPr bwMode="auto">
            <a:xfrm>
              <a:off x="1200" y="182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4" name="Line 14"/>
            <p:cNvSpPr>
              <a:spLocks noChangeShapeType="1"/>
            </p:cNvSpPr>
            <p:nvPr/>
          </p:nvSpPr>
          <p:spPr bwMode="auto">
            <a:xfrm>
              <a:off x="1200" y="230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5" name="Line 15"/>
            <p:cNvSpPr>
              <a:spLocks noChangeShapeType="1"/>
            </p:cNvSpPr>
            <p:nvPr/>
          </p:nvSpPr>
          <p:spPr bwMode="auto">
            <a:xfrm flipV="1">
              <a:off x="1200" y="216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6" name="Line 16"/>
            <p:cNvSpPr>
              <a:spLocks noChangeShapeType="1"/>
            </p:cNvSpPr>
            <p:nvPr/>
          </p:nvSpPr>
          <p:spPr bwMode="auto">
            <a:xfrm>
              <a:off x="1200" y="230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7" name="Line 17"/>
            <p:cNvSpPr>
              <a:spLocks noChangeShapeType="1"/>
            </p:cNvSpPr>
            <p:nvPr/>
          </p:nvSpPr>
          <p:spPr bwMode="auto">
            <a:xfrm>
              <a:off x="1200" y="134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8" name="Line 18"/>
            <p:cNvSpPr>
              <a:spLocks noChangeShapeType="1"/>
            </p:cNvSpPr>
            <p:nvPr/>
          </p:nvSpPr>
          <p:spPr bwMode="auto">
            <a:xfrm flipV="1">
              <a:off x="1200" y="120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9" name="Line 19"/>
            <p:cNvSpPr>
              <a:spLocks noChangeShapeType="1"/>
            </p:cNvSpPr>
            <p:nvPr/>
          </p:nvSpPr>
          <p:spPr bwMode="auto">
            <a:xfrm>
              <a:off x="1200" y="134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9220" name="Group 20"/>
          <p:cNvGrpSpPr>
            <a:grpSpLocks/>
          </p:cNvGrpSpPr>
          <p:nvPr/>
        </p:nvGrpSpPr>
        <p:grpSpPr bwMode="auto">
          <a:xfrm>
            <a:off x="6066651" y="2862862"/>
            <a:ext cx="435750" cy="3467947"/>
            <a:chOff x="2304" y="1104"/>
            <a:chExt cx="193" cy="1536"/>
          </a:xfrm>
          <a:solidFill>
            <a:schemeClr val="accent1">
              <a:lumMod val="75000"/>
            </a:schemeClr>
          </a:solidFill>
        </p:grpSpPr>
        <p:sp>
          <p:nvSpPr>
            <p:cNvPr id="9235" name="Oval 21"/>
            <p:cNvSpPr>
              <a:spLocks noChangeArrowheads="1"/>
            </p:cNvSpPr>
            <p:nvPr/>
          </p:nvSpPr>
          <p:spPr bwMode="auto">
            <a:xfrm>
              <a:off x="2304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6" name="Oval 22"/>
            <p:cNvSpPr>
              <a:spLocks noChangeArrowheads="1"/>
            </p:cNvSpPr>
            <p:nvPr/>
          </p:nvSpPr>
          <p:spPr bwMode="auto">
            <a:xfrm>
              <a:off x="2304" y="1104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7" name="Oval 23"/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8" name="Oval 24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9" name="Oval 25"/>
            <p:cNvSpPr>
              <a:spLocks noChangeArrowheads="1"/>
            </p:cNvSpPr>
            <p:nvPr/>
          </p:nvSpPr>
          <p:spPr bwMode="auto">
            <a:xfrm>
              <a:off x="2304" y="24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9240" name="AutoShape 26"/>
            <p:cNvCxnSpPr>
              <a:cxnSpLocks noChangeShapeType="1"/>
              <a:stCxn id="9236" idx="2"/>
              <a:endCxn id="9235" idx="2"/>
            </p:cNvCxnSpPr>
            <p:nvPr/>
          </p:nvCxnSpPr>
          <p:spPr bwMode="auto">
            <a:xfrm rot="10800000" flipH="1" flipV="1">
              <a:off x="2304" y="1200"/>
              <a:ext cx="1" cy="336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1" name="AutoShape 27"/>
            <p:cNvCxnSpPr>
              <a:cxnSpLocks noChangeShapeType="1"/>
              <a:stCxn id="9235" idx="6"/>
              <a:endCxn id="9237" idx="6"/>
            </p:cNvCxnSpPr>
            <p:nvPr/>
          </p:nvCxnSpPr>
          <p:spPr bwMode="auto">
            <a:xfrm>
              <a:off x="2496" y="1536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2" name="AutoShape 28"/>
            <p:cNvCxnSpPr>
              <a:cxnSpLocks noChangeShapeType="1"/>
              <a:stCxn id="9239" idx="6"/>
              <a:endCxn id="9238" idx="6"/>
            </p:cNvCxnSpPr>
            <p:nvPr/>
          </p:nvCxnSpPr>
          <p:spPr bwMode="auto">
            <a:xfrm flipV="1">
              <a:off x="2496" y="2208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3" name="AutoShape 29"/>
            <p:cNvCxnSpPr>
              <a:cxnSpLocks noChangeShapeType="1"/>
              <a:stCxn id="9239" idx="2"/>
              <a:endCxn id="9237" idx="2"/>
            </p:cNvCxnSpPr>
            <p:nvPr/>
          </p:nvCxnSpPr>
          <p:spPr bwMode="auto">
            <a:xfrm rot="10800000" flipH="1">
              <a:off x="2304" y="1872"/>
              <a:ext cx="1" cy="672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21" name="Group 30"/>
          <p:cNvGrpSpPr>
            <a:grpSpLocks/>
          </p:cNvGrpSpPr>
          <p:nvPr/>
        </p:nvGrpSpPr>
        <p:grpSpPr bwMode="auto">
          <a:xfrm>
            <a:off x="9103360" y="3079609"/>
            <a:ext cx="2492587" cy="2384213"/>
            <a:chOff x="3648" y="1296"/>
            <a:chExt cx="1104" cy="1056"/>
          </a:xfrm>
          <a:solidFill>
            <a:schemeClr val="accent1">
              <a:lumMod val="75000"/>
            </a:schemeClr>
          </a:solidFill>
        </p:grpSpPr>
        <p:sp>
          <p:nvSpPr>
            <p:cNvPr id="9226" name="Oval 31"/>
            <p:cNvSpPr>
              <a:spLocks noChangeArrowheads="1"/>
            </p:cNvSpPr>
            <p:nvPr/>
          </p:nvSpPr>
          <p:spPr bwMode="auto">
            <a:xfrm>
              <a:off x="4560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27" name="Oval 32"/>
            <p:cNvSpPr>
              <a:spLocks noChangeArrowheads="1"/>
            </p:cNvSpPr>
            <p:nvPr/>
          </p:nvSpPr>
          <p:spPr bwMode="auto">
            <a:xfrm>
              <a:off x="4032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28" name="Oval 33"/>
            <p:cNvSpPr>
              <a:spLocks noChangeArrowheads="1"/>
            </p:cNvSpPr>
            <p:nvPr/>
          </p:nvSpPr>
          <p:spPr bwMode="auto">
            <a:xfrm>
              <a:off x="4032" y="201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29" name="Line 34"/>
            <p:cNvSpPr>
              <a:spLocks noChangeShapeType="1"/>
            </p:cNvSpPr>
            <p:nvPr/>
          </p:nvSpPr>
          <p:spPr bwMode="auto">
            <a:xfrm>
              <a:off x="3648" y="1296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0" name="Line 35"/>
            <p:cNvSpPr>
              <a:spLocks noChangeShapeType="1"/>
            </p:cNvSpPr>
            <p:nvPr/>
          </p:nvSpPr>
          <p:spPr bwMode="auto">
            <a:xfrm flipV="1">
              <a:off x="3648" y="1584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1" name="Line 36"/>
            <p:cNvSpPr>
              <a:spLocks noChangeShapeType="1"/>
            </p:cNvSpPr>
            <p:nvPr/>
          </p:nvSpPr>
          <p:spPr bwMode="auto">
            <a:xfrm>
              <a:off x="3648" y="1872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2" name="Line 37"/>
            <p:cNvSpPr>
              <a:spLocks noChangeShapeType="1"/>
            </p:cNvSpPr>
            <p:nvPr/>
          </p:nvSpPr>
          <p:spPr bwMode="auto">
            <a:xfrm flipV="1">
              <a:off x="3648" y="2160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3" name="Line 38"/>
            <p:cNvSpPr>
              <a:spLocks noChangeShapeType="1"/>
            </p:cNvSpPr>
            <p:nvPr/>
          </p:nvSpPr>
          <p:spPr bwMode="auto">
            <a:xfrm>
              <a:off x="4224" y="1536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34" name="Line 39"/>
            <p:cNvSpPr>
              <a:spLocks noChangeShapeType="1"/>
            </p:cNvSpPr>
            <p:nvPr/>
          </p:nvSpPr>
          <p:spPr bwMode="auto">
            <a:xfrm flipV="1">
              <a:off x="4224" y="1872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9222" name="Text Box 40"/>
          <p:cNvSpPr txBox="1">
            <a:spLocks noChangeArrowheads="1"/>
          </p:cNvSpPr>
          <p:nvPr/>
        </p:nvSpPr>
        <p:spPr bwMode="auto">
          <a:xfrm>
            <a:off x="1013252" y="6655930"/>
            <a:ext cx="2829979" cy="1854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3400">
                <a:latin typeface="Times New Roman" pitchFamily="18" charset="0"/>
              </a:rPr>
              <a:t>1.</a:t>
            </a:r>
          </a:p>
          <a:p>
            <a:pPr algn="ctr" eaLnBrk="1" hangingPunct="1"/>
            <a:r>
              <a:rPr lang="nb-NO" sz="3400">
                <a:latin typeface="Times New Roman" pitchFamily="18" charset="0"/>
              </a:rPr>
              <a:t>Problem </a:t>
            </a:r>
          </a:p>
          <a:p>
            <a:pPr algn="ctr" eaLnBrk="1" hangingPunct="1"/>
            <a:r>
              <a:rPr lang="nb-NO" sz="3400">
                <a:latin typeface="Times New Roman" pitchFamily="18" charset="0"/>
              </a:rPr>
              <a:t>decomposition</a:t>
            </a:r>
            <a:endParaRPr lang="en-GB" sz="3400">
              <a:latin typeface="Times New Roman" pitchFamily="18" charset="0"/>
            </a:endParaRPr>
          </a:p>
        </p:txBody>
      </p:sp>
      <p:sp>
        <p:nvSpPr>
          <p:cNvPr id="9223" name="Text Box 41"/>
          <p:cNvSpPr txBox="1">
            <a:spLocks noChangeArrowheads="1"/>
          </p:cNvSpPr>
          <p:nvPr/>
        </p:nvSpPr>
        <p:spPr bwMode="auto">
          <a:xfrm>
            <a:off x="5139366" y="6655930"/>
            <a:ext cx="2394175" cy="1854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3400">
                <a:latin typeface="Times New Roman" pitchFamily="18" charset="0"/>
              </a:rPr>
              <a:t>2.</a:t>
            </a:r>
          </a:p>
          <a:p>
            <a:pPr algn="ctr" eaLnBrk="1" hangingPunct="1"/>
            <a:r>
              <a:rPr lang="nb-NO" sz="3400">
                <a:latin typeface="Times New Roman" pitchFamily="18" charset="0"/>
              </a:rPr>
              <a:t>Subproblem</a:t>
            </a:r>
          </a:p>
          <a:p>
            <a:pPr algn="ctr" eaLnBrk="1" hangingPunct="1"/>
            <a:r>
              <a:rPr lang="nb-NO" sz="3400">
                <a:latin typeface="Times New Roman" pitchFamily="18" charset="0"/>
              </a:rPr>
              <a:t>solution</a:t>
            </a:r>
            <a:endParaRPr lang="en-GB" sz="3400">
              <a:latin typeface="Times New Roman" pitchFamily="18" charset="0"/>
            </a:endParaRPr>
          </a:p>
        </p:txBody>
      </p:sp>
      <p:sp>
        <p:nvSpPr>
          <p:cNvPr id="9224" name="Text Box 42"/>
          <p:cNvSpPr txBox="1">
            <a:spLocks noChangeArrowheads="1"/>
          </p:cNvSpPr>
          <p:nvPr/>
        </p:nvSpPr>
        <p:spPr bwMode="auto">
          <a:xfrm>
            <a:off x="9432450" y="6655930"/>
            <a:ext cx="1861502" cy="1854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3400">
                <a:latin typeface="Times New Roman" pitchFamily="18" charset="0"/>
              </a:rPr>
              <a:t>3.</a:t>
            </a:r>
          </a:p>
          <a:p>
            <a:pPr algn="ctr" eaLnBrk="1" hangingPunct="1"/>
            <a:r>
              <a:rPr lang="nb-NO" sz="3400">
                <a:latin typeface="Times New Roman" pitchFamily="18" charset="0"/>
              </a:rPr>
              <a:t>Answer </a:t>
            </a:r>
          </a:p>
          <a:p>
            <a:pPr algn="ctr" eaLnBrk="1" hangingPunct="1"/>
            <a:r>
              <a:rPr lang="nb-NO" sz="3400">
                <a:latin typeface="Times New Roman" pitchFamily="18" charset="0"/>
              </a:rPr>
              <a:t>synthesis</a:t>
            </a:r>
            <a:endParaRPr lang="en-GB" sz="3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76230" y="2553754"/>
            <a:ext cx="7842794" cy="6931558"/>
          </a:xfrm>
        </p:spPr>
        <p:txBody>
          <a:bodyPr/>
          <a:lstStyle/>
          <a:p>
            <a:r>
              <a:rPr lang="en-GB" dirty="0" smtClean="0"/>
              <a:t>How to break a problem down into a set of atomic sub-problems:</a:t>
            </a:r>
          </a:p>
          <a:p>
            <a:pPr lvl="1"/>
            <a:r>
              <a:rPr lang="en-GB" dirty="0" smtClean="0"/>
              <a:t>Identify a minimal set of </a:t>
            </a:r>
            <a:r>
              <a:rPr lang="en-GB" b="1" dirty="0" smtClean="0">
                <a:solidFill>
                  <a:schemeClr val="tx2"/>
                </a:solidFill>
              </a:rPr>
              <a:t>atomic operations </a:t>
            </a:r>
            <a:r>
              <a:rPr lang="en-GB" dirty="0" smtClean="0"/>
              <a:t>that can be performed by </a:t>
            </a:r>
            <a:r>
              <a:rPr lang="en-GB" b="1" dirty="0" smtClean="0">
                <a:solidFill>
                  <a:srgbClr val="00974A"/>
                </a:solidFill>
              </a:rPr>
              <a:t>individual agents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Repeatedly decompose the initial problem.</a:t>
            </a:r>
          </a:p>
          <a:p>
            <a:endParaRPr lang="en-GB" dirty="0"/>
          </a:p>
          <a:p>
            <a:r>
              <a:rPr lang="en-GB" dirty="0" smtClean="0"/>
              <a:t>Issues:</a:t>
            </a:r>
          </a:p>
          <a:p>
            <a:pPr lvl="1"/>
            <a:r>
              <a:rPr lang="en-GB" dirty="0" smtClean="0"/>
              <a:t>What is an appropriate level of granularity?</a:t>
            </a:r>
          </a:p>
          <a:p>
            <a:pPr lvl="1"/>
            <a:r>
              <a:rPr lang="en-GB" dirty="0" smtClean="0"/>
              <a:t>How to decompose the problem?</a:t>
            </a:r>
          </a:p>
          <a:p>
            <a:pPr lvl="1"/>
            <a:r>
              <a:rPr lang="en-GB" dirty="0" smtClean="0"/>
              <a:t>Who should decompose the problem?</a:t>
            </a:r>
          </a:p>
          <a:p>
            <a:pPr lvl="1"/>
            <a:r>
              <a:rPr lang="en-GB" dirty="0" smtClean="0"/>
              <a:t>Who should solve the sub problems?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192107" y="2971235"/>
            <a:ext cx="2384213" cy="2817707"/>
            <a:chOff x="384" y="1200"/>
            <a:chExt cx="1056" cy="1248"/>
          </a:xfrm>
          <a:solidFill>
            <a:schemeClr val="accent1">
              <a:lumMod val="75000"/>
            </a:schemeClr>
          </a:solidFill>
        </p:grpSpPr>
        <p:sp>
          <p:nvSpPr>
            <p:cNvPr id="9244" name="Oval 4"/>
            <p:cNvSpPr>
              <a:spLocks noChangeArrowheads="1"/>
            </p:cNvSpPr>
            <p:nvPr/>
          </p:nvSpPr>
          <p:spPr bwMode="auto">
            <a:xfrm>
              <a:off x="384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5" name="Line 5"/>
            <p:cNvSpPr>
              <a:spLocks noChangeShapeType="1"/>
            </p:cNvSpPr>
            <p:nvPr/>
          </p:nvSpPr>
          <p:spPr bwMode="auto">
            <a:xfrm>
              <a:off x="576" y="1824"/>
              <a:ext cx="432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6" name="Oval 6"/>
            <p:cNvSpPr>
              <a:spLocks noChangeArrowheads="1"/>
            </p:cNvSpPr>
            <p:nvPr/>
          </p:nvSpPr>
          <p:spPr bwMode="auto">
            <a:xfrm>
              <a:off x="1008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1008" y="12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8" name="Oval 8"/>
            <p:cNvSpPr>
              <a:spLocks noChangeArrowheads="1"/>
            </p:cNvSpPr>
            <p:nvPr/>
          </p:nvSpPr>
          <p:spPr bwMode="auto">
            <a:xfrm>
              <a:off x="1008" y="220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49" name="Line 9"/>
            <p:cNvSpPr>
              <a:spLocks noChangeShapeType="1"/>
            </p:cNvSpPr>
            <p:nvPr/>
          </p:nvSpPr>
          <p:spPr bwMode="auto">
            <a:xfrm flipV="1">
              <a:off x="576" y="134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0" name="Line 10"/>
            <p:cNvSpPr>
              <a:spLocks noChangeShapeType="1"/>
            </p:cNvSpPr>
            <p:nvPr/>
          </p:nvSpPr>
          <p:spPr bwMode="auto">
            <a:xfrm>
              <a:off x="576" y="1824"/>
              <a:ext cx="432" cy="48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1200" y="182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 flipV="1">
              <a:off x="1200" y="168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3" name="Line 13"/>
            <p:cNvSpPr>
              <a:spLocks noChangeShapeType="1"/>
            </p:cNvSpPr>
            <p:nvPr/>
          </p:nvSpPr>
          <p:spPr bwMode="auto">
            <a:xfrm>
              <a:off x="1200" y="182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4" name="Line 14"/>
            <p:cNvSpPr>
              <a:spLocks noChangeShapeType="1"/>
            </p:cNvSpPr>
            <p:nvPr/>
          </p:nvSpPr>
          <p:spPr bwMode="auto">
            <a:xfrm>
              <a:off x="1200" y="230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5" name="Line 15"/>
            <p:cNvSpPr>
              <a:spLocks noChangeShapeType="1"/>
            </p:cNvSpPr>
            <p:nvPr/>
          </p:nvSpPr>
          <p:spPr bwMode="auto">
            <a:xfrm flipV="1">
              <a:off x="1200" y="216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6" name="Line 16"/>
            <p:cNvSpPr>
              <a:spLocks noChangeShapeType="1"/>
            </p:cNvSpPr>
            <p:nvPr/>
          </p:nvSpPr>
          <p:spPr bwMode="auto">
            <a:xfrm>
              <a:off x="1200" y="230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7" name="Line 17"/>
            <p:cNvSpPr>
              <a:spLocks noChangeShapeType="1"/>
            </p:cNvSpPr>
            <p:nvPr/>
          </p:nvSpPr>
          <p:spPr bwMode="auto">
            <a:xfrm>
              <a:off x="1200" y="1344"/>
              <a:ext cx="240" cy="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8" name="Line 18"/>
            <p:cNvSpPr>
              <a:spLocks noChangeShapeType="1"/>
            </p:cNvSpPr>
            <p:nvPr/>
          </p:nvSpPr>
          <p:spPr bwMode="auto">
            <a:xfrm flipV="1">
              <a:off x="1200" y="1200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59" name="Line 19"/>
            <p:cNvSpPr>
              <a:spLocks noChangeShapeType="1"/>
            </p:cNvSpPr>
            <p:nvPr/>
          </p:nvSpPr>
          <p:spPr bwMode="auto">
            <a:xfrm>
              <a:off x="1200" y="1344"/>
              <a:ext cx="192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9222" name="Text Box 40"/>
          <p:cNvSpPr txBox="1">
            <a:spLocks noChangeArrowheads="1"/>
          </p:cNvSpPr>
          <p:nvPr/>
        </p:nvSpPr>
        <p:spPr bwMode="auto">
          <a:xfrm>
            <a:off x="1029792" y="6821016"/>
            <a:ext cx="3168352" cy="125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3400" dirty="0" smtClean="0">
                <a:latin typeface="Times New Roman" pitchFamily="18" charset="0"/>
              </a:rPr>
              <a:t>1. Problem </a:t>
            </a:r>
            <a:endParaRPr lang="nb-NO" sz="3400" dirty="0">
              <a:latin typeface="Times New Roman" pitchFamily="18" charset="0"/>
            </a:endParaRPr>
          </a:p>
          <a:p>
            <a:pPr algn="ctr" eaLnBrk="1" hangingPunct="1"/>
            <a:r>
              <a:rPr lang="nb-NO" sz="3400" dirty="0" err="1" smtClean="0">
                <a:latin typeface="Times New Roman" pitchFamily="18" charset="0"/>
              </a:rPr>
              <a:t>Decomposition</a:t>
            </a:r>
            <a:endParaRPr lang="nb-NO" sz="3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0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76230" y="2275840"/>
            <a:ext cx="6994596" cy="6931558"/>
          </a:xfrm>
        </p:spPr>
        <p:txBody>
          <a:bodyPr/>
          <a:lstStyle/>
          <a:p>
            <a:r>
              <a:rPr lang="en-GB" dirty="0" smtClean="0"/>
              <a:t>Solving individual sub-problems.</a:t>
            </a:r>
          </a:p>
          <a:p>
            <a:pPr lvl="1"/>
            <a:r>
              <a:rPr lang="en-GB" dirty="0" smtClean="0"/>
              <a:t>Sub-problems are allocated in the previous phase.</a:t>
            </a:r>
          </a:p>
          <a:p>
            <a:pPr lvl="1"/>
            <a:r>
              <a:rPr lang="en-GB" dirty="0" smtClean="0"/>
              <a:t>Sub-problems may have dependencies.</a:t>
            </a:r>
          </a:p>
          <a:p>
            <a:pPr lvl="1"/>
            <a:r>
              <a:rPr lang="en-GB" dirty="0" smtClean="0"/>
              <a:t>Agents assigned sub-problems may need to share information.</a:t>
            </a:r>
          </a:p>
          <a:p>
            <a:endParaRPr lang="en-GB" dirty="0"/>
          </a:p>
          <a:p>
            <a:r>
              <a:rPr lang="en-GB" dirty="0" smtClean="0"/>
              <a:t>Issues:</a:t>
            </a:r>
          </a:p>
          <a:p>
            <a:pPr lvl="1"/>
            <a:r>
              <a:rPr lang="en-GB" dirty="0" smtClean="0"/>
              <a:t>How to get help?</a:t>
            </a:r>
          </a:p>
          <a:p>
            <a:pPr lvl="1"/>
            <a:r>
              <a:rPr lang="en-GB" dirty="0" smtClean="0"/>
              <a:t>Who to share information with?</a:t>
            </a:r>
          </a:p>
          <a:p>
            <a:pPr lvl="1"/>
            <a:r>
              <a:rPr lang="en-GB" dirty="0" smtClean="0"/>
              <a:t>What information to share?</a:t>
            </a:r>
          </a:p>
          <a:p>
            <a:pPr lvl="1"/>
            <a:endParaRPr lang="en-GB" dirty="0" smtClean="0"/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120055" y="2849315"/>
            <a:ext cx="435750" cy="3467947"/>
            <a:chOff x="2304" y="1104"/>
            <a:chExt cx="193" cy="1536"/>
          </a:xfrm>
          <a:solidFill>
            <a:schemeClr val="accent1">
              <a:lumMod val="75000"/>
            </a:schemeClr>
          </a:solidFill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304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304" y="1104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304" y="244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8" name="AutoShape 26"/>
            <p:cNvCxnSpPr>
              <a:cxnSpLocks noChangeShapeType="1"/>
              <a:stCxn id="24" idx="2"/>
              <a:endCxn id="23" idx="2"/>
            </p:cNvCxnSpPr>
            <p:nvPr/>
          </p:nvCxnSpPr>
          <p:spPr bwMode="auto">
            <a:xfrm rot="10800000" flipH="1" flipV="1">
              <a:off x="2304" y="1200"/>
              <a:ext cx="1" cy="336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AutoShape 27"/>
            <p:cNvCxnSpPr>
              <a:cxnSpLocks noChangeShapeType="1"/>
              <a:stCxn id="23" idx="6"/>
              <a:endCxn id="25" idx="6"/>
            </p:cNvCxnSpPr>
            <p:nvPr/>
          </p:nvCxnSpPr>
          <p:spPr bwMode="auto">
            <a:xfrm>
              <a:off x="2496" y="1536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AutoShape 28"/>
            <p:cNvCxnSpPr>
              <a:cxnSpLocks noChangeShapeType="1"/>
              <a:stCxn id="27" idx="6"/>
              <a:endCxn id="26" idx="6"/>
            </p:cNvCxnSpPr>
            <p:nvPr/>
          </p:nvCxnSpPr>
          <p:spPr bwMode="auto">
            <a:xfrm flipV="1">
              <a:off x="2496" y="2208"/>
              <a:ext cx="1" cy="336"/>
            </a:xfrm>
            <a:prstGeom prst="curvedConnector3">
              <a:avLst>
                <a:gd name="adj1" fmla="val 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AutoShape 29"/>
            <p:cNvCxnSpPr>
              <a:cxnSpLocks noChangeShapeType="1"/>
              <a:stCxn id="27" idx="2"/>
              <a:endCxn id="25" idx="2"/>
            </p:cNvCxnSpPr>
            <p:nvPr/>
          </p:nvCxnSpPr>
          <p:spPr bwMode="auto">
            <a:xfrm rot="10800000" flipH="1">
              <a:off x="2304" y="1872"/>
              <a:ext cx="1" cy="672"/>
            </a:xfrm>
            <a:prstGeom prst="curvedConnector3">
              <a:avLst>
                <a:gd name="adj1" fmla="val -14400005"/>
              </a:avLst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885776" y="6749008"/>
            <a:ext cx="3005373" cy="125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3400" dirty="0">
                <a:latin typeface="Times New Roman" pitchFamily="18" charset="0"/>
              </a:rPr>
              <a:t>2</a:t>
            </a:r>
            <a:r>
              <a:rPr lang="nb-NO" sz="3400" dirty="0" smtClean="0">
                <a:latin typeface="Times New Roman" pitchFamily="18" charset="0"/>
              </a:rPr>
              <a:t>. </a:t>
            </a:r>
            <a:r>
              <a:rPr lang="nb-NO" sz="3400" dirty="0" err="1" smtClean="0">
                <a:latin typeface="Times New Roman" pitchFamily="18" charset="0"/>
              </a:rPr>
              <a:t>Subproblem</a:t>
            </a:r>
            <a:endParaRPr lang="nb-NO" sz="3400" dirty="0">
              <a:latin typeface="Times New Roman" pitchFamily="18" charset="0"/>
            </a:endParaRPr>
          </a:p>
          <a:p>
            <a:pPr algn="ctr" eaLnBrk="1" hangingPunct="1"/>
            <a:r>
              <a:rPr lang="nb-NO" sz="3400" dirty="0">
                <a:latin typeface="Times New Roman" pitchFamily="18" charset="0"/>
              </a:rPr>
              <a:t>S</a:t>
            </a:r>
            <a:r>
              <a:rPr lang="nb-NO" sz="3400" dirty="0" smtClean="0">
                <a:latin typeface="Times New Roman" pitchFamily="18" charset="0"/>
              </a:rPr>
              <a:t>olution</a:t>
            </a:r>
            <a:endParaRPr lang="en-GB" sz="3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Cooperative Problem Solving</a:t>
            </a:r>
            <a:endParaRPr lang="en-GB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76230" y="2275840"/>
            <a:ext cx="6994596" cy="6931558"/>
          </a:xfrm>
        </p:spPr>
        <p:txBody>
          <a:bodyPr/>
          <a:lstStyle/>
          <a:p>
            <a:r>
              <a:rPr lang="en-GB" dirty="0" smtClean="0"/>
              <a:t>Combining the results</a:t>
            </a:r>
          </a:p>
          <a:p>
            <a:pPr lvl="1"/>
            <a:r>
              <a:rPr lang="en-GB" dirty="0" smtClean="0"/>
              <a:t>Solutions to atomic sub-problems are combined to provide solutions to higher-level sub-problems.</a:t>
            </a:r>
          </a:p>
          <a:p>
            <a:pPr lvl="1"/>
            <a:r>
              <a:rPr lang="en-GB" dirty="0" smtClean="0"/>
              <a:t>Partial solutions may be assembled during this process.</a:t>
            </a:r>
          </a:p>
          <a:p>
            <a:endParaRPr lang="en-GB" dirty="0"/>
          </a:p>
          <a:p>
            <a:r>
              <a:rPr lang="en-GB" dirty="0" smtClean="0"/>
              <a:t>Issues:</a:t>
            </a:r>
          </a:p>
          <a:p>
            <a:pPr lvl="1"/>
            <a:r>
              <a:rPr lang="en-GB" dirty="0" smtClean="0"/>
              <a:t>Who does the solution synthesis?</a:t>
            </a:r>
          </a:p>
          <a:p>
            <a:pPr lvl="1"/>
            <a:r>
              <a:rPr lang="en-GB" dirty="0" smtClean="0"/>
              <a:t>How are the sub-problems combined?</a:t>
            </a:r>
          </a:p>
          <a:p>
            <a:pPr lvl="1"/>
            <a:r>
              <a:rPr lang="en-GB" dirty="0" smtClean="0"/>
              <a:t>Where are the sub-problems combined?</a:t>
            </a:r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1083733" y="3079609"/>
            <a:ext cx="2492587" cy="2384213"/>
            <a:chOff x="3648" y="1296"/>
            <a:chExt cx="1104" cy="1056"/>
          </a:xfrm>
          <a:solidFill>
            <a:schemeClr val="accent1">
              <a:lumMod val="75000"/>
            </a:schemeClr>
          </a:solidFill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560" y="1728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032" y="1440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4032" y="2016"/>
              <a:ext cx="192" cy="19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648" y="1296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3648" y="1584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648" y="1872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3648" y="2160"/>
              <a:ext cx="384" cy="192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224" y="1536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4224" y="1872"/>
              <a:ext cx="336" cy="240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412824" y="6655930"/>
            <a:ext cx="2497288" cy="125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nb-NO" sz="3400" dirty="0">
                <a:latin typeface="Times New Roman" pitchFamily="18" charset="0"/>
              </a:rPr>
              <a:t>3</a:t>
            </a:r>
            <a:r>
              <a:rPr lang="nb-NO" sz="3400" dirty="0" smtClean="0">
                <a:latin typeface="Times New Roman" pitchFamily="18" charset="0"/>
              </a:rPr>
              <a:t>.Answer </a:t>
            </a:r>
            <a:endParaRPr lang="nb-NO" sz="3400" dirty="0">
              <a:latin typeface="Times New Roman" pitchFamily="18" charset="0"/>
            </a:endParaRPr>
          </a:p>
          <a:p>
            <a:pPr algn="ctr" eaLnBrk="1" hangingPunct="1"/>
            <a:r>
              <a:rPr lang="nb-NO" sz="3400" dirty="0" err="1">
                <a:latin typeface="Times New Roman" pitchFamily="18" charset="0"/>
              </a:rPr>
              <a:t>S</a:t>
            </a:r>
            <a:r>
              <a:rPr lang="nb-NO" sz="3400" dirty="0" err="1" smtClean="0">
                <a:latin typeface="Times New Roman" pitchFamily="18" charset="0"/>
              </a:rPr>
              <a:t>ynthesis</a:t>
            </a:r>
            <a:endParaRPr lang="en-GB" sz="3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Coordinate</a:t>
            </a:r>
            <a:r>
              <a:rPr lang="nb-NO" dirty="0" smtClean="0"/>
              <a:t>?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9752" y="2860576"/>
            <a:ext cx="10539536" cy="5334992"/>
          </a:xfrm>
        </p:spPr>
        <p:txBody>
          <a:bodyPr/>
          <a:lstStyle/>
          <a:p>
            <a:r>
              <a:rPr lang="nb-NO" dirty="0" smtClean="0"/>
              <a:t>There are two common forms of </a:t>
            </a:r>
            <a:r>
              <a:rPr lang="nb-NO" dirty="0" err="1" smtClean="0"/>
              <a:t>coordination</a:t>
            </a:r>
            <a:r>
              <a:rPr lang="nb-NO" dirty="0" smtClean="0"/>
              <a:t>:</a:t>
            </a:r>
            <a:endParaRPr lang="nb-NO" dirty="0" smtClean="0"/>
          </a:p>
          <a:p>
            <a:r>
              <a:rPr lang="nb-NO" b="1" dirty="0" smtClean="0"/>
              <a:t>Task sharing: </a:t>
            </a:r>
          </a:p>
          <a:p>
            <a:pPr lvl="1"/>
            <a:r>
              <a:rPr lang="nb-NO" sz="2800" dirty="0" smtClean="0"/>
              <a:t>When a problem is decomposed </a:t>
            </a:r>
            <a:br>
              <a:rPr lang="nb-NO" sz="2800" dirty="0" smtClean="0"/>
            </a:br>
            <a:r>
              <a:rPr lang="nb-NO" sz="2800" dirty="0" smtClean="0"/>
              <a:t>into subproblems and allocated </a:t>
            </a:r>
            <a:br>
              <a:rPr lang="nb-NO" sz="2800" dirty="0" smtClean="0"/>
            </a:br>
            <a:r>
              <a:rPr lang="nb-NO" sz="2800" dirty="0" smtClean="0"/>
              <a:t>to different agents</a:t>
            </a:r>
            <a:r>
              <a:rPr lang="nb-NO" sz="2800" dirty="0" smtClean="0"/>
              <a:t>.</a:t>
            </a:r>
            <a:endParaRPr lang="nb-NO" sz="2800" dirty="0" smtClean="0"/>
          </a:p>
          <a:p>
            <a:r>
              <a:rPr lang="nb-NO" b="1" dirty="0" smtClean="0"/>
              <a:t>Result sharing:  </a:t>
            </a:r>
          </a:p>
          <a:p>
            <a:pPr lvl="1"/>
            <a:r>
              <a:rPr lang="nb-NO" sz="2800" dirty="0" smtClean="0"/>
              <a:t>When agents share information </a:t>
            </a:r>
            <a:br>
              <a:rPr lang="nb-NO" sz="2800" dirty="0" smtClean="0"/>
            </a:br>
            <a:r>
              <a:rPr lang="nb-NO" sz="2800" dirty="0" smtClean="0"/>
              <a:t>relevant to their subproblems</a:t>
            </a:r>
            <a:r>
              <a:rPr lang="nb-NO" dirty="0" smtClean="0"/>
              <a:t>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94649" y="1901049"/>
            <a:ext cx="261902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3400">
              <a:latin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428285" y="3648569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300">
                <a:solidFill>
                  <a:schemeClr val="bg1"/>
                </a:solidFill>
                <a:latin typeface="Times New Roman" pitchFamily="18" charset="0"/>
              </a:rPr>
              <a:t>Task 1</a:t>
            </a:r>
            <a:endParaRPr lang="en-GB" sz="23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428285" y="4949049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000">
                <a:solidFill>
                  <a:schemeClr val="bg1"/>
                </a:solidFill>
                <a:latin typeface="Times New Roman" pitchFamily="18" charset="0"/>
              </a:rPr>
              <a:t>Task 1.2</a:t>
            </a:r>
            <a:endParaRPr lang="en-GB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837138" y="4949049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000">
                <a:solidFill>
                  <a:schemeClr val="bg1"/>
                </a:solidFill>
                <a:latin typeface="Times New Roman" pitchFamily="18" charset="0"/>
              </a:rPr>
              <a:t>Task 1.3</a:t>
            </a:r>
            <a:endParaRPr lang="en-GB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911058" y="4949049"/>
            <a:ext cx="975360" cy="5418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r>
              <a:rPr lang="nb-NO" sz="2000" dirty="0">
                <a:solidFill>
                  <a:schemeClr val="bg1"/>
                </a:solidFill>
                <a:latin typeface="Times New Roman" pitchFamily="18" charset="0"/>
              </a:rPr>
              <a:t>Task 1.1</a:t>
            </a:r>
            <a:endParaRPr lang="en-GB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7344552" y="4190436"/>
            <a:ext cx="1300480" cy="7586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8970152" y="4190436"/>
            <a:ext cx="0" cy="758613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/>
          <a:lstStyle/>
          <a:p>
            <a:endParaRPr lang="en-IE">
              <a:solidFill>
                <a:schemeClr val="bg1"/>
              </a:solidFill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9186898" y="4190436"/>
            <a:ext cx="1192107" cy="758613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/>
          <a:lstStyle/>
          <a:p>
            <a:endParaRPr lang="en-IE">
              <a:solidFill>
                <a:schemeClr val="bg1"/>
              </a:solidFill>
            </a:endParaRPr>
          </a:p>
        </p:txBody>
      </p: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7480019" y="6515947"/>
            <a:ext cx="2709333" cy="1842347"/>
            <a:chOff x="4080" y="3024"/>
            <a:chExt cx="1200" cy="816"/>
          </a:xfrm>
          <a:solidFill>
            <a:schemeClr val="accent1">
              <a:lumMod val="75000"/>
            </a:schemeClr>
          </a:solidFill>
        </p:grpSpPr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08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2300" dirty="0">
                  <a:solidFill>
                    <a:schemeClr val="bg1"/>
                  </a:solidFill>
                  <a:latin typeface="Times New Roman" pitchFamily="18" charset="0"/>
                </a:rPr>
                <a:t>A1</a:t>
              </a:r>
              <a:endParaRPr lang="en-GB" sz="23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456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2300">
                  <a:solidFill>
                    <a:schemeClr val="bg1"/>
                  </a:solidFill>
                  <a:latin typeface="Times New Roman" pitchFamily="18" charset="0"/>
                </a:rPr>
                <a:t>A2</a:t>
              </a:r>
              <a:endParaRPr lang="en-GB" sz="23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040" y="3600"/>
              <a:ext cx="240" cy="24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nb-NO" sz="2300">
                  <a:solidFill>
                    <a:schemeClr val="bg1"/>
                  </a:solidFill>
                  <a:latin typeface="Times New Roman" pitchFamily="18" charset="0"/>
                </a:rPr>
                <a:t>A3</a:t>
              </a:r>
              <a:endParaRPr lang="en-GB" sz="23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 rot="10800000" flipH="1">
              <a:off x="408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 rot="10800000" flipH="1">
              <a:off x="4560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8" name="AutoShape 18"/>
            <p:cNvSpPr>
              <a:spLocks noChangeArrowheads="1"/>
            </p:cNvSpPr>
            <p:nvPr/>
          </p:nvSpPr>
          <p:spPr bwMode="auto">
            <a:xfrm rot="10800000" flipH="1">
              <a:off x="5088" y="3216"/>
              <a:ext cx="192" cy="144"/>
            </a:xfrm>
            <a:prstGeom prst="triangle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417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solidFill>
                  <a:schemeClr val="bg1"/>
                </a:solidFill>
              </a:endParaRPr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4656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solidFill>
                  <a:schemeClr val="bg1"/>
                </a:solidFill>
              </a:endParaRP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184" y="3360"/>
              <a:ext cx="0" cy="24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E">
                <a:solidFill>
                  <a:schemeClr val="bg1"/>
                </a:solidFill>
              </a:endParaRPr>
            </a:p>
          </p:txBody>
        </p:sp>
        <p:grpSp>
          <p:nvGrpSpPr>
            <p:cNvPr id="5142" name="Group 22"/>
            <p:cNvGrpSpPr>
              <a:grpSpLocks/>
            </p:cNvGrpSpPr>
            <p:nvPr/>
          </p:nvGrpSpPr>
          <p:grpSpPr bwMode="auto">
            <a:xfrm>
              <a:off x="4128" y="3120"/>
              <a:ext cx="384" cy="48"/>
              <a:chOff x="4176" y="3120"/>
              <a:chExt cx="384" cy="48"/>
            </a:xfrm>
            <a:grpFill/>
          </p:grpSpPr>
          <p:sp>
            <p:nvSpPr>
              <p:cNvPr id="5155" name="Line 23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6" name="Line 24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7" name="Line 25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43" name="Group 26"/>
            <p:cNvGrpSpPr>
              <a:grpSpLocks/>
            </p:cNvGrpSpPr>
            <p:nvPr/>
          </p:nvGrpSpPr>
          <p:grpSpPr bwMode="auto">
            <a:xfrm>
              <a:off x="4320" y="3072"/>
              <a:ext cx="432" cy="96"/>
              <a:chOff x="4368" y="3072"/>
              <a:chExt cx="432" cy="96"/>
            </a:xfrm>
            <a:grpFill/>
          </p:grpSpPr>
          <p:sp>
            <p:nvSpPr>
              <p:cNvPr id="5152" name="Line 27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3" name="Line 28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4" name="Line 29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44" name="Group 30"/>
            <p:cNvGrpSpPr>
              <a:grpSpLocks/>
            </p:cNvGrpSpPr>
            <p:nvPr/>
          </p:nvGrpSpPr>
          <p:grpSpPr bwMode="auto">
            <a:xfrm>
              <a:off x="4656" y="3072"/>
              <a:ext cx="384" cy="48"/>
              <a:chOff x="4176" y="3120"/>
              <a:chExt cx="384" cy="48"/>
            </a:xfrm>
            <a:grpFill/>
          </p:grpSpPr>
          <p:sp>
            <p:nvSpPr>
              <p:cNvPr id="5149" name="Line 31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0" name="Line 32"/>
              <p:cNvSpPr>
                <a:spLocks noChangeShapeType="1"/>
              </p:cNvSpPr>
              <p:nvPr/>
            </p:nvSpPr>
            <p:spPr bwMode="auto">
              <a:xfrm flipH="1" flipV="1">
                <a:off x="4320" y="3120"/>
                <a:ext cx="96" cy="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51" name="Line 33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45" name="Group 34"/>
            <p:cNvGrpSpPr>
              <a:grpSpLocks/>
            </p:cNvGrpSpPr>
            <p:nvPr/>
          </p:nvGrpSpPr>
          <p:grpSpPr bwMode="auto">
            <a:xfrm>
              <a:off x="4848" y="3024"/>
              <a:ext cx="432" cy="96"/>
              <a:chOff x="4368" y="3072"/>
              <a:chExt cx="432" cy="96"/>
            </a:xfrm>
            <a:grpFill/>
          </p:grpSpPr>
          <p:sp>
            <p:nvSpPr>
              <p:cNvPr id="5146" name="Line 35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33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47" name="Line 36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44" cy="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  <p:sp>
            <p:nvSpPr>
              <p:cNvPr id="5148" name="Line 37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24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IE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55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Custom 4">
      <a:dk1>
        <a:srgbClr val="00429A"/>
      </a:dk1>
      <a:lt1>
        <a:srgbClr val="009ADE"/>
      </a:lt1>
      <a:dk2>
        <a:srgbClr val="00974A"/>
      </a:dk2>
      <a:lt2>
        <a:srgbClr val="D6D6D6"/>
      </a:lt2>
      <a:accent1>
        <a:srgbClr val="FED100"/>
      </a:accent1>
      <a:accent2>
        <a:srgbClr val="009ADE"/>
      </a:accent2>
      <a:accent3>
        <a:srgbClr val="72BE44"/>
      </a:accent3>
      <a:accent4>
        <a:srgbClr val="00974A"/>
      </a:accent4>
      <a:accent5>
        <a:srgbClr val="FFFFFF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Subtitle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Custom 5">
      <a:dk1>
        <a:srgbClr val="00429A"/>
      </a:dk1>
      <a:lt1>
        <a:srgbClr val="009ADE"/>
      </a:lt1>
      <a:dk2>
        <a:srgbClr val="00974A"/>
      </a:dk2>
      <a:lt2>
        <a:srgbClr val="000000"/>
      </a:lt2>
      <a:accent1>
        <a:srgbClr val="FFFFFF"/>
      </a:accent1>
      <a:accent2>
        <a:srgbClr val="009ADE"/>
      </a:accent2>
      <a:accent3>
        <a:srgbClr val="72BE44"/>
      </a:accent3>
      <a:accent4>
        <a:srgbClr val="00974A"/>
      </a:accent4>
      <a:accent5>
        <a:srgbClr val="009ADE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Bullets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24730</TotalTime>
  <Pages>0</Pages>
  <Words>1554</Words>
  <Characters>0</Characters>
  <Application>Microsoft Macintosh PowerPoint</Application>
  <PresentationFormat>Custom</PresentationFormat>
  <Lines>0</Lines>
  <Paragraphs>249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Title &amp; Subtitle</vt:lpstr>
      <vt:lpstr>Title &amp; Bullets</vt:lpstr>
      <vt:lpstr>COMP 41400  Multi-Agent Systems (MAS)   Lectures 7 &amp; 8: Coordination</vt:lpstr>
      <vt:lpstr>Coordination</vt:lpstr>
      <vt:lpstr>Coordination Ingredients</vt:lpstr>
      <vt:lpstr>Why Coordinate?</vt:lpstr>
      <vt:lpstr>Cooperative Problem Solving</vt:lpstr>
      <vt:lpstr>Cooperative Problem Solving</vt:lpstr>
      <vt:lpstr>Cooperative Problem Solving</vt:lpstr>
      <vt:lpstr>Cooperative Problem Solving</vt:lpstr>
      <vt:lpstr>How to Coordinate?</vt:lpstr>
      <vt:lpstr>Task Sharing</vt:lpstr>
      <vt:lpstr>Result Sharing</vt:lpstr>
      <vt:lpstr>Result Sharing</vt:lpstr>
      <vt:lpstr>Question</vt:lpstr>
      <vt:lpstr>The Contract Net Protocol</vt:lpstr>
      <vt:lpstr>Stage 1: Recognition</vt:lpstr>
      <vt:lpstr>Stage 2: Announcement</vt:lpstr>
      <vt:lpstr>Stage 3: Bidding</vt:lpstr>
      <vt:lpstr>Stage 4: Awarding &amp; Expediting</vt:lpstr>
      <vt:lpstr>The Contract Net</vt:lpstr>
      <vt:lpstr>Implementation Issues</vt:lpstr>
      <vt:lpstr>Optimisations</vt:lpstr>
      <vt:lpstr>The Contract Net Protocol</vt:lpstr>
      <vt:lpstr>Handling Inconsistency</vt:lpstr>
      <vt:lpstr>Functionally Accurate Systems</vt:lpstr>
      <vt:lpstr>Coordination Example</vt:lpstr>
      <vt:lpstr>Coordination Example</vt:lpstr>
      <vt:lpstr>Things to 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</dc:title>
  <dc:subject/>
  <dc:creator/>
  <cp:keywords/>
  <dc:description/>
  <cp:lastModifiedBy>Gregory O'Hare</cp:lastModifiedBy>
  <cp:revision>320</cp:revision>
  <cp:lastPrinted>2014-09-22T08:07:46Z</cp:lastPrinted>
  <dcterms:modified xsi:type="dcterms:W3CDTF">2017-10-10T13:00:53Z</dcterms:modified>
</cp:coreProperties>
</file>