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63"/>
  </p:notesMasterIdLst>
  <p:handoutMasterIdLst>
    <p:handoutMasterId r:id="rId64"/>
  </p:handoutMasterIdLst>
  <p:sldIdLst>
    <p:sldId id="256" r:id="rId3"/>
    <p:sldId id="632" r:id="rId4"/>
    <p:sldId id="633" r:id="rId5"/>
    <p:sldId id="635" r:id="rId6"/>
    <p:sldId id="636" r:id="rId7"/>
    <p:sldId id="637" r:id="rId8"/>
    <p:sldId id="638" r:id="rId9"/>
    <p:sldId id="639" r:id="rId10"/>
    <p:sldId id="640" r:id="rId11"/>
    <p:sldId id="641" r:id="rId12"/>
    <p:sldId id="642" r:id="rId13"/>
    <p:sldId id="643" r:id="rId14"/>
    <p:sldId id="644" r:id="rId15"/>
    <p:sldId id="645" r:id="rId16"/>
    <p:sldId id="646" r:id="rId17"/>
    <p:sldId id="647" r:id="rId18"/>
    <p:sldId id="648" r:id="rId19"/>
    <p:sldId id="649" r:id="rId20"/>
    <p:sldId id="650" r:id="rId21"/>
    <p:sldId id="651" r:id="rId22"/>
    <p:sldId id="654" r:id="rId23"/>
    <p:sldId id="655" r:id="rId24"/>
    <p:sldId id="719" r:id="rId25"/>
    <p:sldId id="680" r:id="rId26"/>
    <p:sldId id="681" r:id="rId27"/>
    <p:sldId id="682" r:id="rId28"/>
    <p:sldId id="683" r:id="rId29"/>
    <p:sldId id="685" r:id="rId30"/>
    <p:sldId id="688" r:id="rId31"/>
    <p:sldId id="690" r:id="rId32"/>
    <p:sldId id="691" r:id="rId33"/>
    <p:sldId id="692" r:id="rId34"/>
    <p:sldId id="693" r:id="rId35"/>
    <p:sldId id="694" r:id="rId36"/>
    <p:sldId id="695" r:id="rId37"/>
    <p:sldId id="696" r:id="rId38"/>
    <p:sldId id="697" r:id="rId39"/>
    <p:sldId id="698" r:id="rId40"/>
    <p:sldId id="699" r:id="rId41"/>
    <p:sldId id="700" r:id="rId42"/>
    <p:sldId id="701" r:id="rId43"/>
    <p:sldId id="702" r:id="rId44"/>
    <p:sldId id="703" r:id="rId45"/>
    <p:sldId id="704" r:id="rId46"/>
    <p:sldId id="705" r:id="rId47"/>
    <p:sldId id="706" r:id="rId48"/>
    <p:sldId id="707" r:id="rId49"/>
    <p:sldId id="708" r:id="rId50"/>
    <p:sldId id="709" r:id="rId51"/>
    <p:sldId id="710" r:id="rId52"/>
    <p:sldId id="711" r:id="rId53"/>
    <p:sldId id="712" r:id="rId54"/>
    <p:sldId id="713" r:id="rId55"/>
    <p:sldId id="714" r:id="rId56"/>
    <p:sldId id="715" r:id="rId57"/>
    <p:sldId id="716" r:id="rId58"/>
    <p:sldId id="672" r:id="rId59"/>
    <p:sldId id="673" r:id="rId60"/>
    <p:sldId id="674" r:id="rId61"/>
    <p:sldId id="516" r:id="rId62"/>
  </p:sldIdLst>
  <p:sldSz cx="13004800" cy="9753600"/>
  <p:notesSz cx="6858000" cy="9144000"/>
  <p:defaultTextStyle>
    <a:defPPr>
      <a:defRPr lang="en-US"/>
    </a:defPPr>
    <a:lvl1pPr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1pPr>
    <a:lvl2pPr marL="4572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2pPr>
    <a:lvl3pPr marL="9144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3pPr>
    <a:lvl4pPr marL="13716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4pPr>
    <a:lvl5pPr marL="18288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5pPr>
    <a:lvl6pPr marL="22860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6pPr>
    <a:lvl7pPr marL="27432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7pPr>
    <a:lvl8pPr marL="32004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8pPr>
    <a:lvl9pPr marL="36576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ory O'Hare" initials="GO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72" autoAdjust="0"/>
  </p:normalViewPr>
  <p:slideViewPr>
    <p:cSldViewPr>
      <p:cViewPr varScale="1">
        <p:scale>
          <a:sx n="48" d="100"/>
          <a:sy n="48" d="100"/>
        </p:scale>
        <p:origin x="1216" y="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02CB-BF44-C54E-94B1-30D8EC603237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05F72-742C-6241-9EF3-7121037C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5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1B9B-F4CE-E14F-B8A7-B365797DC35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C47A9-552B-1B4C-9BE7-F052C7D0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2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47A9-552B-1B4C-9BE7-F052C7D05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47A9-552B-1B4C-9BE7-F052C7D056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6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981CE-7651-B041-889F-CBBBC54E40E6}" type="slidenum">
              <a:rPr lang="en-GB"/>
              <a:pPr/>
              <a:t>31</a:t>
            </a:fld>
            <a:endParaRPr lang="en-GB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191" y="683591"/>
            <a:ext cx="4507175" cy="343057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085"/>
            <a:ext cx="5485778" cy="4117326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27954-CE22-F443-B345-2F9E98D1F312}" type="slidenum">
              <a:rPr lang="en-US"/>
              <a:pPr/>
              <a:t>59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ga-IE" dirty="0"/>
              <a:t>Click to edit Master title style.</a:t>
            </a:r>
            <a:br>
              <a:rPr lang="ga-I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77864" y="5236840"/>
            <a:ext cx="10801200" cy="2603651"/>
          </a:xfrm>
        </p:spPr>
        <p:txBody>
          <a:bodyPr/>
          <a:lstStyle/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864" y="5164832"/>
            <a:ext cx="5184576" cy="2709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900" y="5164832"/>
            <a:ext cx="5405164" cy="2709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4000" y="8693224"/>
            <a:ext cx="882096" cy="5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864" y="3148608"/>
            <a:ext cx="10539536" cy="5334992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492424"/>
            <a:ext cx="10539536" cy="1584176"/>
          </a:xfrm>
        </p:spPr>
        <p:txBody>
          <a:bodyPr anchor="t" anchorCtr="0"/>
          <a:lstStyle/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864" y="3220616"/>
            <a:ext cx="5112568" cy="526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6456" y="3220616"/>
            <a:ext cx="5210944" cy="526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492424"/>
            <a:ext cx="10676061" cy="136815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864" y="3076600"/>
            <a:ext cx="4718174" cy="64807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7864" y="3868688"/>
            <a:ext cx="4718174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2480" y="3076600"/>
            <a:ext cx="5131445" cy="64807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22480" y="3868688"/>
            <a:ext cx="5131445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4000" y="8693224"/>
            <a:ext cx="882096" cy="5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872" y="6827838"/>
            <a:ext cx="9937104" cy="569242"/>
          </a:xfrm>
        </p:spPr>
        <p:txBody>
          <a:bodyPr anchor="t" anchorCtr="0"/>
          <a:lstStyle>
            <a:lvl1pPr algn="l">
              <a:defRPr sz="1800" b="1"/>
            </a:lvl1pPr>
          </a:lstStyle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9872" y="1780456"/>
            <a:ext cx="10009112" cy="49426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9872" y="7469089"/>
            <a:ext cx="9937104" cy="10801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4205" y="8693224"/>
            <a:ext cx="99590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6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1" y="164819"/>
            <a:ext cx="11083430" cy="1092764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4703" y="2009423"/>
            <a:ext cx="5721209" cy="7121031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2659" y="2009423"/>
            <a:ext cx="5723467" cy="7121031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1" y="164819"/>
            <a:ext cx="11083430" cy="1092764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4703" y="2009423"/>
            <a:ext cx="5721209" cy="7121031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012659" y="2009422"/>
            <a:ext cx="5723467" cy="3452143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012659" y="5678312"/>
            <a:ext cx="5723467" cy="3452142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7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25120" y="8886613"/>
            <a:ext cx="2709333" cy="65024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2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utoShape 1"/>
          <p:cNvSpPr>
            <a:spLocks/>
          </p:cNvSpPr>
          <p:nvPr userDrawn="1"/>
        </p:nvSpPr>
        <p:spPr bwMode="auto">
          <a:xfrm>
            <a:off x="0" y="1852464"/>
            <a:ext cx="13004800" cy="626469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gradFill flip="none" rotWithShape="1">
            <a:gsLst>
              <a:gs pos="0">
                <a:srgbClr val="66CCFF">
                  <a:alpha val="29803"/>
                </a:srgbClr>
              </a:gs>
              <a:gs pos="100000">
                <a:srgbClr val="FFFFFF">
                  <a:alpha val="29803"/>
                </a:srgbClr>
              </a:gs>
            </a:gsLst>
            <a:lin ang="57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52464"/>
            <a:ext cx="13004800" cy="3337602"/>
          </a:xfrm>
          <a:prstGeom prst="rect">
            <a:avLst/>
          </a:prstGeom>
        </p:spPr>
      </p:pic>
      <p:sp>
        <p:nvSpPr>
          <p:cNvPr id="1025" name="AutoShape 1"/>
          <p:cNvSpPr>
            <a:spLocks/>
          </p:cNvSpPr>
          <p:nvPr/>
        </p:nvSpPr>
        <p:spPr bwMode="auto">
          <a:xfrm>
            <a:off x="0" y="8189168"/>
            <a:ext cx="13004800" cy="156443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AutoShape 2"/>
          <p:cNvSpPr>
            <a:spLocks/>
          </p:cNvSpPr>
          <p:nvPr userDrawn="1"/>
        </p:nvSpPr>
        <p:spPr bwMode="auto">
          <a:xfrm>
            <a:off x="355600" y="246931"/>
            <a:ext cx="12225338" cy="15335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" y="21600"/>
                </a:moveTo>
                <a:lnTo>
                  <a:pt x="21600" y="21600"/>
                </a:lnTo>
                <a:lnTo>
                  <a:pt x="21596" y="0"/>
                </a:lnTo>
                <a:lnTo>
                  <a:pt x="0" y="0"/>
                </a:lnTo>
                <a:cubicBezTo>
                  <a:pt x="0" y="0"/>
                  <a:pt x="4" y="21600"/>
                  <a:pt x="4" y="21600"/>
                </a:cubicBezTo>
                <a:close/>
                <a:moveTo>
                  <a:pt x="4" y="21600"/>
                </a:move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7864" y="5236840"/>
            <a:ext cx="10801200" cy="260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>
                <a:sym typeface="Corbel" charset="0"/>
              </a:rPr>
              <a:t>Second level</a:t>
            </a:r>
          </a:p>
          <a:p>
            <a:pPr lvl="2"/>
            <a:r>
              <a:rPr lang="en-US" dirty="0">
                <a:sym typeface="Corbel" charset="0"/>
              </a:rPr>
              <a:t>Third level</a:t>
            </a:r>
          </a:p>
          <a:p>
            <a:pPr lvl="3"/>
            <a:r>
              <a:rPr lang="en-US" dirty="0">
                <a:sym typeface="Corbel" charset="0"/>
              </a:rPr>
              <a:t>Fourth level</a:t>
            </a:r>
          </a:p>
          <a:p>
            <a:pPr lvl="4"/>
            <a:r>
              <a:rPr lang="en-US" dirty="0">
                <a:sym typeface="Corbel" charset="0"/>
              </a:rPr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77864" y="2212504"/>
            <a:ext cx="511256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 Bold" charset="0"/>
              </a:rPr>
              <a:t>Click to edit Master title style</a:t>
            </a:r>
            <a:br>
              <a:rPr lang="en-US" dirty="0">
                <a:sym typeface="Corbel Bold" charset="0"/>
              </a:rPr>
            </a:br>
            <a:endParaRPr lang="en-US" dirty="0">
              <a:sym typeface="Corbel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5736" y="196280"/>
            <a:ext cx="1296144" cy="14740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accent5"/>
          </a:solidFill>
          <a:latin typeface="+mj-lt"/>
          <a:ea typeface="+mj-ea"/>
          <a:cs typeface="+mj-cs"/>
          <a:sym typeface="Corbel Bold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9pPr>
    </p:titleStyle>
    <p:bodyStyle>
      <a:lvl1pPr algn="l" rtl="0" fontAlgn="base">
        <a:spcBef>
          <a:spcPts val="1200"/>
        </a:spcBef>
        <a:spcAft>
          <a:spcPct val="0"/>
        </a:spcAft>
        <a:defRPr sz="3200">
          <a:solidFill>
            <a:schemeClr val="bg1"/>
          </a:solidFill>
          <a:latin typeface="+mn-lt"/>
          <a:ea typeface="+mn-ea"/>
          <a:cs typeface="+mn-cs"/>
          <a:sym typeface="Corbel" charset="0"/>
        </a:defRPr>
      </a:lvl1pPr>
      <a:lvl2pPr algn="l" rtl="0" fontAlgn="base">
        <a:spcBef>
          <a:spcPts val="120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  <a:cs typeface="+mn-cs"/>
          <a:sym typeface="Corbel" charset="0"/>
        </a:defRPr>
      </a:lvl2pPr>
      <a:lvl3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3pPr>
      <a:lvl4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4pPr>
      <a:lvl5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5pPr>
      <a:lvl6pPr marL="4572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6pPr>
      <a:lvl7pPr marL="9144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7pPr>
      <a:lvl8pPr marL="13716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8pPr>
      <a:lvl9pPr marL="18288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76400"/>
            <a:ext cx="13004800" cy="1666271"/>
          </a:xfrm>
          <a:prstGeom prst="rect">
            <a:avLst/>
          </a:prstGeom>
        </p:spPr>
      </p:pic>
      <p:sp>
        <p:nvSpPr>
          <p:cNvPr id="96" name="AutoShape 1"/>
          <p:cNvSpPr>
            <a:spLocks/>
          </p:cNvSpPr>
          <p:nvPr userDrawn="1"/>
        </p:nvSpPr>
        <p:spPr bwMode="auto">
          <a:xfrm>
            <a:off x="0" y="1348408"/>
            <a:ext cx="13004800" cy="712879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gradFill flip="none" rotWithShape="1">
            <a:gsLst>
              <a:gs pos="0">
                <a:srgbClr val="66CCFF">
                  <a:alpha val="29803"/>
                </a:srgbClr>
              </a:gs>
              <a:gs pos="100000">
                <a:srgbClr val="FFFFFF">
                  <a:alpha val="29803"/>
                </a:srgbClr>
              </a:gs>
            </a:gsLst>
            <a:lin ang="57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7864" y="1492424"/>
            <a:ext cx="1053953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 Bold" charset="0"/>
              </a:rPr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7864" y="3292624"/>
            <a:ext cx="10539536" cy="519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" charset="0"/>
              </a:rPr>
              <a:t>Click to edit Master text styles</a:t>
            </a:r>
          </a:p>
          <a:p>
            <a:pPr lvl="1"/>
            <a:r>
              <a:rPr lang="en-US" dirty="0">
                <a:sym typeface="Corbel" charset="0"/>
              </a:rPr>
              <a:t>Second level</a:t>
            </a:r>
          </a:p>
          <a:p>
            <a:pPr lvl="2"/>
            <a:r>
              <a:rPr lang="en-US" dirty="0">
                <a:sym typeface="Corbel" charset="0"/>
              </a:rPr>
              <a:t>Third level</a:t>
            </a:r>
          </a:p>
          <a:p>
            <a:pPr lvl="3"/>
            <a:r>
              <a:rPr lang="en-US" dirty="0">
                <a:sym typeface="Corbel" charset="0"/>
              </a:rPr>
              <a:t>Fourth level</a:t>
            </a:r>
          </a:p>
          <a:p>
            <a:pPr lvl="4"/>
            <a:r>
              <a:rPr lang="en-US" dirty="0">
                <a:sym typeface="Corbel" charset="0"/>
              </a:rPr>
              <a:t>Fifth level</a:t>
            </a:r>
          </a:p>
        </p:txBody>
      </p:sp>
      <p:sp>
        <p:nvSpPr>
          <p:cNvPr id="3076" name="AutoShape 4"/>
          <p:cNvSpPr>
            <a:spLocks/>
          </p:cNvSpPr>
          <p:nvPr/>
        </p:nvSpPr>
        <p:spPr bwMode="auto">
          <a:xfrm>
            <a:off x="368300" y="8572500"/>
            <a:ext cx="12225338" cy="8001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" y="21600"/>
                </a:moveTo>
                <a:lnTo>
                  <a:pt x="21600" y="21600"/>
                </a:lnTo>
                <a:lnTo>
                  <a:pt x="21596" y="0"/>
                </a:lnTo>
                <a:lnTo>
                  <a:pt x="0" y="0"/>
                </a:lnTo>
                <a:cubicBezTo>
                  <a:pt x="0" y="0"/>
                  <a:pt x="4" y="21600"/>
                  <a:pt x="4" y="21600"/>
                </a:cubicBezTo>
                <a:close/>
                <a:moveTo>
                  <a:pt x="4" y="2160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69752" y="62147"/>
            <a:ext cx="1080120" cy="12283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82" r:id="rId4"/>
    <p:sldLayoutId id="2147483684" r:id="rId5"/>
    <p:sldLayoutId id="2147483685" r:id="rId6"/>
    <p:sldLayoutId id="2147483687" r:id="rId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4000" b="0" i="0">
          <a:solidFill>
            <a:schemeClr val="tx1"/>
          </a:solidFill>
          <a:latin typeface="+mj-lt"/>
          <a:ea typeface="+mj-ea"/>
          <a:cs typeface="+mj-cs"/>
          <a:sym typeface="Corbel Bold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9pPr>
    </p:titleStyle>
    <p:bodyStyle>
      <a:lvl1pPr marL="406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000">
          <a:solidFill>
            <a:schemeClr val="accent3"/>
          </a:solidFill>
          <a:latin typeface="+mn-lt"/>
          <a:ea typeface="+mn-ea"/>
          <a:cs typeface="+mn-cs"/>
          <a:sym typeface="Corbel" charset="0"/>
        </a:defRPr>
      </a:lvl1pPr>
      <a:lvl2pPr marL="6731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2pPr>
      <a:lvl3pPr marL="990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3pPr>
      <a:lvl4pPr marL="13081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4pPr>
      <a:lvl5pPr marL="1625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5pPr>
      <a:lvl6pPr marL="20828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6pPr>
      <a:lvl7pPr marL="25400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7pPr>
      <a:lvl8pPr marL="29972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8pPr>
      <a:lvl9pPr marL="3454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7864" y="2212504"/>
            <a:ext cx="5904656" cy="2592288"/>
          </a:xfrm>
          <a:ln/>
        </p:spPr>
        <p:txBody>
          <a:bodyPr/>
          <a:lstStyle/>
          <a:p>
            <a:pPr defTabSz="1257563">
              <a:lnSpc>
                <a:spcPct val="88000"/>
              </a:lnSpc>
              <a:defRPr/>
            </a:pPr>
            <a:r>
              <a:rPr lang="en-GB" dirty="0"/>
              <a:t>COMP 41400 </a:t>
            </a:r>
            <a:br>
              <a:rPr lang="en-GB" dirty="0"/>
            </a:br>
            <a:r>
              <a:rPr lang="en-GB" dirty="0"/>
              <a:t>Multi-Agent Systems (MAS) </a:t>
            </a:r>
            <a:br>
              <a:rPr lang="en-GB" dirty="0"/>
            </a:br>
            <a:br>
              <a:rPr lang="en-IE" dirty="0"/>
            </a:br>
            <a:r>
              <a:rPr lang="en-IE" dirty="0"/>
              <a:t>Lectures 9 &amp; 10 Belief Desire Intention Architectures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677864" y="5729533"/>
            <a:ext cx="10801200" cy="2603651"/>
          </a:xfrm>
          <a:ln/>
        </p:spPr>
        <p:txBody>
          <a:bodyPr/>
          <a:lstStyle/>
          <a:p>
            <a:pPr lvl="1"/>
            <a:r>
              <a:rPr lang="en-US" dirty="0"/>
              <a:t>Professor Gregory O’Hare,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Principal Investigator CONSUS (Crop </a:t>
            </a:r>
            <a:r>
              <a:rPr lang="en-US" dirty="0" err="1"/>
              <a:t>OptimisatioN</a:t>
            </a:r>
            <a:r>
              <a:rPr lang="en-US" dirty="0"/>
              <a:t> through Sensing, Understanding &amp; </a:t>
            </a:r>
            <a:r>
              <a:rPr lang="en-US" dirty="0" err="1"/>
              <a:t>viSualisation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School of Computer Science</a:t>
            </a:r>
          </a:p>
          <a:p>
            <a:pPr lvl="1"/>
            <a:r>
              <a:rPr lang="en-US" dirty="0"/>
              <a:t>University College Dublin (UCD)</a:t>
            </a:r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920" y="340296"/>
            <a:ext cx="4109156" cy="713458"/>
          </a:xfrm>
          <a:noFill/>
          <a:ln/>
        </p:spPr>
        <p:txBody>
          <a:bodyPr/>
          <a:lstStyle/>
          <a:p>
            <a:r>
              <a:rPr lang="en-GB" dirty="0"/>
              <a:t>Coordination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741760" y="3076600"/>
            <a:ext cx="10656650" cy="522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Coordination represents the problem or activity of </a:t>
            </a: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reconciling the actions of the individual agent with </a:t>
            </a: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those of the </a:t>
            </a:r>
            <a:r>
              <a:rPr lang="en-GB" sz="3400" i="1" dirty="0">
                <a:solidFill>
                  <a:schemeClr val="tx2"/>
                </a:solidFill>
              </a:rPr>
              <a:t>group</a:t>
            </a:r>
            <a:r>
              <a:rPr lang="en-GB" sz="3400" dirty="0">
                <a:solidFill>
                  <a:schemeClr val="tx1"/>
                </a:solidFill>
              </a:rPr>
              <a:t> or indeed </a:t>
            </a:r>
            <a:r>
              <a:rPr lang="en-GB" sz="3400" i="1" dirty="0">
                <a:solidFill>
                  <a:srgbClr val="00974A"/>
                </a:solidFill>
              </a:rPr>
              <a:t>organisation</a:t>
            </a:r>
            <a:r>
              <a:rPr lang="en-GB" sz="3400" i="1" dirty="0">
                <a:solidFill>
                  <a:schemeClr val="tx1"/>
                </a:solidFill>
              </a:rPr>
              <a:t>.</a:t>
            </a:r>
          </a:p>
          <a:p>
            <a:pPr algn="l" defTabSz="1257563">
              <a:lnSpc>
                <a:spcPct val="85000"/>
              </a:lnSpc>
            </a:pPr>
            <a:endParaRPr lang="en-GB" sz="3400" i="1" dirty="0">
              <a:solidFill>
                <a:schemeClr val="tx1"/>
              </a:solidFill>
            </a:endParaRP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Since agents actions are derived from their goals and since</a:t>
            </a: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agents are frequently </a:t>
            </a:r>
            <a:r>
              <a:rPr lang="en-GB" sz="3400" i="1" dirty="0" err="1">
                <a:solidFill>
                  <a:srgbClr val="00974A"/>
                </a:solidFill>
              </a:rPr>
              <a:t>benevolant</a:t>
            </a:r>
            <a:r>
              <a:rPr lang="en-GB" sz="3400" i="1" dirty="0">
                <a:solidFill>
                  <a:schemeClr val="tx1"/>
                </a:solidFill>
              </a:rPr>
              <a:t> </a:t>
            </a:r>
            <a:r>
              <a:rPr lang="en-GB" sz="3400" dirty="0">
                <a:solidFill>
                  <a:schemeClr val="tx1"/>
                </a:solidFill>
              </a:rPr>
              <a:t>their will inevitably be</a:t>
            </a: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conflict.</a:t>
            </a:r>
          </a:p>
          <a:p>
            <a:pPr algn="l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Such </a:t>
            </a:r>
            <a:r>
              <a:rPr lang="en-GB" sz="3400" i="1" dirty="0">
                <a:solidFill>
                  <a:schemeClr val="tx1"/>
                </a:solidFill>
              </a:rPr>
              <a:t>interference</a:t>
            </a:r>
            <a:r>
              <a:rPr lang="en-GB" sz="3400" dirty="0">
                <a:solidFill>
                  <a:schemeClr val="tx1"/>
                </a:solidFill>
              </a:rPr>
              <a:t> can only be reconciled through </a:t>
            </a: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communication.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920" y="340296"/>
            <a:ext cx="3445369" cy="713458"/>
          </a:xfrm>
          <a:noFill/>
          <a:ln/>
        </p:spPr>
        <p:txBody>
          <a:bodyPr/>
          <a:lstStyle/>
          <a:p>
            <a:r>
              <a:rPr lang="en-GB" dirty="0"/>
              <a:t>Coherence</a:t>
            </a: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1351103" y="3466662"/>
            <a:ext cx="9399483" cy="105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System </a:t>
            </a:r>
            <a:r>
              <a:rPr lang="en-GB" sz="3400" i="1" dirty="0">
                <a:solidFill>
                  <a:schemeClr val="tx2"/>
                </a:solidFill>
              </a:rPr>
              <a:t>coherence</a:t>
            </a:r>
            <a:r>
              <a:rPr lang="en-GB" sz="3400" dirty="0">
                <a:solidFill>
                  <a:schemeClr val="tx2"/>
                </a:solidFill>
              </a:rPr>
              <a:t> </a:t>
            </a:r>
            <a:r>
              <a:rPr lang="en-GB" sz="3400" dirty="0">
                <a:solidFill>
                  <a:schemeClr val="tx1"/>
                </a:solidFill>
              </a:rPr>
              <a:t>involves ensuring that the overall </a:t>
            </a:r>
          </a:p>
          <a:p>
            <a:pPr algn="l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system performance is satisfactory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872" y="412304"/>
            <a:ext cx="8538916" cy="713458"/>
          </a:xfrm>
          <a:noFill/>
          <a:ln/>
        </p:spPr>
        <p:txBody>
          <a:bodyPr/>
          <a:lstStyle/>
          <a:p>
            <a:r>
              <a:rPr lang="en-GB" dirty="0"/>
              <a:t>Absence of Communication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950931" y="2411307"/>
            <a:ext cx="10892968" cy="731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Sometimes communities of agents can achieve coherent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behaviour without explicit communication.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err="1">
                <a:solidFill>
                  <a:schemeClr val="tx1"/>
                </a:solidFill>
              </a:rPr>
              <a:t>Geneserth</a:t>
            </a:r>
            <a:r>
              <a:rPr lang="en-GB" sz="3400" dirty="0">
                <a:solidFill>
                  <a:schemeClr val="tx1"/>
                </a:solidFill>
              </a:rPr>
              <a:t> Ginsberg &amp; </a:t>
            </a:r>
            <a:r>
              <a:rPr lang="en-GB" sz="3400" dirty="0" err="1">
                <a:solidFill>
                  <a:schemeClr val="tx1"/>
                </a:solidFill>
              </a:rPr>
              <a:t>Rosenchein</a:t>
            </a:r>
            <a:r>
              <a:rPr lang="en-GB" sz="3400" dirty="0">
                <a:solidFill>
                  <a:schemeClr val="tx1"/>
                </a:solidFill>
              </a:rPr>
              <a:t> [GGR84] considered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this very issue in a seminal paper entitled </a:t>
            </a:r>
            <a:r>
              <a:rPr lang="en-GB" sz="3400" i="1" dirty="0">
                <a:solidFill>
                  <a:schemeClr val="tx1"/>
                </a:solidFill>
              </a:rPr>
              <a:t>Cooperation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i="1" dirty="0">
                <a:solidFill>
                  <a:schemeClr val="tx1"/>
                </a:solidFill>
              </a:rPr>
              <a:t>without Communication.</a:t>
            </a:r>
          </a:p>
          <a:p>
            <a:pPr algn="just" defTabSz="1257563">
              <a:lnSpc>
                <a:spcPct val="85000"/>
              </a:lnSpc>
            </a:pPr>
            <a:endParaRPr lang="en-GB" sz="3400" i="1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Agents might have a prearranged regime for achieving their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goals and this is established </a:t>
            </a:r>
            <a:r>
              <a:rPr lang="en-GB" sz="3400" i="1" dirty="0">
                <a:solidFill>
                  <a:schemeClr val="tx1"/>
                </a:solidFill>
              </a:rPr>
              <a:t>a prior</a:t>
            </a:r>
            <a:r>
              <a:rPr lang="en-IE" sz="3400" i="1" dirty="0">
                <a:solidFill>
                  <a:schemeClr val="tx1"/>
                </a:solidFill>
              </a:rPr>
              <a:t>i</a:t>
            </a:r>
            <a:r>
              <a:rPr lang="en-GB" sz="3400" dirty="0">
                <a:solidFill>
                  <a:schemeClr val="tx1"/>
                </a:solidFill>
              </a:rPr>
              <a:t> thus avoiding any need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for dynamic communication.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Alternatively they may infer each others plans based on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observations to date. This results in a prediction of agents'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behaviour [Ros85].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912" y="340296"/>
            <a:ext cx="5165796" cy="713458"/>
          </a:xfrm>
          <a:noFill/>
          <a:ln/>
        </p:spPr>
        <p:txBody>
          <a:bodyPr/>
          <a:lstStyle/>
          <a:p>
            <a:r>
              <a:rPr lang="en-GB" dirty="0"/>
              <a:t>Agent Signalling</a:t>
            </a:r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1357155" y="3055253"/>
            <a:ext cx="10599807" cy="470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Inter-Agent activity can be </a:t>
            </a:r>
            <a:r>
              <a:rPr lang="en-GB" sz="3400" dirty="0" err="1">
                <a:solidFill>
                  <a:srgbClr val="00429A"/>
                </a:solidFill>
              </a:rPr>
              <a:t>sychronised</a:t>
            </a:r>
            <a:r>
              <a:rPr lang="en-GB" sz="3400" dirty="0">
                <a:solidFill>
                  <a:srgbClr val="00429A"/>
                </a:solidFill>
              </a:rPr>
              <a:t> through the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use of semaphore based technologies.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Semaphores offer a relatively simplistic communication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technique.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They utilise the standard, primitives of wait and signal and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are directly analogous to those techniques used within the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design of  real-time languages and systems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888" y="412304"/>
            <a:ext cx="5452533" cy="713458"/>
          </a:xfrm>
          <a:noFill/>
          <a:ln/>
        </p:spPr>
        <p:txBody>
          <a:bodyPr/>
          <a:lstStyle/>
          <a:p>
            <a:r>
              <a:rPr lang="en-GB" dirty="0"/>
              <a:t>Message Passing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914653" y="3127261"/>
            <a:ext cx="10970037" cy="470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Another very common means of inter-agent communication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is that of message passing.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Early work by Hewitt &amp; Agha formulated a computational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paradigm based upon actor-based computation. Central to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this was the notion of message passing.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Message passing generally manifests </a:t>
            </a:r>
            <a:r>
              <a:rPr lang="en-GB" sz="3400" dirty="0" err="1">
                <a:solidFill>
                  <a:srgbClr val="00429A"/>
                </a:solidFill>
              </a:rPr>
              <a:t>itsself</a:t>
            </a:r>
            <a:r>
              <a:rPr lang="en-GB" sz="3400" dirty="0">
                <a:solidFill>
                  <a:srgbClr val="00429A"/>
                </a:solidFill>
              </a:rPr>
              <a:t> in many DAI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systems.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25936" y="340296"/>
            <a:ext cx="4115928" cy="713458"/>
          </a:xfrm>
          <a:noFill/>
          <a:ln/>
        </p:spPr>
        <p:txBody>
          <a:bodyPr/>
          <a:lstStyle/>
          <a:p>
            <a:r>
              <a:rPr lang="en-GB" dirty="0"/>
              <a:t>Plan Passing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742809" y="2182095"/>
            <a:ext cx="11395004" cy="744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This approach involves agents exchanging plans to one another. By so doing agents can anticipate the future directed actions of other agents.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One particular approach involves the exchange of Partial Plans. This </a:t>
            </a:r>
            <a:r>
              <a:rPr lang="en-GB" sz="3400" dirty="0" err="1">
                <a:solidFill>
                  <a:srgbClr val="00429A"/>
                </a:solidFill>
              </a:rPr>
              <a:t>ap</a:t>
            </a:r>
            <a:r>
              <a:rPr lang="en-IE" sz="3400" dirty="0">
                <a:solidFill>
                  <a:srgbClr val="00429A"/>
                </a:solidFill>
              </a:rPr>
              <a:t>p</a:t>
            </a:r>
            <a:r>
              <a:rPr lang="en-GB" sz="3400" dirty="0">
                <a:solidFill>
                  <a:srgbClr val="00429A"/>
                </a:solidFill>
              </a:rPr>
              <a:t>roach called </a:t>
            </a:r>
            <a:r>
              <a:rPr lang="en-GB" sz="3400" dirty="0">
                <a:solidFill>
                  <a:srgbClr val="00974A"/>
                </a:solidFill>
              </a:rPr>
              <a:t>Partial Global Planning (PGP</a:t>
            </a:r>
            <a:r>
              <a:rPr lang="en-GB" sz="3400" dirty="0">
                <a:solidFill>
                  <a:srgbClr val="00429A"/>
                </a:solidFill>
              </a:rPr>
              <a:t>)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was expounded by </a:t>
            </a:r>
            <a:r>
              <a:rPr lang="en-GB" sz="3400" dirty="0" err="1">
                <a:solidFill>
                  <a:srgbClr val="00429A"/>
                </a:solidFill>
              </a:rPr>
              <a:t>Durfee</a:t>
            </a:r>
            <a:r>
              <a:rPr lang="en-GB" sz="3400" dirty="0">
                <a:solidFill>
                  <a:srgbClr val="00429A"/>
                </a:solidFill>
              </a:rPr>
              <a:t> and Lesser.</a:t>
            </a:r>
            <a:r>
              <a:rPr lang="en-IE" sz="3400" dirty="0">
                <a:solidFill>
                  <a:srgbClr val="00429A"/>
                </a:solidFill>
              </a:rPr>
              <a:t> </a:t>
            </a:r>
            <a:r>
              <a:rPr lang="en-GB" sz="3400" dirty="0">
                <a:solidFill>
                  <a:srgbClr val="00429A"/>
                </a:solidFill>
              </a:rPr>
              <a:t>Within PGP agents build partial and incomplete plans which they subsequently share to colleagues in order to identify</a:t>
            </a:r>
            <a:r>
              <a:rPr lang="en-IE" sz="3400" dirty="0">
                <a:solidFill>
                  <a:srgbClr val="00429A"/>
                </a:solidFill>
              </a:rPr>
              <a:t> </a:t>
            </a:r>
            <a:r>
              <a:rPr lang="en-GB" sz="3400" dirty="0">
                <a:solidFill>
                  <a:srgbClr val="00429A"/>
                </a:solidFill>
              </a:rPr>
              <a:t>potential improvements.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This approach unlike for example </a:t>
            </a:r>
            <a:r>
              <a:rPr lang="en-GB" sz="3400" i="1" dirty="0">
                <a:solidFill>
                  <a:schemeClr val="tx2"/>
                </a:solidFill>
              </a:rPr>
              <a:t>multi-agent planning </a:t>
            </a:r>
            <a:r>
              <a:rPr lang="en-GB" sz="3400" dirty="0">
                <a:solidFill>
                  <a:srgbClr val="00429A"/>
                </a:solidFill>
              </a:rPr>
              <a:t>allows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agents to interleave planning and actions. Thus based upon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future plans received agents can revise their plans and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subsequently perform actions</a:t>
            </a:r>
            <a:r>
              <a:rPr lang="en-IE" sz="3400" dirty="0">
                <a:solidFill>
                  <a:srgbClr val="00429A"/>
                </a:solidFill>
              </a:rPr>
              <a:t> </a:t>
            </a:r>
            <a:r>
              <a:rPr lang="en-GB" sz="3400" dirty="0">
                <a:solidFill>
                  <a:srgbClr val="00429A"/>
                </a:solidFill>
              </a:rPr>
              <a:t>based upon this. PGP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was employed with great effect in the DVMT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896" y="340296"/>
            <a:ext cx="7491307" cy="713458"/>
          </a:xfrm>
          <a:noFill/>
          <a:ln/>
        </p:spPr>
        <p:txBody>
          <a:bodyPr/>
          <a:lstStyle/>
          <a:p>
            <a:r>
              <a:rPr lang="en-GB" dirty="0"/>
              <a:t>Essence of Speech Acts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567790" y="2284512"/>
            <a:ext cx="11566680" cy="789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The origins of Speech Act Theory can be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traced to the work of Austin [Aus62].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Two central characteristics associated with the basic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theory of Speech Acts are:-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lvl="1"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1. That human utterances are viewed as actions in a </a:t>
            </a:r>
          </a:p>
          <a:p>
            <a:pPr lvl="1"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    manner similar to physical operations that result in</a:t>
            </a:r>
          </a:p>
          <a:p>
            <a:pPr lvl="1"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    the movement of a book for example. They too result in a</a:t>
            </a:r>
          </a:p>
          <a:p>
            <a:pPr lvl="1"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    change in the state of the world.</a:t>
            </a:r>
          </a:p>
          <a:p>
            <a:pPr lvl="1"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lvl="1"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2. That communication can be homogenised into a finite set</a:t>
            </a:r>
          </a:p>
          <a:p>
            <a:pPr lvl="1"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     of </a:t>
            </a:r>
            <a:r>
              <a:rPr lang="en-GB" sz="3400" i="1" dirty="0">
                <a:solidFill>
                  <a:schemeClr val="tx1"/>
                </a:solidFill>
              </a:rPr>
              <a:t>Speech Verbs</a:t>
            </a:r>
            <a:r>
              <a:rPr lang="en-GB" sz="3400" dirty="0">
                <a:solidFill>
                  <a:schemeClr val="tx1"/>
                </a:solidFill>
              </a:rPr>
              <a:t> that can be used to as an effective medium</a:t>
            </a:r>
          </a:p>
          <a:p>
            <a:pPr lvl="1"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     within which to communicate. </a:t>
            </a:r>
          </a:p>
          <a:p>
            <a:pPr defTabSz="1257563"/>
            <a:endParaRPr lang="en-GB" sz="3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872" y="412304"/>
            <a:ext cx="9491698" cy="713458"/>
          </a:xfrm>
          <a:noFill/>
          <a:ln/>
        </p:spPr>
        <p:txBody>
          <a:bodyPr/>
          <a:lstStyle/>
          <a:p>
            <a:r>
              <a:rPr lang="en-GB" dirty="0"/>
              <a:t>Speech Acts and State Change</a:t>
            </a:r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475680" y="2969989"/>
            <a:ext cx="11850243" cy="579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It is not immediately obvious how Speech Acts result in a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change to the environment.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All utterances are viewed as being situated within a particular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i="1" dirty="0">
                <a:solidFill>
                  <a:srgbClr val="00429A"/>
                </a:solidFill>
              </a:rPr>
              <a:t>context</a:t>
            </a:r>
            <a:r>
              <a:rPr lang="en-GB" sz="3400" dirty="0">
                <a:solidFill>
                  <a:srgbClr val="00429A"/>
                </a:solidFill>
              </a:rPr>
              <a:t> and each results in a revision to that  very context.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The context is often viewed as the aggregation of the </a:t>
            </a:r>
            <a:r>
              <a:rPr lang="en-GB" sz="3400" i="1" dirty="0">
                <a:solidFill>
                  <a:srgbClr val="00429A"/>
                </a:solidFill>
              </a:rPr>
              <a:t>mental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i="1" dirty="0">
                <a:solidFill>
                  <a:srgbClr val="00429A"/>
                </a:solidFill>
              </a:rPr>
              <a:t>states</a:t>
            </a:r>
            <a:r>
              <a:rPr lang="en-GB" sz="3400" dirty="0">
                <a:solidFill>
                  <a:srgbClr val="00429A"/>
                </a:solidFill>
              </a:rPr>
              <a:t> of the participants namely the </a:t>
            </a:r>
            <a:r>
              <a:rPr lang="en-GB" sz="3400" i="1" dirty="0">
                <a:solidFill>
                  <a:srgbClr val="00429A"/>
                </a:solidFill>
              </a:rPr>
              <a:t>speaker</a:t>
            </a:r>
            <a:r>
              <a:rPr lang="en-GB" sz="3400" dirty="0">
                <a:solidFill>
                  <a:srgbClr val="00429A"/>
                </a:solidFill>
              </a:rPr>
              <a:t> and the </a:t>
            </a:r>
            <a:r>
              <a:rPr lang="en-GB" sz="3400" i="1" dirty="0">
                <a:solidFill>
                  <a:srgbClr val="00429A"/>
                </a:solidFill>
              </a:rPr>
              <a:t>hearer.</a:t>
            </a:r>
          </a:p>
          <a:p>
            <a:pPr algn="just" defTabSz="1257563">
              <a:lnSpc>
                <a:spcPct val="85000"/>
              </a:lnSpc>
            </a:pPr>
            <a:endParaRPr lang="en-GB" sz="3400" i="1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Such a mental state includes their Beliefs, Desires and Intentions</a:t>
            </a:r>
            <a:r>
              <a:rPr lang="en-GB" sz="3300" b="1" dirty="0">
                <a:solidFill>
                  <a:srgbClr val="00429A"/>
                </a:solidFill>
              </a:rPr>
              <a:t>.</a:t>
            </a:r>
          </a:p>
          <a:p>
            <a:pPr algn="just" defTabSz="1257563"/>
            <a:endParaRPr lang="en-GB" sz="3300" b="1" dirty="0">
              <a:solidFill>
                <a:srgbClr val="00429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856" y="412304"/>
            <a:ext cx="9907129" cy="713458"/>
          </a:xfrm>
          <a:noFill/>
          <a:ln/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Pragmmatic</a:t>
            </a:r>
            <a:r>
              <a:rPr lang="en-GB" dirty="0"/>
              <a:t> Theory of Speech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470717" y="3360910"/>
            <a:ext cx="11494407" cy="418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We can thus view a pragmatic theory of speech as a function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which takes a set of all utterances of a given language lets say </a:t>
            </a:r>
            <a:r>
              <a:rPr lang="en-GB" sz="3400" i="1" dirty="0">
                <a:solidFill>
                  <a:srgbClr val="00429A"/>
                </a:solidFill>
              </a:rPr>
              <a:t>L</a:t>
            </a:r>
            <a:r>
              <a:rPr lang="en-GB" sz="3400" dirty="0">
                <a:solidFill>
                  <a:srgbClr val="00429A"/>
                </a:solidFill>
              </a:rPr>
              <a:t>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and an associated set of Contexts within which these can be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expressed lets say </a:t>
            </a:r>
            <a:r>
              <a:rPr lang="en-GB" sz="3400" i="1" dirty="0">
                <a:solidFill>
                  <a:srgbClr val="00429A"/>
                </a:solidFill>
              </a:rPr>
              <a:t>C </a:t>
            </a:r>
            <a:r>
              <a:rPr lang="en-GB" sz="3400" dirty="0">
                <a:solidFill>
                  <a:srgbClr val="00429A"/>
                </a:solidFill>
              </a:rPr>
              <a:t>and derives the new context.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Thus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err="1">
                <a:solidFill>
                  <a:srgbClr val="00429A"/>
                </a:solidFill>
              </a:rPr>
              <a:t>Speech_Function</a:t>
            </a:r>
            <a:r>
              <a:rPr lang="en-GB" sz="3400" dirty="0">
                <a:solidFill>
                  <a:srgbClr val="00429A"/>
                </a:solidFill>
              </a:rPr>
              <a:t> : </a:t>
            </a:r>
            <a:r>
              <a:rPr lang="en-GB" sz="3400" i="1" dirty="0">
                <a:solidFill>
                  <a:srgbClr val="00429A"/>
                </a:solidFill>
              </a:rPr>
              <a:t>L</a:t>
            </a:r>
            <a:r>
              <a:rPr lang="en-GB" sz="3400" dirty="0">
                <a:solidFill>
                  <a:srgbClr val="00429A"/>
                </a:solidFill>
              </a:rPr>
              <a:t> x </a:t>
            </a:r>
            <a:r>
              <a:rPr lang="en-GB" sz="3400" i="1" dirty="0">
                <a:solidFill>
                  <a:srgbClr val="00429A"/>
                </a:solidFill>
              </a:rPr>
              <a:t>C</a:t>
            </a:r>
            <a:r>
              <a:rPr lang="en-GB" sz="3400" dirty="0">
                <a:solidFill>
                  <a:srgbClr val="00429A"/>
                </a:solidFill>
              </a:rPr>
              <a:t> -&gt;</a:t>
            </a:r>
            <a:r>
              <a:rPr lang="en-GB" sz="3400" i="1" dirty="0">
                <a:solidFill>
                  <a:srgbClr val="00429A"/>
                </a:solidFill>
              </a:rPr>
              <a:t> 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896" y="340296"/>
            <a:ext cx="6116321" cy="713458"/>
          </a:xfrm>
          <a:noFill/>
          <a:ln/>
        </p:spPr>
        <p:txBody>
          <a:bodyPr/>
          <a:lstStyle/>
          <a:p>
            <a:r>
              <a:rPr lang="en-GB" dirty="0"/>
              <a:t>Speech Act Actions</a:t>
            </a: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683147" y="2167467"/>
            <a:ext cx="11523362" cy="783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Austin also identified three discrete classes of action associated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with any given utterance:-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• </a:t>
            </a:r>
            <a:r>
              <a:rPr lang="en-GB" sz="3400" dirty="0" err="1">
                <a:solidFill>
                  <a:srgbClr val="00429A"/>
                </a:solidFill>
              </a:rPr>
              <a:t>Locutionary</a:t>
            </a:r>
            <a:r>
              <a:rPr lang="en-GB" sz="3400" dirty="0">
                <a:solidFill>
                  <a:srgbClr val="00429A"/>
                </a:solidFill>
              </a:rPr>
              <a:t> Acts    :- which is performed by simply uttering a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                                      syntactically correct phrase;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• Illocutionary Acts   :- which is performed via a </a:t>
            </a:r>
            <a:r>
              <a:rPr lang="en-GB" sz="3400" i="1" dirty="0" err="1">
                <a:solidFill>
                  <a:srgbClr val="00974A"/>
                </a:solidFill>
              </a:rPr>
              <a:t>performative</a:t>
            </a:r>
            <a:r>
              <a:rPr lang="en-GB" sz="3400" i="1" dirty="0">
                <a:solidFill>
                  <a:srgbClr val="00974A"/>
                </a:solidFill>
              </a:rPr>
              <a:t>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i="1" dirty="0">
                <a:solidFill>
                  <a:srgbClr val="00974A"/>
                </a:solidFill>
              </a:rPr>
              <a:t>                                        verb</a:t>
            </a:r>
            <a:r>
              <a:rPr lang="en-GB" sz="3400" i="1" dirty="0">
                <a:solidFill>
                  <a:srgbClr val="00429A"/>
                </a:solidFill>
              </a:rPr>
              <a:t> </a:t>
            </a:r>
            <a:r>
              <a:rPr lang="en-GB" sz="3400" dirty="0">
                <a:solidFill>
                  <a:srgbClr val="00429A"/>
                </a:solidFill>
              </a:rPr>
              <a:t>examples include tell, inform, ask,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                                      instruct, demand. Each verb has an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                                      associated </a:t>
            </a:r>
            <a:r>
              <a:rPr lang="en-GB" sz="3400" i="1" dirty="0">
                <a:solidFill>
                  <a:srgbClr val="00974A"/>
                </a:solidFill>
              </a:rPr>
              <a:t>illocutionary force. </a:t>
            </a:r>
            <a:r>
              <a:rPr lang="en-GB" sz="3400" dirty="0">
                <a:solidFill>
                  <a:srgbClr val="00429A"/>
                </a:solidFill>
              </a:rPr>
              <a:t>Austin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i="1" dirty="0">
                <a:solidFill>
                  <a:srgbClr val="00429A"/>
                </a:solidFill>
              </a:rPr>
              <a:t>                                        </a:t>
            </a:r>
            <a:r>
              <a:rPr lang="en-GB" sz="3400" dirty="0">
                <a:solidFill>
                  <a:srgbClr val="00429A"/>
                </a:solidFill>
              </a:rPr>
              <a:t>identified some 1,000 such verbs in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                                      English;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• </a:t>
            </a:r>
            <a:r>
              <a:rPr lang="en-GB" sz="3400" dirty="0" err="1">
                <a:solidFill>
                  <a:srgbClr val="00429A"/>
                </a:solidFill>
              </a:rPr>
              <a:t>Perlocutionary</a:t>
            </a:r>
            <a:r>
              <a:rPr lang="en-GB" sz="3400" dirty="0">
                <a:solidFill>
                  <a:srgbClr val="00429A"/>
                </a:solidFill>
              </a:rPr>
              <a:t> Acts:- is the bringing about of an effect on the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                                      hearer of the utterance;</a:t>
            </a:r>
          </a:p>
          <a:p>
            <a:pPr algn="just" defTabSz="1257563">
              <a:lnSpc>
                <a:spcPct val="85000"/>
              </a:lnSpc>
            </a:pPr>
            <a:endParaRPr lang="en-GB" sz="12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Speech acts generally refer to </a:t>
            </a:r>
            <a:r>
              <a:rPr lang="en-GB" sz="3400" dirty="0">
                <a:solidFill>
                  <a:schemeClr val="tx2"/>
                </a:solidFill>
              </a:rPr>
              <a:t>the illocutionary act</a:t>
            </a:r>
            <a:r>
              <a:rPr lang="en-GB" sz="3400" dirty="0">
                <a:solidFill>
                  <a:srgbClr val="00429A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7904" y="340296"/>
            <a:ext cx="9649072" cy="1359182"/>
          </a:xfrm>
          <a:noFill/>
          <a:ln/>
        </p:spPr>
        <p:txBody>
          <a:bodyPr/>
          <a:lstStyle/>
          <a:p>
            <a:r>
              <a:rPr lang="en-GB" dirty="0"/>
              <a:t>Belief Desire Intention Architectures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863939" y="3163147"/>
            <a:ext cx="11159518" cy="52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One particular Architecture that has been employed in the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development of Reflective Systems is that of the Belief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Desire Intention (BDI) Architecture. 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The term BDI is attributed to </a:t>
            </a:r>
            <a:r>
              <a:rPr lang="en-GB" sz="3400" dirty="0" err="1">
                <a:solidFill>
                  <a:schemeClr val="tx1"/>
                </a:solidFill>
              </a:rPr>
              <a:t>Rao</a:t>
            </a:r>
            <a:r>
              <a:rPr lang="en-GB" sz="3400" dirty="0">
                <a:solidFill>
                  <a:schemeClr val="tx1"/>
                </a:solidFill>
              </a:rPr>
              <a:t> and </a:t>
            </a:r>
            <a:r>
              <a:rPr lang="en-GB" sz="3400" dirty="0" err="1">
                <a:solidFill>
                  <a:schemeClr val="tx1"/>
                </a:solidFill>
              </a:rPr>
              <a:t>Georgeff</a:t>
            </a:r>
            <a:r>
              <a:rPr lang="en-GB" sz="3400" dirty="0">
                <a:solidFill>
                  <a:schemeClr val="tx1"/>
                </a:solidFill>
              </a:rPr>
              <a:t> (1992).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The architecture models the reflective process in terms of the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interplay between these three mental attitudes</a:t>
            </a:r>
            <a:r>
              <a:rPr lang="en-GB" sz="3400" dirty="0"/>
              <a:t>.</a:t>
            </a:r>
          </a:p>
          <a:p>
            <a:pPr defTabSz="1257563">
              <a:lnSpc>
                <a:spcPct val="85000"/>
              </a:lnSpc>
            </a:pPr>
            <a:endParaRPr lang="en-GB" sz="3400" dirty="0"/>
          </a:p>
          <a:p>
            <a:pPr defTabSz="1257563"/>
            <a:endParaRPr lang="en-GB" sz="3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1880" y="340296"/>
            <a:ext cx="7412285" cy="713458"/>
          </a:xfrm>
          <a:noFill/>
          <a:ln/>
        </p:spPr>
        <p:txBody>
          <a:bodyPr/>
          <a:lstStyle/>
          <a:p>
            <a:r>
              <a:rPr lang="en-GB" dirty="0"/>
              <a:t>Speech Acts and Austin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453475" y="2316481"/>
            <a:ext cx="11379881" cy="711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300" dirty="0">
                <a:solidFill>
                  <a:srgbClr val="00429A"/>
                </a:solidFill>
              </a:rPr>
              <a:t>Austin noted that certain utterances involved not merely the </a:t>
            </a:r>
          </a:p>
          <a:p>
            <a:pPr algn="just" defTabSz="1257563">
              <a:lnSpc>
                <a:spcPct val="85000"/>
              </a:lnSpc>
            </a:pPr>
            <a:r>
              <a:rPr lang="en-GB" sz="3300" dirty="0" err="1">
                <a:solidFill>
                  <a:srgbClr val="00429A"/>
                </a:solidFill>
              </a:rPr>
              <a:t>assertain</a:t>
            </a:r>
            <a:r>
              <a:rPr lang="en-GB" sz="3300" dirty="0">
                <a:solidFill>
                  <a:srgbClr val="00429A"/>
                </a:solidFill>
              </a:rPr>
              <a:t> of facts but rather the performance of associated </a:t>
            </a:r>
          </a:p>
          <a:p>
            <a:pPr algn="just" defTabSz="1257563">
              <a:lnSpc>
                <a:spcPct val="85000"/>
              </a:lnSpc>
            </a:pPr>
            <a:r>
              <a:rPr lang="en-GB" sz="3300" dirty="0">
                <a:solidFill>
                  <a:srgbClr val="00429A"/>
                </a:solidFill>
              </a:rPr>
              <a:t>action(s). These utterances are termed </a:t>
            </a:r>
            <a:r>
              <a:rPr lang="en-GB" sz="3300" i="1" dirty="0" err="1">
                <a:solidFill>
                  <a:srgbClr val="33CC33"/>
                </a:solidFill>
              </a:rPr>
              <a:t>performatives</a:t>
            </a:r>
            <a:r>
              <a:rPr lang="en-GB" sz="3300" dirty="0"/>
              <a:t> </a:t>
            </a:r>
            <a:r>
              <a:rPr lang="en-GB" sz="3300" dirty="0">
                <a:solidFill>
                  <a:srgbClr val="00429A"/>
                </a:solidFill>
              </a:rPr>
              <a:t>and he </a:t>
            </a:r>
          </a:p>
          <a:p>
            <a:pPr algn="just" defTabSz="1257563">
              <a:lnSpc>
                <a:spcPct val="85000"/>
              </a:lnSpc>
            </a:pPr>
            <a:r>
              <a:rPr lang="en-GB" sz="3300" dirty="0">
                <a:solidFill>
                  <a:srgbClr val="00429A"/>
                </a:solidFill>
              </a:rPr>
              <a:t>noted that these like physical actions are prone to failure.</a:t>
            </a:r>
          </a:p>
          <a:p>
            <a:pPr algn="just" defTabSz="1257563">
              <a:lnSpc>
                <a:spcPct val="85000"/>
              </a:lnSpc>
            </a:pPr>
            <a:endParaRPr lang="en-GB" sz="3300" dirty="0"/>
          </a:p>
          <a:p>
            <a:pPr algn="just" defTabSz="1257563">
              <a:lnSpc>
                <a:spcPct val="85000"/>
              </a:lnSpc>
            </a:pPr>
            <a:r>
              <a:rPr lang="en-GB" sz="3300" dirty="0">
                <a:solidFill>
                  <a:srgbClr val="00429A"/>
                </a:solidFill>
              </a:rPr>
              <a:t>The conditions that must exist for successful completion were</a:t>
            </a:r>
          </a:p>
          <a:p>
            <a:pPr algn="just" defTabSz="1257563">
              <a:lnSpc>
                <a:spcPct val="85000"/>
              </a:lnSpc>
            </a:pPr>
            <a:r>
              <a:rPr lang="en-GB" sz="3300" dirty="0">
                <a:solidFill>
                  <a:srgbClr val="00429A"/>
                </a:solidFill>
              </a:rPr>
              <a:t>called</a:t>
            </a:r>
            <a:r>
              <a:rPr lang="en-GB" sz="3300" dirty="0"/>
              <a:t> </a:t>
            </a:r>
            <a:r>
              <a:rPr lang="en-GB" sz="3300" i="1" dirty="0">
                <a:solidFill>
                  <a:srgbClr val="33CC33"/>
                </a:solidFill>
              </a:rPr>
              <a:t>felicity conditions</a:t>
            </a:r>
            <a:r>
              <a:rPr lang="en-GB" sz="3300" dirty="0">
                <a:solidFill>
                  <a:srgbClr val="00429A"/>
                </a:solidFill>
              </a:rPr>
              <a:t>. Three key conditions are:</a:t>
            </a:r>
            <a:r>
              <a:rPr lang="en-GB" sz="3300" dirty="0"/>
              <a:t>-</a:t>
            </a:r>
          </a:p>
          <a:p>
            <a:pPr algn="just" defTabSz="1257563">
              <a:lnSpc>
                <a:spcPct val="85000"/>
              </a:lnSpc>
            </a:pPr>
            <a:endParaRPr lang="en-GB" sz="3300" dirty="0"/>
          </a:p>
          <a:p>
            <a:pPr lvl="1" algn="just" defTabSz="1257563">
              <a:lnSpc>
                <a:spcPct val="85000"/>
              </a:lnSpc>
            </a:pPr>
            <a:r>
              <a:rPr lang="en-GB" sz="3300" dirty="0">
                <a:solidFill>
                  <a:srgbClr val="00429A"/>
                </a:solidFill>
              </a:rPr>
              <a:t>1. There must be an accepted procedure for the </a:t>
            </a:r>
            <a:r>
              <a:rPr lang="en-GB" sz="3300" dirty="0" err="1">
                <a:solidFill>
                  <a:srgbClr val="00429A"/>
                </a:solidFill>
              </a:rPr>
              <a:t>performative</a:t>
            </a:r>
            <a:r>
              <a:rPr lang="en-GB" sz="3300" dirty="0">
                <a:solidFill>
                  <a:srgbClr val="00429A"/>
                </a:solidFill>
              </a:rPr>
              <a:t> </a:t>
            </a:r>
          </a:p>
          <a:p>
            <a:pPr lvl="1" algn="just" defTabSz="1257563">
              <a:lnSpc>
                <a:spcPct val="85000"/>
              </a:lnSpc>
            </a:pPr>
            <a:r>
              <a:rPr lang="en-GB" sz="3300" dirty="0">
                <a:solidFill>
                  <a:srgbClr val="00429A"/>
                </a:solidFill>
              </a:rPr>
              <a:t>    and the circumstances and individuals must be specified for </a:t>
            </a:r>
          </a:p>
          <a:p>
            <a:pPr lvl="1" algn="just" defTabSz="1257563">
              <a:lnSpc>
                <a:spcPct val="85000"/>
              </a:lnSpc>
            </a:pPr>
            <a:r>
              <a:rPr lang="en-GB" sz="3300" dirty="0">
                <a:solidFill>
                  <a:srgbClr val="00429A"/>
                </a:solidFill>
              </a:rPr>
              <a:t>    this procedure.</a:t>
            </a:r>
          </a:p>
          <a:p>
            <a:pPr lvl="1" algn="just" defTabSz="1257563">
              <a:lnSpc>
                <a:spcPct val="85000"/>
              </a:lnSpc>
            </a:pPr>
            <a:r>
              <a:rPr lang="en-GB" sz="3300" dirty="0">
                <a:solidFill>
                  <a:srgbClr val="00429A"/>
                </a:solidFill>
              </a:rPr>
              <a:t>2. This procedure must be executed correctly and completely.</a:t>
            </a:r>
          </a:p>
          <a:p>
            <a:pPr lvl="1" algn="just" defTabSz="1257563">
              <a:lnSpc>
                <a:spcPct val="85000"/>
              </a:lnSpc>
            </a:pPr>
            <a:r>
              <a:rPr lang="en-GB" sz="3300" dirty="0">
                <a:solidFill>
                  <a:srgbClr val="00429A"/>
                </a:solidFill>
              </a:rPr>
              <a:t>3. The act must be performed in a sincere manner and any </a:t>
            </a:r>
          </a:p>
          <a:p>
            <a:pPr lvl="1" algn="just" defTabSz="1257563">
              <a:lnSpc>
                <a:spcPct val="85000"/>
              </a:lnSpc>
            </a:pPr>
            <a:r>
              <a:rPr lang="en-GB" sz="3300" dirty="0">
                <a:solidFill>
                  <a:srgbClr val="00429A"/>
                </a:solidFill>
              </a:rPr>
              <a:t>     associated or implied behaviour honoured</a:t>
            </a:r>
            <a:r>
              <a:rPr lang="en-GB" sz="3300" b="1" dirty="0">
                <a:solidFill>
                  <a:srgbClr val="00429A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versus Agents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4702" y="2436289"/>
            <a:ext cx="10087751" cy="712103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Numerous Authors &amp; Researchers have debated the differences and similarities between Objects and Agents;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Agents are autonomous. An object does not exhibit control over its </a:t>
            </a:r>
            <a:r>
              <a:rPr lang="en-US" sz="2800" dirty="0" err="1">
                <a:solidFill>
                  <a:schemeClr val="tx1"/>
                </a:solidFill>
              </a:rPr>
              <a:t>behaviour</a:t>
            </a:r>
            <a:r>
              <a:rPr lang="en-US" sz="2800" dirty="0">
                <a:solidFill>
                  <a:schemeClr val="tx1"/>
                </a:solidFill>
              </a:rPr>
              <a:t>; methods are made available for </a:t>
            </a:r>
            <a:r>
              <a:rPr lang="en-US" sz="2800" dirty="0" err="1">
                <a:solidFill>
                  <a:schemeClr val="tx1"/>
                </a:solidFill>
              </a:rPr>
              <a:t>invokation</a:t>
            </a:r>
            <a:r>
              <a:rPr lang="en-US" sz="2800" dirty="0">
                <a:solidFill>
                  <a:schemeClr val="tx1"/>
                </a:solidFill>
              </a:rPr>
              <a:t> as and when desired; Agents do not invoke methods but make </a:t>
            </a:r>
            <a:r>
              <a:rPr lang="en-US" sz="2800" i="1" dirty="0">
                <a:solidFill>
                  <a:schemeClr val="tx1"/>
                </a:solidFill>
              </a:rPr>
              <a:t>requests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Objects have nothing to say about differing deductive models like reactive, pro-active or social abilities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Agents are each considered to have their own thread of control. In standard object systems there is merely one thread; However some concurrent object based programming languages starting to emerge;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Active Objects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5776" y="3580656"/>
            <a:ext cx="11171484" cy="7121031"/>
          </a:xfrm>
        </p:spPr>
        <p:txBody>
          <a:bodyPr/>
          <a:lstStyle/>
          <a:p>
            <a:pPr marL="0" indent="0">
              <a:buNone/>
            </a:pPr>
            <a:r>
              <a:rPr lang="en-GB" sz="3400" dirty="0">
                <a:solidFill>
                  <a:schemeClr val="tx2"/>
                </a:solidFill>
              </a:rPr>
              <a:t>Active Objects </a:t>
            </a:r>
            <a:r>
              <a:rPr lang="en-GB" sz="3400" dirty="0">
                <a:solidFill>
                  <a:srgbClr val="00429A"/>
                </a:solidFill>
              </a:rPr>
              <a:t>blur the distinction;</a:t>
            </a:r>
          </a:p>
          <a:p>
            <a:pPr marL="0" indent="0">
              <a:buNone/>
            </a:pPr>
            <a:r>
              <a:rPr lang="en-GB" sz="3400" dirty="0">
                <a:solidFill>
                  <a:srgbClr val="00974A"/>
                </a:solidFill>
              </a:rPr>
              <a:t>Active objects have their own thread of control </a:t>
            </a:r>
            <a:r>
              <a:rPr lang="en-GB" sz="3400" dirty="0">
                <a:solidFill>
                  <a:srgbClr val="00429A"/>
                </a:solidFill>
              </a:rPr>
              <a:t>and can in some senses be considered autonomous;</a:t>
            </a:r>
          </a:p>
          <a:p>
            <a:pPr marL="0" indent="0">
              <a:buNone/>
            </a:pPr>
            <a:r>
              <a:rPr lang="en-GB" sz="3400" dirty="0">
                <a:solidFill>
                  <a:srgbClr val="00429A"/>
                </a:solidFill>
              </a:rPr>
              <a:t>They exhibit some behaviours without actually being operated upon;</a:t>
            </a:r>
          </a:p>
          <a:p>
            <a:endParaRPr lang="en-GB" sz="3400" dirty="0">
              <a:solidFill>
                <a:srgbClr val="00429A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7864" y="2068488"/>
            <a:ext cx="7560840" cy="2592288"/>
          </a:xfrm>
          <a:ln/>
        </p:spPr>
        <p:txBody>
          <a:bodyPr/>
          <a:lstStyle/>
          <a:p>
            <a:pPr defTabSz="1257563">
              <a:lnSpc>
                <a:spcPct val="88000"/>
              </a:lnSpc>
              <a:defRPr/>
            </a:pPr>
            <a:r>
              <a:rPr lang="en-GB" dirty="0"/>
              <a:t>COMP 41400 </a:t>
            </a:r>
            <a:br>
              <a:rPr lang="en-GB" dirty="0"/>
            </a:br>
            <a:r>
              <a:rPr lang="en-GB" dirty="0"/>
              <a:t>Multi-Agent Systems (MAS) </a:t>
            </a:r>
            <a:br>
              <a:rPr lang="en-GB" dirty="0"/>
            </a:br>
            <a:br>
              <a:rPr lang="en-IE" dirty="0"/>
            </a:br>
            <a:r>
              <a:rPr lang="en-IE" dirty="0"/>
              <a:t>Lectures 9 &amp; 10 Belief &amp; Commitment Management expemplified via Agent Factory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677864" y="5729533"/>
            <a:ext cx="10801200" cy="2603651"/>
          </a:xfrm>
          <a:ln/>
        </p:spPr>
        <p:txBody>
          <a:bodyPr/>
          <a:lstStyle/>
          <a:p>
            <a:pPr lvl="1"/>
            <a:r>
              <a:rPr lang="en-US" dirty="0"/>
              <a:t>Professor Gregory O’Hare,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Principal Investigator CONSUS (Crop </a:t>
            </a:r>
            <a:r>
              <a:rPr lang="en-US" dirty="0" err="1"/>
              <a:t>OptimisatioN</a:t>
            </a:r>
            <a:r>
              <a:rPr lang="en-US" dirty="0"/>
              <a:t> through Sensing, Understanding &amp; </a:t>
            </a:r>
            <a:r>
              <a:rPr lang="en-US" dirty="0" err="1"/>
              <a:t>viSualisation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School of Computer Science</a:t>
            </a:r>
          </a:p>
          <a:p>
            <a:pPr lvl="1"/>
            <a:r>
              <a:rPr lang="en-US" dirty="0"/>
              <a:t>University College Dublin (UCD)</a:t>
            </a:r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439" name="Group 23"/>
          <p:cNvGrpSpPr>
            <a:grpSpLocks/>
          </p:cNvGrpSpPr>
          <p:nvPr/>
        </p:nvGrpSpPr>
        <p:grpSpPr bwMode="auto">
          <a:xfrm>
            <a:off x="4043682" y="2418081"/>
            <a:ext cx="5838613" cy="5737013"/>
            <a:chOff x="-250" y="709"/>
            <a:chExt cx="2586" cy="2541"/>
          </a:xfrm>
        </p:grpSpPr>
        <p:sp>
          <p:nvSpPr>
            <p:cNvPr id="444426" name="Oval 10"/>
            <p:cNvSpPr>
              <a:spLocks noChangeArrowheads="1"/>
            </p:cNvSpPr>
            <p:nvPr/>
          </p:nvSpPr>
          <p:spPr bwMode="auto">
            <a:xfrm>
              <a:off x="-250" y="709"/>
              <a:ext cx="2586" cy="2541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431" name="WordArt 15"/>
            <p:cNvSpPr>
              <a:spLocks noChangeArrowheads="1" noChangeShapeType="1" noTextEdit="1"/>
            </p:cNvSpPr>
            <p:nvPr/>
          </p:nvSpPr>
          <p:spPr bwMode="auto">
            <a:xfrm rot="597972">
              <a:off x="521" y="890"/>
              <a:ext cx="1316" cy="54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 xmlns="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r>
                <a:rPr lang="en-US" sz="11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Agent Factory Methodology</a:t>
              </a:r>
            </a:p>
          </p:txBody>
        </p:sp>
      </p:grp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/>
              <a:t>Agent Factory Layers</a:t>
            </a:r>
            <a:endParaRPr lang="en-GB" dirty="0"/>
          </a:p>
        </p:txBody>
      </p:sp>
      <p:grpSp>
        <p:nvGrpSpPr>
          <p:cNvPr id="444436" name="Group 20"/>
          <p:cNvGrpSpPr>
            <a:grpSpLocks/>
          </p:cNvGrpSpPr>
          <p:nvPr/>
        </p:nvGrpSpPr>
        <p:grpSpPr bwMode="auto">
          <a:xfrm>
            <a:off x="4660053" y="3034453"/>
            <a:ext cx="4608125" cy="4608125"/>
            <a:chOff x="1791" y="1344"/>
            <a:chExt cx="2041" cy="2041"/>
          </a:xfrm>
        </p:grpSpPr>
        <p:sp>
          <p:nvSpPr>
            <p:cNvPr id="444420" name="Oval 4"/>
            <p:cNvSpPr>
              <a:spLocks noChangeArrowheads="1"/>
            </p:cNvSpPr>
            <p:nvPr/>
          </p:nvSpPr>
          <p:spPr bwMode="auto">
            <a:xfrm>
              <a:off x="1791" y="1344"/>
              <a:ext cx="2041" cy="2041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21" name="WordArt 5"/>
            <p:cNvSpPr>
              <a:spLocks noChangeArrowheads="1" noChangeShapeType="1" noTextEdit="1"/>
            </p:cNvSpPr>
            <p:nvPr/>
          </p:nvSpPr>
          <p:spPr bwMode="auto">
            <a:xfrm rot="16200000">
              <a:off x="1903" y="1502"/>
              <a:ext cx="1769" cy="172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 xmlns="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2175415"/>
                </a:avLst>
              </a:prstTxWarp>
            </a:bodyPr>
            <a:lstStyle/>
            <a:p>
              <a:r>
                <a:rPr lang="en-US" sz="1100" kern="10" spc="228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Agent Factory Development Environment</a:t>
              </a:r>
            </a:p>
          </p:txBody>
        </p:sp>
      </p:grpSp>
      <p:grpSp>
        <p:nvGrpSpPr>
          <p:cNvPr id="444422" name="Group 6"/>
          <p:cNvGrpSpPr>
            <a:grpSpLocks/>
          </p:cNvGrpSpPr>
          <p:nvPr/>
        </p:nvGrpSpPr>
        <p:grpSpPr bwMode="auto">
          <a:xfrm>
            <a:off x="5201920" y="3544711"/>
            <a:ext cx="3379894" cy="3379894"/>
            <a:chOff x="2880" y="2251"/>
            <a:chExt cx="1497" cy="1497"/>
          </a:xfrm>
        </p:grpSpPr>
        <p:sp>
          <p:nvSpPr>
            <p:cNvPr id="444423" name="Oval 7"/>
            <p:cNvSpPr>
              <a:spLocks noChangeArrowheads="1"/>
            </p:cNvSpPr>
            <p:nvPr/>
          </p:nvSpPr>
          <p:spPr bwMode="auto">
            <a:xfrm>
              <a:off x="2880" y="2251"/>
              <a:ext cx="1497" cy="149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24" name="WordArt 8"/>
            <p:cNvSpPr>
              <a:spLocks noChangeArrowheads="1" noChangeShapeType="1" noTextEdit="1"/>
            </p:cNvSpPr>
            <p:nvPr/>
          </p:nvSpPr>
          <p:spPr bwMode="auto">
            <a:xfrm>
              <a:off x="3016" y="2387"/>
              <a:ext cx="1225" cy="127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 xmlns="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0675801"/>
                </a:avLst>
              </a:prstTxWarp>
            </a:bodyPr>
            <a:lstStyle/>
            <a:p>
              <a:r>
                <a:rPr lang="en-US" sz="1100" kern="10" spc="228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</a:rPr>
                <a:t>Agent Factory Run-Time Environment</a:t>
              </a:r>
            </a:p>
          </p:txBody>
        </p:sp>
      </p:grpSp>
      <p:sp>
        <p:nvSpPr>
          <p:cNvPr id="444425" name="Oval 9"/>
          <p:cNvSpPr>
            <a:spLocks noChangeArrowheads="1"/>
          </p:cNvSpPr>
          <p:nvPr/>
        </p:nvSpPr>
        <p:spPr bwMode="auto">
          <a:xfrm>
            <a:off x="5784427" y="4262685"/>
            <a:ext cx="2151663" cy="2149404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6799" tIns="65023" rIns="76799" bIns="65023"/>
          <a:lstStyle/>
          <a:p>
            <a:pPr marL="487672" indent="-487672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sz="2600" b="1">
              <a:latin typeface="Arial Narrow" charset="0"/>
            </a:endParaRPr>
          </a:p>
          <a:p>
            <a:pPr marL="487672" indent="-487672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600" b="1">
                <a:latin typeface="Arial Narrow" charset="0"/>
              </a:rPr>
              <a:t>AF-APL</a:t>
            </a:r>
            <a:endParaRPr lang="en-US" sz="2600" b="1">
              <a:latin typeface="Tahoma" charset="0"/>
            </a:endParaRPr>
          </a:p>
        </p:txBody>
      </p:sp>
      <p:sp>
        <p:nvSpPr>
          <p:cNvPr id="444440" name="Text Box 24"/>
          <p:cNvSpPr txBox="1">
            <a:spLocks noChangeArrowheads="1"/>
          </p:cNvSpPr>
          <p:nvPr/>
        </p:nvSpPr>
        <p:spPr bwMode="auto">
          <a:xfrm>
            <a:off x="49671" y="2214881"/>
            <a:ext cx="4199467" cy="335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pPr>
              <a:spcBef>
                <a:spcPct val="75000"/>
              </a:spcBef>
              <a:spcAft>
                <a:spcPct val="25000"/>
              </a:spcAft>
              <a:buFont typeface="Wingdings" charset="0"/>
              <a:buNone/>
            </a:pPr>
            <a:r>
              <a:rPr lang="en-GB" sz="2800" i="1"/>
              <a:t>A cohesive framework that supports a structured approach to the development and deployment of multi-agent systems</a:t>
            </a:r>
            <a:r>
              <a:rPr lang="en-GB" sz="2800" b="1" i="1"/>
              <a:t>.</a:t>
            </a:r>
            <a:endParaRPr lang="en-IE" sz="2800"/>
          </a:p>
          <a:p>
            <a:endParaRPr lang="en-GB"/>
          </a:p>
        </p:txBody>
      </p:sp>
      <p:pic>
        <p:nvPicPr>
          <p:cNvPr id="444441" name="Picture 25" descr="Click To Download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4809" y="164819"/>
            <a:ext cx="1733973" cy="173397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Agent Factory?</a:t>
            </a:r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IE" sz="2300" dirty="0"/>
              <a:t>Agent Factory is…</a:t>
            </a:r>
            <a:br>
              <a:rPr lang="en-IE" sz="2300" dirty="0"/>
            </a:br>
            <a:br>
              <a:rPr lang="en-IE" sz="2300" dirty="0"/>
            </a:br>
            <a:r>
              <a:rPr lang="en-IE" sz="2300" dirty="0"/>
              <a:t>“</a:t>
            </a:r>
            <a:r>
              <a:rPr lang="en-IE" sz="2300" i="1" dirty="0"/>
              <a:t>a cohesive framework that delivers structured support for the development and deployment of agent-oriented applications.”</a:t>
            </a:r>
          </a:p>
          <a:p>
            <a:pPr lvl="2"/>
            <a:endParaRPr lang="en-IE" sz="1700" i="1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1083733" y="1842347"/>
            <a:ext cx="11661423" cy="50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 dirty="0">
              <a:latin typeface="Arial" charset="0"/>
            </a:endParaRP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endParaRPr lang="en-IE" sz="2000" dirty="0">
              <a:latin typeface="Arial" charset="0"/>
            </a:endParaRP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 dirty="0">
              <a:latin typeface="Arial" charset="0"/>
            </a:endParaRP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 dirty="0">
              <a:latin typeface="Arial" charset="0"/>
            </a:endParaRPr>
          </a:p>
          <a:p>
            <a:pPr marL="487672" indent="-487672" algn="l">
              <a:lnSpc>
                <a:spcPct val="90000"/>
              </a:lnSpc>
              <a:spcBef>
                <a:spcPct val="75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600" b="1" dirty="0">
              <a:latin typeface="Arial" charset="0"/>
            </a:endParaRPr>
          </a:p>
          <a:p>
            <a:pPr marL="487672" indent="-487672" algn="l">
              <a:lnSpc>
                <a:spcPct val="90000"/>
              </a:lnSpc>
              <a:spcBef>
                <a:spcPct val="75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600" b="1" dirty="0">
                <a:solidFill>
                  <a:schemeClr val="tx1"/>
                </a:solidFill>
                <a:latin typeface="Arial" charset="0"/>
              </a:rPr>
              <a:t>Organised over four layers: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 dirty="0">
                <a:solidFill>
                  <a:schemeClr val="tx1"/>
                </a:solidFill>
                <a:latin typeface="Arial" charset="0"/>
              </a:rPr>
              <a:t>Programming Language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 dirty="0">
                <a:solidFill>
                  <a:schemeClr val="tx1"/>
                </a:solidFill>
                <a:latin typeface="Arial" charset="0"/>
              </a:rPr>
              <a:t>Run-Time Environment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 dirty="0">
                <a:solidFill>
                  <a:schemeClr val="tx1"/>
                </a:solidFill>
                <a:latin typeface="Arial" charset="0"/>
              </a:rPr>
              <a:t>Development Environment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 dirty="0">
                <a:solidFill>
                  <a:schemeClr val="tx1"/>
                </a:solidFill>
                <a:latin typeface="Arial" charset="0"/>
              </a:rPr>
              <a:t>Software Engineering Methodology</a:t>
            </a:r>
          </a:p>
        </p:txBody>
      </p:sp>
      <p:pic>
        <p:nvPicPr>
          <p:cNvPr id="460805" name="Picture 5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58" y="2567094"/>
            <a:ext cx="4271716" cy="507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08" name="Picture 8" descr="Click To Download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3182" y="268676"/>
            <a:ext cx="1733973" cy="173397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GB" dirty="0"/>
              <a:t>What is Agent Factory?</a:t>
            </a:r>
            <a:endParaRPr 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02" y="1950721"/>
            <a:ext cx="11661423" cy="7121031"/>
          </a:xfrm>
        </p:spPr>
        <p:txBody>
          <a:bodyPr/>
          <a:lstStyle/>
          <a:p>
            <a:r>
              <a:rPr lang="en-IE" sz="2600"/>
              <a:t>Agent Factory is…</a:t>
            </a:r>
            <a:br>
              <a:rPr lang="en-IE" sz="2600"/>
            </a:br>
            <a:br>
              <a:rPr lang="en-IE" sz="2600"/>
            </a:br>
            <a:r>
              <a:rPr lang="en-IE" sz="2600"/>
              <a:t>“</a:t>
            </a:r>
            <a:r>
              <a:rPr lang="en-IE" sz="2600" i="1"/>
              <a:t>a cohesive framework that delivers structured support for the development and deployment of agent-oriented applications.”</a:t>
            </a:r>
          </a:p>
          <a:p>
            <a:pPr lvl="2"/>
            <a:endParaRPr lang="en-IE" sz="2000" i="1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083733" y="1842347"/>
            <a:ext cx="11661423" cy="50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 dirty="0">
              <a:latin typeface="Arial" charset="0"/>
            </a:endParaRP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endParaRPr lang="en-IE" sz="2000" dirty="0">
              <a:latin typeface="Arial" charset="0"/>
            </a:endParaRP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 dirty="0">
              <a:latin typeface="Arial" charset="0"/>
            </a:endParaRP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 dirty="0">
              <a:latin typeface="Arial" charset="0"/>
            </a:endParaRPr>
          </a:p>
          <a:p>
            <a:pPr marL="487672" indent="-487672" algn="l">
              <a:lnSpc>
                <a:spcPct val="90000"/>
              </a:lnSpc>
              <a:spcBef>
                <a:spcPct val="75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600" b="1" dirty="0">
                <a:latin typeface="Arial" charset="0"/>
              </a:rPr>
              <a:t>Organised over four layers: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 dirty="0">
                <a:solidFill>
                  <a:schemeClr val="hlink"/>
                </a:solidFill>
                <a:latin typeface="Arial" charset="0"/>
              </a:rPr>
              <a:t>Programming Language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IE" sz="2000" dirty="0">
                <a:latin typeface="Arial" charset="0"/>
              </a:rPr>
              <a:t>Declarative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IE" sz="2000" dirty="0">
                <a:latin typeface="Arial" charset="0"/>
              </a:rPr>
              <a:t>Formalised through a Multi-modal logic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IE" sz="2000" dirty="0">
                <a:latin typeface="Arial" charset="0"/>
              </a:rPr>
              <a:t>Agent-specific Constructs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 dirty="0">
                <a:latin typeface="Arial" charset="0"/>
              </a:rPr>
              <a:t>Run-Time Environment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 dirty="0">
                <a:latin typeface="Arial" charset="0"/>
              </a:rPr>
              <a:t>Development Environment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 dirty="0">
                <a:latin typeface="Arial" charset="0"/>
              </a:rPr>
              <a:t>Software Engineering Methodology</a:t>
            </a:r>
          </a:p>
        </p:txBody>
      </p:sp>
      <p:pic>
        <p:nvPicPr>
          <p:cNvPr id="461829" name="Picture 5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58" y="3684694"/>
            <a:ext cx="4271716" cy="507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Agent Factory?</a:t>
            </a:r>
            <a:endParaRPr lang="en-US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02" y="1950721"/>
            <a:ext cx="11661423" cy="7121031"/>
          </a:xfrm>
        </p:spPr>
        <p:txBody>
          <a:bodyPr/>
          <a:lstStyle/>
          <a:p>
            <a:r>
              <a:rPr lang="en-IE" sz="2600"/>
              <a:t>Agent Factory is…</a:t>
            </a:r>
            <a:br>
              <a:rPr lang="en-IE" sz="2600"/>
            </a:br>
            <a:br>
              <a:rPr lang="en-IE" sz="2600"/>
            </a:br>
            <a:r>
              <a:rPr lang="en-IE" sz="2600"/>
              <a:t>“</a:t>
            </a:r>
            <a:r>
              <a:rPr lang="en-IE" sz="2600" i="1"/>
              <a:t>a cohesive framework that delivers structured support for the development and deployment of agent-oriented applications.”</a:t>
            </a:r>
          </a:p>
          <a:p>
            <a:pPr lvl="2"/>
            <a:endParaRPr lang="en-IE" sz="2000" i="1"/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1083733" y="1842347"/>
            <a:ext cx="11661423" cy="50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>
              <a:latin typeface="Arial" charset="0"/>
            </a:endParaRP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endParaRPr lang="en-IE" sz="2000">
              <a:latin typeface="Arial" charset="0"/>
            </a:endParaRP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>
              <a:latin typeface="Arial" charset="0"/>
            </a:endParaRP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>
              <a:latin typeface="Arial" charset="0"/>
            </a:endParaRPr>
          </a:p>
          <a:p>
            <a:pPr marL="487672" indent="-487672" algn="l">
              <a:lnSpc>
                <a:spcPct val="90000"/>
              </a:lnSpc>
              <a:spcBef>
                <a:spcPct val="75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600" b="1">
                <a:latin typeface="Arial" charset="0"/>
              </a:rPr>
              <a:t>Organised over four layers: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latin typeface="Arial" charset="0"/>
              </a:rPr>
              <a:t>Programming Language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solidFill>
                  <a:schemeClr val="hlink"/>
                </a:solidFill>
                <a:latin typeface="Arial" charset="0"/>
              </a:rPr>
              <a:t>Run-Time Environment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IE" sz="2000">
                <a:latin typeface="Arial" charset="0"/>
              </a:rPr>
              <a:t>Distributed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IE" sz="2000">
                <a:latin typeface="Arial" charset="0"/>
              </a:rPr>
              <a:t>FIPA Compliant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IE" sz="2000">
                <a:latin typeface="Arial" charset="0"/>
              </a:rPr>
              <a:t>Agent Platforms + Infrastructure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IE" sz="2000">
                <a:latin typeface="Arial" charset="0"/>
              </a:rPr>
              <a:t>System Agents: AMS + DF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latin typeface="Arial" charset="0"/>
              </a:rPr>
              <a:t>Development Environment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latin typeface="Arial" charset="0"/>
              </a:rPr>
              <a:t>Software Engineering Methodology</a:t>
            </a:r>
          </a:p>
        </p:txBody>
      </p:sp>
      <p:pic>
        <p:nvPicPr>
          <p:cNvPr id="462853" name="Picture 5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58" y="4138507"/>
            <a:ext cx="4271716" cy="450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Agent Factory?</a:t>
            </a: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02" y="1950721"/>
            <a:ext cx="11661423" cy="7121031"/>
          </a:xfrm>
        </p:spPr>
        <p:txBody>
          <a:bodyPr/>
          <a:lstStyle/>
          <a:p>
            <a:r>
              <a:rPr lang="en-IE" sz="2600"/>
              <a:t>Agent Factory is…</a:t>
            </a:r>
            <a:br>
              <a:rPr lang="en-IE" sz="2600"/>
            </a:br>
            <a:br>
              <a:rPr lang="en-IE" sz="2600"/>
            </a:br>
            <a:r>
              <a:rPr lang="en-IE" sz="2600"/>
              <a:t>“</a:t>
            </a:r>
            <a:r>
              <a:rPr lang="en-IE" sz="2600" i="1"/>
              <a:t>a cohesive framework that delivers structured support for the development and deployment of agent-oriented applications.”</a:t>
            </a:r>
          </a:p>
          <a:p>
            <a:pPr lvl="2"/>
            <a:endParaRPr lang="en-IE" sz="2000" i="1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1083733" y="1842347"/>
            <a:ext cx="11661423" cy="50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>
              <a:latin typeface="Arial" charset="0"/>
            </a:endParaRP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endParaRPr lang="en-IE" sz="2000">
              <a:latin typeface="Arial" charset="0"/>
            </a:endParaRP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>
              <a:latin typeface="Arial" charset="0"/>
            </a:endParaRP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>
              <a:latin typeface="Arial" charset="0"/>
            </a:endParaRPr>
          </a:p>
          <a:p>
            <a:pPr marL="487672" indent="-487672" algn="l">
              <a:lnSpc>
                <a:spcPct val="90000"/>
              </a:lnSpc>
              <a:spcBef>
                <a:spcPct val="75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600" b="1">
                <a:latin typeface="Arial" charset="0"/>
              </a:rPr>
              <a:t>Organised over four layers: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latin typeface="Arial" charset="0"/>
              </a:rPr>
              <a:t>Programming Language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latin typeface="Arial" charset="0"/>
              </a:rPr>
              <a:t>Run-Time Environment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solidFill>
                  <a:schemeClr val="hlink"/>
                </a:solidFill>
                <a:latin typeface="Arial" charset="0"/>
              </a:rPr>
              <a:t>Development Environment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IE" sz="2000">
                <a:latin typeface="Arial" charset="0"/>
              </a:rPr>
              <a:t>AF-APL Compiler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IE" sz="2000">
                <a:latin typeface="Arial" charset="0"/>
              </a:rPr>
              <a:t>Netbeans &amp; Eclipse Plugins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r>
              <a:rPr lang="en-IE" sz="2000">
                <a:latin typeface="Arial" charset="0"/>
              </a:rPr>
              <a:t>VIPER – Protocol Editor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latin typeface="Arial" charset="0"/>
              </a:rPr>
              <a:t>Software Engineering Methodology</a:t>
            </a:r>
          </a:p>
        </p:txBody>
      </p:sp>
      <p:pic>
        <p:nvPicPr>
          <p:cNvPr id="464901" name="Picture 5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58" y="3684694"/>
            <a:ext cx="4271716" cy="507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GB" dirty="0"/>
              <a:t>What is Agent Factory?</a:t>
            </a:r>
            <a:endParaRPr lang="en-US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02" y="1950721"/>
            <a:ext cx="11661423" cy="7121031"/>
          </a:xfrm>
        </p:spPr>
        <p:txBody>
          <a:bodyPr/>
          <a:lstStyle/>
          <a:p>
            <a:r>
              <a:rPr lang="en-IE" sz="2600"/>
              <a:t>Agent Factory is…</a:t>
            </a:r>
            <a:br>
              <a:rPr lang="en-IE" sz="2600"/>
            </a:br>
            <a:br>
              <a:rPr lang="en-IE" sz="2600"/>
            </a:br>
            <a:r>
              <a:rPr lang="en-IE" sz="2600"/>
              <a:t>“</a:t>
            </a:r>
            <a:r>
              <a:rPr lang="en-IE" sz="2600" i="1"/>
              <a:t>a cohesive framework that delivers structured support for the development and deployment of agent-oriented applications.”</a:t>
            </a:r>
          </a:p>
          <a:p>
            <a:pPr lvl="2"/>
            <a:endParaRPr lang="en-IE" sz="2000" i="1"/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1083733" y="1842347"/>
            <a:ext cx="11661423" cy="50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 dirty="0">
              <a:latin typeface="Arial" charset="0"/>
            </a:endParaRP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endParaRPr lang="en-IE" sz="2000" dirty="0">
              <a:latin typeface="Arial" charset="0"/>
            </a:endParaRP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 dirty="0">
              <a:latin typeface="Arial" charset="0"/>
            </a:endParaRP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 dirty="0">
              <a:latin typeface="Arial" charset="0"/>
            </a:endParaRPr>
          </a:p>
          <a:p>
            <a:pPr marL="487672" indent="-487672" algn="l">
              <a:lnSpc>
                <a:spcPct val="90000"/>
              </a:lnSpc>
              <a:spcBef>
                <a:spcPct val="75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600" b="1" dirty="0">
                <a:latin typeface="Arial" charset="0"/>
              </a:rPr>
              <a:t>Organised over four layers: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 dirty="0">
                <a:latin typeface="Arial" charset="0"/>
              </a:rPr>
              <a:t>Programming Language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 dirty="0">
                <a:latin typeface="Arial" charset="0"/>
              </a:rPr>
              <a:t>Run-Time Environment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 dirty="0">
                <a:latin typeface="Arial" charset="0"/>
              </a:rPr>
              <a:t>Development Environment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 dirty="0">
                <a:solidFill>
                  <a:schemeClr val="hlink"/>
                </a:solidFill>
                <a:latin typeface="Arial" charset="0"/>
              </a:rPr>
              <a:t>Software Engineering Methodology</a:t>
            </a:r>
          </a:p>
        </p:txBody>
      </p:sp>
      <p:pic>
        <p:nvPicPr>
          <p:cNvPr id="467973" name="Picture 5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58" y="3684694"/>
            <a:ext cx="4271716" cy="507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/>
              <a:t>Beliefs, Desires and Intentions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896150" y="2420095"/>
            <a:ext cx="10707533" cy="731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Let us consider these three mental attitudes:-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b="1" dirty="0">
                <a:solidFill>
                  <a:schemeClr val="tx2"/>
                </a:solidFill>
              </a:rPr>
              <a:t>Belief </a:t>
            </a:r>
            <a:r>
              <a:rPr lang="en-GB" sz="3400" dirty="0">
                <a:solidFill>
                  <a:srgbClr val="00429A"/>
                </a:solidFill>
              </a:rPr>
              <a:t>: represents the information state of the agent,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           those things it believes to be true at a given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           instance;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b="1" dirty="0">
                <a:solidFill>
                  <a:srgbClr val="00974A"/>
                </a:solidFill>
              </a:rPr>
              <a:t>Desire:</a:t>
            </a:r>
            <a:r>
              <a:rPr lang="en-GB" sz="3400" dirty="0">
                <a:solidFill>
                  <a:srgbClr val="00429A"/>
                </a:solidFill>
              </a:rPr>
              <a:t>  represents the evaluative state of the agent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            that is those things that the agent at a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            given instance desires to bring about;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b="1" dirty="0">
                <a:solidFill>
                  <a:srgbClr val="00974A"/>
                </a:solidFill>
              </a:rPr>
              <a:t>Intentions: </a:t>
            </a:r>
            <a:r>
              <a:rPr lang="en-GB" sz="3400" dirty="0">
                <a:solidFill>
                  <a:srgbClr val="00429A"/>
                </a:solidFill>
              </a:rPr>
              <a:t>represents those activities which the agent has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                decided at some previous time are crucial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                in achieving its goals in an adequate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                  or optimum manner;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856" y="268288"/>
            <a:ext cx="10539536" cy="1512168"/>
          </a:xfrm>
        </p:spPr>
        <p:txBody>
          <a:bodyPr/>
          <a:lstStyle/>
          <a:p>
            <a:r>
              <a:rPr lang="en-GB" dirty="0"/>
              <a:t>What is Agent Factory?</a:t>
            </a:r>
            <a:endParaRPr lang="en-US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02" y="1950721"/>
            <a:ext cx="11661423" cy="7121031"/>
          </a:xfrm>
        </p:spPr>
        <p:txBody>
          <a:bodyPr/>
          <a:lstStyle/>
          <a:p>
            <a:r>
              <a:rPr lang="en-IE" sz="2600"/>
              <a:t>Agent Factory is…</a:t>
            </a:r>
            <a:br>
              <a:rPr lang="en-IE" sz="2600"/>
            </a:br>
            <a:br>
              <a:rPr lang="en-IE" sz="2600"/>
            </a:br>
            <a:r>
              <a:rPr lang="en-IE" sz="2600"/>
              <a:t>“</a:t>
            </a:r>
            <a:r>
              <a:rPr lang="en-IE" sz="2600" i="1"/>
              <a:t>a cohesive framework that delivers structured support for the development and deployment of agent-oriented applications.”</a:t>
            </a:r>
          </a:p>
          <a:p>
            <a:pPr lvl="2"/>
            <a:endParaRPr lang="en-IE" sz="2000" i="1"/>
          </a:p>
        </p:txBody>
      </p:sp>
      <p:pic>
        <p:nvPicPr>
          <p:cNvPr id="472068" name="Picture 4" descr="overview"/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89619" y="3589867"/>
            <a:ext cx="4310097" cy="421752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1083733" y="1842347"/>
            <a:ext cx="11661423" cy="50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>
              <a:latin typeface="Arial" charset="0"/>
            </a:endParaRP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 typeface="Wingdings" charset="0"/>
              <a:buChar char="§"/>
            </a:pPr>
            <a:endParaRPr lang="en-IE" sz="2000">
              <a:latin typeface="Arial" charset="0"/>
            </a:endParaRP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>
              <a:latin typeface="Arial" charset="0"/>
            </a:endParaRP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endParaRPr lang="en-IE" sz="2300">
              <a:latin typeface="Arial" charset="0"/>
            </a:endParaRPr>
          </a:p>
          <a:p>
            <a:pPr marL="487672" indent="-487672" algn="l">
              <a:lnSpc>
                <a:spcPct val="90000"/>
              </a:lnSpc>
              <a:spcBef>
                <a:spcPct val="75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600" b="1">
                <a:latin typeface="Arial" charset="0"/>
              </a:rPr>
              <a:t>Organised over four layers: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latin typeface="Arial" charset="0"/>
              </a:rPr>
              <a:t>Programming Language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latin typeface="Arial" charset="0"/>
              </a:rPr>
              <a:t>Run-Time Environment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latin typeface="Arial" charset="0"/>
              </a:rPr>
              <a:t>Development Environment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latin typeface="Arial" charset="0"/>
              </a:rPr>
              <a:t>Software Engineering Methodology</a:t>
            </a:r>
          </a:p>
          <a:p>
            <a:pPr marL="487672" indent="-487672" algn="l">
              <a:spcBef>
                <a:spcPct val="75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600" b="1">
                <a:latin typeface="Arial" charset="0"/>
              </a:rPr>
              <a:t>Implemented in Java</a:t>
            </a:r>
          </a:p>
          <a:p>
            <a:pPr marL="1056623" lvl="1" indent="-406394" algn="l"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latin typeface="Arial" charset="0"/>
              </a:rPr>
              <a:t>Personal Java, J2ME and J2SE-Compliant</a:t>
            </a:r>
          </a:p>
          <a:p>
            <a:pPr marL="1056623" lvl="1" indent="-406394" algn="l"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latin typeface="Arial" charset="0"/>
              </a:rPr>
              <a:t>Deployed on PDAs / PCs</a:t>
            </a:r>
          </a:p>
          <a:p>
            <a:pPr marL="487672" indent="-487672" algn="l">
              <a:spcBef>
                <a:spcPct val="75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600" b="1">
                <a:latin typeface="Arial" charset="0"/>
              </a:rPr>
              <a:t>Open Source:</a:t>
            </a:r>
          </a:p>
          <a:p>
            <a:pPr marL="1056623" lvl="1" indent="-406394" algn="l"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300">
                <a:latin typeface="Arial" charset="0"/>
              </a:rPr>
              <a:t>Downloadable from http://agentfactory.sourceforge.net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210" name="Picture 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7281" y="2025227"/>
            <a:ext cx="6500143" cy="6057617"/>
          </a:xfrm>
          <a:noFill/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8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AF-APL</a:t>
            </a:r>
            <a:endParaRPr lang="en-GB"/>
          </a:p>
        </p:txBody>
      </p:sp>
      <p:sp>
        <p:nvSpPr>
          <p:cNvPr id="4782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65388" y="2196819"/>
            <a:ext cx="6407573" cy="5917635"/>
          </a:xfrm>
        </p:spPr>
        <p:txBody>
          <a:bodyPr/>
          <a:lstStyle/>
          <a:p>
            <a:r>
              <a:rPr lang="en-IE" sz="2800"/>
              <a:t>AF-APL Programs define:</a:t>
            </a:r>
          </a:p>
        </p:txBody>
      </p:sp>
      <p:grpSp>
        <p:nvGrpSpPr>
          <p:cNvPr id="478213" name="Group 5"/>
          <p:cNvGrpSpPr>
            <a:grpSpLocks/>
          </p:cNvGrpSpPr>
          <p:nvPr/>
        </p:nvGrpSpPr>
        <p:grpSpPr bwMode="auto">
          <a:xfrm>
            <a:off x="6285653" y="2600960"/>
            <a:ext cx="6077938" cy="5201920"/>
            <a:chOff x="3152" y="1480"/>
            <a:chExt cx="2404" cy="2177"/>
          </a:xfrm>
        </p:grpSpPr>
        <p:sp>
          <p:nvSpPr>
            <p:cNvPr id="478214" name="Rectangle 6"/>
            <p:cNvSpPr>
              <a:spLocks noChangeArrowheads="1"/>
            </p:cNvSpPr>
            <p:nvPr/>
          </p:nvSpPr>
          <p:spPr bwMode="auto">
            <a:xfrm>
              <a:off x="3152" y="1480"/>
              <a:ext cx="2404" cy="8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15" name="Rectangle 7"/>
            <p:cNvSpPr>
              <a:spLocks noChangeArrowheads="1"/>
            </p:cNvSpPr>
            <p:nvPr/>
          </p:nvSpPr>
          <p:spPr bwMode="auto">
            <a:xfrm>
              <a:off x="3152" y="2568"/>
              <a:ext cx="2404" cy="10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8216" name="Group 8"/>
          <p:cNvGrpSpPr>
            <a:grpSpLocks/>
          </p:cNvGrpSpPr>
          <p:nvPr/>
        </p:nvGrpSpPr>
        <p:grpSpPr bwMode="auto">
          <a:xfrm>
            <a:off x="6276622" y="2569352"/>
            <a:ext cx="6077938" cy="5341902"/>
            <a:chOff x="3152" y="1480"/>
            <a:chExt cx="2404" cy="2222"/>
          </a:xfrm>
        </p:grpSpPr>
        <p:sp>
          <p:nvSpPr>
            <p:cNvPr id="478217" name="Rectangle 9"/>
            <p:cNvSpPr>
              <a:spLocks noChangeArrowheads="1"/>
            </p:cNvSpPr>
            <p:nvPr/>
          </p:nvSpPr>
          <p:spPr bwMode="auto">
            <a:xfrm>
              <a:off x="3152" y="1480"/>
              <a:ext cx="2404" cy="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18" name="Rectangle 10"/>
            <p:cNvSpPr>
              <a:spLocks noChangeArrowheads="1"/>
            </p:cNvSpPr>
            <p:nvPr/>
          </p:nvSpPr>
          <p:spPr bwMode="auto">
            <a:xfrm>
              <a:off x="3152" y="2341"/>
              <a:ext cx="2404" cy="13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8219" name="Group 11"/>
          <p:cNvGrpSpPr>
            <a:grpSpLocks/>
          </p:cNvGrpSpPr>
          <p:nvPr/>
        </p:nvGrpSpPr>
        <p:grpSpPr bwMode="auto">
          <a:xfrm>
            <a:off x="6285654" y="2600960"/>
            <a:ext cx="6294684" cy="5310293"/>
            <a:chOff x="3152" y="1480"/>
            <a:chExt cx="2404" cy="2222"/>
          </a:xfrm>
        </p:grpSpPr>
        <p:sp>
          <p:nvSpPr>
            <p:cNvPr id="478220" name="Rectangle 12"/>
            <p:cNvSpPr>
              <a:spLocks noChangeArrowheads="1"/>
            </p:cNvSpPr>
            <p:nvPr/>
          </p:nvSpPr>
          <p:spPr bwMode="auto">
            <a:xfrm>
              <a:off x="3152" y="1480"/>
              <a:ext cx="2404" cy="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21" name="Rectangle 13"/>
            <p:cNvSpPr>
              <a:spLocks noChangeArrowheads="1"/>
            </p:cNvSpPr>
            <p:nvPr/>
          </p:nvSpPr>
          <p:spPr bwMode="auto">
            <a:xfrm>
              <a:off x="3152" y="2274"/>
              <a:ext cx="2404" cy="14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8222" name="Rectangle 14"/>
          <p:cNvSpPr>
            <a:spLocks noChangeArrowheads="1"/>
          </p:cNvSpPr>
          <p:nvPr/>
        </p:nvSpPr>
        <p:spPr bwMode="auto">
          <a:xfrm>
            <a:off x="6285653" y="2492587"/>
            <a:ext cx="6177280" cy="476842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grpSp>
        <p:nvGrpSpPr>
          <p:cNvPr id="478223" name="Group 15"/>
          <p:cNvGrpSpPr>
            <a:grpSpLocks/>
          </p:cNvGrpSpPr>
          <p:nvPr/>
        </p:nvGrpSpPr>
        <p:grpSpPr bwMode="auto">
          <a:xfrm>
            <a:off x="6285653" y="2492587"/>
            <a:ext cx="6177280" cy="5418667"/>
            <a:chOff x="3152" y="1480"/>
            <a:chExt cx="2404" cy="2222"/>
          </a:xfrm>
        </p:grpSpPr>
        <p:sp>
          <p:nvSpPr>
            <p:cNvPr id="478224" name="Rectangle 16"/>
            <p:cNvSpPr>
              <a:spLocks noChangeArrowheads="1"/>
            </p:cNvSpPr>
            <p:nvPr/>
          </p:nvSpPr>
          <p:spPr bwMode="auto">
            <a:xfrm>
              <a:off x="3152" y="1480"/>
              <a:ext cx="2404" cy="10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25" name="Rectangle 17"/>
            <p:cNvSpPr>
              <a:spLocks noChangeArrowheads="1"/>
            </p:cNvSpPr>
            <p:nvPr/>
          </p:nvSpPr>
          <p:spPr bwMode="auto">
            <a:xfrm>
              <a:off x="3152" y="3475"/>
              <a:ext cx="2404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8226" name="Rectangle 18"/>
          <p:cNvSpPr>
            <a:spLocks noChangeArrowheads="1"/>
          </p:cNvSpPr>
          <p:nvPr/>
        </p:nvSpPr>
        <p:spPr bwMode="auto">
          <a:xfrm>
            <a:off x="869245" y="2623538"/>
            <a:ext cx="6348871" cy="640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1056623" lvl="1" indent="-406394" algn="l"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600">
                <a:latin typeface="Arial" charset="0"/>
              </a:rPr>
              <a:t>Actuators</a:t>
            </a:r>
          </a:p>
        </p:txBody>
      </p:sp>
      <p:sp>
        <p:nvSpPr>
          <p:cNvPr id="478227" name="Rectangle 19"/>
          <p:cNvSpPr>
            <a:spLocks noChangeArrowheads="1"/>
          </p:cNvSpPr>
          <p:nvPr/>
        </p:nvSpPr>
        <p:spPr bwMode="auto">
          <a:xfrm>
            <a:off x="871502" y="3648570"/>
            <a:ext cx="6348871" cy="409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1056623" lvl="1" indent="-406394" algn="l"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600">
                <a:latin typeface="Arial" charset="0"/>
              </a:rPr>
              <a:t>Perceptors</a:t>
            </a:r>
          </a:p>
        </p:txBody>
      </p:sp>
      <p:sp>
        <p:nvSpPr>
          <p:cNvPr id="478228" name="Rectangle 20"/>
          <p:cNvSpPr>
            <a:spLocks noChangeArrowheads="1"/>
          </p:cNvSpPr>
          <p:nvPr/>
        </p:nvSpPr>
        <p:spPr bwMode="auto">
          <a:xfrm>
            <a:off x="869245" y="4673601"/>
            <a:ext cx="6348871" cy="7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1056623" lvl="1" indent="-406394" algn="l"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600">
                <a:latin typeface="Arial" charset="0"/>
              </a:rPr>
              <a:t>Modules</a:t>
            </a:r>
          </a:p>
        </p:txBody>
      </p:sp>
      <p:sp>
        <p:nvSpPr>
          <p:cNvPr id="478229" name="Rectangle 21"/>
          <p:cNvSpPr>
            <a:spLocks noChangeArrowheads="1"/>
          </p:cNvSpPr>
          <p:nvPr/>
        </p:nvSpPr>
        <p:spPr bwMode="auto">
          <a:xfrm>
            <a:off x="869245" y="5696375"/>
            <a:ext cx="6348871" cy="806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1056623" lvl="1" indent="-406394" algn="l"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600">
                <a:latin typeface="Arial" charset="0"/>
              </a:rPr>
              <a:t>Commitment Rules </a:t>
            </a:r>
          </a:p>
        </p:txBody>
      </p:sp>
      <p:sp>
        <p:nvSpPr>
          <p:cNvPr id="478230" name="Rectangle 22"/>
          <p:cNvSpPr>
            <a:spLocks noChangeArrowheads="1"/>
          </p:cNvSpPr>
          <p:nvPr/>
        </p:nvSpPr>
        <p:spPr bwMode="auto">
          <a:xfrm>
            <a:off x="871502" y="6721405"/>
            <a:ext cx="6348871" cy="204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1056623" lvl="1" indent="-406394" algn="l">
              <a:spcBef>
                <a:spcPct val="20000"/>
              </a:spcBef>
              <a:spcAft>
                <a:spcPct val="25000"/>
              </a:spcAft>
              <a:buFont typeface="Wingdings" charset="0"/>
              <a:buChar char="§"/>
            </a:pPr>
            <a:r>
              <a:rPr lang="en-IE" sz="2600">
                <a:latin typeface="Arial" charset="0"/>
              </a:rPr>
              <a:t>Initial Mental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8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78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build="p" bldLvl="2" autoUpdateAnimBg="0"/>
      <p:bldP spid="478222" grpId="0" animBg="1"/>
      <p:bldP spid="478226" grpId="0" build="p" bldLvl="2" autoUpdateAnimBg="0"/>
      <p:bldP spid="478227" grpId="0" build="p" bldLvl="2" autoUpdateAnimBg="0"/>
      <p:bldP spid="478228" grpId="0" build="p" bldLvl="2" autoUpdateAnimBg="0"/>
      <p:bldP spid="478229" grpId="0" build="p" bldLvl="2" autoUpdateAnimBg="0"/>
      <p:bldP spid="478230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340296"/>
            <a:ext cx="10539536" cy="1512168"/>
          </a:xfrm>
        </p:spPr>
        <p:txBody>
          <a:bodyPr/>
          <a:lstStyle/>
          <a:p>
            <a:r>
              <a:rPr lang="en-IE" dirty="0"/>
              <a:t>Executing AF-APL</a:t>
            </a:r>
            <a:endParaRPr lang="en-GB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776" y="2140496"/>
            <a:ext cx="10539536" cy="5334992"/>
          </a:xfrm>
        </p:spPr>
        <p:txBody>
          <a:bodyPr/>
          <a:lstStyle/>
          <a:p>
            <a:r>
              <a:rPr lang="en-IE" sz="2800" dirty="0"/>
              <a:t>AF-APL is executed on a purpose-built agent interpreter.</a:t>
            </a:r>
          </a:p>
          <a:p>
            <a:pPr lvl="1"/>
            <a:r>
              <a:rPr lang="en-IE" sz="2600" b="1" dirty="0"/>
              <a:t>The agent class is loaded into the interpreter when the agent is created.</a:t>
            </a:r>
          </a:p>
          <a:p>
            <a:pPr lvl="1"/>
            <a:r>
              <a:rPr lang="en-IE" sz="2600" b="1" dirty="0"/>
              <a:t>Control functions can be used to suspend, resume, and terminate the operation of the agent.</a:t>
            </a:r>
          </a:p>
          <a:p>
            <a:r>
              <a:rPr lang="en-IE" sz="2800" dirty="0"/>
              <a:t>The interpreter processes the agent program by analysing the model of the environment (beliefs) and making decisions about how to act (commitments).</a:t>
            </a:r>
          </a:p>
          <a:p>
            <a:r>
              <a:rPr lang="en-IE" sz="2800" dirty="0"/>
              <a:t>Two problems arise from this:</a:t>
            </a:r>
          </a:p>
          <a:p>
            <a:pPr lvl="1"/>
            <a:r>
              <a:rPr lang="en-IE" sz="2600" b="1" dirty="0"/>
              <a:t>How to ensure that the model of the environment is up-to-date?</a:t>
            </a:r>
          </a:p>
          <a:p>
            <a:pPr lvl="1"/>
            <a:r>
              <a:rPr lang="en-IE" sz="2600" b="1" dirty="0"/>
              <a:t>How to make the decision about how and when to act?</a:t>
            </a:r>
          </a:p>
          <a:p>
            <a:r>
              <a:rPr lang="en-IE" sz="2800" dirty="0"/>
              <a:t>These problems are known as the belief management and commitment management problems respectively.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340296"/>
            <a:ext cx="10539536" cy="1512168"/>
          </a:xfrm>
        </p:spPr>
        <p:txBody>
          <a:bodyPr/>
          <a:lstStyle/>
          <a:p>
            <a:r>
              <a:rPr lang="en-IE" dirty="0"/>
              <a:t>Belief Management</a:t>
            </a:r>
            <a:endParaRPr lang="en-GB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494" y="2059093"/>
            <a:ext cx="12137813" cy="821831"/>
          </a:xfrm>
        </p:spPr>
        <p:txBody>
          <a:bodyPr/>
          <a:lstStyle/>
          <a:p>
            <a:r>
              <a:rPr lang="en-IE" sz="2600"/>
              <a:t>Belief Management = Belief Update + Belief Query</a:t>
            </a:r>
          </a:p>
          <a:p>
            <a:pPr lvl="1"/>
            <a:endParaRPr lang="en-IE" sz="2300"/>
          </a:p>
        </p:txBody>
      </p:sp>
      <p:grpSp>
        <p:nvGrpSpPr>
          <p:cNvPr id="481284" name="Group 4"/>
          <p:cNvGrpSpPr>
            <a:grpSpLocks/>
          </p:cNvGrpSpPr>
          <p:nvPr/>
        </p:nvGrpSpPr>
        <p:grpSpPr bwMode="auto">
          <a:xfrm>
            <a:off x="1083733" y="2474524"/>
            <a:ext cx="11661423" cy="6412089"/>
            <a:chOff x="480" y="1296"/>
            <a:chExt cx="5165" cy="2840"/>
          </a:xfrm>
        </p:grpSpPr>
        <p:sp>
          <p:nvSpPr>
            <p:cNvPr id="481285" name="Rectangle 5"/>
            <p:cNvSpPr>
              <a:spLocks noChangeArrowheads="1"/>
            </p:cNvSpPr>
            <p:nvPr/>
          </p:nvSpPr>
          <p:spPr bwMode="auto">
            <a:xfrm>
              <a:off x="1294" y="2282"/>
              <a:ext cx="1149" cy="144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ts val="853"/>
                </a:spcBef>
                <a:spcAft>
                  <a:spcPts val="853"/>
                </a:spcAft>
              </a:pPr>
              <a:r>
                <a:rPr lang="en-US" sz="2000" b="1">
                  <a:latin typeface="Tahoma" charset="0"/>
                </a:rPr>
                <a:t>Belief Update</a:t>
              </a:r>
            </a:p>
          </p:txBody>
        </p:sp>
        <p:sp>
          <p:nvSpPr>
            <p:cNvPr id="481286" name="Text Box 6"/>
            <p:cNvSpPr txBox="1">
              <a:spLocks noChangeArrowheads="1"/>
            </p:cNvSpPr>
            <p:nvPr/>
          </p:nvSpPr>
          <p:spPr bwMode="auto">
            <a:xfrm>
              <a:off x="1390" y="2591"/>
              <a:ext cx="957" cy="20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Tahoma" charset="0"/>
                </a:rPr>
                <a:t>Perception</a:t>
              </a:r>
            </a:p>
          </p:txBody>
        </p:sp>
        <p:sp>
          <p:nvSpPr>
            <p:cNvPr id="481287" name="Line 7"/>
            <p:cNvSpPr>
              <a:spLocks noChangeShapeType="1"/>
            </p:cNvSpPr>
            <p:nvPr/>
          </p:nvSpPr>
          <p:spPr bwMode="auto">
            <a:xfrm>
              <a:off x="2347" y="2694"/>
              <a:ext cx="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288" name="Text Box 8"/>
            <p:cNvSpPr txBox="1">
              <a:spLocks noChangeArrowheads="1"/>
            </p:cNvSpPr>
            <p:nvPr/>
          </p:nvSpPr>
          <p:spPr bwMode="auto">
            <a:xfrm>
              <a:off x="1390" y="3415"/>
              <a:ext cx="957" cy="20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Tahoma" charset="0"/>
                </a:rPr>
                <a:t>Temporal Update</a:t>
              </a:r>
            </a:p>
          </p:txBody>
        </p:sp>
        <p:sp>
          <p:nvSpPr>
            <p:cNvPr id="481289" name="Line 9"/>
            <p:cNvSpPr>
              <a:spLocks noChangeShapeType="1"/>
            </p:cNvSpPr>
            <p:nvPr/>
          </p:nvSpPr>
          <p:spPr bwMode="auto">
            <a:xfrm>
              <a:off x="2347" y="3518"/>
              <a:ext cx="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290" name="Line 10"/>
            <p:cNvSpPr>
              <a:spLocks noChangeShapeType="1"/>
            </p:cNvSpPr>
            <p:nvPr/>
          </p:nvSpPr>
          <p:spPr bwMode="auto">
            <a:xfrm>
              <a:off x="2730" y="2694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291" name="Line 11"/>
            <p:cNvSpPr>
              <a:spLocks noChangeShapeType="1"/>
            </p:cNvSpPr>
            <p:nvPr/>
          </p:nvSpPr>
          <p:spPr bwMode="auto">
            <a:xfrm flipV="1">
              <a:off x="2730" y="3209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292" name="AutoShape 12"/>
            <p:cNvSpPr>
              <a:spLocks noChangeArrowheads="1"/>
            </p:cNvSpPr>
            <p:nvPr/>
          </p:nvSpPr>
          <p:spPr bwMode="auto">
            <a:xfrm>
              <a:off x="2539" y="3003"/>
              <a:ext cx="957" cy="206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Tahoma" charset="0"/>
                </a:rPr>
                <a:t>Current Beliefs</a:t>
              </a:r>
            </a:p>
          </p:txBody>
        </p:sp>
        <p:sp>
          <p:nvSpPr>
            <p:cNvPr id="481293" name="AutoShape 13"/>
            <p:cNvSpPr>
              <a:spLocks noChangeArrowheads="1"/>
            </p:cNvSpPr>
            <p:nvPr/>
          </p:nvSpPr>
          <p:spPr bwMode="auto">
            <a:xfrm>
              <a:off x="1390" y="3930"/>
              <a:ext cx="957" cy="206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700" b="1">
                  <a:solidFill>
                    <a:srgbClr val="FF0000"/>
                  </a:solidFill>
                  <a:latin typeface="Tahoma" charset="0"/>
                </a:rPr>
                <a:t>Temporal Beliefs</a:t>
              </a:r>
            </a:p>
          </p:txBody>
        </p:sp>
        <p:sp>
          <p:nvSpPr>
            <p:cNvPr id="481294" name="Line 14"/>
            <p:cNvSpPr>
              <a:spLocks noChangeShapeType="1"/>
            </p:cNvSpPr>
            <p:nvPr/>
          </p:nvSpPr>
          <p:spPr bwMode="auto">
            <a:xfrm flipV="1">
              <a:off x="1869" y="3621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295" name="Line 15"/>
            <p:cNvSpPr>
              <a:spLocks noChangeShapeType="1"/>
            </p:cNvSpPr>
            <p:nvPr/>
          </p:nvSpPr>
          <p:spPr bwMode="auto">
            <a:xfrm>
              <a:off x="1007" y="2694"/>
              <a:ext cx="383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296" name="Text Box 16"/>
            <p:cNvSpPr txBox="1">
              <a:spLocks noChangeArrowheads="1"/>
            </p:cNvSpPr>
            <p:nvPr/>
          </p:nvSpPr>
          <p:spPr bwMode="auto">
            <a:xfrm>
              <a:off x="624" y="2488"/>
              <a:ext cx="57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ts val="853"/>
                </a:spcBef>
                <a:spcAft>
                  <a:spcPts val="1707"/>
                </a:spcAft>
              </a:pPr>
              <a:r>
                <a:rPr lang="en-US" sz="1700" b="1">
                  <a:latin typeface="Tahoma" charset="0"/>
                </a:rPr>
                <a:t>Sensor Data</a:t>
              </a:r>
            </a:p>
          </p:txBody>
        </p:sp>
        <p:sp>
          <p:nvSpPr>
            <p:cNvPr id="481297" name="Rectangle 17"/>
            <p:cNvSpPr>
              <a:spLocks noChangeArrowheads="1"/>
            </p:cNvSpPr>
            <p:nvPr/>
          </p:nvSpPr>
          <p:spPr bwMode="auto">
            <a:xfrm>
              <a:off x="480" y="1296"/>
              <a:ext cx="5165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87672" indent="-487672"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Char char="n"/>
              </a:pPr>
              <a:r>
                <a:rPr lang="en-IE" sz="2600">
                  <a:latin typeface="Arial" charset="0"/>
                </a:rPr>
                <a:t>Belief Update.</a:t>
              </a:r>
            </a:p>
            <a:p>
              <a:pPr marL="1056623" lvl="1" indent="-406394"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0"/>
                <a:buChar char="n"/>
              </a:pPr>
              <a:r>
                <a:rPr lang="en-IE" sz="2300">
                  <a:latin typeface="Arial" charset="0"/>
                </a:rPr>
                <a:t>Dynamic Environment -&gt; Transitory beliefs</a:t>
              </a:r>
            </a:p>
            <a:p>
              <a:pPr marL="1056623" lvl="1" indent="-406394"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0"/>
                <a:buChar char="n"/>
              </a:pPr>
              <a:r>
                <a:rPr lang="en-IE" sz="2300">
                  <a:latin typeface="Arial" charset="0"/>
                </a:rPr>
                <a:t>Persistence can be supported through temporal operators (eg ALWAYS, NEXT)</a:t>
              </a:r>
            </a:p>
            <a:p>
              <a:pPr marL="1056623" lvl="1" indent="-406394"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0"/>
                <a:buChar char="n"/>
              </a:pPr>
              <a:r>
                <a:rPr lang="en-IE" sz="2300">
                  <a:latin typeface="Arial" charset="0"/>
                </a:rPr>
                <a:t>Belief update = gathering perceptions + updating the temporal beliefs.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856" y="268288"/>
            <a:ext cx="10539536" cy="1512168"/>
          </a:xfrm>
        </p:spPr>
        <p:txBody>
          <a:bodyPr/>
          <a:lstStyle/>
          <a:p>
            <a:r>
              <a:rPr lang="en-IE" dirty="0"/>
              <a:t>Belief Management</a:t>
            </a:r>
            <a:endParaRPr lang="en-GB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494" y="2059094"/>
            <a:ext cx="12137813" cy="727004"/>
          </a:xfrm>
        </p:spPr>
        <p:txBody>
          <a:bodyPr/>
          <a:lstStyle/>
          <a:p>
            <a:r>
              <a:rPr lang="en-IE" sz="2600"/>
              <a:t>Belief Management = Belief Update + Belief Query</a:t>
            </a:r>
          </a:p>
        </p:txBody>
      </p:sp>
      <p:grpSp>
        <p:nvGrpSpPr>
          <p:cNvPr id="482308" name="Group 4"/>
          <p:cNvGrpSpPr>
            <a:grpSpLocks/>
          </p:cNvGrpSpPr>
          <p:nvPr/>
        </p:nvGrpSpPr>
        <p:grpSpPr bwMode="auto">
          <a:xfrm>
            <a:off x="1083733" y="2492587"/>
            <a:ext cx="11661423" cy="7337778"/>
            <a:chOff x="480" y="1310"/>
            <a:chExt cx="5165" cy="3250"/>
          </a:xfrm>
        </p:grpSpPr>
        <p:grpSp>
          <p:nvGrpSpPr>
            <p:cNvPr id="482309" name="Group 5"/>
            <p:cNvGrpSpPr>
              <a:grpSpLocks/>
            </p:cNvGrpSpPr>
            <p:nvPr/>
          </p:nvGrpSpPr>
          <p:grpSpPr bwMode="auto">
            <a:xfrm>
              <a:off x="624" y="2282"/>
              <a:ext cx="4423" cy="2278"/>
              <a:chOff x="2362" y="1842"/>
              <a:chExt cx="8316" cy="3981"/>
            </a:xfrm>
          </p:grpSpPr>
          <p:sp>
            <p:nvSpPr>
              <p:cNvPr id="482310" name="Rectangle 6"/>
              <p:cNvSpPr>
                <a:spLocks noChangeArrowheads="1"/>
              </p:cNvSpPr>
              <p:nvPr/>
            </p:nvSpPr>
            <p:spPr bwMode="auto">
              <a:xfrm>
                <a:off x="3622" y="1842"/>
                <a:ext cx="2160" cy="2517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ts val="853"/>
                  </a:spcBef>
                  <a:spcAft>
                    <a:spcPts val="853"/>
                  </a:spcAft>
                </a:pPr>
                <a:r>
                  <a:rPr lang="en-US" sz="2000" b="1">
                    <a:latin typeface="Tahoma" charset="0"/>
                  </a:rPr>
                  <a:t>Belief Update</a:t>
                </a:r>
              </a:p>
            </p:txBody>
          </p:sp>
          <p:sp>
            <p:nvSpPr>
              <p:cNvPr id="482311" name="Text Box 7"/>
              <p:cNvSpPr txBox="1">
                <a:spLocks noChangeArrowheads="1"/>
              </p:cNvSpPr>
              <p:nvPr/>
            </p:nvSpPr>
            <p:spPr bwMode="auto">
              <a:xfrm>
                <a:off x="3802" y="2382"/>
                <a:ext cx="1800" cy="36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700" b="1">
                    <a:solidFill>
                      <a:srgbClr val="FF0000"/>
                    </a:solidFill>
                    <a:latin typeface="Tahoma" charset="0"/>
                  </a:rPr>
                  <a:t>Perception</a:t>
                </a:r>
              </a:p>
            </p:txBody>
          </p:sp>
          <p:sp>
            <p:nvSpPr>
              <p:cNvPr id="482312" name="Line 8"/>
              <p:cNvSpPr>
                <a:spLocks noChangeShapeType="1"/>
              </p:cNvSpPr>
              <p:nvPr/>
            </p:nvSpPr>
            <p:spPr bwMode="auto">
              <a:xfrm>
                <a:off x="5602" y="256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13" name="Text Box 9"/>
              <p:cNvSpPr txBox="1">
                <a:spLocks noChangeArrowheads="1"/>
              </p:cNvSpPr>
              <p:nvPr/>
            </p:nvSpPr>
            <p:spPr bwMode="auto">
              <a:xfrm>
                <a:off x="3802" y="3822"/>
                <a:ext cx="1800" cy="36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700" b="1">
                    <a:solidFill>
                      <a:srgbClr val="FF0000"/>
                    </a:solidFill>
                    <a:latin typeface="Tahoma" charset="0"/>
                  </a:rPr>
                  <a:t>Temporal Update</a:t>
                </a:r>
              </a:p>
            </p:txBody>
          </p:sp>
          <p:sp>
            <p:nvSpPr>
              <p:cNvPr id="482314" name="Line 10"/>
              <p:cNvSpPr>
                <a:spLocks noChangeShapeType="1"/>
              </p:cNvSpPr>
              <p:nvPr/>
            </p:nvSpPr>
            <p:spPr bwMode="auto">
              <a:xfrm>
                <a:off x="5602" y="400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15" name="Line 11"/>
              <p:cNvSpPr>
                <a:spLocks noChangeShapeType="1"/>
              </p:cNvSpPr>
              <p:nvPr/>
            </p:nvSpPr>
            <p:spPr bwMode="auto">
              <a:xfrm>
                <a:off x="6322" y="2562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16" name="Line 12"/>
              <p:cNvSpPr>
                <a:spLocks noChangeShapeType="1"/>
              </p:cNvSpPr>
              <p:nvPr/>
            </p:nvSpPr>
            <p:spPr bwMode="auto">
              <a:xfrm flipV="1">
                <a:off x="6322" y="3462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17" name="AutoShape 13"/>
              <p:cNvSpPr>
                <a:spLocks noChangeArrowheads="1"/>
              </p:cNvSpPr>
              <p:nvPr/>
            </p:nvSpPr>
            <p:spPr bwMode="auto">
              <a:xfrm>
                <a:off x="5962" y="3102"/>
                <a:ext cx="1800" cy="360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700" b="1">
                    <a:solidFill>
                      <a:srgbClr val="FF0000"/>
                    </a:solidFill>
                    <a:latin typeface="Tahoma" charset="0"/>
                  </a:rPr>
                  <a:t>Current Beliefs</a:t>
                </a:r>
              </a:p>
            </p:txBody>
          </p:sp>
          <p:sp>
            <p:nvSpPr>
              <p:cNvPr id="482318" name="AutoShape 14"/>
              <p:cNvSpPr>
                <a:spLocks noChangeArrowheads="1"/>
              </p:cNvSpPr>
              <p:nvPr/>
            </p:nvSpPr>
            <p:spPr bwMode="auto">
              <a:xfrm>
                <a:off x="3802" y="4722"/>
                <a:ext cx="1800" cy="360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700" b="1">
                    <a:solidFill>
                      <a:srgbClr val="FF0000"/>
                    </a:solidFill>
                    <a:latin typeface="Tahoma" charset="0"/>
                  </a:rPr>
                  <a:t>Temporal Beliefs</a:t>
                </a:r>
              </a:p>
            </p:txBody>
          </p:sp>
          <p:sp>
            <p:nvSpPr>
              <p:cNvPr id="482319" name="Line 15"/>
              <p:cNvSpPr>
                <a:spLocks noChangeShapeType="1"/>
              </p:cNvSpPr>
              <p:nvPr/>
            </p:nvSpPr>
            <p:spPr bwMode="auto">
              <a:xfrm flipV="1">
                <a:off x="4702" y="4182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20" name="AutoShape 16"/>
              <p:cNvSpPr>
                <a:spLocks noChangeArrowheads="1"/>
              </p:cNvSpPr>
              <p:nvPr/>
            </p:nvSpPr>
            <p:spPr bwMode="auto">
              <a:xfrm>
                <a:off x="7942" y="3102"/>
                <a:ext cx="1800" cy="360"/>
              </a:xfrm>
              <a:prstGeom prst="roundRect">
                <a:avLst>
                  <a:gd name="adj" fmla="val 16667"/>
                </a:avLst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700" b="1">
                    <a:solidFill>
                      <a:srgbClr val="FF0000"/>
                    </a:solidFill>
                    <a:latin typeface="Tahoma" charset="0"/>
                  </a:rPr>
                  <a:t>Belief Rules</a:t>
                </a:r>
              </a:p>
            </p:txBody>
          </p:sp>
          <p:sp>
            <p:nvSpPr>
              <p:cNvPr id="482321" name="Line 17"/>
              <p:cNvSpPr>
                <a:spLocks noChangeShapeType="1"/>
              </p:cNvSpPr>
              <p:nvPr/>
            </p:nvSpPr>
            <p:spPr bwMode="auto">
              <a:xfrm flipV="1">
                <a:off x="7402" y="3462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22" name="Line 18"/>
              <p:cNvSpPr>
                <a:spLocks noChangeShapeType="1"/>
              </p:cNvSpPr>
              <p:nvPr/>
            </p:nvSpPr>
            <p:spPr bwMode="auto">
              <a:xfrm flipV="1">
                <a:off x="8482" y="3462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23" name="Line 19"/>
              <p:cNvSpPr>
                <a:spLocks noChangeShapeType="1"/>
              </p:cNvSpPr>
              <p:nvPr/>
            </p:nvSpPr>
            <p:spPr bwMode="auto">
              <a:xfrm>
                <a:off x="7402" y="4002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24" name="Text Box 20"/>
              <p:cNvSpPr txBox="1">
                <a:spLocks noChangeArrowheads="1"/>
              </p:cNvSpPr>
              <p:nvPr/>
            </p:nvSpPr>
            <p:spPr bwMode="auto">
              <a:xfrm>
                <a:off x="7042" y="4722"/>
                <a:ext cx="1800" cy="36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700" b="1">
                    <a:solidFill>
                      <a:srgbClr val="FF0000"/>
                    </a:solidFill>
                    <a:latin typeface="Tahoma" charset="0"/>
                  </a:rPr>
                  <a:t>Belief Query</a:t>
                </a:r>
              </a:p>
            </p:txBody>
          </p:sp>
          <p:sp>
            <p:nvSpPr>
              <p:cNvPr id="482325" name="Line 21"/>
              <p:cNvSpPr>
                <a:spLocks noChangeShapeType="1"/>
              </p:cNvSpPr>
              <p:nvPr/>
            </p:nvSpPr>
            <p:spPr bwMode="auto">
              <a:xfrm flipV="1">
                <a:off x="7942" y="4002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26" name="Line 22"/>
              <p:cNvSpPr>
                <a:spLocks noChangeShapeType="1"/>
              </p:cNvSpPr>
              <p:nvPr/>
            </p:nvSpPr>
            <p:spPr bwMode="auto">
              <a:xfrm>
                <a:off x="3082" y="2562"/>
                <a:ext cx="720" cy="0"/>
              </a:xfrm>
              <a:prstGeom prst="line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27" name="Line 23"/>
              <p:cNvSpPr>
                <a:spLocks noChangeShapeType="1"/>
              </p:cNvSpPr>
              <p:nvPr/>
            </p:nvSpPr>
            <p:spPr bwMode="auto">
              <a:xfrm flipH="1">
                <a:off x="8842" y="4902"/>
                <a:ext cx="720" cy="0"/>
              </a:xfrm>
              <a:prstGeom prst="line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328" name="Text Box 24"/>
              <p:cNvSpPr txBox="1">
                <a:spLocks noChangeArrowheads="1"/>
              </p:cNvSpPr>
              <p:nvPr/>
            </p:nvSpPr>
            <p:spPr bwMode="auto">
              <a:xfrm>
                <a:off x="2362" y="2202"/>
                <a:ext cx="10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>
                  <a:spcBef>
                    <a:spcPts val="853"/>
                  </a:spcBef>
                  <a:spcAft>
                    <a:spcPts val="1707"/>
                  </a:spcAft>
                </a:pPr>
                <a:r>
                  <a:rPr lang="en-US" sz="1700" b="1">
                    <a:latin typeface="Tahoma" charset="0"/>
                  </a:rPr>
                  <a:t>Sensor Data</a:t>
                </a:r>
              </a:p>
            </p:txBody>
          </p:sp>
          <p:sp>
            <p:nvSpPr>
              <p:cNvPr id="482329" name="Text Box 25"/>
              <p:cNvSpPr txBox="1">
                <a:spLocks noChangeArrowheads="1"/>
              </p:cNvSpPr>
              <p:nvPr/>
            </p:nvSpPr>
            <p:spPr bwMode="auto">
              <a:xfrm>
                <a:off x="9562" y="4722"/>
                <a:ext cx="10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>
                  <a:spcBef>
                    <a:spcPts val="853"/>
                  </a:spcBef>
                  <a:spcAft>
                    <a:spcPts val="853"/>
                  </a:spcAft>
                </a:pPr>
                <a:r>
                  <a:rPr lang="en-US" sz="1700" b="1">
                    <a:latin typeface="Tahoma" charset="0"/>
                  </a:rPr>
                  <a:t>Belief Queries</a:t>
                </a:r>
              </a:p>
            </p:txBody>
          </p:sp>
          <p:sp>
            <p:nvSpPr>
              <p:cNvPr id="482330" name="Text Box 26"/>
              <p:cNvSpPr txBox="1">
                <a:spLocks noChangeArrowheads="1"/>
              </p:cNvSpPr>
              <p:nvPr/>
            </p:nvSpPr>
            <p:spPr bwMode="auto">
              <a:xfrm>
                <a:off x="2450" y="5262"/>
                <a:ext cx="8228" cy="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>
                  <a:spcAft>
                    <a:spcPts val="853"/>
                  </a:spcAft>
                </a:pPr>
                <a:endParaRPr lang="en-GB" sz="1700" b="1">
                  <a:latin typeface="Tahoma" charset="0"/>
                </a:endParaRPr>
              </a:p>
            </p:txBody>
          </p:sp>
        </p:grpSp>
        <p:sp>
          <p:nvSpPr>
            <p:cNvPr id="482331" name="Rectangle 27"/>
            <p:cNvSpPr>
              <a:spLocks noChangeArrowheads="1"/>
            </p:cNvSpPr>
            <p:nvPr/>
          </p:nvSpPr>
          <p:spPr bwMode="auto">
            <a:xfrm>
              <a:off x="480" y="1310"/>
              <a:ext cx="5165" cy="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87672" indent="-487672"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Char char="n"/>
              </a:pPr>
              <a:r>
                <a:rPr lang="en-IE" sz="2600">
                  <a:latin typeface="Arial" charset="0"/>
                </a:rPr>
                <a:t>Belief Query.</a:t>
              </a:r>
            </a:p>
            <a:p>
              <a:pPr marL="1056623" lvl="1" indent="-406394"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0"/>
                <a:buChar char="n"/>
              </a:pPr>
              <a:r>
                <a:rPr lang="en-IE" sz="2300">
                  <a:latin typeface="Arial" charset="0"/>
                </a:rPr>
                <a:t>Beliefs = Facts + Implications (Belief Rules).</a:t>
              </a:r>
            </a:p>
            <a:p>
              <a:pPr marL="1056623" lvl="1" indent="-406394"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0"/>
                <a:buChar char="n"/>
              </a:pPr>
              <a:r>
                <a:rPr lang="en-IE" sz="2300">
                  <a:latin typeface="Arial" charset="0"/>
                </a:rPr>
                <a:t>Resolution-based reasoning on current beliefs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GB" dirty="0"/>
              <a:t>Representing Beliefs in AF-APL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808" y="2212504"/>
            <a:ext cx="10539536" cy="53349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sz="2800" dirty="0"/>
              <a:t>AF-APL supports three forms of belief:</a:t>
            </a:r>
          </a:p>
          <a:p>
            <a:pPr lvl="1">
              <a:lnSpc>
                <a:spcPct val="90000"/>
              </a:lnSpc>
            </a:pPr>
            <a:r>
              <a:rPr lang="en-IE" sz="2600" dirty="0"/>
              <a:t>Current Beliefs</a:t>
            </a:r>
            <a:r>
              <a:rPr lang="en-IE" sz="2600" b="1" dirty="0"/>
              <a:t>.  Beliefs that are true at the current time point.</a:t>
            </a:r>
          </a:p>
          <a:p>
            <a:pPr lvl="1">
              <a:lnSpc>
                <a:spcPct val="90000"/>
              </a:lnSpc>
            </a:pPr>
            <a:r>
              <a:rPr lang="en-IE" sz="2600" dirty="0"/>
              <a:t>Temporal Beliefs</a:t>
            </a:r>
            <a:r>
              <a:rPr lang="en-IE" sz="2600" b="1" dirty="0"/>
              <a:t>.  Beliefs that persist over more than one time point.</a:t>
            </a:r>
          </a:p>
          <a:p>
            <a:pPr lvl="1">
              <a:lnSpc>
                <a:spcPct val="90000"/>
              </a:lnSpc>
            </a:pPr>
            <a:r>
              <a:rPr lang="en-IE" sz="2600" dirty="0"/>
              <a:t>Belief Rules</a:t>
            </a:r>
            <a:r>
              <a:rPr lang="en-IE" sz="2600" b="1" dirty="0"/>
              <a:t>.  Rules that define inferences that can be made on the current beliefs.</a:t>
            </a:r>
          </a:p>
          <a:p>
            <a:pPr>
              <a:lnSpc>
                <a:spcPct val="90000"/>
              </a:lnSpc>
            </a:pPr>
            <a:r>
              <a:rPr lang="en-IE" sz="2800" dirty="0"/>
              <a:t>In AF-APL a belief is represented as a first-order structure enclosed within a BELIEF operator:</a:t>
            </a:r>
          </a:p>
          <a:p>
            <a:pPr lvl="1">
              <a:lnSpc>
                <a:spcPct val="90000"/>
              </a:lnSpc>
            </a:pPr>
            <a:r>
              <a:rPr lang="en-IE" sz="2600" b="1" dirty="0"/>
              <a:t>BELIEF(happy(rem)) – a belief that rem is happy</a:t>
            </a:r>
          </a:p>
          <a:p>
            <a:pPr lvl="1">
              <a:lnSpc>
                <a:spcPct val="90000"/>
              </a:lnSpc>
            </a:pPr>
            <a:r>
              <a:rPr lang="en-IE" sz="2600" b="1" dirty="0"/>
              <a:t>BELIEF(likes(?person, beer)) – a belief that some person likes beer</a:t>
            </a:r>
          </a:p>
          <a:p>
            <a:pPr lvl="1">
              <a:lnSpc>
                <a:spcPct val="90000"/>
              </a:lnSpc>
            </a:pPr>
            <a:r>
              <a:rPr lang="en-IE" sz="2600" b="1" dirty="0"/>
              <a:t>BELIEF(bid(fred, 50)) – a belief that fred has bid 50</a:t>
            </a:r>
          </a:p>
          <a:p>
            <a:pPr>
              <a:lnSpc>
                <a:spcPct val="90000"/>
              </a:lnSpc>
            </a:pPr>
            <a:r>
              <a:rPr lang="en-IE" sz="2800" dirty="0"/>
              <a:t>These beliefs are current beliefs and apply only at the current time point.  As a consequence, they are wiped at the start of each iteration of the AF-APL interpreter.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GB" dirty="0"/>
              <a:t>Temporal Beliefs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824" y="2860576"/>
            <a:ext cx="10539536" cy="53349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sz="2800" dirty="0"/>
              <a:t>ALWAYS – the belief is a current belief and will persist until the temporal belief is dropped.</a:t>
            </a:r>
          </a:p>
          <a:p>
            <a:pPr lvl="1">
              <a:lnSpc>
                <a:spcPct val="90000"/>
              </a:lnSpc>
            </a:pPr>
            <a:r>
              <a:rPr lang="en-IE" sz="2600" b="1" dirty="0"/>
              <a:t>ALWAYS(BELIEF(happy(greg))) – always believe that greg is happy</a:t>
            </a:r>
          </a:p>
          <a:p>
            <a:pPr>
              <a:lnSpc>
                <a:spcPct val="90000"/>
              </a:lnSpc>
            </a:pPr>
            <a:r>
              <a:rPr lang="en-IE" sz="2800" dirty="0"/>
              <a:t>UNTIL – the belief is a current belief and will persist until either the temporal belief is dropped or the associated condition is satisfied.</a:t>
            </a:r>
          </a:p>
          <a:p>
            <a:pPr lvl="1">
              <a:lnSpc>
                <a:spcPct val="90000"/>
              </a:lnSpc>
            </a:pPr>
            <a:r>
              <a:rPr lang="en-IE" sz="2600" b="1" dirty="0"/>
              <a:t>UNTIL(BELIEF(drinking(wine,greg)), !BELIEF(available(wine))) – believe that greg is drinking wine until do not believe that there is wine available.</a:t>
            </a:r>
          </a:p>
          <a:p>
            <a:pPr>
              <a:lnSpc>
                <a:spcPct val="90000"/>
              </a:lnSpc>
            </a:pPr>
            <a:r>
              <a:rPr lang="en-IE" sz="2800" dirty="0"/>
              <a:t>NEXT – the belief will be a current belief at the next time point.</a:t>
            </a:r>
          </a:p>
          <a:p>
            <a:pPr lvl="1">
              <a:lnSpc>
                <a:spcPct val="90000"/>
              </a:lnSpc>
            </a:pPr>
            <a:r>
              <a:rPr lang="en-IE" sz="2600" b="1" dirty="0"/>
              <a:t>NEXT(BELIEF(finished(wine))) – at the next time point belief that the wine is finished.</a:t>
            </a:r>
          </a:p>
          <a:p>
            <a:pPr>
              <a:lnSpc>
                <a:spcPct val="90000"/>
              </a:lnSpc>
            </a:pPr>
            <a:r>
              <a:rPr lang="en-IE" sz="2800" dirty="0"/>
              <a:t>These beliefs are maintained until they are explicity dropped.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GB" dirty="0"/>
              <a:t>Belief Rules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/>
              <a:t>Belief Rules define inferences that can be made over the current beliefs of the agent.</a:t>
            </a:r>
          </a:p>
          <a:p>
            <a:r>
              <a:rPr lang="en-IE" sz="2800"/>
              <a:t>They take the form of logical implications:</a:t>
            </a:r>
          </a:p>
          <a:p>
            <a:pPr lvl="1"/>
            <a:r>
              <a:rPr lang="en-IE" sz="2600" b="1"/>
              <a:t>BELIEF(likes(?food)) &amp; BELIEF(has(?food)) =&gt; BELIEF(want(?food))</a:t>
            </a:r>
          </a:p>
          <a:p>
            <a:pPr lvl="1"/>
            <a:r>
              <a:rPr lang="en-IE" sz="2600" b="1"/>
              <a:t>BELIEF(has(rem, icecream)) =&gt; BELIEF(happy(rem))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GB" dirty="0"/>
              <a:t>Commitment Management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587" y="1708448"/>
            <a:ext cx="12137813" cy="6394027"/>
          </a:xfrm>
        </p:spPr>
        <p:txBody>
          <a:bodyPr/>
          <a:lstStyle/>
          <a:p>
            <a:pPr marL="0" indent="0">
              <a:buNone/>
            </a:pPr>
            <a:r>
              <a:rPr lang="en-IE" sz="2600" dirty="0"/>
              <a:t>It is formed from a number of sub-processes which                                                           implement a set of strategies that specify how an agent:</a:t>
            </a:r>
            <a:endParaRPr lang="en-GB" sz="2600" dirty="0"/>
          </a:p>
          <a:p>
            <a:pPr marL="584200" lvl="2" indent="0">
              <a:buNone/>
            </a:pPr>
            <a:r>
              <a:rPr lang="en-GB" sz="2300" b="1" dirty="0"/>
              <a:t>Adopt</a:t>
            </a:r>
            <a:r>
              <a:rPr lang="en-IE" sz="2300" b="1" dirty="0"/>
              <a:t>s</a:t>
            </a:r>
            <a:r>
              <a:rPr lang="en-GB" sz="2300" b="1" dirty="0"/>
              <a:t> new commitments.</a:t>
            </a:r>
          </a:p>
          <a:p>
            <a:pPr marL="584200" lvl="2" indent="0">
              <a:buNone/>
            </a:pPr>
            <a:r>
              <a:rPr lang="en-IE" sz="2300" b="1" dirty="0"/>
              <a:t>Maintains its</a:t>
            </a:r>
            <a:r>
              <a:rPr lang="en-GB" sz="2300" b="1" dirty="0"/>
              <a:t> existing commitments</a:t>
            </a:r>
          </a:p>
          <a:p>
            <a:pPr marL="584200" lvl="2" indent="0">
              <a:buNone/>
            </a:pPr>
            <a:r>
              <a:rPr lang="en-GB" sz="2300" b="1" dirty="0"/>
              <a:t>Refine</a:t>
            </a:r>
            <a:r>
              <a:rPr lang="en-IE" sz="2300" b="1" dirty="0"/>
              <a:t>s</a:t>
            </a:r>
            <a:r>
              <a:rPr lang="en-GB" sz="2300" b="1" dirty="0"/>
              <a:t> </a:t>
            </a:r>
            <a:r>
              <a:rPr lang="en-IE" sz="2300" b="1" dirty="0"/>
              <a:t>commitments to </a:t>
            </a:r>
            <a:r>
              <a:rPr lang="en-GB" sz="2300" b="1" dirty="0"/>
              <a:t>plans into additional commitments.</a:t>
            </a:r>
          </a:p>
          <a:p>
            <a:pPr marL="584200" lvl="2" indent="0">
              <a:buNone/>
            </a:pPr>
            <a:r>
              <a:rPr lang="en-IE" sz="2300" b="1" dirty="0"/>
              <a:t>Realises</a:t>
            </a:r>
            <a:r>
              <a:rPr lang="en-GB" sz="2300" b="1" dirty="0"/>
              <a:t> commitments to action.</a:t>
            </a:r>
          </a:p>
          <a:p>
            <a:pPr marL="584200" lvl="2" indent="0">
              <a:buNone/>
            </a:pPr>
            <a:r>
              <a:rPr lang="en-IE" sz="2300" b="1" dirty="0"/>
              <a:t>Handles</a:t>
            </a:r>
            <a:r>
              <a:rPr lang="en-GB" sz="2300" b="1" dirty="0"/>
              <a:t> failed commitments.</a:t>
            </a:r>
          </a:p>
          <a:p>
            <a:pPr marL="0" indent="0">
              <a:buNone/>
            </a:pPr>
            <a:r>
              <a:rPr lang="en-IE" sz="2600" dirty="0"/>
              <a:t>A Commitment Management Strategy is a specific set of strategies that can be employed by an agent.</a:t>
            </a:r>
          </a:p>
          <a:p>
            <a:pPr marL="266700" lvl="1" indent="0">
              <a:buNone/>
            </a:pPr>
            <a:r>
              <a:rPr lang="en-IE" sz="2300" b="1" dirty="0"/>
              <a:t>e.g. blind commitment, single-minded commitment, social-minded commitment.</a:t>
            </a:r>
          </a:p>
          <a:p>
            <a:pPr marL="0" indent="0">
              <a:buNone/>
            </a:pPr>
            <a:r>
              <a:rPr lang="en-IE" sz="2600" dirty="0"/>
              <a:t>The default strategy in Agent Factory is single-minded commitment.</a:t>
            </a:r>
          </a:p>
          <a:p>
            <a:pPr marL="266700" lvl="1" indent="0">
              <a:buNone/>
            </a:pPr>
            <a:r>
              <a:rPr lang="en-IE" sz="2300" b="1" dirty="0"/>
              <a:t>An agent maintains a commitment so long as it believes it is still acheivable.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/>
              <a:t>Commitment Maintenance</a:t>
            </a:r>
            <a:endParaRPr lang="en-GB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768" y="2716560"/>
            <a:ext cx="10539536" cy="5334992"/>
          </a:xfrm>
        </p:spPr>
        <p:txBody>
          <a:bodyPr/>
          <a:lstStyle/>
          <a:p>
            <a:r>
              <a:rPr lang="en-IE" sz="2800" dirty="0"/>
              <a:t>Commitments are maintained using a maintenance condition that is associated with each commitment.</a:t>
            </a:r>
          </a:p>
          <a:p>
            <a:pPr lvl="1"/>
            <a:r>
              <a:rPr lang="en-GB" sz="2600" b="1" dirty="0"/>
              <a:t>E.g. </a:t>
            </a:r>
            <a:br>
              <a:rPr lang="en-GB" sz="2600" b="1" dirty="0"/>
            </a:br>
            <a:r>
              <a:rPr lang="en-GB" sz="2600" dirty="0"/>
              <a:t>BELIEF</a:t>
            </a:r>
            <a:r>
              <a:rPr lang="en-GB" sz="2600" b="1" dirty="0"/>
              <a:t>(has(?food)) =&gt; </a:t>
            </a:r>
            <a:r>
              <a:rPr lang="en-GB" sz="2600" dirty="0"/>
              <a:t>COMMIT</a:t>
            </a:r>
            <a:r>
              <a:rPr lang="en-GB" sz="2600" b="1" dirty="0"/>
              <a:t>(Self, Now, </a:t>
            </a:r>
            <a:r>
              <a:rPr lang="en-GB" sz="2600" dirty="0"/>
              <a:t>BELIEF</a:t>
            </a:r>
            <a:r>
              <a:rPr lang="en-GB" sz="2600" b="1" dirty="0"/>
              <a:t>(true), eat(?food))</a:t>
            </a:r>
          </a:p>
          <a:p>
            <a:r>
              <a:rPr lang="en-GB" sz="2800" dirty="0"/>
              <a:t>This condition outlines what must remain true for the agent to keep the commitment (like terms and conditions and a contract).</a:t>
            </a:r>
          </a:p>
          <a:p>
            <a:pPr lvl="1"/>
            <a:r>
              <a:rPr lang="en-GB" sz="2600" b="1" dirty="0"/>
              <a:t>In the above example, the maintenance condition will always be true.  This is sometimes known as </a:t>
            </a:r>
            <a:r>
              <a:rPr lang="en-GB" sz="2600" dirty="0"/>
              <a:t>blind commitment.</a:t>
            </a:r>
          </a:p>
          <a:p>
            <a:pPr lvl="1"/>
            <a:r>
              <a:rPr lang="en-GB" sz="2600" b="1" dirty="0"/>
              <a:t>The maintenance condition is evaluated at each time point.</a:t>
            </a:r>
          </a:p>
          <a:p>
            <a:pPr lvl="1"/>
            <a:r>
              <a:rPr lang="en-GB" sz="2600" b="1" dirty="0"/>
              <a:t>If the condition becomes false at any time point, then the commitment is said to have </a:t>
            </a:r>
            <a:r>
              <a:rPr lang="en-GB" sz="2600" dirty="0"/>
              <a:t>“failed”</a:t>
            </a:r>
            <a:r>
              <a:rPr lang="en-GB" sz="2600" b="1" dirty="0"/>
              <a:t>.</a:t>
            </a:r>
          </a:p>
          <a:p>
            <a:pPr lvl="1"/>
            <a:endParaRPr lang="en-GB" sz="2600" b="1" dirty="0"/>
          </a:p>
          <a:p>
            <a:pPr lvl="1"/>
            <a:endParaRPr lang="en-GB" sz="2600" b="1" dirty="0"/>
          </a:p>
        </p:txBody>
      </p:sp>
      <p:sp>
        <p:nvSpPr>
          <p:cNvPr id="491524" name="Oval 4"/>
          <p:cNvSpPr>
            <a:spLocks noChangeArrowheads="1"/>
          </p:cNvSpPr>
          <p:nvPr/>
        </p:nvSpPr>
        <p:spPr bwMode="auto">
          <a:xfrm>
            <a:off x="7438504" y="3868688"/>
            <a:ext cx="2167467" cy="108373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 autoUpdateAnimBg="0"/>
      <p:bldP spid="4915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25936" y="340296"/>
            <a:ext cx="7382933" cy="713458"/>
          </a:xfrm>
          <a:noFill/>
          <a:ln/>
        </p:spPr>
        <p:txBody>
          <a:bodyPr/>
          <a:lstStyle/>
          <a:p>
            <a:r>
              <a:rPr lang="en-GB" dirty="0"/>
              <a:t>Early DAI Environments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2989282" y="1887503"/>
            <a:ext cx="7114290" cy="783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IE" sz="3300" b="1" dirty="0">
                <a:latin typeface="Helvetica" charset="0"/>
              </a:rPr>
              <a:t>   </a:t>
            </a:r>
            <a:r>
              <a:rPr lang="en-GB" sz="3400" dirty="0">
                <a:solidFill>
                  <a:schemeClr val="tx1"/>
                </a:solidFill>
              </a:rPr>
              <a:t>ABE (</a:t>
            </a:r>
            <a:r>
              <a:rPr lang="en-GB" sz="3400" dirty="0" err="1">
                <a:solidFill>
                  <a:schemeClr val="tx1"/>
                </a:solidFill>
              </a:rPr>
              <a:t>Erman</a:t>
            </a:r>
            <a:r>
              <a:rPr lang="en-GB" sz="3400" dirty="0">
                <a:solidFill>
                  <a:schemeClr val="tx1"/>
                </a:solidFill>
              </a:rPr>
              <a:t> et al 1988)</a:t>
            </a: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IE" sz="3400" dirty="0">
                <a:solidFill>
                  <a:schemeClr val="tx1"/>
                </a:solidFill>
              </a:rPr>
              <a:t>   </a:t>
            </a:r>
            <a:r>
              <a:rPr lang="en-GB" sz="3400" dirty="0">
                <a:solidFill>
                  <a:schemeClr val="tx1"/>
                </a:solidFill>
              </a:rPr>
              <a:t>ARCHON (Wittig 1989)</a:t>
            </a: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GB" sz="3400" dirty="0">
                <a:solidFill>
                  <a:schemeClr val="tx1"/>
                </a:solidFill>
              </a:rPr>
              <a:t>   </a:t>
            </a:r>
            <a:r>
              <a:rPr lang="en-GB" sz="3400" dirty="0" err="1">
                <a:solidFill>
                  <a:schemeClr val="tx1"/>
                </a:solidFill>
              </a:rPr>
              <a:t>CooperA</a:t>
            </a:r>
            <a:r>
              <a:rPr lang="en-GB" sz="3400" dirty="0">
                <a:solidFill>
                  <a:schemeClr val="tx1"/>
                </a:solidFill>
              </a:rPr>
              <a:t> (</a:t>
            </a:r>
            <a:r>
              <a:rPr lang="en-GB" sz="3400" dirty="0" err="1">
                <a:solidFill>
                  <a:schemeClr val="tx1"/>
                </a:solidFill>
              </a:rPr>
              <a:t>Sommaruga</a:t>
            </a:r>
            <a:r>
              <a:rPr lang="en-GB" sz="3400" dirty="0">
                <a:solidFill>
                  <a:schemeClr val="tx1"/>
                </a:solidFill>
              </a:rPr>
              <a:t> et al 1989)</a:t>
            </a: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GB" sz="3400" dirty="0">
                <a:solidFill>
                  <a:schemeClr val="tx1"/>
                </a:solidFill>
              </a:rPr>
              <a:t>   MACE (Gasser et al 1987)</a:t>
            </a: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GB" sz="3400" dirty="0">
                <a:solidFill>
                  <a:schemeClr val="tx1"/>
                </a:solidFill>
              </a:rPr>
              <a:t>   MADE (Wooldridge &amp; O'Hare 1990)</a:t>
            </a: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GB" sz="3400" dirty="0">
                <a:solidFill>
                  <a:schemeClr val="tx1"/>
                </a:solidFill>
              </a:rPr>
              <a:t>   Agent Factory (O'Hare 1992)</a:t>
            </a: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GB" sz="3400" dirty="0">
                <a:solidFill>
                  <a:schemeClr val="tx1"/>
                </a:solidFill>
              </a:rPr>
              <a:t>   MCS (Doran et al 1991)</a:t>
            </a: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GB" sz="3400" dirty="0">
                <a:solidFill>
                  <a:schemeClr val="tx1"/>
                </a:solidFill>
              </a:rPr>
              <a:t>   GBB (Hayes-Roth et al 1988)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Commitment States</a:t>
            </a:r>
            <a:endParaRPr lang="en-GB" dirty="0"/>
          </a:p>
        </p:txBody>
      </p:sp>
      <p:pic>
        <p:nvPicPr>
          <p:cNvPr id="4945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7" y="2535486"/>
            <a:ext cx="11704320" cy="624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Commitment Structure Example</a:t>
            </a:r>
            <a:endParaRPr lang="en-GB" dirty="0"/>
          </a:p>
        </p:txBody>
      </p:sp>
      <p:sp>
        <p:nvSpPr>
          <p:cNvPr id="495619" name="AutoShape 3"/>
          <p:cNvSpPr>
            <a:spLocks noChangeArrowheads="1"/>
          </p:cNvSpPr>
          <p:nvPr/>
        </p:nvSpPr>
        <p:spPr bwMode="auto">
          <a:xfrm>
            <a:off x="4226560" y="2492587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SEQ(doA, doB),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INACTIVE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Commitment Structure Example</a:t>
            </a:r>
            <a:endParaRPr lang="en-GB" dirty="0"/>
          </a:p>
        </p:txBody>
      </p:sp>
      <p:sp>
        <p:nvSpPr>
          <p:cNvPr id="496643" name="AutoShape 3"/>
          <p:cNvSpPr>
            <a:spLocks noChangeArrowheads="1"/>
          </p:cNvSpPr>
          <p:nvPr/>
        </p:nvSpPr>
        <p:spPr bwMode="auto">
          <a:xfrm>
            <a:off x="4226560" y="2492587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SEQ(doA, doB),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PLANNED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7044267" y="5635414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doB,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WAITING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192107" y="5635414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doA,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INACTIVE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6502400" y="4551680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96647" name="Line 7"/>
          <p:cNvSpPr>
            <a:spLocks noChangeShapeType="1"/>
          </p:cNvSpPr>
          <p:nvPr/>
        </p:nvSpPr>
        <p:spPr bwMode="auto">
          <a:xfrm flipH="1">
            <a:off x="3467947" y="5093547"/>
            <a:ext cx="58521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96648" name="Line 8"/>
          <p:cNvSpPr>
            <a:spLocks noChangeShapeType="1"/>
          </p:cNvSpPr>
          <p:nvPr/>
        </p:nvSpPr>
        <p:spPr bwMode="auto">
          <a:xfrm flipV="1">
            <a:off x="346794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96649" name="Line 9"/>
          <p:cNvSpPr>
            <a:spLocks noChangeShapeType="1"/>
          </p:cNvSpPr>
          <p:nvPr/>
        </p:nvSpPr>
        <p:spPr bwMode="auto">
          <a:xfrm flipV="1">
            <a:off x="932010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/>
              <a:t>Commitment Structure Example</a:t>
            </a:r>
            <a:endParaRPr lang="en-GB" dirty="0"/>
          </a:p>
        </p:txBody>
      </p:sp>
      <p:sp>
        <p:nvSpPr>
          <p:cNvPr id="497667" name="AutoShape 3"/>
          <p:cNvSpPr>
            <a:spLocks noChangeArrowheads="1"/>
          </p:cNvSpPr>
          <p:nvPr/>
        </p:nvSpPr>
        <p:spPr bwMode="auto">
          <a:xfrm>
            <a:off x="4226560" y="2492587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SEQ(doA, doB),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PLANNED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7044267" y="5635414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doB,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WAITING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497669" name="AutoShape 5"/>
          <p:cNvSpPr>
            <a:spLocks noChangeArrowheads="1"/>
          </p:cNvSpPr>
          <p:nvPr/>
        </p:nvSpPr>
        <p:spPr bwMode="auto">
          <a:xfrm>
            <a:off x="1245816" y="5668888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doA,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ACTIVE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497670" name="Line 6"/>
          <p:cNvSpPr>
            <a:spLocks noChangeShapeType="1"/>
          </p:cNvSpPr>
          <p:nvPr/>
        </p:nvSpPr>
        <p:spPr bwMode="auto">
          <a:xfrm>
            <a:off x="6502400" y="4551680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97671" name="Line 7"/>
          <p:cNvSpPr>
            <a:spLocks noChangeShapeType="1"/>
          </p:cNvSpPr>
          <p:nvPr/>
        </p:nvSpPr>
        <p:spPr bwMode="auto">
          <a:xfrm flipH="1">
            <a:off x="3467947" y="5093547"/>
            <a:ext cx="58521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97672" name="Line 8"/>
          <p:cNvSpPr>
            <a:spLocks noChangeShapeType="1"/>
          </p:cNvSpPr>
          <p:nvPr/>
        </p:nvSpPr>
        <p:spPr bwMode="auto">
          <a:xfrm flipV="1">
            <a:off x="346794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97673" name="Line 9"/>
          <p:cNvSpPr>
            <a:spLocks noChangeShapeType="1"/>
          </p:cNvSpPr>
          <p:nvPr/>
        </p:nvSpPr>
        <p:spPr bwMode="auto">
          <a:xfrm flipV="1">
            <a:off x="932010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Commitment Structure Example</a:t>
            </a:r>
            <a:endParaRPr lang="en-GB" dirty="0"/>
          </a:p>
        </p:txBody>
      </p:sp>
      <p:sp>
        <p:nvSpPr>
          <p:cNvPr id="498691" name="AutoShape 3"/>
          <p:cNvSpPr>
            <a:spLocks noChangeArrowheads="1"/>
          </p:cNvSpPr>
          <p:nvPr/>
        </p:nvSpPr>
        <p:spPr bwMode="auto">
          <a:xfrm>
            <a:off x="4226560" y="2492587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chemeClr val="tx1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chemeClr val="tx1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chemeClr val="tx1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chemeClr val="tx1"/>
                </a:solidFill>
                <a:latin typeface="Arial" charset="0"/>
              </a:rPr>
              <a:t>SEQ(doA, doB),</a:t>
            </a:r>
          </a:p>
          <a:p>
            <a:pPr algn="l"/>
            <a:r>
              <a:rPr lang="en-IE" sz="2600" b="1" dirty="0">
                <a:solidFill>
                  <a:schemeClr val="tx1"/>
                </a:solidFill>
                <a:latin typeface="Arial" charset="0"/>
              </a:rPr>
              <a:t>PLANNED</a:t>
            </a:r>
            <a:endParaRPr lang="en-GB" sz="2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8692" name="AutoShape 4"/>
          <p:cNvSpPr>
            <a:spLocks noChangeArrowheads="1"/>
          </p:cNvSpPr>
          <p:nvPr/>
        </p:nvSpPr>
        <p:spPr bwMode="auto">
          <a:xfrm>
            <a:off x="7044267" y="5635414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doB,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WAITING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498693" name="AutoShape 5"/>
          <p:cNvSpPr>
            <a:spLocks noChangeArrowheads="1"/>
          </p:cNvSpPr>
          <p:nvPr/>
        </p:nvSpPr>
        <p:spPr bwMode="auto">
          <a:xfrm>
            <a:off x="1192107" y="5635414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doA,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SUCCEEDED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498694" name="Line 6"/>
          <p:cNvSpPr>
            <a:spLocks noChangeShapeType="1"/>
          </p:cNvSpPr>
          <p:nvPr/>
        </p:nvSpPr>
        <p:spPr bwMode="auto">
          <a:xfrm>
            <a:off x="6502400" y="4551680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98695" name="Line 7"/>
          <p:cNvSpPr>
            <a:spLocks noChangeShapeType="1"/>
          </p:cNvSpPr>
          <p:nvPr/>
        </p:nvSpPr>
        <p:spPr bwMode="auto">
          <a:xfrm flipH="1">
            <a:off x="3467947" y="5093547"/>
            <a:ext cx="58521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98696" name="Line 8"/>
          <p:cNvSpPr>
            <a:spLocks noChangeShapeType="1"/>
          </p:cNvSpPr>
          <p:nvPr/>
        </p:nvSpPr>
        <p:spPr bwMode="auto">
          <a:xfrm flipV="1">
            <a:off x="346794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98697" name="Line 9"/>
          <p:cNvSpPr>
            <a:spLocks noChangeShapeType="1"/>
          </p:cNvSpPr>
          <p:nvPr/>
        </p:nvSpPr>
        <p:spPr bwMode="auto">
          <a:xfrm flipV="1">
            <a:off x="932010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/>
              <a:t>Commitment Structure Example</a:t>
            </a:r>
            <a:endParaRPr lang="en-GB" dirty="0"/>
          </a:p>
        </p:txBody>
      </p:sp>
      <p:sp>
        <p:nvSpPr>
          <p:cNvPr id="499715" name="AutoShape 3"/>
          <p:cNvSpPr>
            <a:spLocks noChangeArrowheads="1"/>
          </p:cNvSpPr>
          <p:nvPr/>
        </p:nvSpPr>
        <p:spPr bwMode="auto">
          <a:xfrm>
            <a:off x="4226560" y="2492587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SEQ(doA, doB),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PLANNED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499716" name="AutoShape 4"/>
          <p:cNvSpPr>
            <a:spLocks noChangeArrowheads="1"/>
          </p:cNvSpPr>
          <p:nvPr/>
        </p:nvSpPr>
        <p:spPr bwMode="auto">
          <a:xfrm>
            <a:off x="7044267" y="5635414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doB,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INACTIVE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499717" name="Line 5"/>
          <p:cNvSpPr>
            <a:spLocks noChangeShapeType="1"/>
          </p:cNvSpPr>
          <p:nvPr/>
        </p:nvSpPr>
        <p:spPr bwMode="auto">
          <a:xfrm>
            <a:off x="6502400" y="4551680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99718" name="Line 6"/>
          <p:cNvSpPr>
            <a:spLocks noChangeShapeType="1"/>
          </p:cNvSpPr>
          <p:nvPr/>
        </p:nvSpPr>
        <p:spPr bwMode="auto">
          <a:xfrm flipH="1">
            <a:off x="6502400" y="5093547"/>
            <a:ext cx="281770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99719" name="Line 7"/>
          <p:cNvSpPr>
            <a:spLocks noChangeShapeType="1"/>
          </p:cNvSpPr>
          <p:nvPr/>
        </p:nvSpPr>
        <p:spPr bwMode="auto">
          <a:xfrm flipV="1">
            <a:off x="932010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/>
              <a:t>Commitment Structure Example</a:t>
            </a:r>
            <a:endParaRPr lang="en-GB" dirty="0"/>
          </a:p>
        </p:txBody>
      </p:sp>
      <p:sp>
        <p:nvSpPr>
          <p:cNvPr id="500739" name="AutoShape 3"/>
          <p:cNvSpPr>
            <a:spLocks noChangeArrowheads="1"/>
          </p:cNvSpPr>
          <p:nvPr/>
        </p:nvSpPr>
        <p:spPr bwMode="auto">
          <a:xfrm>
            <a:off x="4226560" y="2492587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SEQ(doA, doB),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PLANNED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500740" name="AutoShape 4"/>
          <p:cNvSpPr>
            <a:spLocks noChangeArrowheads="1"/>
          </p:cNvSpPr>
          <p:nvPr/>
        </p:nvSpPr>
        <p:spPr bwMode="auto">
          <a:xfrm>
            <a:off x="7044267" y="5635414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doB,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ACTIVE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500741" name="Line 5"/>
          <p:cNvSpPr>
            <a:spLocks noChangeShapeType="1"/>
          </p:cNvSpPr>
          <p:nvPr/>
        </p:nvSpPr>
        <p:spPr bwMode="auto">
          <a:xfrm>
            <a:off x="6502400" y="4551680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00742" name="Line 6"/>
          <p:cNvSpPr>
            <a:spLocks noChangeShapeType="1"/>
          </p:cNvSpPr>
          <p:nvPr/>
        </p:nvSpPr>
        <p:spPr bwMode="auto">
          <a:xfrm flipH="1">
            <a:off x="6502400" y="5093547"/>
            <a:ext cx="281770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 flipV="1">
            <a:off x="932010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856" y="124272"/>
            <a:ext cx="10539536" cy="1512168"/>
          </a:xfrm>
        </p:spPr>
        <p:txBody>
          <a:bodyPr/>
          <a:lstStyle/>
          <a:p>
            <a:r>
              <a:rPr lang="en-IE" dirty="0"/>
              <a:t>Commitment Structure Example</a:t>
            </a:r>
            <a:endParaRPr lang="en-GB" dirty="0"/>
          </a:p>
        </p:txBody>
      </p:sp>
      <p:sp>
        <p:nvSpPr>
          <p:cNvPr id="501763" name="AutoShape 3"/>
          <p:cNvSpPr>
            <a:spLocks noChangeArrowheads="1"/>
          </p:cNvSpPr>
          <p:nvPr/>
        </p:nvSpPr>
        <p:spPr bwMode="auto">
          <a:xfrm>
            <a:off x="4226560" y="2492587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SEQ(doA, doB),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PLANNED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501764" name="AutoShape 4"/>
          <p:cNvSpPr>
            <a:spLocks noChangeArrowheads="1"/>
          </p:cNvSpPr>
          <p:nvPr/>
        </p:nvSpPr>
        <p:spPr bwMode="auto">
          <a:xfrm>
            <a:off x="7044267" y="5635414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doB,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SUCCEEDED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501765" name="Line 5"/>
          <p:cNvSpPr>
            <a:spLocks noChangeShapeType="1"/>
          </p:cNvSpPr>
          <p:nvPr/>
        </p:nvSpPr>
        <p:spPr bwMode="auto">
          <a:xfrm>
            <a:off x="6502400" y="4551680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01766" name="Line 6"/>
          <p:cNvSpPr>
            <a:spLocks noChangeShapeType="1"/>
          </p:cNvSpPr>
          <p:nvPr/>
        </p:nvSpPr>
        <p:spPr bwMode="auto">
          <a:xfrm flipH="1">
            <a:off x="6502400" y="5093547"/>
            <a:ext cx="281770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01767" name="Line 7"/>
          <p:cNvSpPr>
            <a:spLocks noChangeShapeType="1"/>
          </p:cNvSpPr>
          <p:nvPr/>
        </p:nvSpPr>
        <p:spPr bwMode="auto">
          <a:xfrm flipV="1">
            <a:off x="932010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856" y="268288"/>
            <a:ext cx="10539536" cy="1512168"/>
          </a:xfrm>
        </p:spPr>
        <p:txBody>
          <a:bodyPr/>
          <a:lstStyle/>
          <a:p>
            <a:r>
              <a:rPr lang="en-IE" dirty="0"/>
              <a:t>Commitment Structure Example</a:t>
            </a:r>
            <a:endParaRPr lang="en-GB" dirty="0"/>
          </a:p>
        </p:txBody>
      </p:sp>
      <p:sp>
        <p:nvSpPr>
          <p:cNvPr id="502787" name="AutoShape 3"/>
          <p:cNvSpPr>
            <a:spLocks noChangeArrowheads="1"/>
          </p:cNvSpPr>
          <p:nvPr/>
        </p:nvSpPr>
        <p:spPr bwMode="auto">
          <a:xfrm>
            <a:off x="4226560" y="2492587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SEQ(doA, doB),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SUCCEEDED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/>
              <a:t>Failure Example</a:t>
            </a:r>
            <a:endParaRPr lang="en-GB" dirty="0"/>
          </a:p>
        </p:txBody>
      </p:sp>
      <p:sp>
        <p:nvSpPr>
          <p:cNvPr id="503811" name="AutoShape 3"/>
          <p:cNvSpPr>
            <a:spLocks noChangeArrowheads="1"/>
          </p:cNvSpPr>
          <p:nvPr/>
        </p:nvSpPr>
        <p:spPr bwMode="auto">
          <a:xfrm>
            <a:off x="4226560" y="2492587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SEQ(doA, doB),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PLANNED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7044267" y="5635414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doB,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WAITING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503813" name="AutoShape 5"/>
          <p:cNvSpPr>
            <a:spLocks noChangeArrowheads="1"/>
          </p:cNvSpPr>
          <p:nvPr/>
        </p:nvSpPr>
        <p:spPr bwMode="auto">
          <a:xfrm>
            <a:off x="1192107" y="5635414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doA,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ACTIVE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>
            <a:off x="6502400" y="4551680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03815" name="Line 7"/>
          <p:cNvSpPr>
            <a:spLocks noChangeShapeType="1"/>
          </p:cNvSpPr>
          <p:nvPr/>
        </p:nvSpPr>
        <p:spPr bwMode="auto">
          <a:xfrm flipH="1">
            <a:off x="3467947" y="5093547"/>
            <a:ext cx="58521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 flipV="1">
            <a:off x="346794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 flipV="1">
            <a:off x="932010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7904" y="268288"/>
            <a:ext cx="6251786" cy="713458"/>
          </a:xfrm>
          <a:noFill/>
          <a:ln/>
        </p:spPr>
        <p:txBody>
          <a:bodyPr/>
          <a:lstStyle/>
          <a:p>
            <a:r>
              <a:rPr lang="en-GB" b="0" dirty="0">
                <a:latin typeface="Times" charset="0"/>
              </a:rPr>
              <a:t>Classes of Commitment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666882" y="2535486"/>
            <a:ext cx="11377526" cy="574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Elsewhere in the literature [RG92] it is recognised that </a:t>
            </a:r>
            <a:r>
              <a:rPr lang="en-GB" sz="3400" dirty="0" err="1">
                <a:solidFill>
                  <a:srgbClr val="00429A"/>
                </a:solidFill>
              </a:rPr>
              <a:t>var</a:t>
            </a:r>
            <a:r>
              <a:rPr lang="en-IE" sz="3400" dirty="0">
                <a:solidFill>
                  <a:srgbClr val="00429A"/>
                </a:solidFill>
              </a:rPr>
              <a:t>y</a:t>
            </a:r>
            <a:r>
              <a:rPr lang="en-GB" sz="3400" dirty="0" err="1">
                <a:solidFill>
                  <a:srgbClr val="00429A"/>
                </a:solidFill>
              </a:rPr>
              <a:t>ing</a:t>
            </a:r>
            <a:r>
              <a:rPr lang="en-GB" sz="3400" dirty="0">
                <a:solidFill>
                  <a:srgbClr val="00429A"/>
                </a:solidFill>
              </a:rPr>
              <a:t>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degrees of commitment may be exhibited by agents. 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err="1">
                <a:solidFill>
                  <a:srgbClr val="00429A"/>
                </a:solidFill>
              </a:rPr>
              <a:t>Rao</a:t>
            </a:r>
            <a:r>
              <a:rPr lang="en-GB" sz="3400" dirty="0">
                <a:solidFill>
                  <a:srgbClr val="00429A"/>
                </a:solidFill>
              </a:rPr>
              <a:t> and </a:t>
            </a:r>
            <a:r>
              <a:rPr lang="en-GB" sz="3400" dirty="0" err="1">
                <a:solidFill>
                  <a:srgbClr val="00429A"/>
                </a:solidFill>
              </a:rPr>
              <a:t>Georgeff</a:t>
            </a:r>
            <a:r>
              <a:rPr lang="en-GB" sz="3400" dirty="0">
                <a:solidFill>
                  <a:srgbClr val="00429A"/>
                </a:solidFill>
              </a:rPr>
              <a:t> [RG91], [RG92] identify three discrete points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on this commitment continuum, namely: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marL="1887473" lvl="3"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GB" sz="3400" dirty="0">
                <a:solidFill>
                  <a:srgbClr val="00429A"/>
                </a:solidFill>
              </a:rPr>
              <a:t>    Blind Commitment, </a:t>
            </a:r>
          </a:p>
          <a:p>
            <a:pPr marL="1887473" lvl="3" algn="just" defTabSz="1257563">
              <a:lnSpc>
                <a:spcPct val="85000"/>
              </a:lnSpc>
              <a:buFont typeface="Wingdings" charset="0"/>
              <a:buChar char="q"/>
            </a:pPr>
            <a:endParaRPr lang="en-GB" sz="3400" dirty="0">
              <a:solidFill>
                <a:srgbClr val="00429A"/>
              </a:solidFill>
            </a:endParaRPr>
          </a:p>
          <a:p>
            <a:pPr marL="1887473" lvl="3"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GB" sz="3400" dirty="0">
                <a:solidFill>
                  <a:srgbClr val="00429A"/>
                </a:solidFill>
              </a:rPr>
              <a:t>    Single-Minded Commitment and </a:t>
            </a:r>
          </a:p>
          <a:p>
            <a:pPr marL="1887473" lvl="3" algn="just" defTabSz="1257563">
              <a:lnSpc>
                <a:spcPct val="85000"/>
              </a:lnSpc>
              <a:buFont typeface="Wingdings" charset="0"/>
              <a:buChar char="q"/>
            </a:pPr>
            <a:endParaRPr lang="en-GB" sz="3400" dirty="0">
              <a:solidFill>
                <a:srgbClr val="00429A"/>
              </a:solidFill>
            </a:endParaRPr>
          </a:p>
          <a:p>
            <a:pPr marL="1887473" lvl="3"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GB" sz="3400" dirty="0">
                <a:solidFill>
                  <a:srgbClr val="00429A"/>
                </a:solidFill>
              </a:rPr>
              <a:t>    Open-Minded Commitment.</a:t>
            </a:r>
            <a:r>
              <a:rPr lang="en-GB" sz="3300" b="1" dirty="0">
                <a:solidFill>
                  <a:srgbClr val="00429A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/>
              <a:t>Failure Example</a:t>
            </a:r>
            <a:endParaRPr lang="en-GB" dirty="0"/>
          </a:p>
        </p:txBody>
      </p:sp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4226560" y="2492587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SEQ(doA, doB),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PLANNED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auto">
          <a:xfrm>
            <a:off x="7044267" y="5635414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doB,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WAITING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auto">
          <a:xfrm>
            <a:off x="1192107" y="5635414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doA,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FAILED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504838" name="Line 6"/>
          <p:cNvSpPr>
            <a:spLocks noChangeShapeType="1"/>
          </p:cNvSpPr>
          <p:nvPr/>
        </p:nvSpPr>
        <p:spPr bwMode="auto">
          <a:xfrm>
            <a:off x="6502400" y="4551680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04839" name="Line 7"/>
          <p:cNvSpPr>
            <a:spLocks noChangeShapeType="1"/>
          </p:cNvSpPr>
          <p:nvPr/>
        </p:nvSpPr>
        <p:spPr bwMode="auto">
          <a:xfrm flipH="1">
            <a:off x="3467947" y="5093547"/>
            <a:ext cx="58521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04840" name="Line 8"/>
          <p:cNvSpPr>
            <a:spLocks noChangeShapeType="1"/>
          </p:cNvSpPr>
          <p:nvPr/>
        </p:nvSpPr>
        <p:spPr bwMode="auto">
          <a:xfrm flipV="1">
            <a:off x="346794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04841" name="Line 9"/>
          <p:cNvSpPr>
            <a:spLocks noChangeShapeType="1"/>
          </p:cNvSpPr>
          <p:nvPr/>
        </p:nvSpPr>
        <p:spPr bwMode="auto">
          <a:xfrm flipV="1">
            <a:off x="932010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/>
              <a:t>Failure Example</a:t>
            </a:r>
            <a:endParaRPr lang="en-GB" dirty="0"/>
          </a:p>
        </p:txBody>
      </p:sp>
      <p:sp>
        <p:nvSpPr>
          <p:cNvPr id="505859" name="AutoShape 3"/>
          <p:cNvSpPr>
            <a:spLocks noChangeArrowheads="1"/>
          </p:cNvSpPr>
          <p:nvPr/>
        </p:nvSpPr>
        <p:spPr bwMode="auto">
          <a:xfrm>
            <a:off x="4226560" y="2492587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SEQ(doA, doB),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FAILED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505860" name="AutoShape 4"/>
          <p:cNvSpPr>
            <a:spLocks noChangeArrowheads="1"/>
          </p:cNvSpPr>
          <p:nvPr/>
        </p:nvSpPr>
        <p:spPr bwMode="auto">
          <a:xfrm>
            <a:off x="7044267" y="5635414"/>
            <a:ext cx="4551680" cy="205909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Gregory,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2005/01/20-8:00:00,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BELIEF(true),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doB,</a:t>
            </a:r>
          </a:p>
          <a:p>
            <a:pPr algn="l"/>
            <a:r>
              <a:rPr lang="en-IE" sz="2600" b="1" dirty="0">
                <a:solidFill>
                  <a:srgbClr val="00429A"/>
                </a:solidFill>
                <a:latin typeface="Arial" charset="0"/>
              </a:rPr>
              <a:t>FAILED</a:t>
            </a:r>
            <a:endParaRPr lang="en-GB" sz="2600" b="1" dirty="0">
              <a:solidFill>
                <a:srgbClr val="00429A"/>
              </a:solidFill>
              <a:latin typeface="Arial" charset="0"/>
            </a:endParaRPr>
          </a:p>
        </p:txBody>
      </p:sp>
      <p:sp>
        <p:nvSpPr>
          <p:cNvPr id="505861" name="Line 5"/>
          <p:cNvSpPr>
            <a:spLocks noChangeShapeType="1"/>
          </p:cNvSpPr>
          <p:nvPr/>
        </p:nvSpPr>
        <p:spPr bwMode="auto">
          <a:xfrm>
            <a:off x="6502400" y="4551680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05862" name="Line 6"/>
          <p:cNvSpPr>
            <a:spLocks noChangeShapeType="1"/>
          </p:cNvSpPr>
          <p:nvPr/>
        </p:nvSpPr>
        <p:spPr bwMode="auto">
          <a:xfrm flipH="1">
            <a:off x="6502400" y="5093547"/>
            <a:ext cx="281770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05863" name="Line 7"/>
          <p:cNvSpPr>
            <a:spLocks noChangeShapeType="1"/>
          </p:cNvSpPr>
          <p:nvPr/>
        </p:nvSpPr>
        <p:spPr bwMode="auto">
          <a:xfrm flipV="1">
            <a:off x="9320107" y="5093547"/>
            <a:ext cx="0" cy="54186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856" y="268288"/>
            <a:ext cx="10539536" cy="1512168"/>
          </a:xfrm>
        </p:spPr>
        <p:txBody>
          <a:bodyPr/>
          <a:lstStyle/>
          <a:p>
            <a:r>
              <a:rPr lang="en-IE" dirty="0"/>
              <a:t>Key AF-APL Agent Concepts</a:t>
            </a:r>
            <a:endParaRPr lang="en-GB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768" y="2572544"/>
            <a:ext cx="12025336" cy="5400600"/>
          </a:xfrm>
        </p:spPr>
        <p:txBody>
          <a:bodyPr/>
          <a:lstStyle/>
          <a:p>
            <a:pPr marL="0" indent="0">
              <a:buNone/>
            </a:pPr>
            <a:r>
              <a:rPr lang="en-IE" sz="2800" dirty="0"/>
              <a:t>Agent = Mental State + Commitment Rules + Embodiment Config.</a:t>
            </a:r>
          </a:p>
          <a:p>
            <a:pPr marL="0" indent="0">
              <a:buNone/>
            </a:pPr>
            <a:r>
              <a:rPr lang="en-IE" sz="2800" dirty="0"/>
              <a:t>Mental State:</a:t>
            </a:r>
          </a:p>
          <a:p>
            <a:pPr lvl="1">
              <a:spcBef>
                <a:spcPts val="600"/>
              </a:spcBef>
            </a:pPr>
            <a:r>
              <a:rPr lang="en-IE" sz="2600" dirty="0"/>
              <a:t>Beliefs</a:t>
            </a:r>
            <a:r>
              <a:rPr lang="en-IE" sz="2600" b="1" dirty="0"/>
              <a:t>.  Subjective knowledge about the current state of the environment.</a:t>
            </a:r>
          </a:p>
          <a:p>
            <a:pPr lvl="1">
              <a:spcBef>
                <a:spcPts val="600"/>
              </a:spcBef>
            </a:pPr>
            <a:r>
              <a:rPr lang="en-IE" sz="2600" dirty="0"/>
              <a:t>Commitments</a:t>
            </a:r>
            <a:r>
              <a:rPr lang="en-IE" sz="2600" b="1" dirty="0"/>
              <a:t>. Mental contract describing which activity, at what time, for whom, and under what conditions.</a:t>
            </a:r>
          </a:p>
          <a:p>
            <a:pPr lvl="2">
              <a:spcBef>
                <a:spcPts val="600"/>
              </a:spcBef>
            </a:pPr>
            <a:r>
              <a:rPr lang="en-IE" sz="2300" dirty="0"/>
              <a:t>Activities may be either </a:t>
            </a:r>
            <a:r>
              <a:rPr lang="en-IE" sz="2300" b="1" dirty="0"/>
              <a:t>primitive actions </a:t>
            </a:r>
            <a:r>
              <a:rPr lang="en-IE" sz="2300" dirty="0"/>
              <a:t>or </a:t>
            </a:r>
            <a:r>
              <a:rPr lang="en-IE" sz="2300" b="1" dirty="0"/>
              <a:t>plans </a:t>
            </a:r>
            <a:r>
              <a:rPr lang="en-IE" sz="2300" dirty="0"/>
              <a:t>(SEQ, OR, PAR).</a:t>
            </a:r>
          </a:p>
          <a:p>
            <a:pPr marL="0" indent="0">
              <a:buNone/>
            </a:pPr>
            <a:r>
              <a:rPr lang="en-IE" sz="2800" dirty="0"/>
              <a:t>Commitment Rules:</a:t>
            </a:r>
          </a:p>
          <a:p>
            <a:pPr lvl="1"/>
            <a:r>
              <a:rPr lang="en-IE" sz="2600" b="1" dirty="0"/>
              <a:t>Map situations (possible environment states) to commitments that should be adopted should the situation arise.</a:t>
            </a:r>
          </a:p>
          <a:p>
            <a:pPr marL="0" indent="0">
              <a:buNone/>
            </a:pPr>
            <a:r>
              <a:rPr lang="en-IE" sz="2800" dirty="0"/>
              <a:t>Embodiment Configuration</a:t>
            </a:r>
          </a:p>
          <a:p>
            <a:pPr lvl="1">
              <a:spcBef>
                <a:spcPts val="600"/>
              </a:spcBef>
            </a:pPr>
            <a:r>
              <a:rPr lang="en-IE" sz="2600" dirty="0"/>
              <a:t>Perceptors. </a:t>
            </a:r>
            <a:r>
              <a:rPr lang="en-IE" sz="2600" b="1" dirty="0"/>
              <a:t>Computational units that convert raw data into beliefs.</a:t>
            </a:r>
          </a:p>
          <a:p>
            <a:pPr lvl="1">
              <a:spcBef>
                <a:spcPts val="600"/>
              </a:spcBef>
            </a:pPr>
            <a:r>
              <a:rPr lang="en-IE" sz="2600" dirty="0"/>
              <a:t>Actuators. </a:t>
            </a:r>
            <a:r>
              <a:rPr lang="en-IE" sz="2600" b="1" dirty="0"/>
              <a:t>Computational units that define how to realise primitive 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848" y="196280"/>
            <a:ext cx="10539536" cy="1512168"/>
          </a:xfrm>
        </p:spPr>
        <p:txBody>
          <a:bodyPr/>
          <a:lstStyle/>
          <a:p>
            <a:r>
              <a:rPr lang="en-IE" dirty="0"/>
              <a:t>Commitment Failure Handling</a:t>
            </a:r>
            <a:endParaRPr lang="en-GB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752" y="2644552"/>
            <a:ext cx="10539536" cy="5334992"/>
          </a:xfrm>
        </p:spPr>
        <p:txBody>
          <a:bodyPr/>
          <a:lstStyle/>
          <a:p>
            <a:r>
              <a:rPr lang="en-IE" dirty="0"/>
              <a:t>If any commitment fails, the failure handling strategy defines how the agent should respond to the failure.</a:t>
            </a:r>
          </a:p>
          <a:p>
            <a:pPr lvl="1"/>
            <a:r>
              <a:rPr lang="en-GB" dirty="0"/>
              <a:t>In AF-APL, the strategy is simple:</a:t>
            </a:r>
          </a:p>
          <a:p>
            <a:pPr lvl="2"/>
            <a:r>
              <a:rPr lang="en-GB" dirty="0"/>
              <a:t>The failure of a secondary commitment is passed to the parent commitment.  The impact of this failure is assessed with respect to the parent commitment.</a:t>
            </a:r>
          </a:p>
          <a:p>
            <a:pPr lvl="2"/>
            <a:r>
              <a:rPr lang="en-GB" dirty="0"/>
              <a:t>The failure of a commitment that has children causes the children to fail.  There is no assessment here!</a:t>
            </a:r>
          </a:p>
          <a:p>
            <a:pPr lvl="1"/>
            <a:r>
              <a:rPr lang="en-GB" dirty="0"/>
              <a:t>During the failure handling process, this strategy is applied recursively through the commitment structure.</a:t>
            </a:r>
          </a:p>
          <a:p>
            <a:pPr lvl="2"/>
            <a:r>
              <a:rPr lang="en-GB" dirty="0"/>
              <a:t>This recursive process, while potentially computationally expensive, is essential to ensure the agent does not continue to try and fulfil commitments that are now redundant.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/>
              <a:t>Commitment Realisation &amp; Refinement</a:t>
            </a:r>
            <a:endParaRPr lang="en-GB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867" y="2657792"/>
            <a:ext cx="12137813" cy="6827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b="0" dirty="0"/>
              <a:t>At some point in time, the agent will try to fulfill its commitments.</a:t>
            </a:r>
          </a:p>
          <a:p>
            <a:pPr lvl="1">
              <a:lnSpc>
                <a:spcPct val="90000"/>
              </a:lnSpc>
            </a:pPr>
            <a:r>
              <a:rPr lang="en-IE" b="1" dirty="0"/>
              <a:t>Commitments to action are fulfilled through </a:t>
            </a:r>
            <a:r>
              <a:rPr lang="en-IE" dirty="0"/>
              <a:t>actuator activation</a:t>
            </a:r>
            <a:r>
              <a:rPr lang="en-IE" b="1" dirty="0"/>
              <a:t>.</a:t>
            </a:r>
          </a:p>
          <a:p>
            <a:pPr lvl="2">
              <a:lnSpc>
                <a:spcPct val="90000"/>
              </a:lnSpc>
            </a:pPr>
            <a:r>
              <a:rPr lang="en-IE" dirty="0"/>
              <a:t>The agent finds the corresponding actuator and activates it.</a:t>
            </a:r>
          </a:p>
          <a:p>
            <a:pPr lvl="2">
              <a:lnSpc>
                <a:spcPct val="90000"/>
              </a:lnSpc>
            </a:pPr>
            <a:r>
              <a:rPr lang="en-IE" dirty="0"/>
              <a:t>If not corresponding actuator exists, then the commitment fails.</a:t>
            </a:r>
          </a:p>
          <a:p>
            <a:pPr lvl="1">
              <a:lnSpc>
                <a:spcPct val="90000"/>
              </a:lnSpc>
            </a:pPr>
            <a:r>
              <a:rPr lang="en-IE" b="1" dirty="0"/>
              <a:t>Commitments to plans are fulfilled through </a:t>
            </a:r>
            <a:r>
              <a:rPr lang="en-IE" dirty="0"/>
              <a:t>commitment refinement</a:t>
            </a:r>
            <a:r>
              <a:rPr lang="en-IE" b="1" dirty="0"/>
              <a:t>.</a:t>
            </a:r>
          </a:p>
          <a:p>
            <a:pPr lvl="2">
              <a:lnSpc>
                <a:spcPct val="90000"/>
              </a:lnSpc>
            </a:pPr>
            <a:r>
              <a:rPr lang="en-IE" dirty="0"/>
              <a:t>The agent adopts a set of secondary commitments that correspond to the activities specified in the plan.</a:t>
            </a:r>
          </a:p>
          <a:p>
            <a:pPr lvl="2">
              <a:lnSpc>
                <a:spcPct val="90000"/>
              </a:lnSpc>
            </a:pPr>
            <a:r>
              <a:rPr lang="en-IE" dirty="0"/>
              <a:t>Plan operators may be used to place an order on the achievement of these commitments.</a:t>
            </a:r>
          </a:p>
          <a:p>
            <a:pPr>
              <a:lnSpc>
                <a:spcPct val="90000"/>
              </a:lnSpc>
            </a:pPr>
            <a:r>
              <a:rPr lang="en-IE" b="0" dirty="0"/>
              <a:t>We label the set of commitments adopted when fulfilling a primary commitment to be a </a:t>
            </a:r>
            <a:r>
              <a:rPr lang="en-IE" dirty="0"/>
              <a:t>commitment structure</a:t>
            </a:r>
            <a:r>
              <a:rPr lang="en-IE" b="0" dirty="0"/>
              <a:t>.</a:t>
            </a:r>
            <a:endParaRPr lang="en-GB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Representing Activities</a:t>
            </a:r>
            <a:endParaRPr lang="en-GB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/>
              <a:t>Activities describe what the agent can do:</a:t>
            </a:r>
          </a:p>
          <a:p>
            <a:pPr lvl="1"/>
            <a:r>
              <a:rPr lang="en-GB" sz="2600"/>
              <a:t>Actions</a:t>
            </a:r>
            <a:r>
              <a:rPr lang="en-GB" sz="2600" b="1"/>
              <a:t>. Primitive abilities that are directly executable by the agent.</a:t>
            </a:r>
          </a:p>
          <a:p>
            <a:pPr lvl="1"/>
            <a:r>
              <a:rPr lang="en-GB" sz="2600"/>
              <a:t>Plans</a:t>
            </a:r>
            <a:r>
              <a:rPr lang="en-GB" sz="2600" b="1"/>
              <a:t>.  A recipe that consists of a partially ordered set of activities.</a:t>
            </a:r>
          </a:p>
          <a:p>
            <a:r>
              <a:rPr lang="en-GB" sz="2800"/>
              <a:t>AF-APL supports the definition of actions and explicit plans.</a:t>
            </a:r>
          </a:p>
          <a:p>
            <a:pPr lvl="1"/>
            <a:r>
              <a:rPr lang="en-GB" sz="2600"/>
              <a:t>Actions are defined in the constructor of the associated actuator unit</a:t>
            </a:r>
            <a:r>
              <a:rPr lang="en-GB" sz="2600" b="1"/>
              <a:t>.  The definition consists of a unique identifier (e.g. eat(?food) ), a pre-condition (e.g. BELIEF(has(?food)) ) and a post-condition (not used).</a:t>
            </a:r>
          </a:p>
          <a:p>
            <a:pPr lvl="1"/>
            <a:r>
              <a:rPr lang="en-GB" sz="2600"/>
              <a:t>Explicit plans are defined within the activity field of a commitment</a:t>
            </a:r>
            <a:r>
              <a:rPr lang="en-GB" sz="2600" b="1"/>
              <a:t>.  They take the form of a plan operator (SEQ or PAR for AF-APL) together with a list of activities that may be either additional plan operators or actions.</a:t>
            </a:r>
          </a:p>
          <a:p>
            <a:pPr lvl="2"/>
            <a:r>
              <a:rPr lang="en-GB" sz="2300" b="1"/>
              <a:t>E.g. SEQ</a:t>
            </a:r>
            <a:r>
              <a:rPr lang="en-GB" sz="2300"/>
              <a:t>(</a:t>
            </a:r>
            <a:r>
              <a:rPr lang="en-GB" sz="2300" b="1"/>
              <a:t>PAR</a:t>
            </a:r>
            <a:r>
              <a:rPr lang="en-GB" sz="2300"/>
              <a:t>(boilWater, addCoffee), pourWater, </a:t>
            </a:r>
            <a:r>
              <a:rPr lang="en-GB" sz="2300" b="1"/>
              <a:t>PAR</a:t>
            </a:r>
            <a:r>
              <a:rPr lang="en-GB" sz="2300"/>
              <a:t>(addSugar, addMilk))</a:t>
            </a:r>
          </a:p>
          <a:p>
            <a:endParaRPr lang="en-GB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IE" dirty="0"/>
              <a:t>Commitment Adoption</a:t>
            </a:r>
            <a:endParaRPr lang="en-GB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728" y="2657792"/>
            <a:ext cx="12137813" cy="6827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sz="2800" dirty="0"/>
              <a:t>Commitments are adopted as a result of the triggering of Commitment Rules.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A commitment rule defines a situation in which the agent should adopt a commitment.</a:t>
            </a:r>
          </a:p>
          <a:p>
            <a:pPr lvl="1">
              <a:lnSpc>
                <a:spcPct val="90000"/>
              </a:lnSpc>
            </a:pPr>
            <a:r>
              <a:rPr lang="en-GB" sz="2600" b="1" dirty="0"/>
              <a:t>E.g.  </a:t>
            </a:r>
            <a:r>
              <a:rPr lang="en-GB" sz="2600" dirty="0"/>
              <a:t>BELIEF</a:t>
            </a:r>
            <a:r>
              <a:rPr lang="en-GB" sz="2600" b="1" dirty="0"/>
              <a:t>(has(?food)) =&gt; </a:t>
            </a:r>
            <a:r>
              <a:rPr lang="en-GB" sz="2600" dirty="0"/>
              <a:t>COMMIT</a:t>
            </a:r>
            <a:r>
              <a:rPr lang="en-GB" sz="2600" b="1" dirty="0"/>
              <a:t>(Self, Now, </a:t>
            </a:r>
            <a:r>
              <a:rPr lang="en-GB" sz="2600" dirty="0"/>
              <a:t>BELIEF</a:t>
            </a:r>
            <a:r>
              <a:rPr lang="en-GB" sz="2600" b="1" dirty="0"/>
              <a:t>(true), eat(?food))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Each of the commitment rules is checked during each iteration of the AF-APL interpreter.</a:t>
            </a:r>
          </a:p>
          <a:p>
            <a:pPr lvl="1">
              <a:lnSpc>
                <a:spcPct val="90000"/>
              </a:lnSpc>
            </a:pPr>
            <a:r>
              <a:rPr lang="en-GB" sz="2600" b="1" dirty="0"/>
              <a:t>If the situation (left-hand side) of any rule is evaluated to true, then the rule is said to have been </a:t>
            </a:r>
            <a:r>
              <a:rPr lang="en-GB" sz="2600" dirty="0"/>
              <a:t>triggered</a:t>
            </a:r>
            <a:r>
              <a:rPr lang="en-GB" sz="2600" b="1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sz="2600" b="1" dirty="0"/>
              <a:t>Whenever a rule is triggered, there exists (at least one) set of variable bindings.</a:t>
            </a:r>
          </a:p>
          <a:p>
            <a:pPr lvl="1">
              <a:lnSpc>
                <a:spcPct val="90000"/>
              </a:lnSpc>
            </a:pPr>
            <a:r>
              <a:rPr lang="en-GB" sz="2600" b="1" dirty="0"/>
              <a:t>Each set of bindings is applied to the commitment construct on the right-hand side of the commitment rule, and the corresponding </a:t>
            </a:r>
            <a:r>
              <a:rPr lang="en-GB" sz="2600" dirty="0"/>
              <a:t>primary commitment </a:t>
            </a:r>
            <a:r>
              <a:rPr lang="en-GB" sz="2600" b="1" dirty="0"/>
              <a:t>is adopted by the agent.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856" y="268288"/>
            <a:ext cx="10539536" cy="1512168"/>
          </a:xfrm>
        </p:spPr>
        <p:txBody>
          <a:bodyPr/>
          <a:lstStyle/>
          <a:p>
            <a:r>
              <a:rPr lang="en-GB" dirty="0"/>
              <a:t>Agent Factory in Context I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752" y="2500536"/>
            <a:ext cx="10539536" cy="53349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A number of other Agent Development Tools exist:</a:t>
            </a:r>
          </a:p>
          <a:p>
            <a:pPr lvl="1">
              <a:lnSpc>
                <a:spcPct val="90000"/>
              </a:lnSpc>
            </a:pPr>
            <a:r>
              <a:rPr lang="en-GB" sz="2600" b="1" dirty="0"/>
              <a:t>LEAP (LEAP Consortium)</a:t>
            </a:r>
            <a:r>
              <a:rPr lang="en-GB" sz="2600" dirty="0"/>
              <a:t>.  Integration of JADE and ZEUS that is compliant with J2ME.</a:t>
            </a:r>
          </a:p>
          <a:p>
            <a:pPr lvl="1">
              <a:lnSpc>
                <a:spcPct val="90000"/>
              </a:lnSpc>
            </a:pPr>
            <a:r>
              <a:rPr lang="en-GB" sz="2600" b="1" dirty="0"/>
              <a:t>JADE (TILAB)</a:t>
            </a:r>
            <a:r>
              <a:rPr lang="en-GB" sz="2600" dirty="0"/>
              <a:t>. FIPA-compliant Java API that supports the fabrication of reactive agents.</a:t>
            </a:r>
          </a:p>
          <a:p>
            <a:pPr lvl="1">
              <a:lnSpc>
                <a:spcPct val="90000"/>
              </a:lnSpc>
            </a:pPr>
            <a:r>
              <a:rPr lang="en-GB" sz="2600" b="1" dirty="0"/>
              <a:t>ZEUS (BT Labs)</a:t>
            </a:r>
            <a:r>
              <a:rPr lang="en-GB" sz="2600" dirty="0"/>
              <a:t>. A graphical toolkit for creating deliberative agent designs, which when completed, are compiled into Java code, customised and finally, executed.</a:t>
            </a:r>
            <a:endParaRPr lang="en-GB" sz="2600" b="1" dirty="0"/>
          </a:p>
          <a:p>
            <a:pPr lvl="1">
              <a:lnSpc>
                <a:spcPct val="90000"/>
              </a:lnSpc>
            </a:pPr>
            <a:r>
              <a:rPr lang="en-GB" sz="2600" b="1" dirty="0"/>
              <a:t>JACK (Agent-Oriented Software)</a:t>
            </a:r>
            <a:r>
              <a:rPr lang="en-GB" sz="2600" dirty="0"/>
              <a:t>.  Extends Java with agent-based concepts.  JACK code is compiled into Java code and executed.</a:t>
            </a:r>
          </a:p>
          <a:p>
            <a:pPr lvl="1">
              <a:lnSpc>
                <a:spcPct val="90000"/>
              </a:lnSpc>
            </a:pPr>
            <a:r>
              <a:rPr lang="en-GB" sz="2600" b="1" dirty="0"/>
              <a:t>FIPA-OS (</a:t>
            </a:r>
            <a:r>
              <a:rPr lang="en-GB" sz="2600" b="1" dirty="0" err="1"/>
              <a:t>Emorphia</a:t>
            </a:r>
            <a:r>
              <a:rPr lang="en-GB" sz="2600" b="1" dirty="0"/>
              <a:t>)</a:t>
            </a:r>
            <a:r>
              <a:rPr lang="en-GB" sz="2600" dirty="0"/>
              <a:t>.  The first FIPA-compliant agent platform.  Similar to JADE.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bldLvl="2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GB" dirty="0"/>
              <a:t>Agent Factory in Context II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-636693"/>
            <a:ext cx="13004800" cy="85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de-DE" sz="1300" b="1">
                <a:latin typeface="Times" charset="0"/>
                <a:cs typeface="Times New Roman" charset="0"/>
              </a:rPr>
              <a:t>Table 1.</a:t>
            </a:r>
            <a:r>
              <a:rPr lang="de-DE" sz="1300">
                <a:latin typeface="Times" charset="0"/>
                <a:cs typeface="Times New Roman" charset="0"/>
              </a:rPr>
              <a:t>  A Comparison of Agent Prototyping Environments</a:t>
            </a:r>
          </a:p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endParaRPr lang="de-DE" sz="3400">
              <a:latin typeface="Times New Roman" charset="0"/>
            </a:endParaRPr>
          </a:p>
        </p:txBody>
      </p:sp>
      <p:grpSp>
        <p:nvGrpSpPr>
          <p:cNvPr id="146523" name="Group 91"/>
          <p:cNvGrpSpPr>
            <a:grpSpLocks/>
          </p:cNvGrpSpPr>
          <p:nvPr/>
        </p:nvGrpSpPr>
        <p:grpSpPr bwMode="auto">
          <a:xfrm>
            <a:off x="4867769" y="2614507"/>
            <a:ext cx="1607538" cy="557672"/>
            <a:chOff x="1017" y="374"/>
            <a:chExt cx="343" cy="416"/>
          </a:xfrm>
        </p:grpSpPr>
        <p:sp>
          <p:nvSpPr>
            <p:cNvPr id="146522" name="Rectangle 90"/>
            <p:cNvSpPr>
              <a:spLocks noChangeArrowheads="1"/>
            </p:cNvSpPr>
            <p:nvPr/>
          </p:nvSpPr>
          <p:spPr bwMode="auto">
            <a:xfrm>
              <a:off x="1017" y="374"/>
              <a:ext cx="343" cy="4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39" name="Rectangle 7"/>
            <p:cNvSpPr>
              <a:spLocks noChangeArrowheads="1"/>
            </p:cNvSpPr>
            <p:nvPr/>
          </p:nvSpPr>
          <p:spPr bwMode="auto">
            <a:xfrm>
              <a:off x="1023" y="380"/>
              <a:ext cx="331" cy="39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Arial" charset="0"/>
                  <a:cs typeface="Arial" charset="0"/>
                </a:rPr>
                <a:t>LEAP</a:t>
              </a:r>
              <a:endParaRPr lang="en-US" sz="1700">
                <a:latin typeface="Times New Roman" charset="0"/>
              </a:endParaRPr>
            </a:p>
          </p:txBody>
        </p:sp>
      </p:grpSp>
      <p:grpSp>
        <p:nvGrpSpPr>
          <p:cNvPr id="146525" name="Group 93"/>
          <p:cNvGrpSpPr>
            <a:grpSpLocks/>
          </p:cNvGrpSpPr>
          <p:nvPr/>
        </p:nvGrpSpPr>
        <p:grpSpPr bwMode="auto">
          <a:xfrm>
            <a:off x="6475307" y="2614507"/>
            <a:ext cx="1605281" cy="557672"/>
            <a:chOff x="1360" y="374"/>
            <a:chExt cx="343" cy="416"/>
          </a:xfrm>
        </p:grpSpPr>
        <p:sp>
          <p:nvSpPr>
            <p:cNvPr id="146524" name="Rectangle 92"/>
            <p:cNvSpPr>
              <a:spLocks noChangeArrowheads="1"/>
            </p:cNvSpPr>
            <p:nvPr/>
          </p:nvSpPr>
          <p:spPr bwMode="auto">
            <a:xfrm>
              <a:off x="1360" y="374"/>
              <a:ext cx="343" cy="4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0" name="Rectangle 8"/>
            <p:cNvSpPr>
              <a:spLocks noChangeArrowheads="1"/>
            </p:cNvSpPr>
            <p:nvPr/>
          </p:nvSpPr>
          <p:spPr bwMode="auto">
            <a:xfrm>
              <a:off x="1366" y="380"/>
              <a:ext cx="331" cy="39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Arial" charset="0"/>
                  <a:cs typeface="Arial" charset="0"/>
                </a:rPr>
                <a:t>JACK</a:t>
              </a:r>
              <a:endParaRPr lang="en-US" sz="1700">
                <a:latin typeface="Times New Roman" charset="0"/>
              </a:endParaRPr>
            </a:p>
          </p:txBody>
        </p:sp>
      </p:grpSp>
      <p:grpSp>
        <p:nvGrpSpPr>
          <p:cNvPr id="146527" name="Group 95"/>
          <p:cNvGrpSpPr>
            <a:grpSpLocks/>
          </p:cNvGrpSpPr>
          <p:nvPr/>
        </p:nvGrpSpPr>
        <p:grpSpPr bwMode="auto">
          <a:xfrm>
            <a:off x="8080588" y="2614507"/>
            <a:ext cx="1605279" cy="557672"/>
            <a:chOff x="1703" y="374"/>
            <a:chExt cx="343" cy="416"/>
          </a:xfrm>
        </p:grpSpPr>
        <p:sp>
          <p:nvSpPr>
            <p:cNvPr id="146526" name="Rectangle 94"/>
            <p:cNvSpPr>
              <a:spLocks noChangeArrowheads="1"/>
            </p:cNvSpPr>
            <p:nvPr/>
          </p:nvSpPr>
          <p:spPr bwMode="auto">
            <a:xfrm>
              <a:off x="1703" y="374"/>
              <a:ext cx="343" cy="4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1" name="Rectangle 9"/>
            <p:cNvSpPr>
              <a:spLocks noChangeArrowheads="1"/>
            </p:cNvSpPr>
            <p:nvPr/>
          </p:nvSpPr>
          <p:spPr bwMode="auto">
            <a:xfrm>
              <a:off x="1709" y="380"/>
              <a:ext cx="331" cy="39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Arial" charset="0"/>
                  <a:cs typeface="Arial" charset="0"/>
                </a:rPr>
                <a:t>ZEUS</a:t>
              </a:r>
              <a:endParaRPr lang="en-US" sz="1700">
                <a:latin typeface="Times New Roman" charset="0"/>
              </a:endParaRPr>
            </a:p>
          </p:txBody>
        </p:sp>
      </p:grpSp>
      <p:grpSp>
        <p:nvGrpSpPr>
          <p:cNvPr id="146529" name="Group 97"/>
          <p:cNvGrpSpPr>
            <a:grpSpLocks/>
          </p:cNvGrpSpPr>
          <p:nvPr/>
        </p:nvGrpSpPr>
        <p:grpSpPr bwMode="auto">
          <a:xfrm>
            <a:off x="9685867" y="2614507"/>
            <a:ext cx="1605281" cy="557672"/>
            <a:chOff x="2046" y="374"/>
            <a:chExt cx="343" cy="416"/>
          </a:xfrm>
        </p:grpSpPr>
        <p:sp>
          <p:nvSpPr>
            <p:cNvPr id="146528" name="Rectangle 96"/>
            <p:cNvSpPr>
              <a:spLocks noChangeArrowheads="1"/>
            </p:cNvSpPr>
            <p:nvPr/>
          </p:nvSpPr>
          <p:spPr bwMode="auto">
            <a:xfrm>
              <a:off x="2046" y="374"/>
              <a:ext cx="343" cy="4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2" name="Rectangle 10"/>
            <p:cNvSpPr>
              <a:spLocks noChangeArrowheads="1"/>
            </p:cNvSpPr>
            <p:nvPr/>
          </p:nvSpPr>
          <p:spPr bwMode="auto">
            <a:xfrm>
              <a:off x="2052" y="380"/>
              <a:ext cx="331" cy="39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Arial" charset="0"/>
                  <a:cs typeface="Arial" charset="0"/>
                </a:rPr>
                <a:t>JADE</a:t>
              </a:r>
              <a:endParaRPr lang="en-US" sz="1700">
                <a:latin typeface="Times New Roman" charset="0"/>
              </a:endParaRPr>
            </a:p>
          </p:txBody>
        </p:sp>
      </p:grpSp>
      <p:grpSp>
        <p:nvGrpSpPr>
          <p:cNvPr id="146531" name="Group 99"/>
          <p:cNvGrpSpPr>
            <a:grpSpLocks/>
          </p:cNvGrpSpPr>
          <p:nvPr/>
        </p:nvGrpSpPr>
        <p:grpSpPr bwMode="auto">
          <a:xfrm>
            <a:off x="11291148" y="2614507"/>
            <a:ext cx="1605279" cy="557672"/>
            <a:chOff x="2389" y="374"/>
            <a:chExt cx="343" cy="416"/>
          </a:xfrm>
        </p:grpSpPr>
        <p:sp>
          <p:nvSpPr>
            <p:cNvPr id="146530" name="Rectangle 98"/>
            <p:cNvSpPr>
              <a:spLocks noChangeArrowheads="1"/>
            </p:cNvSpPr>
            <p:nvPr/>
          </p:nvSpPr>
          <p:spPr bwMode="auto">
            <a:xfrm>
              <a:off x="2389" y="374"/>
              <a:ext cx="343" cy="4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3" name="Rectangle 11"/>
            <p:cNvSpPr>
              <a:spLocks noChangeArrowheads="1"/>
            </p:cNvSpPr>
            <p:nvPr/>
          </p:nvSpPr>
          <p:spPr bwMode="auto">
            <a:xfrm>
              <a:off x="2395" y="380"/>
              <a:ext cx="331" cy="39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700" b="1">
                  <a:latin typeface="Arial" charset="0"/>
                  <a:cs typeface="Arial" charset="0"/>
                </a:rPr>
                <a:t>FIPA-OS</a:t>
              </a:r>
              <a:endParaRPr lang="en-US" sz="1700">
                <a:latin typeface="Times New Roman" charset="0"/>
              </a:endParaRPr>
            </a:p>
          </p:txBody>
        </p:sp>
      </p:grpSp>
      <p:grpSp>
        <p:nvGrpSpPr>
          <p:cNvPr id="146517" name="Group 85"/>
          <p:cNvGrpSpPr>
            <a:grpSpLocks/>
          </p:cNvGrpSpPr>
          <p:nvPr/>
        </p:nvGrpSpPr>
        <p:grpSpPr bwMode="auto">
          <a:xfrm>
            <a:off x="108373" y="2614507"/>
            <a:ext cx="3154116" cy="557672"/>
            <a:chOff x="0" y="374"/>
            <a:chExt cx="674" cy="416"/>
          </a:xfrm>
        </p:grpSpPr>
        <p:sp>
          <p:nvSpPr>
            <p:cNvPr id="146516" name="Rectangle 84"/>
            <p:cNvSpPr>
              <a:spLocks noChangeArrowheads="1"/>
            </p:cNvSpPr>
            <p:nvPr/>
          </p:nvSpPr>
          <p:spPr bwMode="auto">
            <a:xfrm>
              <a:off x="0" y="374"/>
              <a:ext cx="674" cy="41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15" name="Group 83"/>
            <p:cNvGrpSpPr>
              <a:grpSpLocks/>
            </p:cNvGrpSpPr>
            <p:nvPr/>
          </p:nvGrpSpPr>
          <p:grpSpPr bwMode="auto">
            <a:xfrm>
              <a:off x="0" y="374"/>
              <a:ext cx="674" cy="404"/>
              <a:chOff x="0" y="374"/>
              <a:chExt cx="674" cy="404"/>
            </a:xfrm>
          </p:grpSpPr>
          <p:sp>
            <p:nvSpPr>
              <p:cNvPr id="146437" name="Rectangle 5"/>
              <p:cNvSpPr>
                <a:spLocks noChangeArrowheads="1"/>
              </p:cNvSpPr>
              <p:nvPr/>
            </p:nvSpPr>
            <p:spPr bwMode="auto">
              <a:xfrm>
                <a:off x="6" y="380"/>
                <a:ext cx="662" cy="398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514" name="Rectangle 82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674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21" name="Group 89"/>
          <p:cNvGrpSpPr>
            <a:grpSpLocks/>
          </p:cNvGrpSpPr>
          <p:nvPr/>
        </p:nvGrpSpPr>
        <p:grpSpPr bwMode="auto">
          <a:xfrm>
            <a:off x="3262490" y="2614507"/>
            <a:ext cx="1605279" cy="557672"/>
            <a:chOff x="674" y="374"/>
            <a:chExt cx="343" cy="416"/>
          </a:xfrm>
        </p:grpSpPr>
        <p:sp>
          <p:nvSpPr>
            <p:cNvPr id="146520" name="Rectangle 88"/>
            <p:cNvSpPr>
              <a:spLocks noChangeArrowheads="1"/>
            </p:cNvSpPr>
            <p:nvPr/>
          </p:nvSpPr>
          <p:spPr bwMode="auto">
            <a:xfrm>
              <a:off x="674" y="374"/>
              <a:ext cx="343" cy="41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19" name="Group 87"/>
            <p:cNvGrpSpPr>
              <a:grpSpLocks/>
            </p:cNvGrpSpPr>
            <p:nvPr/>
          </p:nvGrpSpPr>
          <p:grpSpPr bwMode="auto">
            <a:xfrm>
              <a:off x="674" y="374"/>
              <a:ext cx="343" cy="404"/>
              <a:chOff x="674" y="374"/>
              <a:chExt cx="343" cy="404"/>
            </a:xfrm>
          </p:grpSpPr>
          <p:sp>
            <p:nvSpPr>
              <p:cNvPr id="146438" name="Rectangle 6"/>
              <p:cNvSpPr>
                <a:spLocks noChangeArrowheads="1"/>
              </p:cNvSpPr>
              <p:nvPr/>
            </p:nvSpPr>
            <p:spPr bwMode="auto">
              <a:xfrm>
                <a:off x="680" y="380"/>
                <a:ext cx="331" cy="39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b="1">
                    <a:latin typeface="Arial" charset="0"/>
                    <a:cs typeface="Arial" charset="0"/>
                  </a:rPr>
                  <a:t>AF</a:t>
                </a:r>
                <a:endParaRPr lang="en-US" sz="1700" b="1">
                  <a:latin typeface="Times New Roman" charset="0"/>
                </a:endParaRPr>
              </a:p>
            </p:txBody>
          </p:sp>
          <p:sp>
            <p:nvSpPr>
              <p:cNvPr id="146518" name="Rectangle 86"/>
              <p:cNvSpPr>
                <a:spLocks noChangeArrowheads="1"/>
              </p:cNvSpPr>
              <p:nvPr/>
            </p:nvSpPr>
            <p:spPr bwMode="auto">
              <a:xfrm>
                <a:off x="674" y="374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35" name="Group 103"/>
          <p:cNvGrpSpPr>
            <a:grpSpLocks/>
          </p:cNvGrpSpPr>
          <p:nvPr/>
        </p:nvGrpSpPr>
        <p:grpSpPr bwMode="auto">
          <a:xfrm>
            <a:off x="108373" y="3165405"/>
            <a:ext cx="3154116" cy="557672"/>
            <a:chOff x="0" y="784"/>
            <a:chExt cx="674" cy="415"/>
          </a:xfrm>
        </p:grpSpPr>
        <p:sp>
          <p:nvSpPr>
            <p:cNvPr id="146534" name="Rectangle 102"/>
            <p:cNvSpPr>
              <a:spLocks noChangeArrowheads="1"/>
            </p:cNvSpPr>
            <p:nvPr/>
          </p:nvSpPr>
          <p:spPr bwMode="auto">
            <a:xfrm>
              <a:off x="0" y="784"/>
              <a:ext cx="674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33" name="Group 101"/>
            <p:cNvGrpSpPr>
              <a:grpSpLocks/>
            </p:cNvGrpSpPr>
            <p:nvPr/>
          </p:nvGrpSpPr>
          <p:grpSpPr bwMode="auto">
            <a:xfrm>
              <a:off x="0" y="784"/>
              <a:ext cx="674" cy="403"/>
              <a:chOff x="0" y="784"/>
              <a:chExt cx="674" cy="403"/>
            </a:xfrm>
          </p:grpSpPr>
          <p:sp>
            <p:nvSpPr>
              <p:cNvPr id="146444" name="Rectangle 12"/>
              <p:cNvSpPr>
                <a:spLocks noChangeArrowheads="1"/>
              </p:cNvSpPr>
              <p:nvPr/>
            </p:nvSpPr>
            <p:spPr bwMode="auto">
              <a:xfrm>
                <a:off x="6" y="790"/>
                <a:ext cx="662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l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b="1" i="1">
                    <a:latin typeface="Arial" charset="0"/>
                    <a:cs typeface="Arial" charset="0"/>
                  </a:rPr>
                  <a:t>BDI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532" name="Rectangle 100"/>
              <p:cNvSpPr>
                <a:spLocks noChangeArrowheads="1"/>
              </p:cNvSpPr>
              <p:nvPr/>
            </p:nvSpPr>
            <p:spPr bwMode="auto">
              <a:xfrm>
                <a:off x="0" y="784"/>
                <a:ext cx="67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39" name="Group 107"/>
          <p:cNvGrpSpPr>
            <a:grpSpLocks/>
          </p:cNvGrpSpPr>
          <p:nvPr/>
        </p:nvGrpSpPr>
        <p:grpSpPr bwMode="auto">
          <a:xfrm>
            <a:off x="3262490" y="3165405"/>
            <a:ext cx="1605279" cy="557672"/>
            <a:chOff x="674" y="784"/>
            <a:chExt cx="343" cy="415"/>
          </a:xfrm>
        </p:grpSpPr>
        <p:sp>
          <p:nvSpPr>
            <p:cNvPr id="146538" name="Rectangle 106"/>
            <p:cNvSpPr>
              <a:spLocks noChangeArrowheads="1"/>
            </p:cNvSpPr>
            <p:nvPr/>
          </p:nvSpPr>
          <p:spPr bwMode="auto">
            <a:xfrm>
              <a:off x="674" y="784"/>
              <a:ext cx="343" cy="41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37" name="Group 105"/>
            <p:cNvGrpSpPr>
              <a:grpSpLocks/>
            </p:cNvGrpSpPr>
            <p:nvPr/>
          </p:nvGrpSpPr>
          <p:grpSpPr bwMode="auto">
            <a:xfrm>
              <a:off x="674" y="784"/>
              <a:ext cx="343" cy="403"/>
              <a:chOff x="674" y="784"/>
              <a:chExt cx="343" cy="403"/>
            </a:xfrm>
          </p:grpSpPr>
          <p:sp>
            <p:nvSpPr>
              <p:cNvPr id="146445" name="Rectangle 13"/>
              <p:cNvSpPr>
                <a:spLocks noChangeArrowheads="1"/>
              </p:cNvSpPr>
              <p:nvPr/>
            </p:nvSpPr>
            <p:spPr bwMode="auto">
              <a:xfrm>
                <a:off x="680" y="790"/>
                <a:ext cx="331" cy="39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536" name="Rectangle 104"/>
              <p:cNvSpPr>
                <a:spLocks noChangeArrowheads="1"/>
              </p:cNvSpPr>
              <p:nvPr/>
            </p:nvSpPr>
            <p:spPr bwMode="auto">
              <a:xfrm>
                <a:off x="674" y="784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43" name="Group 111"/>
          <p:cNvGrpSpPr>
            <a:grpSpLocks/>
          </p:cNvGrpSpPr>
          <p:nvPr/>
        </p:nvGrpSpPr>
        <p:grpSpPr bwMode="auto">
          <a:xfrm>
            <a:off x="4876800" y="3142827"/>
            <a:ext cx="1607538" cy="557672"/>
            <a:chOff x="1017" y="784"/>
            <a:chExt cx="343" cy="415"/>
          </a:xfrm>
        </p:grpSpPr>
        <p:sp>
          <p:nvSpPr>
            <p:cNvPr id="146542" name="Rectangle 110"/>
            <p:cNvSpPr>
              <a:spLocks noChangeArrowheads="1"/>
            </p:cNvSpPr>
            <p:nvPr/>
          </p:nvSpPr>
          <p:spPr bwMode="auto">
            <a:xfrm>
              <a:off x="1017" y="784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41" name="Group 109"/>
            <p:cNvGrpSpPr>
              <a:grpSpLocks/>
            </p:cNvGrpSpPr>
            <p:nvPr/>
          </p:nvGrpSpPr>
          <p:grpSpPr bwMode="auto">
            <a:xfrm>
              <a:off x="1017" y="784"/>
              <a:ext cx="343" cy="403"/>
              <a:chOff x="1017" y="784"/>
              <a:chExt cx="343" cy="403"/>
            </a:xfrm>
          </p:grpSpPr>
          <p:sp>
            <p:nvSpPr>
              <p:cNvPr id="146446" name="Rectangle 14"/>
              <p:cNvSpPr>
                <a:spLocks noChangeArrowheads="1"/>
              </p:cNvSpPr>
              <p:nvPr/>
            </p:nvSpPr>
            <p:spPr bwMode="auto">
              <a:xfrm>
                <a:off x="1023" y="790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algn="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540" name="Rectangle 108"/>
              <p:cNvSpPr>
                <a:spLocks noChangeArrowheads="1"/>
              </p:cNvSpPr>
              <p:nvPr/>
            </p:nvSpPr>
            <p:spPr bwMode="auto">
              <a:xfrm>
                <a:off x="1017" y="784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47" name="Group 115"/>
          <p:cNvGrpSpPr>
            <a:grpSpLocks/>
          </p:cNvGrpSpPr>
          <p:nvPr/>
        </p:nvGrpSpPr>
        <p:grpSpPr bwMode="auto">
          <a:xfrm>
            <a:off x="6475307" y="3165405"/>
            <a:ext cx="1605281" cy="557672"/>
            <a:chOff x="1360" y="784"/>
            <a:chExt cx="343" cy="415"/>
          </a:xfrm>
        </p:grpSpPr>
        <p:sp>
          <p:nvSpPr>
            <p:cNvPr id="146546" name="Rectangle 114"/>
            <p:cNvSpPr>
              <a:spLocks noChangeArrowheads="1"/>
            </p:cNvSpPr>
            <p:nvPr/>
          </p:nvSpPr>
          <p:spPr bwMode="auto">
            <a:xfrm>
              <a:off x="1360" y="784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45" name="Group 113"/>
            <p:cNvGrpSpPr>
              <a:grpSpLocks/>
            </p:cNvGrpSpPr>
            <p:nvPr/>
          </p:nvGrpSpPr>
          <p:grpSpPr bwMode="auto">
            <a:xfrm>
              <a:off x="1360" y="784"/>
              <a:ext cx="343" cy="403"/>
              <a:chOff x="1360" y="784"/>
              <a:chExt cx="343" cy="403"/>
            </a:xfrm>
          </p:grpSpPr>
          <p:sp>
            <p:nvSpPr>
              <p:cNvPr id="146447" name="Rectangle 15"/>
              <p:cNvSpPr>
                <a:spLocks noChangeArrowheads="1"/>
              </p:cNvSpPr>
              <p:nvPr/>
            </p:nvSpPr>
            <p:spPr bwMode="auto">
              <a:xfrm>
                <a:off x="1366" y="790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544" name="Rectangle 112"/>
              <p:cNvSpPr>
                <a:spLocks noChangeArrowheads="1"/>
              </p:cNvSpPr>
              <p:nvPr/>
            </p:nvSpPr>
            <p:spPr bwMode="auto">
              <a:xfrm>
                <a:off x="1360" y="784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51" name="Group 119"/>
          <p:cNvGrpSpPr>
            <a:grpSpLocks/>
          </p:cNvGrpSpPr>
          <p:nvPr/>
        </p:nvGrpSpPr>
        <p:grpSpPr bwMode="auto">
          <a:xfrm>
            <a:off x="8080588" y="3165405"/>
            <a:ext cx="1605279" cy="557672"/>
            <a:chOff x="1703" y="784"/>
            <a:chExt cx="343" cy="415"/>
          </a:xfrm>
        </p:grpSpPr>
        <p:sp>
          <p:nvSpPr>
            <p:cNvPr id="146550" name="Rectangle 118"/>
            <p:cNvSpPr>
              <a:spLocks noChangeArrowheads="1"/>
            </p:cNvSpPr>
            <p:nvPr/>
          </p:nvSpPr>
          <p:spPr bwMode="auto">
            <a:xfrm>
              <a:off x="1703" y="784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49" name="Group 117"/>
            <p:cNvGrpSpPr>
              <a:grpSpLocks/>
            </p:cNvGrpSpPr>
            <p:nvPr/>
          </p:nvGrpSpPr>
          <p:grpSpPr bwMode="auto">
            <a:xfrm>
              <a:off x="1703" y="784"/>
              <a:ext cx="343" cy="403"/>
              <a:chOff x="1703" y="784"/>
              <a:chExt cx="343" cy="403"/>
            </a:xfrm>
          </p:grpSpPr>
          <p:sp>
            <p:nvSpPr>
              <p:cNvPr id="146448" name="Rectangle 16"/>
              <p:cNvSpPr>
                <a:spLocks noChangeArrowheads="1"/>
              </p:cNvSpPr>
              <p:nvPr/>
            </p:nvSpPr>
            <p:spPr bwMode="auto">
              <a:xfrm>
                <a:off x="1709" y="790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548" name="Rectangle 116"/>
              <p:cNvSpPr>
                <a:spLocks noChangeArrowheads="1"/>
              </p:cNvSpPr>
              <p:nvPr/>
            </p:nvSpPr>
            <p:spPr bwMode="auto">
              <a:xfrm>
                <a:off x="1703" y="784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55" name="Group 123"/>
          <p:cNvGrpSpPr>
            <a:grpSpLocks/>
          </p:cNvGrpSpPr>
          <p:nvPr/>
        </p:nvGrpSpPr>
        <p:grpSpPr bwMode="auto">
          <a:xfrm>
            <a:off x="9685867" y="3165405"/>
            <a:ext cx="1605281" cy="557672"/>
            <a:chOff x="2046" y="784"/>
            <a:chExt cx="343" cy="415"/>
          </a:xfrm>
        </p:grpSpPr>
        <p:sp>
          <p:nvSpPr>
            <p:cNvPr id="146554" name="Rectangle 122"/>
            <p:cNvSpPr>
              <a:spLocks noChangeArrowheads="1"/>
            </p:cNvSpPr>
            <p:nvPr/>
          </p:nvSpPr>
          <p:spPr bwMode="auto">
            <a:xfrm>
              <a:off x="2046" y="784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53" name="Group 121"/>
            <p:cNvGrpSpPr>
              <a:grpSpLocks/>
            </p:cNvGrpSpPr>
            <p:nvPr/>
          </p:nvGrpSpPr>
          <p:grpSpPr bwMode="auto">
            <a:xfrm>
              <a:off x="2046" y="784"/>
              <a:ext cx="343" cy="403"/>
              <a:chOff x="2046" y="784"/>
              <a:chExt cx="343" cy="403"/>
            </a:xfrm>
          </p:grpSpPr>
          <p:sp>
            <p:nvSpPr>
              <p:cNvPr id="146449" name="Rectangle 17"/>
              <p:cNvSpPr>
                <a:spLocks noChangeArrowheads="1"/>
              </p:cNvSpPr>
              <p:nvPr/>
            </p:nvSpPr>
            <p:spPr bwMode="auto">
              <a:xfrm>
                <a:off x="2052" y="790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552" name="Rectangle 120"/>
              <p:cNvSpPr>
                <a:spLocks noChangeArrowheads="1"/>
              </p:cNvSpPr>
              <p:nvPr/>
            </p:nvSpPr>
            <p:spPr bwMode="auto">
              <a:xfrm>
                <a:off x="2046" y="784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59" name="Group 127"/>
          <p:cNvGrpSpPr>
            <a:grpSpLocks/>
          </p:cNvGrpSpPr>
          <p:nvPr/>
        </p:nvGrpSpPr>
        <p:grpSpPr bwMode="auto">
          <a:xfrm>
            <a:off x="11291148" y="3165405"/>
            <a:ext cx="1605279" cy="557672"/>
            <a:chOff x="2389" y="784"/>
            <a:chExt cx="343" cy="415"/>
          </a:xfrm>
        </p:grpSpPr>
        <p:sp>
          <p:nvSpPr>
            <p:cNvPr id="146558" name="Rectangle 126"/>
            <p:cNvSpPr>
              <a:spLocks noChangeArrowheads="1"/>
            </p:cNvSpPr>
            <p:nvPr/>
          </p:nvSpPr>
          <p:spPr bwMode="auto">
            <a:xfrm>
              <a:off x="2389" y="784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57" name="Group 125"/>
            <p:cNvGrpSpPr>
              <a:grpSpLocks/>
            </p:cNvGrpSpPr>
            <p:nvPr/>
          </p:nvGrpSpPr>
          <p:grpSpPr bwMode="auto">
            <a:xfrm>
              <a:off x="2389" y="784"/>
              <a:ext cx="343" cy="403"/>
              <a:chOff x="2389" y="784"/>
              <a:chExt cx="343" cy="403"/>
            </a:xfrm>
          </p:grpSpPr>
          <p:sp>
            <p:nvSpPr>
              <p:cNvPr id="146450" name="Rectangle 18"/>
              <p:cNvSpPr>
                <a:spLocks noChangeArrowheads="1"/>
              </p:cNvSpPr>
              <p:nvPr/>
            </p:nvSpPr>
            <p:spPr bwMode="auto">
              <a:xfrm>
                <a:off x="2395" y="790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556" name="Rectangle 124"/>
              <p:cNvSpPr>
                <a:spLocks noChangeArrowheads="1"/>
              </p:cNvSpPr>
              <p:nvPr/>
            </p:nvSpPr>
            <p:spPr bwMode="auto">
              <a:xfrm>
                <a:off x="2389" y="784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63" name="Group 131"/>
          <p:cNvGrpSpPr>
            <a:grpSpLocks/>
          </p:cNvGrpSpPr>
          <p:nvPr/>
        </p:nvGrpSpPr>
        <p:grpSpPr bwMode="auto">
          <a:xfrm>
            <a:off x="108373" y="3714045"/>
            <a:ext cx="3154116" cy="557670"/>
            <a:chOff x="0" y="1193"/>
            <a:chExt cx="674" cy="415"/>
          </a:xfrm>
        </p:grpSpPr>
        <p:sp>
          <p:nvSpPr>
            <p:cNvPr id="146562" name="Rectangle 130"/>
            <p:cNvSpPr>
              <a:spLocks noChangeArrowheads="1"/>
            </p:cNvSpPr>
            <p:nvPr/>
          </p:nvSpPr>
          <p:spPr bwMode="auto">
            <a:xfrm>
              <a:off x="0" y="1193"/>
              <a:ext cx="674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61" name="Group 129"/>
            <p:cNvGrpSpPr>
              <a:grpSpLocks/>
            </p:cNvGrpSpPr>
            <p:nvPr/>
          </p:nvGrpSpPr>
          <p:grpSpPr bwMode="auto">
            <a:xfrm>
              <a:off x="0" y="1193"/>
              <a:ext cx="674" cy="403"/>
              <a:chOff x="0" y="1193"/>
              <a:chExt cx="674" cy="403"/>
            </a:xfrm>
          </p:grpSpPr>
          <p:sp>
            <p:nvSpPr>
              <p:cNvPr id="146451" name="Rectangle 19"/>
              <p:cNvSpPr>
                <a:spLocks noChangeArrowheads="1"/>
              </p:cNvSpPr>
              <p:nvPr/>
            </p:nvSpPr>
            <p:spPr bwMode="auto">
              <a:xfrm>
                <a:off x="6" y="1199"/>
                <a:ext cx="662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l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b="1" i="1">
                    <a:latin typeface="Arial" charset="0"/>
                    <a:cs typeface="Arial" charset="0"/>
                  </a:rPr>
                  <a:t>Mobility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560" name="Rectangle 128"/>
              <p:cNvSpPr>
                <a:spLocks noChangeArrowheads="1"/>
              </p:cNvSpPr>
              <p:nvPr/>
            </p:nvSpPr>
            <p:spPr bwMode="auto">
              <a:xfrm>
                <a:off x="0" y="1193"/>
                <a:ext cx="67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67" name="Group 135"/>
          <p:cNvGrpSpPr>
            <a:grpSpLocks/>
          </p:cNvGrpSpPr>
          <p:nvPr/>
        </p:nvGrpSpPr>
        <p:grpSpPr bwMode="auto">
          <a:xfrm>
            <a:off x="3262490" y="3714045"/>
            <a:ext cx="1605279" cy="557670"/>
            <a:chOff x="674" y="1193"/>
            <a:chExt cx="343" cy="415"/>
          </a:xfrm>
        </p:grpSpPr>
        <p:sp>
          <p:nvSpPr>
            <p:cNvPr id="146566" name="Rectangle 134"/>
            <p:cNvSpPr>
              <a:spLocks noChangeArrowheads="1"/>
            </p:cNvSpPr>
            <p:nvPr/>
          </p:nvSpPr>
          <p:spPr bwMode="auto">
            <a:xfrm>
              <a:off x="674" y="1193"/>
              <a:ext cx="343" cy="41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65" name="Group 133"/>
            <p:cNvGrpSpPr>
              <a:grpSpLocks/>
            </p:cNvGrpSpPr>
            <p:nvPr/>
          </p:nvGrpSpPr>
          <p:grpSpPr bwMode="auto">
            <a:xfrm>
              <a:off x="674" y="1193"/>
              <a:ext cx="343" cy="403"/>
              <a:chOff x="674" y="1193"/>
              <a:chExt cx="343" cy="403"/>
            </a:xfrm>
          </p:grpSpPr>
          <p:sp>
            <p:nvSpPr>
              <p:cNvPr id="146452" name="Rectangle 20"/>
              <p:cNvSpPr>
                <a:spLocks noChangeArrowheads="1"/>
              </p:cNvSpPr>
              <p:nvPr/>
            </p:nvSpPr>
            <p:spPr bwMode="auto">
              <a:xfrm>
                <a:off x="680" y="1199"/>
                <a:ext cx="331" cy="39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564" name="Rectangle 132"/>
              <p:cNvSpPr>
                <a:spLocks noChangeArrowheads="1"/>
              </p:cNvSpPr>
              <p:nvPr/>
            </p:nvSpPr>
            <p:spPr bwMode="auto">
              <a:xfrm>
                <a:off x="674" y="1193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71" name="Group 139"/>
          <p:cNvGrpSpPr>
            <a:grpSpLocks/>
          </p:cNvGrpSpPr>
          <p:nvPr/>
        </p:nvGrpSpPr>
        <p:grpSpPr bwMode="auto">
          <a:xfrm>
            <a:off x="4867769" y="3714045"/>
            <a:ext cx="1607538" cy="557670"/>
            <a:chOff x="1017" y="1193"/>
            <a:chExt cx="343" cy="415"/>
          </a:xfrm>
        </p:grpSpPr>
        <p:sp>
          <p:nvSpPr>
            <p:cNvPr id="146570" name="Rectangle 138"/>
            <p:cNvSpPr>
              <a:spLocks noChangeArrowheads="1"/>
            </p:cNvSpPr>
            <p:nvPr/>
          </p:nvSpPr>
          <p:spPr bwMode="auto">
            <a:xfrm>
              <a:off x="1017" y="1193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69" name="Group 137"/>
            <p:cNvGrpSpPr>
              <a:grpSpLocks/>
            </p:cNvGrpSpPr>
            <p:nvPr/>
          </p:nvGrpSpPr>
          <p:grpSpPr bwMode="auto">
            <a:xfrm>
              <a:off x="1017" y="1193"/>
              <a:ext cx="343" cy="403"/>
              <a:chOff x="1017" y="1193"/>
              <a:chExt cx="343" cy="403"/>
            </a:xfrm>
          </p:grpSpPr>
          <p:sp>
            <p:nvSpPr>
              <p:cNvPr id="146453" name="Rectangle 21"/>
              <p:cNvSpPr>
                <a:spLocks noChangeArrowheads="1"/>
              </p:cNvSpPr>
              <p:nvPr/>
            </p:nvSpPr>
            <p:spPr bwMode="auto">
              <a:xfrm>
                <a:off x="1023" y="1199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568" name="Rectangle 136"/>
              <p:cNvSpPr>
                <a:spLocks noChangeArrowheads="1"/>
              </p:cNvSpPr>
              <p:nvPr/>
            </p:nvSpPr>
            <p:spPr bwMode="auto">
              <a:xfrm>
                <a:off x="1017" y="1193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75" name="Group 143"/>
          <p:cNvGrpSpPr>
            <a:grpSpLocks/>
          </p:cNvGrpSpPr>
          <p:nvPr/>
        </p:nvGrpSpPr>
        <p:grpSpPr bwMode="auto">
          <a:xfrm>
            <a:off x="6475307" y="3714045"/>
            <a:ext cx="1605281" cy="557670"/>
            <a:chOff x="1360" y="1193"/>
            <a:chExt cx="343" cy="415"/>
          </a:xfrm>
        </p:grpSpPr>
        <p:sp>
          <p:nvSpPr>
            <p:cNvPr id="146574" name="Rectangle 142"/>
            <p:cNvSpPr>
              <a:spLocks noChangeArrowheads="1"/>
            </p:cNvSpPr>
            <p:nvPr/>
          </p:nvSpPr>
          <p:spPr bwMode="auto">
            <a:xfrm>
              <a:off x="1360" y="1193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73" name="Group 141"/>
            <p:cNvGrpSpPr>
              <a:grpSpLocks/>
            </p:cNvGrpSpPr>
            <p:nvPr/>
          </p:nvGrpSpPr>
          <p:grpSpPr bwMode="auto">
            <a:xfrm>
              <a:off x="1360" y="1193"/>
              <a:ext cx="343" cy="403"/>
              <a:chOff x="1360" y="1193"/>
              <a:chExt cx="343" cy="403"/>
            </a:xfrm>
          </p:grpSpPr>
          <p:sp>
            <p:nvSpPr>
              <p:cNvPr id="146454" name="Rectangle 22"/>
              <p:cNvSpPr>
                <a:spLocks noChangeArrowheads="1"/>
              </p:cNvSpPr>
              <p:nvPr/>
            </p:nvSpPr>
            <p:spPr bwMode="auto">
              <a:xfrm>
                <a:off x="1366" y="1199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572" name="Rectangle 140"/>
              <p:cNvSpPr>
                <a:spLocks noChangeArrowheads="1"/>
              </p:cNvSpPr>
              <p:nvPr/>
            </p:nvSpPr>
            <p:spPr bwMode="auto">
              <a:xfrm>
                <a:off x="1360" y="1193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79" name="Group 147"/>
          <p:cNvGrpSpPr>
            <a:grpSpLocks/>
          </p:cNvGrpSpPr>
          <p:nvPr/>
        </p:nvGrpSpPr>
        <p:grpSpPr bwMode="auto">
          <a:xfrm>
            <a:off x="8080588" y="3714045"/>
            <a:ext cx="1605279" cy="557670"/>
            <a:chOff x="1703" y="1193"/>
            <a:chExt cx="343" cy="415"/>
          </a:xfrm>
        </p:grpSpPr>
        <p:sp>
          <p:nvSpPr>
            <p:cNvPr id="146578" name="Rectangle 146"/>
            <p:cNvSpPr>
              <a:spLocks noChangeArrowheads="1"/>
            </p:cNvSpPr>
            <p:nvPr/>
          </p:nvSpPr>
          <p:spPr bwMode="auto">
            <a:xfrm>
              <a:off x="1703" y="1193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77" name="Group 145"/>
            <p:cNvGrpSpPr>
              <a:grpSpLocks/>
            </p:cNvGrpSpPr>
            <p:nvPr/>
          </p:nvGrpSpPr>
          <p:grpSpPr bwMode="auto">
            <a:xfrm>
              <a:off x="1703" y="1193"/>
              <a:ext cx="343" cy="403"/>
              <a:chOff x="1703" y="1193"/>
              <a:chExt cx="343" cy="403"/>
            </a:xfrm>
          </p:grpSpPr>
          <p:sp>
            <p:nvSpPr>
              <p:cNvPr id="146455" name="Rectangle 23"/>
              <p:cNvSpPr>
                <a:spLocks noChangeArrowheads="1"/>
              </p:cNvSpPr>
              <p:nvPr/>
            </p:nvSpPr>
            <p:spPr bwMode="auto">
              <a:xfrm>
                <a:off x="1709" y="1199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576" name="Rectangle 144"/>
              <p:cNvSpPr>
                <a:spLocks noChangeArrowheads="1"/>
              </p:cNvSpPr>
              <p:nvPr/>
            </p:nvSpPr>
            <p:spPr bwMode="auto">
              <a:xfrm>
                <a:off x="1703" y="1193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83" name="Group 151"/>
          <p:cNvGrpSpPr>
            <a:grpSpLocks/>
          </p:cNvGrpSpPr>
          <p:nvPr/>
        </p:nvGrpSpPr>
        <p:grpSpPr bwMode="auto">
          <a:xfrm>
            <a:off x="9685867" y="3714045"/>
            <a:ext cx="1605281" cy="557670"/>
            <a:chOff x="2046" y="1193"/>
            <a:chExt cx="343" cy="415"/>
          </a:xfrm>
        </p:grpSpPr>
        <p:sp>
          <p:nvSpPr>
            <p:cNvPr id="146582" name="Rectangle 150"/>
            <p:cNvSpPr>
              <a:spLocks noChangeArrowheads="1"/>
            </p:cNvSpPr>
            <p:nvPr/>
          </p:nvSpPr>
          <p:spPr bwMode="auto">
            <a:xfrm>
              <a:off x="2046" y="1193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81" name="Group 149"/>
            <p:cNvGrpSpPr>
              <a:grpSpLocks/>
            </p:cNvGrpSpPr>
            <p:nvPr/>
          </p:nvGrpSpPr>
          <p:grpSpPr bwMode="auto">
            <a:xfrm>
              <a:off x="2046" y="1193"/>
              <a:ext cx="343" cy="403"/>
              <a:chOff x="2046" y="1193"/>
              <a:chExt cx="343" cy="403"/>
            </a:xfrm>
          </p:grpSpPr>
          <p:sp>
            <p:nvSpPr>
              <p:cNvPr id="146456" name="Rectangle 24"/>
              <p:cNvSpPr>
                <a:spLocks noChangeArrowheads="1"/>
              </p:cNvSpPr>
              <p:nvPr/>
            </p:nvSpPr>
            <p:spPr bwMode="auto">
              <a:xfrm>
                <a:off x="2052" y="1199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580" name="Rectangle 148"/>
              <p:cNvSpPr>
                <a:spLocks noChangeArrowheads="1"/>
              </p:cNvSpPr>
              <p:nvPr/>
            </p:nvSpPr>
            <p:spPr bwMode="auto">
              <a:xfrm>
                <a:off x="2046" y="1193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87" name="Group 155"/>
          <p:cNvGrpSpPr>
            <a:grpSpLocks/>
          </p:cNvGrpSpPr>
          <p:nvPr/>
        </p:nvGrpSpPr>
        <p:grpSpPr bwMode="auto">
          <a:xfrm>
            <a:off x="11291148" y="3714045"/>
            <a:ext cx="1605279" cy="557670"/>
            <a:chOff x="2389" y="1193"/>
            <a:chExt cx="343" cy="415"/>
          </a:xfrm>
        </p:grpSpPr>
        <p:sp>
          <p:nvSpPr>
            <p:cNvPr id="146586" name="Rectangle 154"/>
            <p:cNvSpPr>
              <a:spLocks noChangeArrowheads="1"/>
            </p:cNvSpPr>
            <p:nvPr/>
          </p:nvSpPr>
          <p:spPr bwMode="auto">
            <a:xfrm>
              <a:off x="2389" y="1193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85" name="Group 153"/>
            <p:cNvGrpSpPr>
              <a:grpSpLocks/>
            </p:cNvGrpSpPr>
            <p:nvPr/>
          </p:nvGrpSpPr>
          <p:grpSpPr bwMode="auto">
            <a:xfrm>
              <a:off x="2389" y="1193"/>
              <a:ext cx="343" cy="403"/>
              <a:chOff x="2389" y="1193"/>
              <a:chExt cx="343" cy="403"/>
            </a:xfrm>
          </p:grpSpPr>
          <p:sp>
            <p:nvSpPr>
              <p:cNvPr id="146457" name="Rectangle 25"/>
              <p:cNvSpPr>
                <a:spLocks noChangeArrowheads="1"/>
              </p:cNvSpPr>
              <p:nvPr/>
            </p:nvSpPr>
            <p:spPr bwMode="auto">
              <a:xfrm>
                <a:off x="2395" y="1199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584" name="Rectangle 152"/>
              <p:cNvSpPr>
                <a:spLocks noChangeArrowheads="1"/>
              </p:cNvSpPr>
              <p:nvPr/>
            </p:nvSpPr>
            <p:spPr bwMode="auto">
              <a:xfrm>
                <a:off x="2389" y="1193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91" name="Group 159"/>
          <p:cNvGrpSpPr>
            <a:grpSpLocks/>
          </p:cNvGrpSpPr>
          <p:nvPr/>
        </p:nvGrpSpPr>
        <p:grpSpPr bwMode="auto">
          <a:xfrm>
            <a:off x="108373" y="4262685"/>
            <a:ext cx="3154116" cy="557672"/>
            <a:chOff x="0" y="1602"/>
            <a:chExt cx="674" cy="415"/>
          </a:xfrm>
        </p:grpSpPr>
        <p:sp>
          <p:nvSpPr>
            <p:cNvPr id="146590" name="Rectangle 158"/>
            <p:cNvSpPr>
              <a:spLocks noChangeArrowheads="1"/>
            </p:cNvSpPr>
            <p:nvPr/>
          </p:nvSpPr>
          <p:spPr bwMode="auto">
            <a:xfrm>
              <a:off x="0" y="1602"/>
              <a:ext cx="674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89" name="Group 157"/>
            <p:cNvGrpSpPr>
              <a:grpSpLocks/>
            </p:cNvGrpSpPr>
            <p:nvPr/>
          </p:nvGrpSpPr>
          <p:grpSpPr bwMode="auto">
            <a:xfrm>
              <a:off x="0" y="1602"/>
              <a:ext cx="674" cy="403"/>
              <a:chOff x="0" y="1602"/>
              <a:chExt cx="674" cy="403"/>
            </a:xfrm>
          </p:grpSpPr>
          <p:sp>
            <p:nvSpPr>
              <p:cNvPr id="146458" name="Rectangle 26"/>
              <p:cNvSpPr>
                <a:spLocks noChangeArrowheads="1"/>
              </p:cNvSpPr>
              <p:nvPr/>
            </p:nvSpPr>
            <p:spPr bwMode="auto">
              <a:xfrm>
                <a:off x="6" y="1608"/>
                <a:ext cx="662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l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b="1" i="1">
                    <a:latin typeface="Arial" charset="0"/>
                    <a:cs typeface="Arial" charset="0"/>
                  </a:rPr>
                  <a:t>White Pages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588" name="Rectangle 156"/>
              <p:cNvSpPr>
                <a:spLocks noChangeArrowheads="1"/>
              </p:cNvSpPr>
              <p:nvPr/>
            </p:nvSpPr>
            <p:spPr bwMode="auto">
              <a:xfrm>
                <a:off x="0" y="1602"/>
                <a:ext cx="67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95" name="Group 163"/>
          <p:cNvGrpSpPr>
            <a:grpSpLocks/>
          </p:cNvGrpSpPr>
          <p:nvPr/>
        </p:nvGrpSpPr>
        <p:grpSpPr bwMode="auto">
          <a:xfrm>
            <a:off x="3262490" y="4262685"/>
            <a:ext cx="1605279" cy="557672"/>
            <a:chOff x="674" y="1602"/>
            <a:chExt cx="343" cy="415"/>
          </a:xfrm>
        </p:grpSpPr>
        <p:sp>
          <p:nvSpPr>
            <p:cNvPr id="146594" name="Rectangle 162"/>
            <p:cNvSpPr>
              <a:spLocks noChangeArrowheads="1"/>
            </p:cNvSpPr>
            <p:nvPr/>
          </p:nvSpPr>
          <p:spPr bwMode="auto">
            <a:xfrm>
              <a:off x="674" y="1602"/>
              <a:ext cx="343" cy="41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93" name="Group 161"/>
            <p:cNvGrpSpPr>
              <a:grpSpLocks/>
            </p:cNvGrpSpPr>
            <p:nvPr/>
          </p:nvGrpSpPr>
          <p:grpSpPr bwMode="auto">
            <a:xfrm>
              <a:off x="674" y="1602"/>
              <a:ext cx="343" cy="403"/>
              <a:chOff x="674" y="1602"/>
              <a:chExt cx="343" cy="403"/>
            </a:xfrm>
          </p:grpSpPr>
          <p:sp>
            <p:nvSpPr>
              <p:cNvPr id="146459" name="Rectangle 27"/>
              <p:cNvSpPr>
                <a:spLocks noChangeArrowheads="1"/>
              </p:cNvSpPr>
              <p:nvPr/>
            </p:nvSpPr>
            <p:spPr bwMode="auto">
              <a:xfrm>
                <a:off x="680" y="1608"/>
                <a:ext cx="331" cy="39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592" name="Rectangle 160"/>
              <p:cNvSpPr>
                <a:spLocks noChangeArrowheads="1"/>
              </p:cNvSpPr>
              <p:nvPr/>
            </p:nvSpPr>
            <p:spPr bwMode="auto">
              <a:xfrm>
                <a:off x="674" y="1602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599" name="Group 167"/>
          <p:cNvGrpSpPr>
            <a:grpSpLocks/>
          </p:cNvGrpSpPr>
          <p:nvPr/>
        </p:nvGrpSpPr>
        <p:grpSpPr bwMode="auto">
          <a:xfrm>
            <a:off x="4867769" y="4262685"/>
            <a:ext cx="1607538" cy="557672"/>
            <a:chOff x="1017" y="1602"/>
            <a:chExt cx="343" cy="415"/>
          </a:xfrm>
        </p:grpSpPr>
        <p:sp>
          <p:nvSpPr>
            <p:cNvPr id="146598" name="Rectangle 166"/>
            <p:cNvSpPr>
              <a:spLocks noChangeArrowheads="1"/>
            </p:cNvSpPr>
            <p:nvPr/>
          </p:nvSpPr>
          <p:spPr bwMode="auto">
            <a:xfrm>
              <a:off x="1017" y="1602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97" name="Group 165"/>
            <p:cNvGrpSpPr>
              <a:grpSpLocks/>
            </p:cNvGrpSpPr>
            <p:nvPr/>
          </p:nvGrpSpPr>
          <p:grpSpPr bwMode="auto">
            <a:xfrm>
              <a:off x="1017" y="1602"/>
              <a:ext cx="343" cy="403"/>
              <a:chOff x="1017" y="1602"/>
              <a:chExt cx="343" cy="403"/>
            </a:xfrm>
          </p:grpSpPr>
          <p:sp>
            <p:nvSpPr>
              <p:cNvPr id="146460" name="Rectangle 28"/>
              <p:cNvSpPr>
                <a:spLocks noChangeArrowheads="1"/>
              </p:cNvSpPr>
              <p:nvPr/>
            </p:nvSpPr>
            <p:spPr bwMode="auto">
              <a:xfrm>
                <a:off x="1023" y="1608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596" name="Rectangle 164"/>
              <p:cNvSpPr>
                <a:spLocks noChangeArrowheads="1"/>
              </p:cNvSpPr>
              <p:nvPr/>
            </p:nvSpPr>
            <p:spPr bwMode="auto">
              <a:xfrm>
                <a:off x="1017" y="1602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03" name="Group 171"/>
          <p:cNvGrpSpPr>
            <a:grpSpLocks/>
          </p:cNvGrpSpPr>
          <p:nvPr/>
        </p:nvGrpSpPr>
        <p:grpSpPr bwMode="auto">
          <a:xfrm>
            <a:off x="6475307" y="4262685"/>
            <a:ext cx="1605281" cy="557672"/>
            <a:chOff x="1360" y="1602"/>
            <a:chExt cx="343" cy="415"/>
          </a:xfrm>
        </p:grpSpPr>
        <p:sp>
          <p:nvSpPr>
            <p:cNvPr id="146602" name="Rectangle 170"/>
            <p:cNvSpPr>
              <a:spLocks noChangeArrowheads="1"/>
            </p:cNvSpPr>
            <p:nvPr/>
          </p:nvSpPr>
          <p:spPr bwMode="auto">
            <a:xfrm>
              <a:off x="1360" y="1602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01" name="Group 169"/>
            <p:cNvGrpSpPr>
              <a:grpSpLocks/>
            </p:cNvGrpSpPr>
            <p:nvPr/>
          </p:nvGrpSpPr>
          <p:grpSpPr bwMode="auto">
            <a:xfrm>
              <a:off x="1360" y="1602"/>
              <a:ext cx="343" cy="403"/>
              <a:chOff x="1360" y="1602"/>
              <a:chExt cx="343" cy="403"/>
            </a:xfrm>
          </p:grpSpPr>
          <p:sp>
            <p:nvSpPr>
              <p:cNvPr id="146461" name="Rectangle 29"/>
              <p:cNvSpPr>
                <a:spLocks noChangeArrowheads="1"/>
              </p:cNvSpPr>
              <p:nvPr/>
            </p:nvSpPr>
            <p:spPr bwMode="auto">
              <a:xfrm>
                <a:off x="1366" y="1608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600" name="Rectangle 168"/>
              <p:cNvSpPr>
                <a:spLocks noChangeArrowheads="1"/>
              </p:cNvSpPr>
              <p:nvPr/>
            </p:nvSpPr>
            <p:spPr bwMode="auto">
              <a:xfrm>
                <a:off x="1360" y="1602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07" name="Group 175"/>
          <p:cNvGrpSpPr>
            <a:grpSpLocks/>
          </p:cNvGrpSpPr>
          <p:nvPr/>
        </p:nvGrpSpPr>
        <p:grpSpPr bwMode="auto">
          <a:xfrm>
            <a:off x="8080588" y="4262685"/>
            <a:ext cx="1605279" cy="557672"/>
            <a:chOff x="1703" y="1602"/>
            <a:chExt cx="343" cy="415"/>
          </a:xfrm>
        </p:grpSpPr>
        <p:sp>
          <p:nvSpPr>
            <p:cNvPr id="146606" name="Rectangle 174"/>
            <p:cNvSpPr>
              <a:spLocks noChangeArrowheads="1"/>
            </p:cNvSpPr>
            <p:nvPr/>
          </p:nvSpPr>
          <p:spPr bwMode="auto">
            <a:xfrm>
              <a:off x="1703" y="1602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05" name="Group 173"/>
            <p:cNvGrpSpPr>
              <a:grpSpLocks/>
            </p:cNvGrpSpPr>
            <p:nvPr/>
          </p:nvGrpSpPr>
          <p:grpSpPr bwMode="auto">
            <a:xfrm>
              <a:off x="1703" y="1602"/>
              <a:ext cx="343" cy="403"/>
              <a:chOff x="1703" y="1602"/>
              <a:chExt cx="343" cy="403"/>
            </a:xfrm>
          </p:grpSpPr>
          <p:sp>
            <p:nvSpPr>
              <p:cNvPr id="146462" name="Rectangle 30"/>
              <p:cNvSpPr>
                <a:spLocks noChangeArrowheads="1"/>
              </p:cNvSpPr>
              <p:nvPr/>
            </p:nvSpPr>
            <p:spPr bwMode="auto">
              <a:xfrm>
                <a:off x="1709" y="1608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604" name="Rectangle 172"/>
              <p:cNvSpPr>
                <a:spLocks noChangeArrowheads="1"/>
              </p:cNvSpPr>
              <p:nvPr/>
            </p:nvSpPr>
            <p:spPr bwMode="auto">
              <a:xfrm>
                <a:off x="1703" y="1602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11" name="Group 179"/>
          <p:cNvGrpSpPr>
            <a:grpSpLocks/>
          </p:cNvGrpSpPr>
          <p:nvPr/>
        </p:nvGrpSpPr>
        <p:grpSpPr bwMode="auto">
          <a:xfrm>
            <a:off x="9685867" y="4262685"/>
            <a:ext cx="1605281" cy="557672"/>
            <a:chOff x="2046" y="1602"/>
            <a:chExt cx="343" cy="415"/>
          </a:xfrm>
        </p:grpSpPr>
        <p:sp>
          <p:nvSpPr>
            <p:cNvPr id="146610" name="Rectangle 178"/>
            <p:cNvSpPr>
              <a:spLocks noChangeArrowheads="1"/>
            </p:cNvSpPr>
            <p:nvPr/>
          </p:nvSpPr>
          <p:spPr bwMode="auto">
            <a:xfrm>
              <a:off x="2046" y="1602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09" name="Group 177"/>
            <p:cNvGrpSpPr>
              <a:grpSpLocks/>
            </p:cNvGrpSpPr>
            <p:nvPr/>
          </p:nvGrpSpPr>
          <p:grpSpPr bwMode="auto">
            <a:xfrm>
              <a:off x="2046" y="1602"/>
              <a:ext cx="343" cy="403"/>
              <a:chOff x="2046" y="1602"/>
              <a:chExt cx="343" cy="403"/>
            </a:xfrm>
          </p:grpSpPr>
          <p:sp>
            <p:nvSpPr>
              <p:cNvPr id="146463" name="Rectangle 31"/>
              <p:cNvSpPr>
                <a:spLocks noChangeArrowheads="1"/>
              </p:cNvSpPr>
              <p:nvPr/>
            </p:nvSpPr>
            <p:spPr bwMode="auto">
              <a:xfrm>
                <a:off x="2052" y="1608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608" name="Rectangle 176"/>
              <p:cNvSpPr>
                <a:spLocks noChangeArrowheads="1"/>
              </p:cNvSpPr>
              <p:nvPr/>
            </p:nvSpPr>
            <p:spPr bwMode="auto">
              <a:xfrm>
                <a:off x="2046" y="1602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15" name="Group 183"/>
          <p:cNvGrpSpPr>
            <a:grpSpLocks/>
          </p:cNvGrpSpPr>
          <p:nvPr/>
        </p:nvGrpSpPr>
        <p:grpSpPr bwMode="auto">
          <a:xfrm>
            <a:off x="11291148" y="4262685"/>
            <a:ext cx="1605279" cy="557672"/>
            <a:chOff x="2389" y="1602"/>
            <a:chExt cx="343" cy="415"/>
          </a:xfrm>
        </p:grpSpPr>
        <p:sp>
          <p:nvSpPr>
            <p:cNvPr id="146614" name="Rectangle 182"/>
            <p:cNvSpPr>
              <a:spLocks noChangeArrowheads="1"/>
            </p:cNvSpPr>
            <p:nvPr/>
          </p:nvSpPr>
          <p:spPr bwMode="auto">
            <a:xfrm>
              <a:off x="2389" y="1602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13" name="Group 181"/>
            <p:cNvGrpSpPr>
              <a:grpSpLocks/>
            </p:cNvGrpSpPr>
            <p:nvPr/>
          </p:nvGrpSpPr>
          <p:grpSpPr bwMode="auto">
            <a:xfrm>
              <a:off x="2389" y="1602"/>
              <a:ext cx="343" cy="403"/>
              <a:chOff x="2389" y="1602"/>
              <a:chExt cx="343" cy="403"/>
            </a:xfrm>
          </p:grpSpPr>
          <p:sp>
            <p:nvSpPr>
              <p:cNvPr id="146464" name="Rectangle 32"/>
              <p:cNvSpPr>
                <a:spLocks noChangeArrowheads="1"/>
              </p:cNvSpPr>
              <p:nvPr/>
            </p:nvSpPr>
            <p:spPr bwMode="auto">
              <a:xfrm>
                <a:off x="2395" y="1608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612" name="Rectangle 180"/>
              <p:cNvSpPr>
                <a:spLocks noChangeArrowheads="1"/>
              </p:cNvSpPr>
              <p:nvPr/>
            </p:nvSpPr>
            <p:spPr bwMode="auto">
              <a:xfrm>
                <a:off x="2389" y="1602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19" name="Group 187"/>
          <p:cNvGrpSpPr>
            <a:grpSpLocks/>
          </p:cNvGrpSpPr>
          <p:nvPr/>
        </p:nvGrpSpPr>
        <p:grpSpPr bwMode="auto">
          <a:xfrm>
            <a:off x="108373" y="4811325"/>
            <a:ext cx="3154116" cy="557670"/>
            <a:chOff x="0" y="2011"/>
            <a:chExt cx="674" cy="415"/>
          </a:xfrm>
        </p:grpSpPr>
        <p:sp>
          <p:nvSpPr>
            <p:cNvPr id="146618" name="Rectangle 186"/>
            <p:cNvSpPr>
              <a:spLocks noChangeArrowheads="1"/>
            </p:cNvSpPr>
            <p:nvPr/>
          </p:nvSpPr>
          <p:spPr bwMode="auto">
            <a:xfrm>
              <a:off x="0" y="2011"/>
              <a:ext cx="674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17" name="Group 185"/>
            <p:cNvGrpSpPr>
              <a:grpSpLocks/>
            </p:cNvGrpSpPr>
            <p:nvPr/>
          </p:nvGrpSpPr>
          <p:grpSpPr bwMode="auto">
            <a:xfrm>
              <a:off x="0" y="2011"/>
              <a:ext cx="674" cy="403"/>
              <a:chOff x="0" y="2011"/>
              <a:chExt cx="674" cy="403"/>
            </a:xfrm>
          </p:grpSpPr>
          <p:sp>
            <p:nvSpPr>
              <p:cNvPr id="146465" name="Rectangle 33"/>
              <p:cNvSpPr>
                <a:spLocks noChangeArrowheads="1"/>
              </p:cNvSpPr>
              <p:nvPr/>
            </p:nvSpPr>
            <p:spPr bwMode="auto">
              <a:xfrm>
                <a:off x="6" y="2017"/>
                <a:ext cx="662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l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b="1" i="1">
                    <a:latin typeface="Arial" charset="0"/>
                    <a:cs typeface="Arial" charset="0"/>
                  </a:rPr>
                  <a:t>Yellow Pages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616" name="Rectangle 184"/>
              <p:cNvSpPr>
                <a:spLocks noChangeArrowheads="1"/>
              </p:cNvSpPr>
              <p:nvPr/>
            </p:nvSpPr>
            <p:spPr bwMode="auto">
              <a:xfrm>
                <a:off x="0" y="2011"/>
                <a:ext cx="67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23" name="Group 191"/>
          <p:cNvGrpSpPr>
            <a:grpSpLocks/>
          </p:cNvGrpSpPr>
          <p:nvPr/>
        </p:nvGrpSpPr>
        <p:grpSpPr bwMode="auto">
          <a:xfrm>
            <a:off x="3262490" y="4811325"/>
            <a:ext cx="1605279" cy="557670"/>
            <a:chOff x="674" y="2011"/>
            <a:chExt cx="343" cy="415"/>
          </a:xfrm>
        </p:grpSpPr>
        <p:sp>
          <p:nvSpPr>
            <p:cNvPr id="146622" name="Rectangle 190"/>
            <p:cNvSpPr>
              <a:spLocks noChangeArrowheads="1"/>
            </p:cNvSpPr>
            <p:nvPr/>
          </p:nvSpPr>
          <p:spPr bwMode="auto">
            <a:xfrm>
              <a:off x="674" y="2011"/>
              <a:ext cx="343" cy="41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21" name="Group 189"/>
            <p:cNvGrpSpPr>
              <a:grpSpLocks/>
            </p:cNvGrpSpPr>
            <p:nvPr/>
          </p:nvGrpSpPr>
          <p:grpSpPr bwMode="auto">
            <a:xfrm>
              <a:off x="674" y="2011"/>
              <a:ext cx="343" cy="403"/>
              <a:chOff x="674" y="2011"/>
              <a:chExt cx="343" cy="403"/>
            </a:xfrm>
          </p:grpSpPr>
          <p:sp>
            <p:nvSpPr>
              <p:cNvPr id="146466" name="Rectangle 34"/>
              <p:cNvSpPr>
                <a:spLocks noChangeArrowheads="1"/>
              </p:cNvSpPr>
              <p:nvPr/>
            </p:nvSpPr>
            <p:spPr bwMode="auto">
              <a:xfrm>
                <a:off x="680" y="2017"/>
                <a:ext cx="331" cy="39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620" name="Rectangle 188"/>
              <p:cNvSpPr>
                <a:spLocks noChangeArrowheads="1"/>
              </p:cNvSpPr>
              <p:nvPr/>
            </p:nvSpPr>
            <p:spPr bwMode="auto">
              <a:xfrm>
                <a:off x="674" y="2011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27" name="Group 195"/>
          <p:cNvGrpSpPr>
            <a:grpSpLocks/>
          </p:cNvGrpSpPr>
          <p:nvPr/>
        </p:nvGrpSpPr>
        <p:grpSpPr bwMode="auto">
          <a:xfrm>
            <a:off x="4867769" y="4811325"/>
            <a:ext cx="1607538" cy="557670"/>
            <a:chOff x="1017" y="2011"/>
            <a:chExt cx="343" cy="415"/>
          </a:xfrm>
        </p:grpSpPr>
        <p:sp>
          <p:nvSpPr>
            <p:cNvPr id="146626" name="Rectangle 194"/>
            <p:cNvSpPr>
              <a:spLocks noChangeArrowheads="1"/>
            </p:cNvSpPr>
            <p:nvPr/>
          </p:nvSpPr>
          <p:spPr bwMode="auto">
            <a:xfrm>
              <a:off x="1017" y="2011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25" name="Group 193"/>
            <p:cNvGrpSpPr>
              <a:grpSpLocks/>
            </p:cNvGrpSpPr>
            <p:nvPr/>
          </p:nvGrpSpPr>
          <p:grpSpPr bwMode="auto">
            <a:xfrm>
              <a:off x="1017" y="2011"/>
              <a:ext cx="343" cy="403"/>
              <a:chOff x="1017" y="2011"/>
              <a:chExt cx="343" cy="403"/>
            </a:xfrm>
          </p:grpSpPr>
          <p:sp>
            <p:nvSpPr>
              <p:cNvPr id="146467" name="Rectangle 35"/>
              <p:cNvSpPr>
                <a:spLocks noChangeArrowheads="1"/>
              </p:cNvSpPr>
              <p:nvPr/>
            </p:nvSpPr>
            <p:spPr bwMode="auto">
              <a:xfrm>
                <a:off x="1023" y="2017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624" name="Rectangle 192"/>
              <p:cNvSpPr>
                <a:spLocks noChangeArrowheads="1"/>
              </p:cNvSpPr>
              <p:nvPr/>
            </p:nvSpPr>
            <p:spPr bwMode="auto">
              <a:xfrm>
                <a:off x="1017" y="2011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31" name="Group 199"/>
          <p:cNvGrpSpPr>
            <a:grpSpLocks/>
          </p:cNvGrpSpPr>
          <p:nvPr/>
        </p:nvGrpSpPr>
        <p:grpSpPr bwMode="auto">
          <a:xfrm>
            <a:off x="6475307" y="4811325"/>
            <a:ext cx="1605281" cy="557670"/>
            <a:chOff x="1360" y="2011"/>
            <a:chExt cx="343" cy="415"/>
          </a:xfrm>
        </p:grpSpPr>
        <p:sp>
          <p:nvSpPr>
            <p:cNvPr id="146630" name="Rectangle 198"/>
            <p:cNvSpPr>
              <a:spLocks noChangeArrowheads="1"/>
            </p:cNvSpPr>
            <p:nvPr/>
          </p:nvSpPr>
          <p:spPr bwMode="auto">
            <a:xfrm>
              <a:off x="1360" y="2011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29" name="Group 197"/>
            <p:cNvGrpSpPr>
              <a:grpSpLocks/>
            </p:cNvGrpSpPr>
            <p:nvPr/>
          </p:nvGrpSpPr>
          <p:grpSpPr bwMode="auto">
            <a:xfrm>
              <a:off x="1360" y="2011"/>
              <a:ext cx="343" cy="403"/>
              <a:chOff x="1360" y="2011"/>
              <a:chExt cx="343" cy="403"/>
            </a:xfrm>
          </p:grpSpPr>
          <p:sp>
            <p:nvSpPr>
              <p:cNvPr id="146468" name="Rectangle 36"/>
              <p:cNvSpPr>
                <a:spLocks noChangeArrowheads="1"/>
              </p:cNvSpPr>
              <p:nvPr/>
            </p:nvSpPr>
            <p:spPr bwMode="auto">
              <a:xfrm>
                <a:off x="1366" y="2017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628" name="Rectangle 196"/>
              <p:cNvSpPr>
                <a:spLocks noChangeArrowheads="1"/>
              </p:cNvSpPr>
              <p:nvPr/>
            </p:nvSpPr>
            <p:spPr bwMode="auto">
              <a:xfrm>
                <a:off x="1360" y="2011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35" name="Group 203"/>
          <p:cNvGrpSpPr>
            <a:grpSpLocks/>
          </p:cNvGrpSpPr>
          <p:nvPr/>
        </p:nvGrpSpPr>
        <p:grpSpPr bwMode="auto">
          <a:xfrm>
            <a:off x="8080588" y="4811325"/>
            <a:ext cx="1605279" cy="557670"/>
            <a:chOff x="1703" y="2011"/>
            <a:chExt cx="343" cy="415"/>
          </a:xfrm>
        </p:grpSpPr>
        <p:sp>
          <p:nvSpPr>
            <p:cNvPr id="146634" name="Rectangle 202"/>
            <p:cNvSpPr>
              <a:spLocks noChangeArrowheads="1"/>
            </p:cNvSpPr>
            <p:nvPr/>
          </p:nvSpPr>
          <p:spPr bwMode="auto">
            <a:xfrm>
              <a:off x="1703" y="2011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33" name="Group 201"/>
            <p:cNvGrpSpPr>
              <a:grpSpLocks/>
            </p:cNvGrpSpPr>
            <p:nvPr/>
          </p:nvGrpSpPr>
          <p:grpSpPr bwMode="auto">
            <a:xfrm>
              <a:off x="1703" y="2011"/>
              <a:ext cx="343" cy="403"/>
              <a:chOff x="1703" y="2011"/>
              <a:chExt cx="343" cy="403"/>
            </a:xfrm>
          </p:grpSpPr>
          <p:sp>
            <p:nvSpPr>
              <p:cNvPr id="146469" name="Rectangle 37"/>
              <p:cNvSpPr>
                <a:spLocks noChangeArrowheads="1"/>
              </p:cNvSpPr>
              <p:nvPr/>
            </p:nvSpPr>
            <p:spPr bwMode="auto">
              <a:xfrm>
                <a:off x="1709" y="2017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632" name="Rectangle 200"/>
              <p:cNvSpPr>
                <a:spLocks noChangeArrowheads="1"/>
              </p:cNvSpPr>
              <p:nvPr/>
            </p:nvSpPr>
            <p:spPr bwMode="auto">
              <a:xfrm>
                <a:off x="1703" y="2011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39" name="Group 207"/>
          <p:cNvGrpSpPr>
            <a:grpSpLocks/>
          </p:cNvGrpSpPr>
          <p:nvPr/>
        </p:nvGrpSpPr>
        <p:grpSpPr bwMode="auto">
          <a:xfrm>
            <a:off x="9685867" y="4811325"/>
            <a:ext cx="1605281" cy="557670"/>
            <a:chOff x="2046" y="2011"/>
            <a:chExt cx="343" cy="415"/>
          </a:xfrm>
        </p:grpSpPr>
        <p:sp>
          <p:nvSpPr>
            <p:cNvPr id="146638" name="Rectangle 206"/>
            <p:cNvSpPr>
              <a:spLocks noChangeArrowheads="1"/>
            </p:cNvSpPr>
            <p:nvPr/>
          </p:nvSpPr>
          <p:spPr bwMode="auto">
            <a:xfrm>
              <a:off x="2046" y="2011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37" name="Group 205"/>
            <p:cNvGrpSpPr>
              <a:grpSpLocks/>
            </p:cNvGrpSpPr>
            <p:nvPr/>
          </p:nvGrpSpPr>
          <p:grpSpPr bwMode="auto">
            <a:xfrm>
              <a:off x="2046" y="2011"/>
              <a:ext cx="343" cy="403"/>
              <a:chOff x="2046" y="2011"/>
              <a:chExt cx="343" cy="403"/>
            </a:xfrm>
          </p:grpSpPr>
          <p:sp>
            <p:nvSpPr>
              <p:cNvPr id="146470" name="Rectangle 38"/>
              <p:cNvSpPr>
                <a:spLocks noChangeArrowheads="1"/>
              </p:cNvSpPr>
              <p:nvPr/>
            </p:nvSpPr>
            <p:spPr bwMode="auto">
              <a:xfrm>
                <a:off x="2052" y="2017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</a:p>
            </p:txBody>
          </p:sp>
          <p:sp>
            <p:nvSpPr>
              <p:cNvPr id="146636" name="Rectangle 204"/>
              <p:cNvSpPr>
                <a:spLocks noChangeArrowheads="1"/>
              </p:cNvSpPr>
              <p:nvPr/>
            </p:nvSpPr>
            <p:spPr bwMode="auto">
              <a:xfrm>
                <a:off x="2046" y="2011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43" name="Group 211"/>
          <p:cNvGrpSpPr>
            <a:grpSpLocks/>
          </p:cNvGrpSpPr>
          <p:nvPr/>
        </p:nvGrpSpPr>
        <p:grpSpPr bwMode="auto">
          <a:xfrm>
            <a:off x="11291148" y="4811325"/>
            <a:ext cx="1605279" cy="557670"/>
            <a:chOff x="2389" y="2011"/>
            <a:chExt cx="343" cy="415"/>
          </a:xfrm>
        </p:grpSpPr>
        <p:sp>
          <p:nvSpPr>
            <p:cNvPr id="146642" name="Rectangle 210"/>
            <p:cNvSpPr>
              <a:spLocks noChangeArrowheads="1"/>
            </p:cNvSpPr>
            <p:nvPr/>
          </p:nvSpPr>
          <p:spPr bwMode="auto">
            <a:xfrm>
              <a:off x="2389" y="2011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41" name="Group 209"/>
            <p:cNvGrpSpPr>
              <a:grpSpLocks/>
            </p:cNvGrpSpPr>
            <p:nvPr/>
          </p:nvGrpSpPr>
          <p:grpSpPr bwMode="auto">
            <a:xfrm>
              <a:off x="2389" y="2011"/>
              <a:ext cx="343" cy="403"/>
              <a:chOff x="2389" y="2011"/>
              <a:chExt cx="343" cy="403"/>
            </a:xfrm>
          </p:grpSpPr>
          <p:sp>
            <p:nvSpPr>
              <p:cNvPr id="146471" name="Rectangle 39"/>
              <p:cNvSpPr>
                <a:spLocks noChangeArrowheads="1"/>
              </p:cNvSpPr>
              <p:nvPr/>
            </p:nvSpPr>
            <p:spPr bwMode="auto">
              <a:xfrm>
                <a:off x="2395" y="2017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640" name="Rectangle 208"/>
              <p:cNvSpPr>
                <a:spLocks noChangeArrowheads="1"/>
              </p:cNvSpPr>
              <p:nvPr/>
            </p:nvSpPr>
            <p:spPr bwMode="auto">
              <a:xfrm>
                <a:off x="2389" y="2011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47" name="Group 215"/>
          <p:cNvGrpSpPr>
            <a:grpSpLocks/>
          </p:cNvGrpSpPr>
          <p:nvPr/>
        </p:nvGrpSpPr>
        <p:grpSpPr bwMode="auto">
          <a:xfrm>
            <a:off x="108373" y="5362223"/>
            <a:ext cx="3154116" cy="557670"/>
            <a:chOff x="0" y="2420"/>
            <a:chExt cx="674" cy="415"/>
          </a:xfrm>
        </p:grpSpPr>
        <p:sp>
          <p:nvSpPr>
            <p:cNvPr id="146646" name="Rectangle 214"/>
            <p:cNvSpPr>
              <a:spLocks noChangeArrowheads="1"/>
            </p:cNvSpPr>
            <p:nvPr/>
          </p:nvSpPr>
          <p:spPr bwMode="auto">
            <a:xfrm>
              <a:off x="0" y="2420"/>
              <a:ext cx="674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45" name="Group 213"/>
            <p:cNvGrpSpPr>
              <a:grpSpLocks/>
            </p:cNvGrpSpPr>
            <p:nvPr/>
          </p:nvGrpSpPr>
          <p:grpSpPr bwMode="auto">
            <a:xfrm>
              <a:off x="0" y="2420"/>
              <a:ext cx="674" cy="403"/>
              <a:chOff x="0" y="2420"/>
              <a:chExt cx="674" cy="403"/>
            </a:xfrm>
          </p:grpSpPr>
          <p:sp>
            <p:nvSpPr>
              <p:cNvPr id="146472" name="Rectangle 40"/>
              <p:cNvSpPr>
                <a:spLocks noChangeArrowheads="1"/>
              </p:cNvSpPr>
              <p:nvPr/>
            </p:nvSpPr>
            <p:spPr bwMode="auto">
              <a:xfrm>
                <a:off x="6" y="2426"/>
                <a:ext cx="662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l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b="1" i="1">
                    <a:latin typeface="Arial" charset="0"/>
                    <a:cs typeface="Arial" charset="0"/>
                  </a:rPr>
                  <a:t>FIPA Compliance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644" name="Rectangle 212"/>
              <p:cNvSpPr>
                <a:spLocks noChangeArrowheads="1"/>
              </p:cNvSpPr>
              <p:nvPr/>
            </p:nvSpPr>
            <p:spPr bwMode="auto">
              <a:xfrm>
                <a:off x="0" y="2420"/>
                <a:ext cx="67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51" name="Group 219"/>
          <p:cNvGrpSpPr>
            <a:grpSpLocks/>
          </p:cNvGrpSpPr>
          <p:nvPr/>
        </p:nvGrpSpPr>
        <p:grpSpPr bwMode="auto">
          <a:xfrm>
            <a:off x="3262490" y="5362223"/>
            <a:ext cx="1605279" cy="557670"/>
            <a:chOff x="674" y="2420"/>
            <a:chExt cx="343" cy="415"/>
          </a:xfrm>
        </p:grpSpPr>
        <p:sp>
          <p:nvSpPr>
            <p:cNvPr id="146650" name="Rectangle 218"/>
            <p:cNvSpPr>
              <a:spLocks noChangeArrowheads="1"/>
            </p:cNvSpPr>
            <p:nvPr/>
          </p:nvSpPr>
          <p:spPr bwMode="auto">
            <a:xfrm>
              <a:off x="674" y="2420"/>
              <a:ext cx="343" cy="41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49" name="Group 217"/>
            <p:cNvGrpSpPr>
              <a:grpSpLocks/>
            </p:cNvGrpSpPr>
            <p:nvPr/>
          </p:nvGrpSpPr>
          <p:grpSpPr bwMode="auto">
            <a:xfrm>
              <a:off x="674" y="2420"/>
              <a:ext cx="343" cy="403"/>
              <a:chOff x="674" y="2420"/>
              <a:chExt cx="343" cy="403"/>
            </a:xfrm>
          </p:grpSpPr>
          <p:sp>
            <p:nvSpPr>
              <p:cNvPr id="146473" name="Rectangle 41"/>
              <p:cNvSpPr>
                <a:spLocks noChangeArrowheads="1"/>
              </p:cNvSpPr>
              <p:nvPr/>
            </p:nvSpPr>
            <p:spPr bwMode="auto">
              <a:xfrm>
                <a:off x="680" y="2426"/>
                <a:ext cx="331" cy="39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</a:p>
            </p:txBody>
          </p:sp>
          <p:sp>
            <p:nvSpPr>
              <p:cNvPr id="146648" name="Rectangle 216"/>
              <p:cNvSpPr>
                <a:spLocks noChangeArrowheads="1"/>
              </p:cNvSpPr>
              <p:nvPr/>
            </p:nvSpPr>
            <p:spPr bwMode="auto">
              <a:xfrm>
                <a:off x="674" y="2420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55" name="Group 223"/>
          <p:cNvGrpSpPr>
            <a:grpSpLocks/>
          </p:cNvGrpSpPr>
          <p:nvPr/>
        </p:nvGrpSpPr>
        <p:grpSpPr bwMode="auto">
          <a:xfrm>
            <a:off x="4867769" y="5362223"/>
            <a:ext cx="1607538" cy="557670"/>
            <a:chOff x="1017" y="2420"/>
            <a:chExt cx="343" cy="415"/>
          </a:xfrm>
        </p:grpSpPr>
        <p:sp>
          <p:nvSpPr>
            <p:cNvPr id="146654" name="Rectangle 222"/>
            <p:cNvSpPr>
              <a:spLocks noChangeArrowheads="1"/>
            </p:cNvSpPr>
            <p:nvPr/>
          </p:nvSpPr>
          <p:spPr bwMode="auto">
            <a:xfrm>
              <a:off x="1017" y="2420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53" name="Group 221"/>
            <p:cNvGrpSpPr>
              <a:grpSpLocks/>
            </p:cNvGrpSpPr>
            <p:nvPr/>
          </p:nvGrpSpPr>
          <p:grpSpPr bwMode="auto">
            <a:xfrm>
              <a:off x="1017" y="2420"/>
              <a:ext cx="343" cy="403"/>
              <a:chOff x="1017" y="2420"/>
              <a:chExt cx="343" cy="403"/>
            </a:xfrm>
          </p:grpSpPr>
          <p:sp>
            <p:nvSpPr>
              <p:cNvPr id="146474" name="Rectangle 42"/>
              <p:cNvSpPr>
                <a:spLocks noChangeArrowheads="1"/>
              </p:cNvSpPr>
              <p:nvPr/>
            </p:nvSpPr>
            <p:spPr bwMode="auto">
              <a:xfrm>
                <a:off x="1023" y="2426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652" name="Rectangle 220"/>
              <p:cNvSpPr>
                <a:spLocks noChangeArrowheads="1"/>
              </p:cNvSpPr>
              <p:nvPr/>
            </p:nvSpPr>
            <p:spPr bwMode="auto">
              <a:xfrm>
                <a:off x="1017" y="2420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59" name="Group 227"/>
          <p:cNvGrpSpPr>
            <a:grpSpLocks/>
          </p:cNvGrpSpPr>
          <p:nvPr/>
        </p:nvGrpSpPr>
        <p:grpSpPr bwMode="auto">
          <a:xfrm>
            <a:off x="6475307" y="5362223"/>
            <a:ext cx="1605281" cy="557670"/>
            <a:chOff x="1360" y="2420"/>
            <a:chExt cx="343" cy="415"/>
          </a:xfrm>
        </p:grpSpPr>
        <p:sp>
          <p:nvSpPr>
            <p:cNvPr id="146658" name="Rectangle 226"/>
            <p:cNvSpPr>
              <a:spLocks noChangeArrowheads="1"/>
            </p:cNvSpPr>
            <p:nvPr/>
          </p:nvSpPr>
          <p:spPr bwMode="auto">
            <a:xfrm>
              <a:off x="1360" y="2420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57" name="Group 225"/>
            <p:cNvGrpSpPr>
              <a:grpSpLocks/>
            </p:cNvGrpSpPr>
            <p:nvPr/>
          </p:nvGrpSpPr>
          <p:grpSpPr bwMode="auto">
            <a:xfrm>
              <a:off x="1360" y="2420"/>
              <a:ext cx="343" cy="403"/>
              <a:chOff x="1360" y="2420"/>
              <a:chExt cx="343" cy="403"/>
            </a:xfrm>
          </p:grpSpPr>
          <p:sp>
            <p:nvSpPr>
              <p:cNvPr id="146475" name="Rectangle 43"/>
              <p:cNvSpPr>
                <a:spLocks noChangeArrowheads="1"/>
              </p:cNvSpPr>
              <p:nvPr/>
            </p:nvSpPr>
            <p:spPr bwMode="auto">
              <a:xfrm>
                <a:off x="1366" y="2426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656" name="Rectangle 224"/>
              <p:cNvSpPr>
                <a:spLocks noChangeArrowheads="1"/>
              </p:cNvSpPr>
              <p:nvPr/>
            </p:nvSpPr>
            <p:spPr bwMode="auto">
              <a:xfrm>
                <a:off x="1360" y="2420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63" name="Group 231"/>
          <p:cNvGrpSpPr>
            <a:grpSpLocks/>
          </p:cNvGrpSpPr>
          <p:nvPr/>
        </p:nvGrpSpPr>
        <p:grpSpPr bwMode="auto">
          <a:xfrm>
            <a:off x="8080588" y="5362223"/>
            <a:ext cx="1605279" cy="557670"/>
            <a:chOff x="1703" y="2420"/>
            <a:chExt cx="343" cy="415"/>
          </a:xfrm>
        </p:grpSpPr>
        <p:sp>
          <p:nvSpPr>
            <p:cNvPr id="146662" name="Rectangle 230"/>
            <p:cNvSpPr>
              <a:spLocks noChangeArrowheads="1"/>
            </p:cNvSpPr>
            <p:nvPr/>
          </p:nvSpPr>
          <p:spPr bwMode="auto">
            <a:xfrm>
              <a:off x="1703" y="2420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61" name="Group 229"/>
            <p:cNvGrpSpPr>
              <a:grpSpLocks/>
            </p:cNvGrpSpPr>
            <p:nvPr/>
          </p:nvGrpSpPr>
          <p:grpSpPr bwMode="auto">
            <a:xfrm>
              <a:off x="1703" y="2420"/>
              <a:ext cx="343" cy="403"/>
              <a:chOff x="1703" y="2420"/>
              <a:chExt cx="343" cy="403"/>
            </a:xfrm>
          </p:grpSpPr>
          <p:sp>
            <p:nvSpPr>
              <p:cNvPr id="146476" name="Rectangle 44"/>
              <p:cNvSpPr>
                <a:spLocks noChangeArrowheads="1"/>
              </p:cNvSpPr>
              <p:nvPr/>
            </p:nvSpPr>
            <p:spPr bwMode="auto">
              <a:xfrm>
                <a:off x="1709" y="2426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660" name="Rectangle 228"/>
              <p:cNvSpPr>
                <a:spLocks noChangeArrowheads="1"/>
              </p:cNvSpPr>
              <p:nvPr/>
            </p:nvSpPr>
            <p:spPr bwMode="auto">
              <a:xfrm>
                <a:off x="1703" y="2420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67" name="Group 235"/>
          <p:cNvGrpSpPr>
            <a:grpSpLocks/>
          </p:cNvGrpSpPr>
          <p:nvPr/>
        </p:nvGrpSpPr>
        <p:grpSpPr bwMode="auto">
          <a:xfrm>
            <a:off x="9685867" y="5362223"/>
            <a:ext cx="1605281" cy="557670"/>
            <a:chOff x="2046" y="2420"/>
            <a:chExt cx="343" cy="415"/>
          </a:xfrm>
        </p:grpSpPr>
        <p:sp>
          <p:nvSpPr>
            <p:cNvPr id="146666" name="Rectangle 234"/>
            <p:cNvSpPr>
              <a:spLocks noChangeArrowheads="1"/>
            </p:cNvSpPr>
            <p:nvPr/>
          </p:nvSpPr>
          <p:spPr bwMode="auto">
            <a:xfrm>
              <a:off x="2046" y="2420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65" name="Group 233"/>
            <p:cNvGrpSpPr>
              <a:grpSpLocks/>
            </p:cNvGrpSpPr>
            <p:nvPr/>
          </p:nvGrpSpPr>
          <p:grpSpPr bwMode="auto">
            <a:xfrm>
              <a:off x="2046" y="2420"/>
              <a:ext cx="343" cy="403"/>
              <a:chOff x="2046" y="2420"/>
              <a:chExt cx="343" cy="403"/>
            </a:xfrm>
          </p:grpSpPr>
          <p:sp>
            <p:nvSpPr>
              <p:cNvPr id="146477" name="Rectangle 45"/>
              <p:cNvSpPr>
                <a:spLocks noChangeArrowheads="1"/>
              </p:cNvSpPr>
              <p:nvPr/>
            </p:nvSpPr>
            <p:spPr bwMode="auto">
              <a:xfrm>
                <a:off x="2052" y="2426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664" name="Rectangle 232"/>
              <p:cNvSpPr>
                <a:spLocks noChangeArrowheads="1"/>
              </p:cNvSpPr>
              <p:nvPr/>
            </p:nvSpPr>
            <p:spPr bwMode="auto">
              <a:xfrm>
                <a:off x="2046" y="2420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71" name="Group 239"/>
          <p:cNvGrpSpPr>
            <a:grpSpLocks/>
          </p:cNvGrpSpPr>
          <p:nvPr/>
        </p:nvGrpSpPr>
        <p:grpSpPr bwMode="auto">
          <a:xfrm>
            <a:off x="11291148" y="5362223"/>
            <a:ext cx="1605279" cy="557670"/>
            <a:chOff x="2389" y="2420"/>
            <a:chExt cx="343" cy="415"/>
          </a:xfrm>
        </p:grpSpPr>
        <p:sp>
          <p:nvSpPr>
            <p:cNvPr id="146670" name="Rectangle 238"/>
            <p:cNvSpPr>
              <a:spLocks noChangeArrowheads="1"/>
            </p:cNvSpPr>
            <p:nvPr/>
          </p:nvSpPr>
          <p:spPr bwMode="auto">
            <a:xfrm>
              <a:off x="2389" y="2420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69" name="Group 237"/>
            <p:cNvGrpSpPr>
              <a:grpSpLocks/>
            </p:cNvGrpSpPr>
            <p:nvPr/>
          </p:nvGrpSpPr>
          <p:grpSpPr bwMode="auto">
            <a:xfrm>
              <a:off x="2389" y="2420"/>
              <a:ext cx="343" cy="403"/>
              <a:chOff x="2389" y="2420"/>
              <a:chExt cx="343" cy="403"/>
            </a:xfrm>
          </p:grpSpPr>
          <p:sp>
            <p:nvSpPr>
              <p:cNvPr id="146478" name="Rectangle 46"/>
              <p:cNvSpPr>
                <a:spLocks noChangeArrowheads="1"/>
              </p:cNvSpPr>
              <p:nvPr/>
            </p:nvSpPr>
            <p:spPr bwMode="auto">
              <a:xfrm>
                <a:off x="2395" y="2426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668" name="Rectangle 236"/>
              <p:cNvSpPr>
                <a:spLocks noChangeArrowheads="1"/>
              </p:cNvSpPr>
              <p:nvPr/>
            </p:nvSpPr>
            <p:spPr bwMode="auto">
              <a:xfrm>
                <a:off x="2389" y="2420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75" name="Group 243"/>
          <p:cNvGrpSpPr>
            <a:grpSpLocks/>
          </p:cNvGrpSpPr>
          <p:nvPr/>
        </p:nvGrpSpPr>
        <p:grpSpPr bwMode="auto">
          <a:xfrm>
            <a:off x="108373" y="5910863"/>
            <a:ext cx="3154116" cy="557672"/>
            <a:chOff x="0" y="2829"/>
            <a:chExt cx="674" cy="416"/>
          </a:xfrm>
        </p:grpSpPr>
        <p:sp>
          <p:nvSpPr>
            <p:cNvPr id="146674" name="Rectangle 242"/>
            <p:cNvSpPr>
              <a:spLocks noChangeArrowheads="1"/>
            </p:cNvSpPr>
            <p:nvPr/>
          </p:nvSpPr>
          <p:spPr bwMode="auto">
            <a:xfrm>
              <a:off x="0" y="2829"/>
              <a:ext cx="674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73" name="Group 241"/>
            <p:cNvGrpSpPr>
              <a:grpSpLocks/>
            </p:cNvGrpSpPr>
            <p:nvPr/>
          </p:nvGrpSpPr>
          <p:grpSpPr bwMode="auto">
            <a:xfrm>
              <a:off x="0" y="2829"/>
              <a:ext cx="674" cy="404"/>
              <a:chOff x="0" y="2829"/>
              <a:chExt cx="674" cy="404"/>
            </a:xfrm>
          </p:grpSpPr>
          <p:sp>
            <p:nvSpPr>
              <p:cNvPr id="146479" name="Rectangle 47"/>
              <p:cNvSpPr>
                <a:spLocks noChangeArrowheads="1"/>
              </p:cNvSpPr>
              <p:nvPr/>
            </p:nvSpPr>
            <p:spPr bwMode="auto">
              <a:xfrm>
                <a:off x="6" y="2835"/>
                <a:ext cx="662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l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b="1" i="1">
                    <a:latin typeface="Arial" charset="0"/>
                    <a:cs typeface="Arial" charset="0"/>
                  </a:rPr>
                  <a:t>Fabrication Mode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672" name="Rectangle 240"/>
              <p:cNvSpPr>
                <a:spLocks noChangeArrowheads="1"/>
              </p:cNvSpPr>
              <p:nvPr/>
            </p:nvSpPr>
            <p:spPr bwMode="auto">
              <a:xfrm>
                <a:off x="0" y="2829"/>
                <a:ext cx="674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79" name="Group 247"/>
          <p:cNvGrpSpPr>
            <a:grpSpLocks/>
          </p:cNvGrpSpPr>
          <p:nvPr/>
        </p:nvGrpSpPr>
        <p:grpSpPr bwMode="auto">
          <a:xfrm>
            <a:off x="3262490" y="5910863"/>
            <a:ext cx="1605279" cy="557672"/>
            <a:chOff x="674" y="2829"/>
            <a:chExt cx="343" cy="416"/>
          </a:xfrm>
        </p:grpSpPr>
        <p:sp>
          <p:nvSpPr>
            <p:cNvPr id="146678" name="Rectangle 246"/>
            <p:cNvSpPr>
              <a:spLocks noChangeArrowheads="1"/>
            </p:cNvSpPr>
            <p:nvPr/>
          </p:nvSpPr>
          <p:spPr bwMode="auto">
            <a:xfrm>
              <a:off x="674" y="2829"/>
              <a:ext cx="343" cy="41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77" name="Group 245"/>
            <p:cNvGrpSpPr>
              <a:grpSpLocks/>
            </p:cNvGrpSpPr>
            <p:nvPr/>
          </p:nvGrpSpPr>
          <p:grpSpPr bwMode="auto">
            <a:xfrm>
              <a:off x="674" y="2829"/>
              <a:ext cx="343" cy="404"/>
              <a:chOff x="674" y="2829"/>
              <a:chExt cx="343" cy="404"/>
            </a:xfrm>
          </p:grpSpPr>
          <p:sp>
            <p:nvSpPr>
              <p:cNvPr id="146480" name="Rectangle 48"/>
              <p:cNvSpPr>
                <a:spLocks noChangeArrowheads="1"/>
              </p:cNvSpPr>
              <p:nvPr/>
            </p:nvSpPr>
            <p:spPr bwMode="auto">
              <a:xfrm>
                <a:off x="680" y="2835"/>
                <a:ext cx="331" cy="39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Design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676" name="Rectangle 244"/>
              <p:cNvSpPr>
                <a:spLocks noChangeArrowheads="1"/>
              </p:cNvSpPr>
              <p:nvPr/>
            </p:nvSpPr>
            <p:spPr bwMode="auto">
              <a:xfrm>
                <a:off x="674" y="2829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83" name="Group 251"/>
          <p:cNvGrpSpPr>
            <a:grpSpLocks/>
          </p:cNvGrpSpPr>
          <p:nvPr/>
        </p:nvGrpSpPr>
        <p:grpSpPr bwMode="auto">
          <a:xfrm>
            <a:off x="4867769" y="5910863"/>
            <a:ext cx="1607538" cy="557672"/>
            <a:chOff x="1017" y="2829"/>
            <a:chExt cx="343" cy="416"/>
          </a:xfrm>
        </p:grpSpPr>
        <p:sp>
          <p:nvSpPr>
            <p:cNvPr id="146682" name="Rectangle 250"/>
            <p:cNvSpPr>
              <a:spLocks noChangeArrowheads="1"/>
            </p:cNvSpPr>
            <p:nvPr/>
          </p:nvSpPr>
          <p:spPr bwMode="auto">
            <a:xfrm>
              <a:off x="1017" y="2829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81" name="Group 249"/>
            <p:cNvGrpSpPr>
              <a:grpSpLocks/>
            </p:cNvGrpSpPr>
            <p:nvPr/>
          </p:nvGrpSpPr>
          <p:grpSpPr bwMode="auto">
            <a:xfrm>
              <a:off x="1017" y="2829"/>
              <a:ext cx="343" cy="404"/>
              <a:chOff x="1017" y="2829"/>
              <a:chExt cx="343" cy="404"/>
            </a:xfrm>
          </p:grpSpPr>
          <p:sp>
            <p:nvSpPr>
              <p:cNvPr id="146481" name="Rectangle 49"/>
              <p:cNvSpPr>
                <a:spLocks noChangeArrowheads="1"/>
              </p:cNvSpPr>
              <p:nvPr/>
            </p:nvSpPr>
            <p:spPr bwMode="auto">
              <a:xfrm>
                <a:off x="1023" y="2835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Instance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680" name="Rectangle 248"/>
              <p:cNvSpPr>
                <a:spLocks noChangeArrowheads="1"/>
              </p:cNvSpPr>
              <p:nvPr/>
            </p:nvSpPr>
            <p:spPr bwMode="auto">
              <a:xfrm>
                <a:off x="1017" y="2829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87" name="Group 255"/>
          <p:cNvGrpSpPr>
            <a:grpSpLocks/>
          </p:cNvGrpSpPr>
          <p:nvPr/>
        </p:nvGrpSpPr>
        <p:grpSpPr bwMode="auto">
          <a:xfrm>
            <a:off x="6475307" y="5910863"/>
            <a:ext cx="1605281" cy="557672"/>
            <a:chOff x="1360" y="2829"/>
            <a:chExt cx="343" cy="416"/>
          </a:xfrm>
        </p:grpSpPr>
        <p:sp>
          <p:nvSpPr>
            <p:cNvPr id="146686" name="Rectangle 254"/>
            <p:cNvSpPr>
              <a:spLocks noChangeArrowheads="1"/>
            </p:cNvSpPr>
            <p:nvPr/>
          </p:nvSpPr>
          <p:spPr bwMode="auto">
            <a:xfrm>
              <a:off x="1360" y="2829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85" name="Group 253"/>
            <p:cNvGrpSpPr>
              <a:grpSpLocks/>
            </p:cNvGrpSpPr>
            <p:nvPr/>
          </p:nvGrpSpPr>
          <p:grpSpPr bwMode="auto">
            <a:xfrm>
              <a:off x="1360" y="2829"/>
              <a:ext cx="343" cy="404"/>
              <a:chOff x="1360" y="2829"/>
              <a:chExt cx="343" cy="404"/>
            </a:xfrm>
          </p:grpSpPr>
          <p:sp>
            <p:nvSpPr>
              <p:cNvPr id="146482" name="Rectangle 50"/>
              <p:cNvSpPr>
                <a:spLocks noChangeArrowheads="1"/>
              </p:cNvSpPr>
              <p:nvPr/>
            </p:nvSpPr>
            <p:spPr bwMode="auto">
              <a:xfrm>
                <a:off x="1366" y="2835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Design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684" name="Rectangle 252"/>
              <p:cNvSpPr>
                <a:spLocks noChangeArrowheads="1"/>
              </p:cNvSpPr>
              <p:nvPr/>
            </p:nvSpPr>
            <p:spPr bwMode="auto">
              <a:xfrm>
                <a:off x="1360" y="2829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91" name="Group 259"/>
          <p:cNvGrpSpPr>
            <a:grpSpLocks/>
          </p:cNvGrpSpPr>
          <p:nvPr/>
        </p:nvGrpSpPr>
        <p:grpSpPr bwMode="auto">
          <a:xfrm>
            <a:off x="8080588" y="5910863"/>
            <a:ext cx="1605279" cy="557672"/>
            <a:chOff x="1703" y="2829"/>
            <a:chExt cx="343" cy="416"/>
          </a:xfrm>
        </p:grpSpPr>
        <p:sp>
          <p:nvSpPr>
            <p:cNvPr id="146690" name="Rectangle 258"/>
            <p:cNvSpPr>
              <a:spLocks noChangeArrowheads="1"/>
            </p:cNvSpPr>
            <p:nvPr/>
          </p:nvSpPr>
          <p:spPr bwMode="auto">
            <a:xfrm>
              <a:off x="1703" y="2829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89" name="Group 257"/>
            <p:cNvGrpSpPr>
              <a:grpSpLocks/>
            </p:cNvGrpSpPr>
            <p:nvPr/>
          </p:nvGrpSpPr>
          <p:grpSpPr bwMode="auto">
            <a:xfrm>
              <a:off x="1703" y="2829"/>
              <a:ext cx="343" cy="404"/>
              <a:chOff x="1703" y="2829"/>
              <a:chExt cx="343" cy="404"/>
            </a:xfrm>
          </p:grpSpPr>
          <p:sp>
            <p:nvSpPr>
              <p:cNvPr id="146483" name="Rectangle 51"/>
              <p:cNvSpPr>
                <a:spLocks noChangeArrowheads="1"/>
              </p:cNvSpPr>
              <p:nvPr/>
            </p:nvSpPr>
            <p:spPr bwMode="auto">
              <a:xfrm>
                <a:off x="1709" y="2835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Instance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688" name="Rectangle 256"/>
              <p:cNvSpPr>
                <a:spLocks noChangeArrowheads="1"/>
              </p:cNvSpPr>
              <p:nvPr/>
            </p:nvSpPr>
            <p:spPr bwMode="auto">
              <a:xfrm>
                <a:off x="1703" y="2829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95" name="Group 263"/>
          <p:cNvGrpSpPr>
            <a:grpSpLocks/>
          </p:cNvGrpSpPr>
          <p:nvPr/>
        </p:nvGrpSpPr>
        <p:grpSpPr bwMode="auto">
          <a:xfrm>
            <a:off x="9685867" y="5910863"/>
            <a:ext cx="1605281" cy="557672"/>
            <a:chOff x="2046" y="2829"/>
            <a:chExt cx="343" cy="416"/>
          </a:xfrm>
        </p:grpSpPr>
        <p:sp>
          <p:nvSpPr>
            <p:cNvPr id="146694" name="Rectangle 262"/>
            <p:cNvSpPr>
              <a:spLocks noChangeArrowheads="1"/>
            </p:cNvSpPr>
            <p:nvPr/>
          </p:nvSpPr>
          <p:spPr bwMode="auto">
            <a:xfrm>
              <a:off x="2046" y="2829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93" name="Group 261"/>
            <p:cNvGrpSpPr>
              <a:grpSpLocks/>
            </p:cNvGrpSpPr>
            <p:nvPr/>
          </p:nvGrpSpPr>
          <p:grpSpPr bwMode="auto">
            <a:xfrm>
              <a:off x="2046" y="2829"/>
              <a:ext cx="343" cy="404"/>
              <a:chOff x="2046" y="2829"/>
              <a:chExt cx="343" cy="404"/>
            </a:xfrm>
          </p:grpSpPr>
          <p:sp>
            <p:nvSpPr>
              <p:cNvPr id="146484" name="Rectangle 52"/>
              <p:cNvSpPr>
                <a:spLocks noChangeArrowheads="1"/>
              </p:cNvSpPr>
              <p:nvPr/>
            </p:nvSpPr>
            <p:spPr bwMode="auto">
              <a:xfrm>
                <a:off x="2052" y="2835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Design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692" name="Rectangle 260"/>
              <p:cNvSpPr>
                <a:spLocks noChangeArrowheads="1"/>
              </p:cNvSpPr>
              <p:nvPr/>
            </p:nvSpPr>
            <p:spPr bwMode="auto">
              <a:xfrm>
                <a:off x="2046" y="2829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699" name="Group 267"/>
          <p:cNvGrpSpPr>
            <a:grpSpLocks/>
          </p:cNvGrpSpPr>
          <p:nvPr/>
        </p:nvGrpSpPr>
        <p:grpSpPr bwMode="auto">
          <a:xfrm>
            <a:off x="11291148" y="5910863"/>
            <a:ext cx="1605279" cy="557672"/>
            <a:chOff x="2389" y="2829"/>
            <a:chExt cx="343" cy="416"/>
          </a:xfrm>
        </p:grpSpPr>
        <p:sp>
          <p:nvSpPr>
            <p:cNvPr id="146698" name="Rectangle 266"/>
            <p:cNvSpPr>
              <a:spLocks noChangeArrowheads="1"/>
            </p:cNvSpPr>
            <p:nvPr/>
          </p:nvSpPr>
          <p:spPr bwMode="auto">
            <a:xfrm>
              <a:off x="2389" y="2829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97" name="Group 265"/>
            <p:cNvGrpSpPr>
              <a:grpSpLocks/>
            </p:cNvGrpSpPr>
            <p:nvPr/>
          </p:nvGrpSpPr>
          <p:grpSpPr bwMode="auto">
            <a:xfrm>
              <a:off x="2389" y="2829"/>
              <a:ext cx="343" cy="404"/>
              <a:chOff x="2389" y="2829"/>
              <a:chExt cx="343" cy="404"/>
            </a:xfrm>
          </p:grpSpPr>
          <p:sp>
            <p:nvSpPr>
              <p:cNvPr id="146485" name="Rectangle 53"/>
              <p:cNvSpPr>
                <a:spLocks noChangeArrowheads="1"/>
              </p:cNvSpPr>
              <p:nvPr/>
            </p:nvSpPr>
            <p:spPr bwMode="auto">
              <a:xfrm>
                <a:off x="2395" y="2835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Design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696" name="Rectangle 264"/>
              <p:cNvSpPr>
                <a:spLocks noChangeArrowheads="1"/>
              </p:cNvSpPr>
              <p:nvPr/>
            </p:nvSpPr>
            <p:spPr bwMode="auto">
              <a:xfrm>
                <a:off x="2389" y="2829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03" name="Group 271"/>
          <p:cNvGrpSpPr>
            <a:grpSpLocks/>
          </p:cNvGrpSpPr>
          <p:nvPr/>
        </p:nvGrpSpPr>
        <p:grpSpPr bwMode="auto">
          <a:xfrm>
            <a:off x="108373" y="6461761"/>
            <a:ext cx="3154116" cy="557672"/>
            <a:chOff x="0" y="3239"/>
            <a:chExt cx="674" cy="415"/>
          </a:xfrm>
        </p:grpSpPr>
        <p:sp>
          <p:nvSpPr>
            <p:cNvPr id="146702" name="Rectangle 270"/>
            <p:cNvSpPr>
              <a:spLocks noChangeArrowheads="1"/>
            </p:cNvSpPr>
            <p:nvPr/>
          </p:nvSpPr>
          <p:spPr bwMode="auto">
            <a:xfrm>
              <a:off x="0" y="3239"/>
              <a:ext cx="674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01" name="Group 269"/>
            <p:cNvGrpSpPr>
              <a:grpSpLocks/>
            </p:cNvGrpSpPr>
            <p:nvPr/>
          </p:nvGrpSpPr>
          <p:grpSpPr bwMode="auto">
            <a:xfrm>
              <a:off x="0" y="3239"/>
              <a:ext cx="674" cy="403"/>
              <a:chOff x="0" y="3239"/>
              <a:chExt cx="674" cy="403"/>
            </a:xfrm>
          </p:grpSpPr>
          <p:sp>
            <p:nvSpPr>
              <p:cNvPr id="146486" name="Rectangle 54"/>
              <p:cNvSpPr>
                <a:spLocks noChangeArrowheads="1"/>
              </p:cNvSpPr>
              <p:nvPr/>
            </p:nvSpPr>
            <p:spPr bwMode="auto">
              <a:xfrm>
                <a:off x="6" y="3245"/>
                <a:ext cx="662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l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b="1" i="1">
                    <a:latin typeface="Arial" charset="0"/>
                    <a:cs typeface="Arial" charset="0"/>
                  </a:rPr>
                  <a:t>Inheritance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00" name="Rectangle 268"/>
              <p:cNvSpPr>
                <a:spLocks noChangeArrowheads="1"/>
              </p:cNvSpPr>
              <p:nvPr/>
            </p:nvSpPr>
            <p:spPr bwMode="auto">
              <a:xfrm>
                <a:off x="0" y="3239"/>
                <a:ext cx="67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07" name="Group 275"/>
          <p:cNvGrpSpPr>
            <a:grpSpLocks/>
          </p:cNvGrpSpPr>
          <p:nvPr/>
        </p:nvGrpSpPr>
        <p:grpSpPr bwMode="auto">
          <a:xfrm>
            <a:off x="3262490" y="6461761"/>
            <a:ext cx="1605279" cy="557672"/>
            <a:chOff x="674" y="3239"/>
            <a:chExt cx="343" cy="415"/>
          </a:xfrm>
        </p:grpSpPr>
        <p:sp>
          <p:nvSpPr>
            <p:cNvPr id="146706" name="Rectangle 274"/>
            <p:cNvSpPr>
              <a:spLocks noChangeArrowheads="1"/>
            </p:cNvSpPr>
            <p:nvPr/>
          </p:nvSpPr>
          <p:spPr bwMode="auto">
            <a:xfrm>
              <a:off x="674" y="3239"/>
              <a:ext cx="343" cy="41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05" name="Group 273"/>
            <p:cNvGrpSpPr>
              <a:grpSpLocks/>
            </p:cNvGrpSpPr>
            <p:nvPr/>
          </p:nvGrpSpPr>
          <p:grpSpPr bwMode="auto">
            <a:xfrm>
              <a:off x="674" y="3239"/>
              <a:ext cx="343" cy="403"/>
              <a:chOff x="674" y="3239"/>
              <a:chExt cx="343" cy="403"/>
            </a:xfrm>
          </p:grpSpPr>
          <p:sp>
            <p:nvSpPr>
              <p:cNvPr id="146487" name="Rectangle 55"/>
              <p:cNvSpPr>
                <a:spLocks noChangeArrowheads="1"/>
              </p:cNvSpPr>
              <p:nvPr/>
            </p:nvSpPr>
            <p:spPr bwMode="auto">
              <a:xfrm>
                <a:off x="680" y="3245"/>
                <a:ext cx="331" cy="39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704" name="Rectangle 272"/>
              <p:cNvSpPr>
                <a:spLocks noChangeArrowheads="1"/>
              </p:cNvSpPr>
              <p:nvPr/>
            </p:nvSpPr>
            <p:spPr bwMode="auto">
              <a:xfrm>
                <a:off x="674" y="3239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11" name="Group 279"/>
          <p:cNvGrpSpPr>
            <a:grpSpLocks/>
          </p:cNvGrpSpPr>
          <p:nvPr/>
        </p:nvGrpSpPr>
        <p:grpSpPr bwMode="auto">
          <a:xfrm>
            <a:off x="4867769" y="6461761"/>
            <a:ext cx="1607538" cy="557672"/>
            <a:chOff x="1017" y="3239"/>
            <a:chExt cx="343" cy="415"/>
          </a:xfrm>
        </p:grpSpPr>
        <p:sp>
          <p:nvSpPr>
            <p:cNvPr id="146710" name="Rectangle 278"/>
            <p:cNvSpPr>
              <a:spLocks noChangeArrowheads="1"/>
            </p:cNvSpPr>
            <p:nvPr/>
          </p:nvSpPr>
          <p:spPr bwMode="auto">
            <a:xfrm>
              <a:off x="1017" y="3239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09" name="Group 277"/>
            <p:cNvGrpSpPr>
              <a:grpSpLocks/>
            </p:cNvGrpSpPr>
            <p:nvPr/>
          </p:nvGrpSpPr>
          <p:grpSpPr bwMode="auto">
            <a:xfrm>
              <a:off x="1017" y="3239"/>
              <a:ext cx="343" cy="403"/>
              <a:chOff x="1017" y="3239"/>
              <a:chExt cx="343" cy="403"/>
            </a:xfrm>
          </p:grpSpPr>
          <p:sp>
            <p:nvSpPr>
              <p:cNvPr id="146488" name="Rectangle 56"/>
              <p:cNvSpPr>
                <a:spLocks noChangeArrowheads="1"/>
              </p:cNvSpPr>
              <p:nvPr/>
            </p:nvSpPr>
            <p:spPr bwMode="auto">
              <a:xfrm>
                <a:off x="1023" y="3245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08" name="Rectangle 276"/>
              <p:cNvSpPr>
                <a:spLocks noChangeArrowheads="1"/>
              </p:cNvSpPr>
              <p:nvPr/>
            </p:nvSpPr>
            <p:spPr bwMode="auto">
              <a:xfrm>
                <a:off x="1017" y="3239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15" name="Group 283"/>
          <p:cNvGrpSpPr>
            <a:grpSpLocks/>
          </p:cNvGrpSpPr>
          <p:nvPr/>
        </p:nvGrpSpPr>
        <p:grpSpPr bwMode="auto">
          <a:xfrm>
            <a:off x="6475307" y="6461761"/>
            <a:ext cx="1605281" cy="557672"/>
            <a:chOff x="1360" y="3239"/>
            <a:chExt cx="343" cy="415"/>
          </a:xfrm>
        </p:grpSpPr>
        <p:sp>
          <p:nvSpPr>
            <p:cNvPr id="146714" name="Rectangle 282"/>
            <p:cNvSpPr>
              <a:spLocks noChangeArrowheads="1"/>
            </p:cNvSpPr>
            <p:nvPr/>
          </p:nvSpPr>
          <p:spPr bwMode="auto">
            <a:xfrm>
              <a:off x="1360" y="3239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13" name="Group 281"/>
            <p:cNvGrpSpPr>
              <a:grpSpLocks/>
            </p:cNvGrpSpPr>
            <p:nvPr/>
          </p:nvGrpSpPr>
          <p:grpSpPr bwMode="auto">
            <a:xfrm>
              <a:off x="1360" y="3239"/>
              <a:ext cx="343" cy="403"/>
              <a:chOff x="1360" y="3239"/>
              <a:chExt cx="343" cy="403"/>
            </a:xfrm>
          </p:grpSpPr>
          <p:sp>
            <p:nvSpPr>
              <p:cNvPr id="146489" name="Rectangle 57"/>
              <p:cNvSpPr>
                <a:spLocks noChangeArrowheads="1"/>
              </p:cNvSpPr>
              <p:nvPr/>
            </p:nvSpPr>
            <p:spPr bwMode="auto">
              <a:xfrm>
                <a:off x="1366" y="3245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712" name="Rectangle 280"/>
              <p:cNvSpPr>
                <a:spLocks noChangeArrowheads="1"/>
              </p:cNvSpPr>
              <p:nvPr/>
            </p:nvSpPr>
            <p:spPr bwMode="auto">
              <a:xfrm>
                <a:off x="1360" y="3239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19" name="Group 287"/>
          <p:cNvGrpSpPr>
            <a:grpSpLocks/>
          </p:cNvGrpSpPr>
          <p:nvPr/>
        </p:nvGrpSpPr>
        <p:grpSpPr bwMode="auto">
          <a:xfrm>
            <a:off x="8080588" y="6461761"/>
            <a:ext cx="1605279" cy="557672"/>
            <a:chOff x="1703" y="3239"/>
            <a:chExt cx="343" cy="415"/>
          </a:xfrm>
        </p:grpSpPr>
        <p:sp>
          <p:nvSpPr>
            <p:cNvPr id="146718" name="Rectangle 286"/>
            <p:cNvSpPr>
              <a:spLocks noChangeArrowheads="1"/>
            </p:cNvSpPr>
            <p:nvPr/>
          </p:nvSpPr>
          <p:spPr bwMode="auto">
            <a:xfrm>
              <a:off x="1703" y="3239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17" name="Group 285"/>
            <p:cNvGrpSpPr>
              <a:grpSpLocks/>
            </p:cNvGrpSpPr>
            <p:nvPr/>
          </p:nvGrpSpPr>
          <p:grpSpPr bwMode="auto">
            <a:xfrm>
              <a:off x="1703" y="3239"/>
              <a:ext cx="343" cy="403"/>
              <a:chOff x="1703" y="3239"/>
              <a:chExt cx="343" cy="403"/>
            </a:xfrm>
          </p:grpSpPr>
          <p:sp>
            <p:nvSpPr>
              <p:cNvPr id="146490" name="Rectangle 58"/>
              <p:cNvSpPr>
                <a:spLocks noChangeArrowheads="1"/>
              </p:cNvSpPr>
              <p:nvPr/>
            </p:nvSpPr>
            <p:spPr bwMode="auto">
              <a:xfrm>
                <a:off x="1709" y="3245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16" name="Rectangle 284"/>
              <p:cNvSpPr>
                <a:spLocks noChangeArrowheads="1"/>
              </p:cNvSpPr>
              <p:nvPr/>
            </p:nvSpPr>
            <p:spPr bwMode="auto">
              <a:xfrm>
                <a:off x="1703" y="3239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23" name="Group 291"/>
          <p:cNvGrpSpPr>
            <a:grpSpLocks/>
          </p:cNvGrpSpPr>
          <p:nvPr/>
        </p:nvGrpSpPr>
        <p:grpSpPr bwMode="auto">
          <a:xfrm>
            <a:off x="9685867" y="6461761"/>
            <a:ext cx="1605281" cy="557672"/>
            <a:chOff x="2046" y="3239"/>
            <a:chExt cx="343" cy="415"/>
          </a:xfrm>
        </p:grpSpPr>
        <p:sp>
          <p:nvSpPr>
            <p:cNvPr id="146722" name="Rectangle 290"/>
            <p:cNvSpPr>
              <a:spLocks noChangeArrowheads="1"/>
            </p:cNvSpPr>
            <p:nvPr/>
          </p:nvSpPr>
          <p:spPr bwMode="auto">
            <a:xfrm>
              <a:off x="2046" y="3239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21" name="Group 289"/>
            <p:cNvGrpSpPr>
              <a:grpSpLocks/>
            </p:cNvGrpSpPr>
            <p:nvPr/>
          </p:nvGrpSpPr>
          <p:grpSpPr bwMode="auto">
            <a:xfrm>
              <a:off x="2046" y="3239"/>
              <a:ext cx="343" cy="403"/>
              <a:chOff x="2046" y="3239"/>
              <a:chExt cx="343" cy="403"/>
            </a:xfrm>
          </p:grpSpPr>
          <p:sp>
            <p:nvSpPr>
              <p:cNvPr id="146491" name="Rectangle 59"/>
              <p:cNvSpPr>
                <a:spLocks noChangeArrowheads="1"/>
              </p:cNvSpPr>
              <p:nvPr/>
            </p:nvSpPr>
            <p:spPr bwMode="auto">
              <a:xfrm>
                <a:off x="2052" y="3245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720" name="Rectangle 288"/>
              <p:cNvSpPr>
                <a:spLocks noChangeArrowheads="1"/>
              </p:cNvSpPr>
              <p:nvPr/>
            </p:nvSpPr>
            <p:spPr bwMode="auto">
              <a:xfrm>
                <a:off x="2046" y="3239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27" name="Group 295"/>
          <p:cNvGrpSpPr>
            <a:grpSpLocks/>
          </p:cNvGrpSpPr>
          <p:nvPr/>
        </p:nvGrpSpPr>
        <p:grpSpPr bwMode="auto">
          <a:xfrm>
            <a:off x="11291148" y="6461761"/>
            <a:ext cx="1605279" cy="557672"/>
            <a:chOff x="2389" y="3239"/>
            <a:chExt cx="343" cy="415"/>
          </a:xfrm>
        </p:grpSpPr>
        <p:sp>
          <p:nvSpPr>
            <p:cNvPr id="146726" name="Rectangle 294"/>
            <p:cNvSpPr>
              <a:spLocks noChangeArrowheads="1"/>
            </p:cNvSpPr>
            <p:nvPr/>
          </p:nvSpPr>
          <p:spPr bwMode="auto">
            <a:xfrm>
              <a:off x="2389" y="3239"/>
              <a:ext cx="343" cy="4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25" name="Group 293"/>
            <p:cNvGrpSpPr>
              <a:grpSpLocks/>
            </p:cNvGrpSpPr>
            <p:nvPr/>
          </p:nvGrpSpPr>
          <p:grpSpPr bwMode="auto">
            <a:xfrm>
              <a:off x="2389" y="3239"/>
              <a:ext cx="343" cy="403"/>
              <a:chOff x="2389" y="3239"/>
              <a:chExt cx="343" cy="403"/>
            </a:xfrm>
          </p:grpSpPr>
          <p:sp>
            <p:nvSpPr>
              <p:cNvPr id="146492" name="Rectangle 60"/>
              <p:cNvSpPr>
                <a:spLocks noChangeArrowheads="1"/>
              </p:cNvSpPr>
              <p:nvPr/>
            </p:nvSpPr>
            <p:spPr bwMode="auto">
              <a:xfrm>
                <a:off x="2395" y="3245"/>
                <a:ext cx="331" cy="3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724" name="Rectangle 292"/>
              <p:cNvSpPr>
                <a:spLocks noChangeArrowheads="1"/>
              </p:cNvSpPr>
              <p:nvPr/>
            </p:nvSpPr>
            <p:spPr bwMode="auto">
              <a:xfrm>
                <a:off x="2389" y="3239"/>
                <a:ext cx="34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31" name="Group 299"/>
          <p:cNvGrpSpPr>
            <a:grpSpLocks/>
          </p:cNvGrpSpPr>
          <p:nvPr/>
        </p:nvGrpSpPr>
        <p:grpSpPr bwMode="auto">
          <a:xfrm>
            <a:off x="108373" y="7010401"/>
            <a:ext cx="3154116" cy="557670"/>
            <a:chOff x="0" y="3648"/>
            <a:chExt cx="674" cy="416"/>
          </a:xfrm>
        </p:grpSpPr>
        <p:sp>
          <p:nvSpPr>
            <p:cNvPr id="146730" name="Rectangle 298"/>
            <p:cNvSpPr>
              <a:spLocks noChangeArrowheads="1"/>
            </p:cNvSpPr>
            <p:nvPr/>
          </p:nvSpPr>
          <p:spPr bwMode="auto">
            <a:xfrm>
              <a:off x="0" y="3648"/>
              <a:ext cx="674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29" name="Group 297"/>
            <p:cNvGrpSpPr>
              <a:grpSpLocks/>
            </p:cNvGrpSpPr>
            <p:nvPr/>
          </p:nvGrpSpPr>
          <p:grpSpPr bwMode="auto">
            <a:xfrm>
              <a:off x="0" y="3648"/>
              <a:ext cx="674" cy="404"/>
              <a:chOff x="0" y="3648"/>
              <a:chExt cx="674" cy="404"/>
            </a:xfrm>
          </p:grpSpPr>
          <p:sp>
            <p:nvSpPr>
              <p:cNvPr id="146493" name="Rectangle 61"/>
              <p:cNvSpPr>
                <a:spLocks noChangeArrowheads="1"/>
              </p:cNvSpPr>
              <p:nvPr/>
            </p:nvSpPr>
            <p:spPr bwMode="auto">
              <a:xfrm>
                <a:off x="6" y="3654"/>
                <a:ext cx="662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l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b="1" i="1">
                    <a:latin typeface="Arial" charset="0"/>
                    <a:cs typeface="Arial" charset="0"/>
                  </a:rPr>
                  <a:t>Construction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28" name="Rectangle 296"/>
              <p:cNvSpPr>
                <a:spLocks noChangeArrowheads="1"/>
              </p:cNvSpPr>
              <p:nvPr/>
            </p:nvSpPr>
            <p:spPr bwMode="auto">
              <a:xfrm>
                <a:off x="0" y="3648"/>
                <a:ext cx="674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35" name="Group 303"/>
          <p:cNvGrpSpPr>
            <a:grpSpLocks/>
          </p:cNvGrpSpPr>
          <p:nvPr/>
        </p:nvGrpSpPr>
        <p:grpSpPr bwMode="auto">
          <a:xfrm>
            <a:off x="3262490" y="7010401"/>
            <a:ext cx="1605279" cy="557670"/>
            <a:chOff x="674" y="3648"/>
            <a:chExt cx="343" cy="416"/>
          </a:xfrm>
        </p:grpSpPr>
        <p:sp>
          <p:nvSpPr>
            <p:cNvPr id="146734" name="Rectangle 302"/>
            <p:cNvSpPr>
              <a:spLocks noChangeArrowheads="1"/>
            </p:cNvSpPr>
            <p:nvPr/>
          </p:nvSpPr>
          <p:spPr bwMode="auto">
            <a:xfrm>
              <a:off x="674" y="3648"/>
              <a:ext cx="343" cy="41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33" name="Group 301"/>
            <p:cNvGrpSpPr>
              <a:grpSpLocks/>
            </p:cNvGrpSpPr>
            <p:nvPr/>
          </p:nvGrpSpPr>
          <p:grpSpPr bwMode="auto">
            <a:xfrm>
              <a:off x="674" y="3648"/>
              <a:ext cx="343" cy="404"/>
              <a:chOff x="674" y="3648"/>
              <a:chExt cx="343" cy="404"/>
            </a:xfrm>
          </p:grpSpPr>
          <p:sp>
            <p:nvSpPr>
              <p:cNvPr id="146494" name="Rectangle 62"/>
              <p:cNvSpPr>
                <a:spLocks noChangeArrowheads="1"/>
              </p:cNvSpPr>
              <p:nvPr/>
            </p:nvSpPr>
            <p:spPr bwMode="auto">
              <a:xfrm>
                <a:off x="680" y="3654"/>
                <a:ext cx="331" cy="39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Graphical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32" name="Rectangle 300"/>
              <p:cNvSpPr>
                <a:spLocks noChangeArrowheads="1"/>
              </p:cNvSpPr>
              <p:nvPr/>
            </p:nvSpPr>
            <p:spPr bwMode="auto">
              <a:xfrm>
                <a:off x="674" y="364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39" name="Group 307"/>
          <p:cNvGrpSpPr>
            <a:grpSpLocks/>
          </p:cNvGrpSpPr>
          <p:nvPr/>
        </p:nvGrpSpPr>
        <p:grpSpPr bwMode="auto">
          <a:xfrm>
            <a:off x="4867769" y="7010401"/>
            <a:ext cx="1607538" cy="557670"/>
            <a:chOff x="1017" y="3648"/>
            <a:chExt cx="343" cy="416"/>
          </a:xfrm>
        </p:grpSpPr>
        <p:sp>
          <p:nvSpPr>
            <p:cNvPr id="146738" name="Rectangle 306"/>
            <p:cNvSpPr>
              <a:spLocks noChangeArrowheads="1"/>
            </p:cNvSpPr>
            <p:nvPr/>
          </p:nvSpPr>
          <p:spPr bwMode="auto">
            <a:xfrm>
              <a:off x="1017" y="364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37" name="Group 305"/>
            <p:cNvGrpSpPr>
              <a:grpSpLocks/>
            </p:cNvGrpSpPr>
            <p:nvPr/>
          </p:nvGrpSpPr>
          <p:grpSpPr bwMode="auto">
            <a:xfrm>
              <a:off x="1017" y="3648"/>
              <a:ext cx="343" cy="404"/>
              <a:chOff x="1017" y="3648"/>
              <a:chExt cx="343" cy="404"/>
            </a:xfrm>
          </p:grpSpPr>
          <p:sp>
            <p:nvSpPr>
              <p:cNvPr id="146495" name="Rectangle 63"/>
              <p:cNvSpPr>
                <a:spLocks noChangeArrowheads="1"/>
              </p:cNvSpPr>
              <p:nvPr/>
            </p:nvSpPr>
            <p:spPr bwMode="auto">
              <a:xfrm>
                <a:off x="1023" y="365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Graphical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36" name="Rectangle 304"/>
              <p:cNvSpPr>
                <a:spLocks noChangeArrowheads="1"/>
              </p:cNvSpPr>
              <p:nvPr/>
            </p:nvSpPr>
            <p:spPr bwMode="auto">
              <a:xfrm>
                <a:off x="1017" y="364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43" name="Group 311"/>
          <p:cNvGrpSpPr>
            <a:grpSpLocks/>
          </p:cNvGrpSpPr>
          <p:nvPr/>
        </p:nvGrpSpPr>
        <p:grpSpPr bwMode="auto">
          <a:xfrm>
            <a:off x="6475307" y="7010401"/>
            <a:ext cx="1605281" cy="557670"/>
            <a:chOff x="1360" y="3648"/>
            <a:chExt cx="343" cy="416"/>
          </a:xfrm>
        </p:grpSpPr>
        <p:sp>
          <p:nvSpPr>
            <p:cNvPr id="146742" name="Rectangle 310"/>
            <p:cNvSpPr>
              <a:spLocks noChangeArrowheads="1"/>
            </p:cNvSpPr>
            <p:nvPr/>
          </p:nvSpPr>
          <p:spPr bwMode="auto">
            <a:xfrm>
              <a:off x="1360" y="364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41" name="Group 309"/>
            <p:cNvGrpSpPr>
              <a:grpSpLocks/>
            </p:cNvGrpSpPr>
            <p:nvPr/>
          </p:nvGrpSpPr>
          <p:grpSpPr bwMode="auto">
            <a:xfrm>
              <a:off x="1360" y="3648"/>
              <a:ext cx="343" cy="404"/>
              <a:chOff x="1360" y="3648"/>
              <a:chExt cx="343" cy="404"/>
            </a:xfrm>
          </p:grpSpPr>
          <p:sp>
            <p:nvSpPr>
              <p:cNvPr id="146496" name="Rectangle 64"/>
              <p:cNvSpPr>
                <a:spLocks noChangeArrowheads="1"/>
              </p:cNvSpPr>
              <p:nvPr/>
            </p:nvSpPr>
            <p:spPr bwMode="auto">
              <a:xfrm>
                <a:off x="1366" y="365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Graphical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40" name="Rectangle 308"/>
              <p:cNvSpPr>
                <a:spLocks noChangeArrowheads="1"/>
              </p:cNvSpPr>
              <p:nvPr/>
            </p:nvSpPr>
            <p:spPr bwMode="auto">
              <a:xfrm>
                <a:off x="1360" y="364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47" name="Group 315"/>
          <p:cNvGrpSpPr>
            <a:grpSpLocks/>
          </p:cNvGrpSpPr>
          <p:nvPr/>
        </p:nvGrpSpPr>
        <p:grpSpPr bwMode="auto">
          <a:xfrm>
            <a:off x="8080588" y="7010401"/>
            <a:ext cx="1605279" cy="557670"/>
            <a:chOff x="1703" y="3648"/>
            <a:chExt cx="343" cy="416"/>
          </a:xfrm>
        </p:grpSpPr>
        <p:sp>
          <p:nvSpPr>
            <p:cNvPr id="146746" name="Rectangle 314"/>
            <p:cNvSpPr>
              <a:spLocks noChangeArrowheads="1"/>
            </p:cNvSpPr>
            <p:nvPr/>
          </p:nvSpPr>
          <p:spPr bwMode="auto">
            <a:xfrm>
              <a:off x="1703" y="364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45" name="Group 313"/>
            <p:cNvGrpSpPr>
              <a:grpSpLocks/>
            </p:cNvGrpSpPr>
            <p:nvPr/>
          </p:nvGrpSpPr>
          <p:grpSpPr bwMode="auto">
            <a:xfrm>
              <a:off x="1703" y="3648"/>
              <a:ext cx="343" cy="404"/>
              <a:chOff x="1703" y="3648"/>
              <a:chExt cx="343" cy="404"/>
            </a:xfrm>
          </p:grpSpPr>
          <p:sp>
            <p:nvSpPr>
              <p:cNvPr id="146497" name="Rectangle 65"/>
              <p:cNvSpPr>
                <a:spLocks noChangeArrowheads="1"/>
              </p:cNvSpPr>
              <p:nvPr/>
            </p:nvSpPr>
            <p:spPr bwMode="auto">
              <a:xfrm>
                <a:off x="1709" y="365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Graphical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44" name="Rectangle 312"/>
              <p:cNvSpPr>
                <a:spLocks noChangeArrowheads="1"/>
              </p:cNvSpPr>
              <p:nvPr/>
            </p:nvSpPr>
            <p:spPr bwMode="auto">
              <a:xfrm>
                <a:off x="1703" y="364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51" name="Group 319"/>
          <p:cNvGrpSpPr>
            <a:grpSpLocks/>
          </p:cNvGrpSpPr>
          <p:nvPr/>
        </p:nvGrpSpPr>
        <p:grpSpPr bwMode="auto">
          <a:xfrm>
            <a:off x="9685867" y="7010401"/>
            <a:ext cx="1605281" cy="557670"/>
            <a:chOff x="2046" y="3648"/>
            <a:chExt cx="343" cy="416"/>
          </a:xfrm>
        </p:grpSpPr>
        <p:sp>
          <p:nvSpPr>
            <p:cNvPr id="146750" name="Rectangle 318"/>
            <p:cNvSpPr>
              <a:spLocks noChangeArrowheads="1"/>
            </p:cNvSpPr>
            <p:nvPr/>
          </p:nvSpPr>
          <p:spPr bwMode="auto">
            <a:xfrm>
              <a:off x="2046" y="364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49" name="Group 317"/>
            <p:cNvGrpSpPr>
              <a:grpSpLocks/>
            </p:cNvGrpSpPr>
            <p:nvPr/>
          </p:nvGrpSpPr>
          <p:grpSpPr bwMode="auto">
            <a:xfrm>
              <a:off x="2046" y="3648"/>
              <a:ext cx="343" cy="404"/>
              <a:chOff x="2046" y="3648"/>
              <a:chExt cx="343" cy="404"/>
            </a:xfrm>
          </p:grpSpPr>
          <p:sp>
            <p:nvSpPr>
              <p:cNvPr id="146498" name="Rectangle 66"/>
              <p:cNvSpPr>
                <a:spLocks noChangeArrowheads="1"/>
              </p:cNvSpPr>
              <p:nvPr/>
            </p:nvSpPr>
            <p:spPr bwMode="auto">
              <a:xfrm>
                <a:off x="2052" y="365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None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48" name="Rectangle 316"/>
              <p:cNvSpPr>
                <a:spLocks noChangeArrowheads="1"/>
              </p:cNvSpPr>
              <p:nvPr/>
            </p:nvSpPr>
            <p:spPr bwMode="auto">
              <a:xfrm>
                <a:off x="2046" y="364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55" name="Group 323"/>
          <p:cNvGrpSpPr>
            <a:grpSpLocks/>
          </p:cNvGrpSpPr>
          <p:nvPr/>
        </p:nvGrpSpPr>
        <p:grpSpPr bwMode="auto">
          <a:xfrm>
            <a:off x="11291148" y="7010401"/>
            <a:ext cx="1605279" cy="557670"/>
            <a:chOff x="2389" y="3648"/>
            <a:chExt cx="343" cy="416"/>
          </a:xfrm>
        </p:grpSpPr>
        <p:sp>
          <p:nvSpPr>
            <p:cNvPr id="146754" name="Rectangle 322"/>
            <p:cNvSpPr>
              <a:spLocks noChangeArrowheads="1"/>
            </p:cNvSpPr>
            <p:nvPr/>
          </p:nvSpPr>
          <p:spPr bwMode="auto">
            <a:xfrm>
              <a:off x="2389" y="364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53" name="Group 321"/>
            <p:cNvGrpSpPr>
              <a:grpSpLocks/>
            </p:cNvGrpSpPr>
            <p:nvPr/>
          </p:nvGrpSpPr>
          <p:grpSpPr bwMode="auto">
            <a:xfrm>
              <a:off x="2389" y="3648"/>
              <a:ext cx="343" cy="404"/>
              <a:chOff x="2389" y="3648"/>
              <a:chExt cx="343" cy="404"/>
            </a:xfrm>
          </p:grpSpPr>
          <p:sp>
            <p:nvSpPr>
              <p:cNvPr id="146499" name="Rectangle 67"/>
              <p:cNvSpPr>
                <a:spLocks noChangeArrowheads="1"/>
              </p:cNvSpPr>
              <p:nvPr/>
            </p:nvSpPr>
            <p:spPr bwMode="auto">
              <a:xfrm>
                <a:off x="2395" y="365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None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52" name="Rectangle 320"/>
              <p:cNvSpPr>
                <a:spLocks noChangeArrowheads="1"/>
              </p:cNvSpPr>
              <p:nvPr/>
            </p:nvSpPr>
            <p:spPr bwMode="auto">
              <a:xfrm>
                <a:off x="2389" y="364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59" name="Group 327"/>
          <p:cNvGrpSpPr>
            <a:grpSpLocks/>
          </p:cNvGrpSpPr>
          <p:nvPr/>
        </p:nvGrpSpPr>
        <p:grpSpPr bwMode="auto">
          <a:xfrm>
            <a:off x="108373" y="7561299"/>
            <a:ext cx="3154116" cy="557670"/>
            <a:chOff x="0" y="4058"/>
            <a:chExt cx="674" cy="416"/>
          </a:xfrm>
        </p:grpSpPr>
        <p:sp>
          <p:nvSpPr>
            <p:cNvPr id="146758" name="Rectangle 326"/>
            <p:cNvSpPr>
              <a:spLocks noChangeArrowheads="1"/>
            </p:cNvSpPr>
            <p:nvPr/>
          </p:nvSpPr>
          <p:spPr bwMode="auto">
            <a:xfrm>
              <a:off x="0" y="4058"/>
              <a:ext cx="674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57" name="Group 325"/>
            <p:cNvGrpSpPr>
              <a:grpSpLocks/>
            </p:cNvGrpSpPr>
            <p:nvPr/>
          </p:nvGrpSpPr>
          <p:grpSpPr bwMode="auto">
            <a:xfrm>
              <a:off x="0" y="4058"/>
              <a:ext cx="674" cy="404"/>
              <a:chOff x="0" y="4058"/>
              <a:chExt cx="674" cy="404"/>
            </a:xfrm>
          </p:grpSpPr>
          <p:sp>
            <p:nvSpPr>
              <p:cNvPr id="146500" name="Rectangle 68"/>
              <p:cNvSpPr>
                <a:spLocks noChangeArrowheads="1"/>
              </p:cNvSpPr>
              <p:nvPr/>
            </p:nvSpPr>
            <p:spPr bwMode="auto">
              <a:xfrm>
                <a:off x="6" y="4064"/>
                <a:ext cx="662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l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b="1" i="1">
                    <a:latin typeface="Arial" charset="0"/>
                    <a:cs typeface="Arial" charset="0"/>
                  </a:rPr>
                  <a:t>Visualization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56" name="Rectangle 324"/>
              <p:cNvSpPr>
                <a:spLocks noChangeArrowheads="1"/>
              </p:cNvSpPr>
              <p:nvPr/>
            </p:nvSpPr>
            <p:spPr bwMode="auto">
              <a:xfrm>
                <a:off x="0" y="4058"/>
                <a:ext cx="674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63" name="Group 331"/>
          <p:cNvGrpSpPr>
            <a:grpSpLocks/>
          </p:cNvGrpSpPr>
          <p:nvPr/>
        </p:nvGrpSpPr>
        <p:grpSpPr bwMode="auto">
          <a:xfrm>
            <a:off x="3262490" y="7561299"/>
            <a:ext cx="1605279" cy="557670"/>
            <a:chOff x="674" y="4058"/>
            <a:chExt cx="343" cy="416"/>
          </a:xfrm>
        </p:grpSpPr>
        <p:sp>
          <p:nvSpPr>
            <p:cNvPr id="146762" name="Rectangle 330"/>
            <p:cNvSpPr>
              <a:spLocks noChangeArrowheads="1"/>
            </p:cNvSpPr>
            <p:nvPr/>
          </p:nvSpPr>
          <p:spPr bwMode="auto">
            <a:xfrm>
              <a:off x="674" y="4058"/>
              <a:ext cx="343" cy="41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61" name="Group 329"/>
            <p:cNvGrpSpPr>
              <a:grpSpLocks/>
            </p:cNvGrpSpPr>
            <p:nvPr/>
          </p:nvGrpSpPr>
          <p:grpSpPr bwMode="auto">
            <a:xfrm>
              <a:off x="674" y="4058"/>
              <a:ext cx="343" cy="404"/>
              <a:chOff x="674" y="4058"/>
              <a:chExt cx="343" cy="404"/>
            </a:xfrm>
          </p:grpSpPr>
          <p:sp>
            <p:nvSpPr>
              <p:cNvPr id="146501" name="Rectangle 69"/>
              <p:cNvSpPr>
                <a:spLocks noChangeArrowheads="1"/>
              </p:cNvSpPr>
              <p:nvPr/>
            </p:nvSpPr>
            <p:spPr bwMode="auto">
              <a:xfrm>
                <a:off x="680" y="4064"/>
                <a:ext cx="331" cy="39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Graphical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60" name="Rectangle 328"/>
              <p:cNvSpPr>
                <a:spLocks noChangeArrowheads="1"/>
              </p:cNvSpPr>
              <p:nvPr/>
            </p:nvSpPr>
            <p:spPr bwMode="auto">
              <a:xfrm>
                <a:off x="674" y="405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67" name="Group 335"/>
          <p:cNvGrpSpPr>
            <a:grpSpLocks/>
          </p:cNvGrpSpPr>
          <p:nvPr/>
        </p:nvGrpSpPr>
        <p:grpSpPr bwMode="auto">
          <a:xfrm>
            <a:off x="4867769" y="7561299"/>
            <a:ext cx="1607538" cy="557670"/>
            <a:chOff x="1017" y="4058"/>
            <a:chExt cx="343" cy="416"/>
          </a:xfrm>
        </p:grpSpPr>
        <p:sp>
          <p:nvSpPr>
            <p:cNvPr id="146766" name="Rectangle 334"/>
            <p:cNvSpPr>
              <a:spLocks noChangeArrowheads="1"/>
            </p:cNvSpPr>
            <p:nvPr/>
          </p:nvSpPr>
          <p:spPr bwMode="auto">
            <a:xfrm>
              <a:off x="1017" y="405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65" name="Group 333"/>
            <p:cNvGrpSpPr>
              <a:grpSpLocks/>
            </p:cNvGrpSpPr>
            <p:nvPr/>
          </p:nvGrpSpPr>
          <p:grpSpPr bwMode="auto">
            <a:xfrm>
              <a:off x="1017" y="4058"/>
              <a:ext cx="343" cy="404"/>
              <a:chOff x="1017" y="4058"/>
              <a:chExt cx="343" cy="404"/>
            </a:xfrm>
          </p:grpSpPr>
          <p:sp>
            <p:nvSpPr>
              <p:cNvPr id="146502" name="Rectangle 70"/>
              <p:cNvSpPr>
                <a:spLocks noChangeArrowheads="1"/>
              </p:cNvSpPr>
              <p:nvPr/>
            </p:nvSpPr>
            <p:spPr bwMode="auto">
              <a:xfrm>
                <a:off x="1023" y="406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Graphical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64" name="Rectangle 332"/>
              <p:cNvSpPr>
                <a:spLocks noChangeArrowheads="1"/>
              </p:cNvSpPr>
              <p:nvPr/>
            </p:nvSpPr>
            <p:spPr bwMode="auto">
              <a:xfrm>
                <a:off x="1017" y="405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71" name="Group 339"/>
          <p:cNvGrpSpPr>
            <a:grpSpLocks/>
          </p:cNvGrpSpPr>
          <p:nvPr/>
        </p:nvGrpSpPr>
        <p:grpSpPr bwMode="auto">
          <a:xfrm>
            <a:off x="6475307" y="7561299"/>
            <a:ext cx="1605281" cy="557670"/>
            <a:chOff x="1360" y="4058"/>
            <a:chExt cx="343" cy="416"/>
          </a:xfrm>
        </p:grpSpPr>
        <p:sp>
          <p:nvSpPr>
            <p:cNvPr id="146770" name="Rectangle 338"/>
            <p:cNvSpPr>
              <a:spLocks noChangeArrowheads="1"/>
            </p:cNvSpPr>
            <p:nvPr/>
          </p:nvSpPr>
          <p:spPr bwMode="auto">
            <a:xfrm>
              <a:off x="1360" y="405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69" name="Group 337"/>
            <p:cNvGrpSpPr>
              <a:grpSpLocks/>
            </p:cNvGrpSpPr>
            <p:nvPr/>
          </p:nvGrpSpPr>
          <p:grpSpPr bwMode="auto">
            <a:xfrm>
              <a:off x="1360" y="4058"/>
              <a:ext cx="343" cy="404"/>
              <a:chOff x="1360" y="4058"/>
              <a:chExt cx="343" cy="404"/>
            </a:xfrm>
          </p:grpSpPr>
          <p:sp>
            <p:nvSpPr>
              <p:cNvPr id="146503" name="Rectangle 71"/>
              <p:cNvSpPr>
                <a:spLocks noChangeArrowheads="1"/>
              </p:cNvSpPr>
              <p:nvPr/>
            </p:nvSpPr>
            <p:spPr bwMode="auto">
              <a:xfrm>
                <a:off x="1366" y="406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None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68" name="Rectangle 336"/>
              <p:cNvSpPr>
                <a:spLocks noChangeArrowheads="1"/>
              </p:cNvSpPr>
              <p:nvPr/>
            </p:nvSpPr>
            <p:spPr bwMode="auto">
              <a:xfrm>
                <a:off x="1360" y="405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75" name="Group 343"/>
          <p:cNvGrpSpPr>
            <a:grpSpLocks/>
          </p:cNvGrpSpPr>
          <p:nvPr/>
        </p:nvGrpSpPr>
        <p:grpSpPr bwMode="auto">
          <a:xfrm>
            <a:off x="8080588" y="7561299"/>
            <a:ext cx="1605279" cy="557670"/>
            <a:chOff x="1703" y="4058"/>
            <a:chExt cx="343" cy="416"/>
          </a:xfrm>
        </p:grpSpPr>
        <p:sp>
          <p:nvSpPr>
            <p:cNvPr id="146774" name="Rectangle 342"/>
            <p:cNvSpPr>
              <a:spLocks noChangeArrowheads="1"/>
            </p:cNvSpPr>
            <p:nvPr/>
          </p:nvSpPr>
          <p:spPr bwMode="auto">
            <a:xfrm>
              <a:off x="1703" y="405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73" name="Group 341"/>
            <p:cNvGrpSpPr>
              <a:grpSpLocks/>
            </p:cNvGrpSpPr>
            <p:nvPr/>
          </p:nvGrpSpPr>
          <p:grpSpPr bwMode="auto">
            <a:xfrm>
              <a:off x="1703" y="4058"/>
              <a:ext cx="343" cy="404"/>
              <a:chOff x="1703" y="4058"/>
              <a:chExt cx="343" cy="404"/>
            </a:xfrm>
          </p:grpSpPr>
          <p:sp>
            <p:nvSpPr>
              <p:cNvPr id="146504" name="Rectangle 72"/>
              <p:cNvSpPr>
                <a:spLocks noChangeArrowheads="1"/>
              </p:cNvSpPr>
              <p:nvPr/>
            </p:nvSpPr>
            <p:spPr bwMode="auto">
              <a:xfrm>
                <a:off x="1709" y="406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Graphical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72" name="Rectangle 340"/>
              <p:cNvSpPr>
                <a:spLocks noChangeArrowheads="1"/>
              </p:cNvSpPr>
              <p:nvPr/>
            </p:nvSpPr>
            <p:spPr bwMode="auto">
              <a:xfrm>
                <a:off x="1703" y="405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79" name="Group 347"/>
          <p:cNvGrpSpPr>
            <a:grpSpLocks/>
          </p:cNvGrpSpPr>
          <p:nvPr/>
        </p:nvGrpSpPr>
        <p:grpSpPr bwMode="auto">
          <a:xfrm>
            <a:off x="9685867" y="7561299"/>
            <a:ext cx="1605281" cy="557670"/>
            <a:chOff x="2046" y="4058"/>
            <a:chExt cx="343" cy="416"/>
          </a:xfrm>
        </p:grpSpPr>
        <p:sp>
          <p:nvSpPr>
            <p:cNvPr id="146778" name="Rectangle 346"/>
            <p:cNvSpPr>
              <a:spLocks noChangeArrowheads="1"/>
            </p:cNvSpPr>
            <p:nvPr/>
          </p:nvSpPr>
          <p:spPr bwMode="auto">
            <a:xfrm>
              <a:off x="2046" y="405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77" name="Group 345"/>
            <p:cNvGrpSpPr>
              <a:grpSpLocks/>
            </p:cNvGrpSpPr>
            <p:nvPr/>
          </p:nvGrpSpPr>
          <p:grpSpPr bwMode="auto">
            <a:xfrm>
              <a:off x="2046" y="4058"/>
              <a:ext cx="343" cy="404"/>
              <a:chOff x="2046" y="4058"/>
              <a:chExt cx="343" cy="404"/>
            </a:xfrm>
          </p:grpSpPr>
          <p:sp>
            <p:nvSpPr>
              <p:cNvPr id="146505" name="Rectangle 73"/>
              <p:cNvSpPr>
                <a:spLocks noChangeArrowheads="1"/>
              </p:cNvSpPr>
              <p:nvPr/>
            </p:nvSpPr>
            <p:spPr bwMode="auto">
              <a:xfrm>
                <a:off x="2052" y="406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None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76" name="Rectangle 344"/>
              <p:cNvSpPr>
                <a:spLocks noChangeArrowheads="1"/>
              </p:cNvSpPr>
              <p:nvPr/>
            </p:nvSpPr>
            <p:spPr bwMode="auto">
              <a:xfrm>
                <a:off x="2046" y="405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83" name="Group 351"/>
          <p:cNvGrpSpPr>
            <a:grpSpLocks/>
          </p:cNvGrpSpPr>
          <p:nvPr/>
        </p:nvGrpSpPr>
        <p:grpSpPr bwMode="auto">
          <a:xfrm>
            <a:off x="11291148" y="7561299"/>
            <a:ext cx="1605279" cy="557670"/>
            <a:chOff x="2389" y="4058"/>
            <a:chExt cx="343" cy="416"/>
          </a:xfrm>
        </p:grpSpPr>
        <p:sp>
          <p:nvSpPr>
            <p:cNvPr id="146782" name="Rectangle 350"/>
            <p:cNvSpPr>
              <a:spLocks noChangeArrowheads="1"/>
            </p:cNvSpPr>
            <p:nvPr/>
          </p:nvSpPr>
          <p:spPr bwMode="auto">
            <a:xfrm>
              <a:off x="2389" y="405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81" name="Group 349"/>
            <p:cNvGrpSpPr>
              <a:grpSpLocks/>
            </p:cNvGrpSpPr>
            <p:nvPr/>
          </p:nvGrpSpPr>
          <p:grpSpPr bwMode="auto">
            <a:xfrm>
              <a:off x="2389" y="4058"/>
              <a:ext cx="343" cy="404"/>
              <a:chOff x="2389" y="4058"/>
              <a:chExt cx="343" cy="404"/>
            </a:xfrm>
          </p:grpSpPr>
          <p:sp>
            <p:nvSpPr>
              <p:cNvPr id="146506" name="Rectangle 74"/>
              <p:cNvSpPr>
                <a:spLocks noChangeArrowheads="1"/>
              </p:cNvSpPr>
              <p:nvPr/>
            </p:nvSpPr>
            <p:spPr bwMode="auto">
              <a:xfrm>
                <a:off x="2395" y="406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i="1">
                    <a:latin typeface="Arial" charset="0"/>
                    <a:cs typeface="Arial" charset="0"/>
                  </a:rPr>
                  <a:t>None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80" name="Rectangle 348"/>
              <p:cNvSpPr>
                <a:spLocks noChangeArrowheads="1"/>
              </p:cNvSpPr>
              <p:nvPr/>
            </p:nvSpPr>
            <p:spPr bwMode="auto">
              <a:xfrm>
                <a:off x="2389" y="405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87" name="Group 355"/>
          <p:cNvGrpSpPr>
            <a:grpSpLocks/>
          </p:cNvGrpSpPr>
          <p:nvPr/>
        </p:nvGrpSpPr>
        <p:grpSpPr bwMode="auto">
          <a:xfrm>
            <a:off x="108373" y="8112196"/>
            <a:ext cx="3154116" cy="557670"/>
            <a:chOff x="0" y="4468"/>
            <a:chExt cx="674" cy="416"/>
          </a:xfrm>
        </p:grpSpPr>
        <p:sp>
          <p:nvSpPr>
            <p:cNvPr id="146786" name="Rectangle 354"/>
            <p:cNvSpPr>
              <a:spLocks noChangeArrowheads="1"/>
            </p:cNvSpPr>
            <p:nvPr/>
          </p:nvSpPr>
          <p:spPr bwMode="auto">
            <a:xfrm>
              <a:off x="0" y="4468"/>
              <a:ext cx="674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85" name="Group 353"/>
            <p:cNvGrpSpPr>
              <a:grpSpLocks/>
            </p:cNvGrpSpPr>
            <p:nvPr/>
          </p:nvGrpSpPr>
          <p:grpSpPr bwMode="auto">
            <a:xfrm>
              <a:off x="0" y="4468"/>
              <a:ext cx="674" cy="404"/>
              <a:chOff x="0" y="4468"/>
              <a:chExt cx="674" cy="404"/>
            </a:xfrm>
          </p:grpSpPr>
          <p:sp>
            <p:nvSpPr>
              <p:cNvPr id="146507" name="Rectangle 75"/>
              <p:cNvSpPr>
                <a:spLocks noChangeArrowheads="1"/>
              </p:cNvSpPr>
              <p:nvPr/>
            </p:nvSpPr>
            <p:spPr bwMode="auto">
              <a:xfrm>
                <a:off x="6" y="4474"/>
                <a:ext cx="662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l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 b="1" i="1">
                    <a:latin typeface="Arial" charset="0"/>
                    <a:cs typeface="Arial" charset="0"/>
                  </a:rPr>
                  <a:t>Integrated Methodology</a:t>
                </a: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84" name="Rectangle 352"/>
              <p:cNvSpPr>
                <a:spLocks noChangeArrowheads="1"/>
              </p:cNvSpPr>
              <p:nvPr/>
            </p:nvSpPr>
            <p:spPr bwMode="auto">
              <a:xfrm>
                <a:off x="0" y="4468"/>
                <a:ext cx="674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91" name="Group 359"/>
          <p:cNvGrpSpPr>
            <a:grpSpLocks/>
          </p:cNvGrpSpPr>
          <p:nvPr/>
        </p:nvGrpSpPr>
        <p:grpSpPr bwMode="auto">
          <a:xfrm>
            <a:off x="3262490" y="8112196"/>
            <a:ext cx="1605279" cy="557670"/>
            <a:chOff x="674" y="4468"/>
            <a:chExt cx="343" cy="416"/>
          </a:xfrm>
        </p:grpSpPr>
        <p:sp>
          <p:nvSpPr>
            <p:cNvPr id="146790" name="Rectangle 358"/>
            <p:cNvSpPr>
              <a:spLocks noChangeArrowheads="1"/>
            </p:cNvSpPr>
            <p:nvPr/>
          </p:nvSpPr>
          <p:spPr bwMode="auto">
            <a:xfrm>
              <a:off x="674" y="4468"/>
              <a:ext cx="343" cy="41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89" name="Group 357"/>
            <p:cNvGrpSpPr>
              <a:grpSpLocks/>
            </p:cNvGrpSpPr>
            <p:nvPr/>
          </p:nvGrpSpPr>
          <p:grpSpPr bwMode="auto">
            <a:xfrm>
              <a:off x="674" y="4468"/>
              <a:ext cx="343" cy="404"/>
              <a:chOff x="674" y="4468"/>
              <a:chExt cx="343" cy="404"/>
            </a:xfrm>
          </p:grpSpPr>
          <p:sp>
            <p:nvSpPr>
              <p:cNvPr id="146508" name="Rectangle 76"/>
              <p:cNvSpPr>
                <a:spLocks noChangeArrowheads="1"/>
              </p:cNvSpPr>
              <p:nvPr/>
            </p:nvSpPr>
            <p:spPr bwMode="auto">
              <a:xfrm>
                <a:off x="680" y="4474"/>
                <a:ext cx="331" cy="39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788" name="Rectangle 356"/>
              <p:cNvSpPr>
                <a:spLocks noChangeArrowheads="1"/>
              </p:cNvSpPr>
              <p:nvPr/>
            </p:nvSpPr>
            <p:spPr bwMode="auto">
              <a:xfrm>
                <a:off x="674" y="446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95" name="Group 363"/>
          <p:cNvGrpSpPr>
            <a:grpSpLocks/>
          </p:cNvGrpSpPr>
          <p:nvPr/>
        </p:nvGrpSpPr>
        <p:grpSpPr bwMode="auto">
          <a:xfrm>
            <a:off x="4867769" y="8112196"/>
            <a:ext cx="1607538" cy="557670"/>
            <a:chOff x="1017" y="4468"/>
            <a:chExt cx="343" cy="416"/>
          </a:xfrm>
        </p:grpSpPr>
        <p:sp>
          <p:nvSpPr>
            <p:cNvPr id="146794" name="Rectangle 362"/>
            <p:cNvSpPr>
              <a:spLocks noChangeArrowheads="1"/>
            </p:cNvSpPr>
            <p:nvPr/>
          </p:nvSpPr>
          <p:spPr bwMode="auto">
            <a:xfrm>
              <a:off x="1017" y="446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93" name="Group 361"/>
            <p:cNvGrpSpPr>
              <a:grpSpLocks/>
            </p:cNvGrpSpPr>
            <p:nvPr/>
          </p:nvGrpSpPr>
          <p:grpSpPr bwMode="auto">
            <a:xfrm>
              <a:off x="1017" y="4468"/>
              <a:ext cx="343" cy="404"/>
              <a:chOff x="1017" y="4468"/>
              <a:chExt cx="343" cy="404"/>
            </a:xfrm>
          </p:grpSpPr>
          <p:sp>
            <p:nvSpPr>
              <p:cNvPr id="146509" name="Rectangle 77"/>
              <p:cNvSpPr>
                <a:spLocks noChangeArrowheads="1"/>
              </p:cNvSpPr>
              <p:nvPr/>
            </p:nvSpPr>
            <p:spPr bwMode="auto">
              <a:xfrm>
                <a:off x="1023" y="447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792" name="Rectangle 360"/>
              <p:cNvSpPr>
                <a:spLocks noChangeArrowheads="1"/>
              </p:cNvSpPr>
              <p:nvPr/>
            </p:nvSpPr>
            <p:spPr bwMode="auto">
              <a:xfrm>
                <a:off x="1017" y="446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799" name="Group 367"/>
          <p:cNvGrpSpPr>
            <a:grpSpLocks/>
          </p:cNvGrpSpPr>
          <p:nvPr/>
        </p:nvGrpSpPr>
        <p:grpSpPr bwMode="auto">
          <a:xfrm>
            <a:off x="6475307" y="8112196"/>
            <a:ext cx="1605281" cy="557670"/>
            <a:chOff x="1360" y="4468"/>
            <a:chExt cx="343" cy="416"/>
          </a:xfrm>
        </p:grpSpPr>
        <p:sp>
          <p:nvSpPr>
            <p:cNvPr id="146798" name="Rectangle 366"/>
            <p:cNvSpPr>
              <a:spLocks noChangeArrowheads="1"/>
            </p:cNvSpPr>
            <p:nvPr/>
          </p:nvSpPr>
          <p:spPr bwMode="auto">
            <a:xfrm>
              <a:off x="1360" y="446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797" name="Group 365"/>
            <p:cNvGrpSpPr>
              <a:grpSpLocks/>
            </p:cNvGrpSpPr>
            <p:nvPr/>
          </p:nvGrpSpPr>
          <p:grpSpPr bwMode="auto">
            <a:xfrm>
              <a:off x="1360" y="4468"/>
              <a:ext cx="343" cy="404"/>
              <a:chOff x="1360" y="4468"/>
              <a:chExt cx="343" cy="404"/>
            </a:xfrm>
          </p:grpSpPr>
          <p:sp>
            <p:nvSpPr>
              <p:cNvPr id="146510" name="Rectangle 78"/>
              <p:cNvSpPr>
                <a:spLocks noChangeArrowheads="1"/>
              </p:cNvSpPr>
              <p:nvPr/>
            </p:nvSpPr>
            <p:spPr bwMode="auto">
              <a:xfrm>
                <a:off x="1366" y="447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796" name="Rectangle 364"/>
              <p:cNvSpPr>
                <a:spLocks noChangeArrowheads="1"/>
              </p:cNvSpPr>
              <p:nvPr/>
            </p:nvSpPr>
            <p:spPr bwMode="auto">
              <a:xfrm>
                <a:off x="1360" y="446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803" name="Group 371"/>
          <p:cNvGrpSpPr>
            <a:grpSpLocks/>
          </p:cNvGrpSpPr>
          <p:nvPr/>
        </p:nvGrpSpPr>
        <p:grpSpPr bwMode="auto">
          <a:xfrm>
            <a:off x="8080588" y="8112196"/>
            <a:ext cx="1605279" cy="557670"/>
            <a:chOff x="1703" y="4468"/>
            <a:chExt cx="343" cy="416"/>
          </a:xfrm>
        </p:grpSpPr>
        <p:sp>
          <p:nvSpPr>
            <p:cNvPr id="146802" name="Rectangle 370"/>
            <p:cNvSpPr>
              <a:spLocks noChangeArrowheads="1"/>
            </p:cNvSpPr>
            <p:nvPr/>
          </p:nvSpPr>
          <p:spPr bwMode="auto">
            <a:xfrm>
              <a:off x="1703" y="446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801" name="Group 369"/>
            <p:cNvGrpSpPr>
              <a:grpSpLocks/>
            </p:cNvGrpSpPr>
            <p:nvPr/>
          </p:nvGrpSpPr>
          <p:grpSpPr bwMode="auto">
            <a:xfrm>
              <a:off x="1703" y="4468"/>
              <a:ext cx="343" cy="404"/>
              <a:chOff x="1703" y="4468"/>
              <a:chExt cx="343" cy="404"/>
            </a:xfrm>
          </p:grpSpPr>
          <p:sp>
            <p:nvSpPr>
              <p:cNvPr id="146511" name="Rectangle 79"/>
              <p:cNvSpPr>
                <a:spLocks noChangeArrowheads="1"/>
              </p:cNvSpPr>
              <p:nvPr/>
            </p:nvSpPr>
            <p:spPr bwMode="auto">
              <a:xfrm>
                <a:off x="1709" y="447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>
                    <a:latin typeface="Times" charset="0"/>
                    <a:cs typeface="Times New Roman" charset="0"/>
                  </a:rPr>
                  <a:t>√</a:t>
                </a:r>
                <a:endParaRPr lang="en-US" sz="2000" b="1">
                  <a:latin typeface="Times New Roman" charset="0"/>
                </a:endParaRPr>
              </a:p>
            </p:txBody>
          </p:sp>
          <p:sp>
            <p:nvSpPr>
              <p:cNvPr id="146800" name="Rectangle 368"/>
              <p:cNvSpPr>
                <a:spLocks noChangeArrowheads="1"/>
              </p:cNvSpPr>
              <p:nvPr/>
            </p:nvSpPr>
            <p:spPr bwMode="auto">
              <a:xfrm>
                <a:off x="1703" y="446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807" name="Group 375"/>
          <p:cNvGrpSpPr>
            <a:grpSpLocks/>
          </p:cNvGrpSpPr>
          <p:nvPr/>
        </p:nvGrpSpPr>
        <p:grpSpPr bwMode="auto">
          <a:xfrm>
            <a:off x="9685867" y="8112196"/>
            <a:ext cx="1605281" cy="557670"/>
            <a:chOff x="2046" y="4468"/>
            <a:chExt cx="343" cy="416"/>
          </a:xfrm>
        </p:grpSpPr>
        <p:sp>
          <p:nvSpPr>
            <p:cNvPr id="146806" name="Rectangle 374"/>
            <p:cNvSpPr>
              <a:spLocks noChangeArrowheads="1"/>
            </p:cNvSpPr>
            <p:nvPr/>
          </p:nvSpPr>
          <p:spPr bwMode="auto">
            <a:xfrm>
              <a:off x="2046" y="446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805" name="Group 373"/>
            <p:cNvGrpSpPr>
              <a:grpSpLocks/>
            </p:cNvGrpSpPr>
            <p:nvPr/>
          </p:nvGrpSpPr>
          <p:grpSpPr bwMode="auto">
            <a:xfrm>
              <a:off x="2046" y="4468"/>
              <a:ext cx="343" cy="404"/>
              <a:chOff x="2046" y="4468"/>
              <a:chExt cx="343" cy="404"/>
            </a:xfrm>
          </p:grpSpPr>
          <p:sp>
            <p:nvSpPr>
              <p:cNvPr id="146512" name="Rectangle 80"/>
              <p:cNvSpPr>
                <a:spLocks noChangeArrowheads="1"/>
              </p:cNvSpPr>
              <p:nvPr/>
            </p:nvSpPr>
            <p:spPr bwMode="auto">
              <a:xfrm>
                <a:off x="2052" y="447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804" name="Rectangle 372"/>
              <p:cNvSpPr>
                <a:spLocks noChangeArrowheads="1"/>
              </p:cNvSpPr>
              <p:nvPr/>
            </p:nvSpPr>
            <p:spPr bwMode="auto">
              <a:xfrm>
                <a:off x="2046" y="446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6811" name="Group 379"/>
          <p:cNvGrpSpPr>
            <a:grpSpLocks/>
          </p:cNvGrpSpPr>
          <p:nvPr/>
        </p:nvGrpSpPr>
        <p:grpSpPr bwMode="auto">
          <a:xfrm>
            <a:off x="11291148" y="8112196"/>
            <a:ext cx="1605279" cy="557670"/>
            <a:chOff x="2389" y="4468"/>
            <a:chExt cx="343" cy="416"/>
          </a:xfrm>
        </p:grpSpPr>
        <p:sp>
          <p:nvSpPr>
            <p:cNvPr id="146810" name="Rectangle 378"/>
            <p:cNvSpPr>
              <a:spLocks noChangeArrowheads="1"/>
            </p:cNvSpPr>
            <p:nvPr/>
          </p:nvSpPr>
          <p:spPr bwMode="auto">
            <a:xfrm>
              <a:off x="2389" y="4468"/>
              <a:ext cx="343" cy="41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809" name="Group 377"/>
            <p:cNvGrpSpPr>
              <a:grpSpLocks/>
            </p:cNvGrpSpPr>
            <p:nvPr/>
          </p:nvGrpSpPr>
          <p:grpSpPr bwMode="auto">
            <a:xfrm>
              <a:off x="2389" y="4468"/>
              <a:ext cx="343" cy="404"/>
              <a:chOff x="2389" y="4468"/>
              <a:chExt cx="343" cy="404"/>
            </a:xfrm>
          </p:grpSpPr>
          <p:sp>
            <p:nvSpPr>
              <p:cNvPr id="146513" name="Rectangle 81"/>
              <p:cNvSpPr>
                <a:spLocks noChangeArrowheads="1"/>
              </p:cNvSpPr>
              <p:nvPr/>
            </p:nvSpPr>
            <p:spPr bwMode="auto">
              <a:xfrm>
                <a:off x="2395" y="4474"/>
                <a:ext cx="331" cy="39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700">
                    <a:latin typeface="Times" charset="0"/>
                    <a:cs typeface="Times New Roman" charset="0"/>
                  </a:rPr>
                  <a:t> </a:t>
                </a:r>
              </a:p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700">
                  <a:latin typeface="Times New Roman" charset="0"/>
                </a:endParaRPr>
              </a:p>
            </p:txBody>
          </p:sp>
          <p:sp>
            <p:nvSpPr>
              <p:cNvPr id="146808" name="Rectangle 376"/>
              <p:cNvSpPr>
                <a:spLocks noChangeArrowheads="1"/>
              </p:cNvSpPr>
              <p:nvPr/>
            </p:nvSpPr>
            <p:spPr bwMode="auto">
              <a:xfrm>
                <a:off x="2389" y="4468"/>
                <a:ext cx="343" cy="40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6814" name="Text Box 382"/>
          <p:cNvSpPr txBox="1">
            <a:spLocks noChangeArrowheads="1"/>
          </p:cNvSpPr>
          <p:nvPr/>
        </p:nvSpPr>
        <p:spPr bwMode="auto">
          <a:xfrm>
            <a:off x="8670814" y="3262490"/>
            <a:ext cx="429344" cy="43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Times" charset="0"/>
                <a:cs typeface="Times New Roman" charset="0"/>
              </a:rPr>
              <a:t>√</a:t>
            </a:r>
            <a:endParaRPr lang="en-GB"/>
          </a:p>
        </p:txBody>
      </p:sp>
      <p:sp>
        <p:nvSpPr>
          <p:cNvPr id="146815" name="Text Box 383"/>
          <p:cNvSpPr txBox="1">
            <a:spLocks noChangeArrowheads="1"/>
          </p:cNvSpPr>
          <p:nvPr/>
        </p:nvSpPr>
        <p:spPr bwMode="auto">
          <a:xfrm>
            <a:off x="4985174" y="3251200"/>
            <a:ext cx="1408853" cy="43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sz="2000" b="1">
                <a:latin typeface="Times" charset="0"/>
                <a:cs typeface="Times New Roman" charset="0"/>
              </a:rPr>
              <a:t>√</a:t>
            </a:r>
            <a:endParaRPr lang="en-GB" sz="2000" b="1">
              <a:latin typeface="Times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4703" y="2009423"/>
            <a:ext cx="11573369" cy="7121031"/>
          </a:xfrm>
        </p:spPr>
        <p:txBody>
          <a:bodyPr/>
          <a:lstStyle/>
          <a:p>
            <a:r>
              <a:rPr lang="en-GB" sz="2800" dirty="0"/>
              <a:t>Agent Factory:</a:t>
            </a:r>
          </a:p>
          <a:p>
            <a:pPr lvl="1"/>
            <a:r>
              <a:rPr lang="en-GB" sz="2600" dirty="0"/>
              <a:t>Is a cohesive framework for the development and deployment of agent-oriented applications on J2ME-compliant devices.</a:t>
            </a:r>
          </a:p>
          <a:p>
            <a:pPr lvl="1"/>
            <a:r>
              <a:rPr lang="en-GB" sz="2600" dirty="0"/>
              <a:t>Offers a visually intuitive development environment that:</a:t>
            </a:r>
          </a:p>
          <a:p>
            <a:pPr lvl="2"/>
            <a:r>
              <a:rPr lang="en-GB" sz="2300" dirty="0"/>
              <a:t>Promotes design reuse.</a:t>
            </a:r>
          </a:p>
          <a:p>
            <a:pPr lvl="2"/>
            <a:r>
              <a:rPr lang="en-GB" sz="2300" dirty="0"/>
              <a:t>Has strong links with Agent UML.</a:t>
            </a:r>
          </a:p>
          <a:p>
            <a:pPr lvl="2"/>
            <a:r>
              <a:rPr lang="en-GB" sz="2300" dirty="0"/>
              <a:t>Delivers a rich set of tools to support the development and debugging of agent designs.</a:t>
            </a:r>
          </a:p>
          <a:p>
            <a:pPr lvl="1"/>
            <a:r>
              <a:rPr lang="en-GB" sz="2600" dirty="0"/>
              <a:t>Provides a rich coupling between an Agent Development Methodology and the Agent Factory toolset.</a:t>
            </a:r>
          </a:p>
          <a:p>
            <a:pPr lvl="1"/>
            <a:r>
              <a:rPr lang="en-GB" sz="2600" dirty="0"/>
              <a:t>Supports mobile agents.</a:t>
            </a:r>
          </a:p>
          <a:p>
            <a:pPr>
              <a:buFont typeface="Wingdings" charset="0"/>
              <a:buNone/>
            </a:pPr>
            <a:endParaRPr lang="en-GB" sz="2800" dirty="0"/>
          </a:p>
        </p:txBody>
      </p:sp>
      <p:pic>
        <p:nvPicPr>
          <p:cNvPr id="69636" name="Picture 4" descr="BS00125_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40249" y="216747"/>
            <a:ext cx="2047804" cy="172945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53928" y="340296"/>
            <a:ext cx="5075484" cy="713458"/>
          </a:xfrm>
          <a:noFill/>
          <a:ln/>
        </p:spPr>
        <p:txBody>
          <a:bodyPr/>
          <a:lstStyle/>
          <a:p>
            <a:r>
              <a:rPr lang="en-GB" b="0" dirty="0">
                <a:latin typeface="Times" charset="0"/>
              </a:rPr>
              <a:t>Blind Commitment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551859" y="3269263"/>
            <a:ext cx="9878506" cy="157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Blind commitment is defined as the adherence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to a commitment until such time as the agent believes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it has achieved the commitment</a:t>
            </a:r>
            <a:r>
              <a:rPr lang="en-GB" sz="3400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80" y="268288"/>
            <a:ext cx="4287519" cy="740551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Things to Do!</a:t>
            </a: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 bwMode="auto">
          <a:xfrm>
            <a:off x="3889996" y="2428528"/>
            <a:ext cx="8733084" cy="490163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Read and take notes on </a:t>
            </a:r>
            <a:r>
              <a:rPr lang="en-US" dirty="0" err="1">
                <a:solidFill>
                  <a:srgbClr val="00429A"/>
                </a:solidFill>
                <a:latin typeface="Times" charset="0"/>
                <a:ea typeface="ＭＳ Ｐゴシック" charset="0"/>
              </a:rPr>
              <a:t>pp</a:t>
            </a: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 54-61 Wooldridge intelligent agents book;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Read and take notes on  </a:t>
            </a:r>
            <a:r>
              <a:rPr lang="en-US" dirty="0" err="1">
                <a:solidFill>
                  <a:srgbClr val="00429A"/>
                </a:solidFill>
                <a:latin typeface="Times" charset="0"/>
                <a:ea typeface="ＭＳ Ｐゴシック" charset="0"/>
              </a:rPr>
              <a:t>pp</a:t>
            </a: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 76-</a:t>
            </a:r>
            <a:r>
              <a:rPr lang="en-US">
                <a:solidFill>
                  <a:srgbClr val="00429A"/>
                </a:solidFill>
                <a:latin typeface="Times" charset="0"/>
                <a:ea typeface="ＭＳ Ｐゴシック" charset="0"/>
              </a:rPr>
              <a:t>80 Wooldridge intelligent agents book;</a:t>
            </a: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60000"/>
                  <a:lumOff val="40000"/>
                </a:schemeClr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36" y="3148608"/>
            <a:ext cx="3075596" cy="21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7904" y="340296"/>
            <a:ext cx="7466470" cy="713458"/>
          </a:xfrm>
          <a:noFill/>
          <a:ln/>
        </p:spPr>
        <p:txBody>
          <a:bodyPr/>
          <a:lstStyle/>
          <a:p>
            <a:r>
              <a:rPr lang="en-GB" b="0" dirty="0">
                <a:latin typeface="Times" charset="0"/>
              </a:rPr>
              <a:t>Single-Minded Commitment</a:t>
            </a: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345196" y="3109636"/>
            <a:ext cx="10002838" cy="522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Single-minded commitment represents a relaxation of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blind commitment in that the agent will not drop its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commitments unless it believes that they are no longer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achievable. 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The computational overhead of </a:t>
            </a:r>
            <a:r>
              <a:rPr lang="en-GB" sz="3400" dirty="0" err="1">
                <a:solidFill>
                  <a:srgbClr val="00429A"/>
                </a:solidFill>
              </a:rPr>
              <a:t>assertaining</a:t>
            </a:r>
            <a:r>
              <a:rPr lang="en-GB" sz="3400" dirty="0">
                <a:solidFill>
                  <a:srgbClr val="00429A"/>
                </a:solidFill>
              </a:rPr>
              <a:t> whether a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given goal is achievable can be considerable. 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err="1">
                <a:solidFill>
                  <a:srgbClr val="00429A"/>
                </a:solidFill>
              </a:rPr>
              <a:t>Rao</a:t>
            </a:r>
            <a:r>
              <a:rPr lang="en-GB" sz="3400" dirty="0">
                <a:solidFill>
                  <a:srgbClr val="00429A"/>
                </a:solidFill>
              </a:rPr>
              <a:t> and </a:t>
            </a:r>
            <a:r>
              <a:rPr lang="en-GB" sz="3400" dirty="0" err="1">
                <a:solidFill>
                  <a:srgbClr val="00429A"/>
                </a:solidFill>
              </a:rPr>
              <a:t>Georgeff</a:t>
            </a:r>
            <a:r>
              <a:rPr lang="en-GB" sz="3400" dirty="0">
                <a:solidFill>
                  <a:srgbClr val="00429A"/>
                </a:solidFill>
              </a:rPr>
              <a:t> suggest that this can be achieved by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permitting belief revision but not goal revision</a:t>
            </a:r>
            <a:r>
              <a:rPr lang="en-GB" sz="3400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3928" y="340296"/>
            <a:ext cx="7218115" cy="713458"/>
          </a:xfrm>
          <a:noFill/>
          <a:ln/>
        </p:spPr>
        <p:txBody>
          <a:bodyPr/>
          <a:lstStyle/>
          <a:p>
            <a:r>
              <a:rPr lang="en-GB" b="0" dirty="0">
                <a:latin typeface="Times" charset="0"/>
              </a:rPr>
              <a:t>Open-Minded Commitment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525910" y="3449037"/>
            <a:ext cx="11426919" cy="157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Open-minded commitment offers a further relaxation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in that an agent is willing to revise its goals and beliefs,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retaining commitments that are still </a:t>
            </a:r>
            <a:r>
              <a:rPr lang="en-GB" sz="3400" dirty="0" err="1">
                <a:solidFill>
                  <a:srgbClr val="00429A"/>
                </a:solidFill>
              </a:rPr>
              <a:t>compatable</a:t>
            </a:r>
            <a:r>
              <a:rPr lang="en-GB" sz="3400" dirty="0">
                <a:solidFill>
                  <a:srgbClr val="00429A"/>
                </a:solidFill>
              </a:rPr>
              <a:t> with its goals.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912" y="340296"/>
            <a:ext cx="7306169" cy="713458"/>
          </a:xfrm>
          <a:noFill/>
          <a:ln/>
        </p:spPr>
        <p:txBody>
          <a:bodyPr/>
          <a:lstStyle/>
          <a:p>
            <a:r>
              <a:rPr lang="en-GB" b="0" dirty="0">
                <a:latin typeface="Times" charset="0"/>
              </a:rPr>
              <a:t>Communication within DAI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885776" y="2516672"/>
            <a:ext cx="10681134" cy="696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Communication is central to the development of any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satisfactory Multi-Agent System. Effective communication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is a prerequisite for achieving system </a:t>
            </a:r>
            <a:r>
              <a:rPr lang="en-GB" sz="3400" i="1" dirty="0">
                <a:solidFill>
                  <a:schemeClr val="tx2"/>
                </a:solidFill>
              </a:rPr>
              <a:t>coordination</a:t>
            </a:r>
            <a:r>
              <a:rPr lang="en-GB" sz="3400" dirty="0">
                <a:solidFill>
                  <a:srgbClr val="00429A"/>
                </a:solidFill>
              </a:rPr>
              <a:t> and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system </a:t>
            </a:r>
            <a:r>
              <a:rPr lang="en-GB" sz="3400" i="1" dirty="0">
                <a:solidFill>
                  <a:srgbClr val="00974A"/>
                </a:solidFill>
              </a:rPr>
              <a:t>coherence</a:t>
            </a:r>
            <a:r>
              <a:rPr lang="en-GB" sz="3400" dirty="0">
                <a:solidFill>
                  <a:srgbClr val="00429A"/>
                </a:solidFill>
              </a:rPr>
              <a:t>. </a:t>
            </a:r>
          </a:p>
          <a:p>
            <a:pPr algn="just" defTabSz="1257563">
              <a:lnSpc>
                <a:spcPct val="85000"/>
              </a:lnSpc>
            </a:pPr>
            <a:endParaRPr lang="en-GB" sz="12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Werner [Wer89] has identified several discrete classes of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communication that occurs within Multi-Agent Systems.</a:t>
            </a:r>
          </a:p>
          <a:p>
            <a:pPr algn="just" defTabSz="1257563">
              <a:lnSpc>
                <a:spcPct val="85000"/>
              </a:lnSpc>
            </a:pPr>
            <a:endParaRPr lang="en-GB" sz="12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These are:-</a:t>
            </a:r>
          </a:p>
          <a:p>
            <a:pPr algn="just" defTabSz="1257563">
              <a:lnSpc>
                <a:spcPct val="85000"/>
              </a:lnSpc>
            </a:pPr>
            <a:endParaRPr lang="en-GB" sz="12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1. Complete </a:t>
            </a:r>
            <a:r>
              <a:rPr lang="en-GB" sz="3400" dirty="0" err="1">
                <a:solidFill>
                  <a:srgbClr val="00429A"/>
                </a:solidFill>
              </a:rPr>
              <a:t>abscence</a:t>
            </a:r>
            <a:r>
              <a:rPr lang="en-GB" sz="3400" dirty="0">
                <a:solidFill>
                  <a:srgbClr val="00429A"/>
                </a:solidFill>
              </a:rPr>
              <a:t> of communication;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2. Inter-Agent Signalling;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3. Message Passing;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4. Plan Passing;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5. Speech Acts;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Title &amp; Subtitle">
  <a:themeElements>
    <a:clrScheme name="Custom 4">
      <a:dk1>
        <a:srgbClr val="00429A"/>
      </a:dk1>
      <a:lt1>
        <a:srgbClr val="009ADE"/>
      </a:lt1>
      <a:dk2>
        <a:srgbClr val="00974A"/>
      </a:dk2>
      <a:lt2>
        <a:srgbClr val="D6D6D6"/>
      </a:lt2>
      <a:accent1>
        <a:srgbClr val="FED100"/>
      </a:accent1>
      <a:accent2>
        <a:srgbClr val="009ADE"/>
      </a:accent2>
      <a:accent3>
        <a:srgbClr val="72BE44"/>
      </a:accent3>
      <a:accent4>
        <a:srgbClr val="00974A"/>
      </a:accent4>
      <a:accent5>
        <a:srgbClr val="FFFFFF"/>
      </a:accent5>
      <a:accent6>
        <a:srgbClr val="FED100"/>
      </a:accent6>
      <a:hlink>
        <a:srgbClr val="009ADE"/>
      </a:hlink>
      <a:folHlink>
        <a:srgbClr val="72BE44"/>
      </a:folHlink>
    </a:clrScheme>
    <a:fontScheme name="Title &amp; Subtitle">
      <a:majorFont>
        <a:latin typeface="Corbel Bold"/>
        <a:ea typeface="ヒラギノ角ゴ ProN W6"/>
        <a:cs typeface="ヒラギノ角ゴ ProN W6"/>
      </a:majorFont>
      <a:minorFont>
        <a:latin typeface="Corbe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Custom 5">
      <a:dk1>
        <a:srgbClr val="00429A"/>
      </a:dk1>
      <a:lt1>
        <a:srgbClr val="009ADE"/>
      </a:lt1>
      <a:dk2>
        <a:srgbClr val="00974A"/>
      </a:dk2>
      <a:lt2>
        <a:srgbClr val="000000"/>
      </a:lt2>
      <a:accent1>
        <a:srgbClr val="FFFFFF"/>
      </a:accent1>
      <a:accent2>
        <a:srgbClr val="009ADE"/>
      </a:accent2>
      <a:accent3>
        <a:srgbClr val="72BE44"/>
      </a:accent3>
      <a:accent4>
        <a:srgbClr val="00974A"/>
      </a:accent4>
      <a:accent5>
        <a:srgbClr val="009ADE"/>
      </a:accent5>
      <a:accent6>
        <a:srgbClr val="FED100"/>
      </a:accent6>
      <a:hlink>
        <a:srgbClr val="009ADE"/>
      </a:hlink>
      <a:folHlink>
        <a:srgbClr val="72BE44"/>
      </a:folHlink>
    </a:clrScheme>
    <a:fontScheme name="Title &amp; Bullets">
      <a:majorFont>
        <a:latin typeface="Corbel Bold"/>
        <a:ea typeface="ヒラギノ角ゴ ProN W6"/>
        <a:cs typeface="ヒラギノ角ゴ ProN W6"/>
      </a:majorFont>
      <a:minorFont>
        <a:latin typeface="Corbe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3716</Words>
  <Characters>0</Characters>
  <Application>Microsoft Office PowerPoint</Application>
  <PresentationFormat>Custom</PresentationFormat>
  <Lines>0</Lines>
  <Paragraphs>696</Paragraphs>
  <Slides>60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Arial Narrow</vt:lpstr>
      <vt:lpstr>Calibri</vt:lpstr>
      <vt:lpstr>Corbel</vt:lpstr>
      <vt:lpstr>Corbel Bold</vt:lpstr>
      <vt:lpstr>Helvetica</vt:lpstr>
      <vt:lpstr>Tahoma</vt:lpstr>
      <vt:lpstr>Times</vt:lpstr>
      <vt:lpstr>Times New Roman</vt:lpstr>
      <vt:lpstr>Wingdings</vt:lpstr>
      <vt:lpstr>Title &amp; Subtitle</vt:lpstr>
      <vt:lpstr>Title &amp; Bullets</vt:lpstr>
      <vt:lpstr>COMP 41400  Multi-Agent Systems (MAS)   Lectures 9 &amp; 10 Belief Desire Intention Architectures</vt:lpstr>
      <vt:lpstr>Belief Desire Intention Architectures</vt:lpstr>
      <vt:lpstr>Beliefs, Desires and Intentions</vt:lpstr>
      <vt:lpstr>Early DAI Environments</vt:lpstr>
      <vt:lpstr>Classes of Commitment</vt:lpstr>
      <vt:lpstr>Blind Commitment</vt:lpstr>
      <vt:lpstr>Single-Minded Commitment</vt:lpstr>
      <vt:lpstr>Open-Minded Commitment</vt:lpstr>
      <vt:lpstr>Communication within DAI</vt:lpstr>
      <vt:lpstr>Coordination</vt:lpstr>
      <vt:lpstr>Coherence</vt:lpstr>
      <vt:lpstr>Absence of Communication</vt:lpstr>
      <vt:lpstr>Agent Signalling</vt:lpstr>
      <vt:lpstr>Message Passing</vt:lpstr>
      <vt:lpstr>Plan Passing</vt:lpstr>
      <vt:lpstr>Essence of Speech Acts</vt:lpstr>
      <vt:lpstr>Speech Acts and State Change</vt:lpstr>
      <vt:lpstr>A Pragmmatic Theory of Speech</vt:lpstr>
      <vt:lpstr>Speech Act Actions</vt:lpstr>
      <vt:lpstr>Speech Acts and Austin</vt:lpstr>
      <vt:lpstr>Objects versus Agents</vt:lpstr>
      <vt:lpstr>Active Objects</vt:lpstr>
      <vt:lpstr>COMP 41400  Multi-Agent Systems (MAS)   Lectures 9 &amp; 10 Belief &amp; Commitment Management expemplified via Agent Factory</vt:lpstr>
      <vt:lpstr>Agent Factory Layers</vt:lpstr>
      <vt:lpstr>What is Agent Factory?</vt:lpstr>
      <vt:lpstr>What is Agent Factory?</vt:lpstr>
      <vt:lpstr>What is Agent Factory?</vt:lpstr>
      <vt:lpstr>What is Agent Factory?</vt:lpstr>
      <vt:lpstr>What is Agent Factory?</vt:lpstr>
      <vt:lpstr>What is Agent Factory?</vt:lpstr>
      <vt:lpstr>AF-APL</vt:lpstr>
      <vt:lpstr>Executing AF-APL</vt:lpstr>
      <vt:lpstr>Belief Management</vt:lpstr>
      <vt:lpstr>Belief Management</vt:lpstr>
      <vt:lpstr>Representing Beliefs in AF-APL</vt:lpstr>
      <vt:lpstr>Temporal Beliefs</vt:lpstr>
      <vt:lpstr>Belief Rules</vt:lpstr>
      <vt:lpstr>Commitment Management</vt:lpstr>
      <vt:lpstr>Commitment Maintenance</vt:lpstr>
      <vt:lpstr>Commitment States</vt:lpstr>
      <vt:lpstr>Commitment Structure Example</vt:lpstr>
      <vt:lpstr>Commitment Structure Example</vt:lpstr>
      <vt:lpstr>Commitment Structure Example</vt:lpstr>
      <vt:lpstr>Commitment Structure Example</vt:lpstr>
      <vt:lpstr>Commitment Structure Example</vt:lpstr>
      <vt:lpstr>Commitment Structure Example</vt:lpstr>
      <vt:lpstr>Commitment Structure Example</vt:lpstr>
      <vt:lpstr>Commitment Structure Example</vt:lpstr>
      <vt:lpstr>Failure Example</vt:lpstr>
      <vt:lpstr>Failure Example</vt:lpstr>
      <vt:lpstr>Failure Example</vt:lpstr>
      <vt:lpstr>Key AF-APL Agent Concepts</vt:lpstr>
      <vt:lpstr>Commitment Failure Handling</vt:lpstr>
      <vt:lpstr>Commitment Realisation &amp; Refinement</vt:lpstr>
      <vt:lpstr>Representing Activities</vt:lpstr>
      <vt:lpstr>Commitment Adoption</vt:lpstr>
      <vt:lpstr>Agent Factory in Context I</vt:lpstr>
      <vt:lpstr>Agent Factory in Context II</vt:lpstr>
      <vt:lpstr>Summary</vt:lpstr>
      <vt:lpstr>Things to 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</dc:title>
  <dc:subject/>
  <dc:creator/>
  <cp:keywords/>
  <dc:description/>
  <cp:lastModifiedBy>Meenaz Attar</cp:lastModifiedBy>
  <cp:revision>331</cp:revision>
  <cp:lastPrinted>2014-09-22T08:07:46Z</cp:lastPrinted>
  <dcterms:modified xsi:type="dcterms:W3CDTF">2018-12-09T20:34:30Z</dcterms:modified>
</cp:coreProperties>
</file>