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8" r:id="rId6"/>
    <p:sldId id="259" r:id="rId7"/>
    <p:sldId id="260" r:id="rId8"/>
    <p:sldId id="263" r:id="rId9"/>
    <p:sldId id="272" r:id="rId10"/>
    <p:sldId id="275" r:id="rId11"/>
    <p:sldId id="274" r:id="rId12"/>
    <p:sldId id="265" r:id="rId13"/>
    <p:sldId id="26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3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2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2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6781-BAC9-4525-A351-BE0203346A5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5A47-F0DF-4738-87EA-114FA533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ns.utexas.edu/images/CNS/TIDES/teaching-portal/Team_Contract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gitlab.ucd.ie/users/sign_in" TargetMode="External"/><Relationship Id="rId2" Type="http://schemas.openxmlformats.org/officeDocument/2006/relationships/hyperlink" Target="https://cstech.ucd.ie/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COMP47360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Summary of Guidelines</a:t>
            </a:r>
          </a:p>
        </p:txBody>
      </p:sp>
    </p:spTree>
    <p:extLst>
      <p:ext uri="{BB962C8B-B14F-4D97-AF65-F5344CB8AC3E}">
        <p14:creationId xmlns:p14="http://schemas.microsoft.com/office/powerpoint/2010/main" val="16315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Contribute to your team and the class</a:t>
            </a:r>
          </a:p>
          <a:p>
            <a:r>
              <a:rPr lang="en-GB" dirty="0"/>
              <a:t>Respect each other, mentors, demonstrators, etc.</a:t>
            </a:r>
          </a:p>
          <a:p>
            <a:pPr lvl="2"/>
            <a:r>
              <a:rPr lang="en-GB" dirty="0"/>
              <a:t>Be familiar with UCD Policies on Dignity and respect</a:t>
            </a:r>
          </a:p>
          <a:p>
            <a:r>
              <a:rPr lang="en-GB" dirty="0"/>
              <a:t>Engage in Peer Learning</a:t>
            </a:r>
          </a:p>
          <a:p>
            <a:r>
              <a:rPr lang="en-GB" dirty="0"/>
              <a:t>Engage: Ask Questions at the sessions and presentations.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8194" name="Picture 2" descr="Image result for personal responsibil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Demonstrate Autonomy</a:t>
            </a:r>
          </a:p>
          <a:p>
            <a:pPr lvl="1"/>
            <a:r>
              <a:rPr lang="en-GB" dirty="0"/>
              <a:t>Research</a:t>
            </a:r>
          </a:p>
          <a:p>
            <a:pPr lvl="1"/>
            <a:r>
              <a:rPr lang="en-GB" dirty="0"/>
              <a:t>Seek solutions</a:t>
            </a:r>
          </a:p>
          <a:p>
            <a:pPr lvl="2"/>
            <a:r>
              <a:rPr lang="en-GB" dirty="0"/>
              <a:t>Decide and justify decisions</a:t>
            </a:r>
          </a:p>
          <a:p>
            <a:pPr lvl="1"/>
            <a:r>
              <a:rPr lang="en-GB" dirty="0"/>
              <a:t>Critique state-of-the-art</a:t>
            </a:r>
          </a:p>
          <a:p>
            <a:r>
              <a:rPr lang="en-GB" dirty="0"/>
              <a:t>Know when to ask for help</a:t>
            </a:r>
          </a:p>
          <a:p>
            <a:pPr lvl="1"/>
            <a:r>
              <a:rPr lang="en-GB" dirty="0"/>
              <a:t>Team</a:t>
            </a:r>
          </a:p>
          <a:p>
            <a:pPr lvl="1"/>
            <a:r>
              <a:rPr lang="en-GB" dirty="0"/>
              <a:t>Classmates</a:t>
            </a:r>
          </a:p>
          <a:p>
            <a:pPr lvl="1"/>
            <a:r>
              <a:rPr lang="en-GB" dirty="0"/>
              <a:t>TA</a:t>
            </a:r>
          </a:p>
          <a:p>
            <a:pPr lvl="1"/>
            <a:r>
              <a:rPr lang="en-GB" dirty="0"/>
              <a:t>Mentors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8194" name="Picture 2" descr="Image result for personal responsibil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2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Describe how the team will function</a:t>
            </a:r>
          </a:p>
          <a:p>
            <a:r>
              <a:rPr lang="en-GB" dirty="0"/>
              <a:t>Add agreement</a:t>
            </a:r>
          </a:p>
          <a:p>
            <a:pPr lvl="1"/>
            <a:r>
              <a:rPr lang="en-GB" dirty="0"/>
              <a:t>Team Name and member roles</a:t>
            </a:r>
          </a:p>
          <a:p>
            <a:pPr lvl="1"/>
            <a:r>
              <a:rPr lang="en-GB" dirty="0"/>
              <a:t>Communication/Interaction and record keeping</a:t>
            </a:r>
          </a:p>
          <a:p>
            <a:pPr lvl="1"/>
            <a:r>
              <a:rPr lang="en-GB" dirty="0"/>
              <a:t>How will decisions be made?</a:t>
            </a:r>
          </a:p>
          <a:p>
            <a:pPr lvl="1"/>
            <a:r>
              <a:rPr lang="en-GB" dirty="0"/>
              <a:t>Expectations of members</a:t>
            </a:r>
          </a:p>
          <a:p>
            <a:pPr lvl="1"/>
            <a:r>
              <a:rPr lang="en-GB" dirty="0"/>
              <a:t>What happens if there is a difference of opinion?</a:t>
            </a:r>
          </a:p>
          <a:p>
            <a:pPr lvl="1"/>
            <a:r>
              <a:rPr lang="en-GB" dirty="0"/>
              <a:t>What happens if someone is not contributing?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example</a:t>
            </a:r>
            <a:r>
              <a:rPr lang="en-GB" dirty="0"/>
              <a:t> from University of Texas and elsewhere for ideas</a:t>
            </a:r>
          </a:p>
          <a:p>
            <a:r>
              <a:rPr lang="en-GB" dirty="0"/>
              <a:t>Each team uploads to VLE today!</a:t>
            </a:r>
          </a:p>
          <a:p>
            <a:r>
              <a:rPr lang="en-GB" dirty="0"/>
              <a:t>Can agree to edit at end of week 1</a:t>
            </a:r>
          </a:p>
          <a:p>
            <a:pPr lvl="1"/>
            <a:r>
              <a:rPr lang="en-GB" dirty="0"/>
              <a:t>After effective teamwork presentation by Andrew Hines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4" descr="Image result for agree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04665"/>
            <a:ext cx="1301600" cy="13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Read the Practicum Guidelines</a:t>
            </a:r>
          </a:p>
          <a:p>
            <a:r>
              <a:rPr lang="en-GB" dirty="0"/>
              <a:t>Reports/essays should be done in </a:t>
            </a:r>
            <a:r>
              <a:rPr lang="en-GB" dirty="0" err="1"/>
              <a:t>LaTeX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Find out how it works and what tools and resources are needed.</a:t>
            </a:r>
          </a:p>
          <a:p>
            <a:r>
              <a:rPr lang="en-GB" dirty="0"/>
              <a:t>Ask if you need something clarified</a:t>
            </a:r>
          </a:p>
          <a:p>
            <a:r>
              <a:rPr lang="en-GB" dirty="0"/>
              <a:t>Read UCD Grading Guidelines</a:t>
            </a:r>
          </a:p>
          <a:p>
            <a:r>
              <a:rPr lang="en-GB" dirty="0"/>
              <a:t>Many things are due in the final 2 weeks</a:t>
            </a:r>
          </a:p>
          <a:p>
            <a:pPr lvl="1"/>
            <a:r>
              <a:rPr lang="en-GB" dirty="0"/>
              <a:t>Do not leave things until week 9.</a:t>
            </a:r>
          </a:p>
          <a:p>
            <a:pPr lvl="1"/>
            <a:r>
              <a:rPr lang="en-GB" dirty="0"/>
              <a:t>Determine what you can complete in advance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3200" dirty="0"/>
              <a:t>Enjoy the learning process</a:t>
            </a:r>
          </a:p>
          <a:p>
            <a:pPr marL="742950" lvl="2" indent="-342900"/>
            <a:r>
              <a:rPr lang="en-GB" sz="2800" dirty="0"/>
              <a:t>You will be amazed how much you will learn in this project and what you can achieve.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242" name="Picture 2" descr="Image result for advic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1289-B8B2-4C2E-9683-14FB4A4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Who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77671-6314-4B1E-9421-FF49AD0EE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35500"/>
              </p:ext>
            </p:extLst>
          </p:nvPr>
        </p:nvGraphicFramePr>
        <p:xfrm>
          <a:off x="298133" y="1723233"/>
          <a:ext cx="6146075" cy="2293823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3129521">
                  <a:extLst>
                    <a:ext uri="{9D8B030D-6E8A-4147-A177-3AD203B41FA5}">
                      <a16:colId xmlns:a16="http://schemas.microsoft.com/office/drawing/2014/main" val="3170953831"/>
                    </a:ext>
                  </a:extLst>
                </a:gridCol>
                <a:gridCol w="3016554">
                  <a:extLst>
                    <a:ext uri="{9D8B030D-6E8A-4147-A177-3AD203B41FA5}">
                      <a16:colId xmlns:a16="http://schemas.microsoft.com/office/drawing/2014/main" val="2988487089"/>
                    </a:ext>
                  </a:extLst>
                </a:gridCol>
              </a:tblGrid>
              <a:tr h="34123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Contact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48436127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Gavin McArdle (Module Coordinator)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gavin.mcardle@ucd.ie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12853015"/>
                  </a:ext>
                </a:extLst>
              </a:tr>
              <a:tr h="37127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Colm</a:t>
                      </a:r>
                      <a:r>
                        <a:rPr lang="en-US" sz="1400" kern="1200" dirty="0">
                          <a:effectLst/>
                        </a:rPr>
                        <a:t> Ryan (Module Coordinator)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>
                          <a:effectLst/>
                        </a:rPr>
                        <a:t>colm.ryan@ucd.ie </a:t>
                      </a:r>
                      <a:endParaRPr lang="en-IE" sz="14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43011886"/>
                  </a:ext>
                </a:extLst>
              </a:tr>
              <a:tr h="34123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>
                          <a:effectLst/>
                        </a:rPr>
                        <a:t>Julie Berndsen</a:t>
                      </a:r>
                      <a:endParaRPr lang="en-IE" sz="14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>
                          <a:effectLst/>
                        </a:rPr>
                        <a:t>julie.berndsen@ucd.ie</a:t>
                      </a:r>
                      <a:endParaRPr lang="en-IE" sz="14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81632462"/>
                  </a:ext>
                </a:extLst>
              </a:tr>
              <a:tr h="41057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>
                          <a:effectLst/>
                        </a:rPr>
                        <a:t>Fatemah Golpayegani</a:t>
                      </a:r>
                      <a:endParaRPr lang="en-IE" sz="14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fatemeh.golpayegani@ucd.ie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211754238"/>
                  </a:ext>
                </a:extLst>
              </a:tr>
              <a:tr h="426784">
                <a:tc>
                  <a:txBody>
                    <a:bodyPr/>
                    <a:lstStyle/>
                    <a:p>
                      <a:pPr marL="372745" marR="9525" indent="-373380">
                        <a:lnSpc>
                          <a:spcPts val="1955"/>
                        </a:lnSpc>
                        <a:spcAft>
                          <a:spcPts val="0"/>
                        </a:spcAft>
                      </a:pPr>
                      <a:r>
                        <a:rPr lang="en-IE" sz="1400" kern="150">
                          <a:effectLst/>
                        </a:rPr>
                        <a:t>Pádraig Cunningham</a:t>
                      </a:r>
                      <a:endParaRPr lang="en-IE" sz="1400" kern="150">
                        <a:effectLst/>
                        <a:latin typeface="CMS S 17"/>
                        <a:ea typeface="HGPGothicE" panose="020B04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padraig.cunningham@ucd.ie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835984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8D5FD9-6CE0-4C6F-B9B0-50D191CDD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76213"/>
              </p:ext>
            </p:extLst>
          </p:nvPr>
        </p:nvGraphicFramePr>
        <p:xfrm>
          <a:off x="329709" y="4636153"/>
          <a:ext cx="6114499" cy="501829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13443">
                  <a:extLst>
                    <a:ext uri="{9D8B030D-6E8A-4147-A177-3AD203B41FA5}">
                      <a16:colId xmlns:a16="http://schemas.microsoft.com/office/drawing/2014/main" val="2739440883"/>
                    </a:ext>
                  </a:extLst>
                </a:gridCol>
                <a:gridCol w="3001056">
                  <a:extLst>
                    <a:ext uri="{9D8B030D-6E8A-4147-A177-3AD203B41FA5}">
                      <a16:colId xmlns:a16="http://schemas.microsoft.com/office/drawing/2014/main" val="2144833238"/>
                    </a:ext>
                  </a:extLst>
                </a:gridCol>
              </a:tblGrid>
              <a:tr h="278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Contact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677200750"/>
                  </a:ext>
                </a:extLst>
              </a:tr>
              <a:tr h="19399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1400" kern="1200" dirty="0">
                          <a:effectLst/>
                        </a:rPr>
                        <a:t>Barbara De Kegel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barbara.de-kegel@ucdconnect.ie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547472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934B3F-BA50-4609-98EC-61C13494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8092"/>
              </p:ext>
            </p:extLst>
          </p:nvPr>
        </p:nvGraphicFramePr>
        <p:xfrm>
          <a:off x="329812" y="6025600"/>
          <a:ext cx="6114395" cy="55776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13391">
                  <a:extLst>
                    <a:ext uri="{9D8B030D-6E8A-4147-A177-3AD203B41FA5}">
                      <a16:colId xmlns:a16="http://schemas.microsoft.com/office/drawing/2014/main" val="3751357925"/>
                    </a:ext>
                  </a:extLst>
                </a:gridCol>
                <a:gridCol w="3001004">
                  <a:extLst>
                    <a:ext uri="{9D8B030D-6E8A-4147-A177-3AD203B41FA5}">
                      <a16:colId xmlns:a16="http://schemas.microsoft.com/office/drawing/2014/main" val="727643035"/>
                    </a:ext>
                  </a:extLst>
                </a:gridCol>
              </a:tblGrid>
              <a:tr h="27888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Contact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82430591"/>
                  </a:ext>
                </a:extLst>
              </a:tr>
              <a:tr h="27888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1400" kern="1200">
                          <a:effectLst/>
                        </a:rPr>
                        <a:t>Edel Caraway </a:t>
                      </a:r>
                      <a:endParaRPr lang="en-IE" sz="14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1400" u="none" strike="noStrike" kern="1200" dirty="0">
                          <a:effectLst/>
                        </a:rPr>
                        <a:t>edel.caraway@ucd.ie</a:t>
                      </a:r>
                      <a:endParaRPr lang="en-IE" sz="14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314238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3FA7075-3334-4794-8A35-DE3CBB39E135}"/>
              </a:ext>
            </a:extLst>
          </p:cNvPr>
          <p:cNvSpPr/>
          <p:nvPr/>
        </p:nvSpPr>
        <p:spPr>
          <a:xfrm>
            <a:off x="251520" y="1226061"/>
            <a:ext cx="1557542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675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Mentors</a:t>
            </a:r>
            <a:endParaRPr lang="en-I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D2F25-6A98-40F8-B468-B8766A45D1B2}"/>
              </a:ext>
            </a:extLst>
          </p:cNvPr>
          <p:cNvSpPr/>
          <p:nvPr/>
        </p:nvSpPr>
        <p:spPr>
          <a:xfrm>
            <a:off x="320333" y="4164645"/>
            <a:ext cx="2107180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Demonstrator Support</a:t>
            </a:r>
            <a:endParaRPr lang="en-I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94308-C193-4817-939F-3ACBCEEB7AA7}"/>
              </a:ext>
            </a:extLst>
          </p:cNvPr>
          <p:cNvSpPr/>
          <p:nvPr/>
        </p:nvSpPr>
        <p:spPr>
          <a:xfrm>
            <a:off x="253400" y="5406999"/>
            <a:ext cx="2376163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&amp; Skills Consultant</a:t>
            </a:r>
            <a:endParaRPr lang="en-I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Image result for tutor icon">
            <a:extLst>
              <a:ext uri="{FF2B5EF4-FFF2-40B4-BE49-F238E27FC236}">
                <a16:creationId xmlns:a16="http://schemas.microsoft.com/office/drawing/2014/main" id="{EFF8BBCE-9108-4B3E-8459-98045A1E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97" y="116632"/>
            <a:ext cx="1644041" cy="11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45" y="24679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B108 and B109 in the CS Building are available for exclusive use of COMP47360 for the next 11 weeks.</a:t>
            </a:r>
          </a:p>
          <a:p>
            <a:r>
              <a:rPr lang="en-GB" dirty="0"/>
              <a:t>Building Opening</a:t>
            </a:r>
          </a:p>
          <a:p>
            <a:pPr lvl="1"/>
            <a:r>
              <a:rPr lang="en-GB" dirty="0"/>
              <a:t>Monday-Friday (excluding Bank Holidays): 8:00-18:00</a:t>
            </a:r>
            <a:br>
              <a:rPr lang="en-GB" dirty="0"/>
            </a:br>
            <a:r>
              <a:rPr lang="en-GB" dirty="0"/>
              <a:t>	Saturdays, Sundays and Bank Holidays: closed.</a:t>
            </a:r>
          </a:p>
          <a:p>
            <a:r>
              <a:rPr lang="en-GB" dirty="0"/>
              <a:t>Respect that others are working in the building</a:t>
            </a:r>
          </a:p>
          <a:p>
            <a:pPr lvl="1"/>
            <a:r>
              <a:rPr lang="en-GB" dirty="0"/>
              <a:t>Quiet in the corridors/building </a:t>
            </a:r>
          </a:p>
          <a:p>
            <a:r>
              <a:rPr lang="en-GB" dirty="0"/>
              <a:t>UCD Campus</a:t>
            </a:r>
          </a:p>
          <a:p>
            <a:r>
              <a:rPr lang="en-GB" dirty="0"/>
              <a:t>B108 will be reserved from 9 AM to 10 AM to support Whiteboard Interview Training.</a:t>
            </a:r>
          </a:p>
          <a:p>
            <a:pPr lvl="1"/>
            <a:r>
              <a:rPr lang="en-GB" dirty="0"/>
              <a:t>Organisers will follow up with the class</a:t>
            </a:r>
          </a:p>
        </p:txBody>
      </p:sp>
      <p:sp>
        <p:nvSpPr>
          <p:cNvPr id="4" name="AutoShape 2" descr="Image result for workspac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workspac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workspac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Meetings</a:t>
            </a:r>
          </a:p>
          <a:p>
            <a:pPr lvl="1"/>
            <a:r>
              <a:rPr lang="en-GB" dirty="0"/>
              <a:t>Mentors will meet teams in B108 and B109 on Wednesdays (excluding presentation weeks).</a:t>
            </a:r>
          </a:p>
          <a:p>
            <a:pPr lvl="1"/>
            <a:r>
              <a:rPr lang="en-GB" dirty="0"/>
              <a:t>All team members are expected to attend to provide an update on progress (individual and team).</a:t>
            </a:r>
          </a:p>
          <a:p>
            <a:pPr lvl="1"/>
            <a:r>
              <a:rPr lang="en-GB" dirty="0"/>
              <a:t>Mentors will provide advice and guidance.  We don’t know everything though!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26" name="Picture 2" descr="Image result for meeting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9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are 5 presentation days</a:t>
            </a:r>
          </a:p>
          <a:p>
            <a:pPr lvl="1"/>
            <a:r>
              <a:rPr lang="en-GB" dirty="0"/>
              <a:t>Each team member presents once on their own.</a:t>
            </a:r>
          </a:p>
          <a:p>
            <a:pPr lvl="1"/>
            <a:r>
              <a:rPr lang="en-GB" dirty="0"/>
              <a:t>The group present the final outcome of the project.</a:t>
            </a:r>
          </a:p>
          <a:p>
            <a:pPr lvl="1"/>
            <a:r>
              <a:rPr lang="en-GB" dirty="0"/>
              <a:t>Presentations commence at 10 AM.</a:t>
            </a:r>
          </a:p>
          <a:p>
            <a:pPr lvl="1"/>
            <a:r>
              <a:rPr lang="en-GB" dirty="0"/>
              <a:t>8 minutes for presentation and 4 minutes for Q &amp; A.</a:t>
            </a:r>
          </a:p>
          <a:p>
            <a:pPr lvl="1"/>
            <a:r>
              <a:rPr lang="en-GB" dirty="0"/>
              <a:t>Slides to be uploaded to the VLE the evening before. </a:t>
            </a:r>
          </a:p>
          <a:p>
            <a:pPr lvl="1"/>
            <a:r>
              <a:rPr lang="en-GB" dirty="0"/>
              <a:t>Venues and running order are on VLE.</a:t>
            </a:r>
          </a:p>
          <a:p>
            <a:pPr lvl="1"/>
            <a:r>
              <a:rPr lang="en-GB" dirty="0"/>
              <a:t>Everyone is expected to attend for all presentations.</a:t>
            </a:r>
          </a:p>
          <a:p>
            <a:pPr lvl="1"/>
            <a:r>
              <a:rPr lang="en-GB" dirty="0"/>
              <a:t>Volunteers needed for timing…..</a:t>
            </a:r>
          </a:p>
        </p:txBody>
      </p:sp>
      <p:pic>
        <p:nvPicPr>
          <p:cNvPr id="2050" name="Picture 2" descr="Image result for presentation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22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9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Presentations</a:t>
            </a:r>
          </a:p>
        </p:txBody>
      </p:sp>
      <p:pic>
        <p:nvPicPr>
          <p:cNvPr id="5" name="Picture 2" descr="Image result for presentation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22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10382-443D-4919-BC89-71D2E27F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AE6C53-3598-4049-85DB-DA6E52B1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59263"/>
              </p:ext>
            </p:extLst>
          </p:nvPr>
        </p:nvGraphicFramePr>
        <p:xfrm>
          <a:off x="1187624" y="2706313"/>
          <a:ext cx="7046808" cy="341985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223519">
                  <a:extLst>
                    <a:ext uri="{9D8B030D-6E8A-4147-A177-3AD203B41FA5}">
                      <a16:colId xmlns:a16="http://schemas.microsoft.com/office/drawing/2014/main" val="253894362"/>
                    </a:ext>
                  </a:extLst>
                </a:gridCol>
                <a:gridCol w="4823289">
                  <a:extLst>
                    <a:ext uri="{9D8B030D-6E8A-4147-A177-3AD203B41FA5}">
                      <a16:colId xmlns:a16="http://schemas.microsoft.com/office/drawing/2014/main" val="1960373537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Date</a:t>
                      </a:r>
                      <a:endParaRPr lang="en-IE" sz="16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Presentation Title</a:t>
                      </a:r>
                      <a:endParaRPr lang="en-IE" sz="16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186349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12-June-2019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Initial Big Picture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725293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>
                          <a:effectLst/>
                        </a:rPr>
                        <a:t>26-June-2019</a:t>
                      </a:r>
                      <a:endParaRPr lang="en-IE" sz="20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Detailed Requirements and Architecture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331969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>
                          <a:effectLst/>
                        </a:rPr>
                        <a:t>10-July-2019</a:t>
                      </a:r>
                      <a:endParaRPr lang="en-IE" sz="20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Prototype and Data Analytics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72334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>
                          <a:effectLst/>
                        </a:rPr>
                        <a:t>31-July-2019</a:t>
                      </a:r>
                      <a:endParaRPr lang="en-IE" sz="20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>
                          <a:effectLst/>
                        </a:rPr>
                        <a:t>Pre-final Prototype</a:t>
                      </a:r>
                      <a:endParaRPr lang="en-IE" sz="2000" kern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822018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21-August-2019 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Final Presentation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86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0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Career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GB" dirty="0"/>
              <a:t>Career Skills Workshops and Talks</a:t>
            </a:r>
          </a:p>
          <a:p>
            <a:pPr lvl="1"/>
            <a:r>
              <a:rPr lang="en-GB" dirty="0"/>
              <a:t>Wednesdays.</a:t>
            </a:r>
          </a:p>
          <a:p>
            <a:pPr lvl="1"/>
            <a:r>
              <a:rPr lang="en-GB" dirty="0"/>
              <a:t>Venues is B106.</a:t>
            </a:r>
          </a:p>
          <a:p>
            <a:pPr lvl="1"/>
            <a:r>
              <a:rPr lang="en-GB" dirty="0"/>
              <a:t>2 hour sessions (11 AM – 13 PM).</a:t>
            </a:r>
          </a:p>
          <a:p>
            <a:pPr lvl="1"/>
            <a:r>
              <a:rPr lang="en-GB" dirty="0"/>
              <a:t>Everyone expected to attend and participate to support their team members.</a:t>
            </a:r>
          </a:p>
          <a:p>
            <a:endParaRPr lang="en-GB" dirty="0"/>
          </a:p>
        </p:txBody>
      </p:sp>
      <p:pic>
        <p:nvPicPr>
          <p:cNvPr id="3074" name="Picture 2" descr="Image result for career 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91C763-DD73-47E4-A46C-F1F007E8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6873"/>
              </p:ext>
            </p:extLst>
          </p:nvPr>
        </p:nvGraphicFramePr>
        <p:xfrm>
          <a:off x="1403648" y="4252858"/>
          <a:ext cx="6552728" cy="252874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981337">
                  <a:extLst>
                    <a:ext uri="{9D8B030D-6E8A-4147-A177-3AD203B41FA5}">
                      <a16:colId xmlns:a16="http://schemas.microsoft.com/office/drawing/2014/main" val="253894362"/>
                    </a:ext>
                  </a:extLst>
                </a:gridCol>
                <a:gridCol w="4571391">
                  <a:extLst>
                    <a:ext uri="{9D8B030D-6E8A-4147-A177-3AD203B41FA5}">
                      <a16:colId xmlns:a16="http://schemas.microsoft.com/office/drawing/2014/main" val="1960373537"/>
                    </a:ext>
                  </a:extLst>
                </a:gridCol>
              </a:tblGrid>
              <a:tr h="59092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Date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Presentation Title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186349"/>
                  </a:ext>
                </a:extLst>
              </a:tr>
              <a:tr h="755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19-June-2019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Recruitment and Selection: Effective Applications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725293"/>
                  </a:ext>
                </a:extLst>
              </a:tr>
              <a:tr h="59092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24-July-2019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Interview Techniques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331969"/>
                  </a:ext>
                </a:extLst>
              </a:tr>
              <a:tr h="59092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14-August-2019</a:t>
                      </a:r>
                      <a:endParaRPr lang="en-IE" sz="2000" kern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  <a:spcAft>
                          <a:spcPts val="900"/>
                        </a:spcAft>
                      </a:pPr>
                      <a:r>
                        <a:rPr lang="en-I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Whiteboard Interview Skills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7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Demonstrator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Teaching Assistants will provide support for COMP47360.</a:t>
            </a:r>
          </a:p>
          <a:p>
            <a:r>
              <a:rPr lang="en-GB" dirty="0"/>
              <a:t>Initially 1 session per week </a:t>
            </a:r>
          </a:p>
          <a:p>
            <a:pPr lvl="1"/>
            <a:r>
              <a:rPr lang="en-GB" dirty="0"/>
              <a:t>Thursday from 2 PM</a:t>
            </a:r>
          </a:p>
          <a:p>
            <a:pPr lvl="1"/>
            <a:r>
              <a:rPr lang="en-GB" u="sng" dirty="0"/>
              <a:t>A1.17</a:t>
            </a:r>
            <a:r>
              <a:rPr lang="en-GB" dirty="0"/>
              <a:t> in CS building</a:t>
            </a:r>
          </a:p>
          <a:p>
            <a:r>
              <a:rPr lang="en-GB" dirty="0"/>
              <a:t>Hours, times will be extended as required.</a:t>
            </a:r>
          </a:p>
        </p:txBody>
      </p:sp>
      <p:pic>
        <p:nvPicPr>
          <p:cNvPr id="4098" name="Picture 2" descr="Image result for tutor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97" y="116632"/>
            <a:ext cx="1644041" cy="11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0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Linux Virtual Machine/Server will be provided to each team. </a:t>
            </a:r>
          </a:p>
          <a:p>
            <a:pPr lvl="1"/>
            <a:r>
              <a:rPr lang="en-GB" dirty="0"/>
              <a:t>Maintenance Lead should request it from this </a:t>
            </a:r>
            <a:r>
              <a:rPr lang="en-GB" dirty="0" err="1"/>
              <a:t>url</a:t>
            </a:r>
            <a:endParaRPr lang="en-GB" dirty="0"/>
          </a:p>
          <a:p>
            <a:pPr lvl="2"/>
            <a:r>
              <a:rPr lang="en-IE" dirty="0">
                <a:hlinkClick r:id="rId2"/>
              </a:rPr>
              <a:t>https://cstech.ucd.ie/vm</a:t>
            </a:r>
            <a:endParaRPr lang="en-IE" dirty="0"/>
          </a:p>
          <a:p>
            <a:pPr lvl="2"/>
            <a:r>
              <a:rPr lang="en-GB" dirty="0"/>
              <a:t>Read the </a:t>
            </a:r>
            <a:r>
              <a:rPr lang="en-GB" b="1" dirty="0"/>
              <a:t>terms and conditions</a:t>
            </a:r>
            <a:r>
              <a:rPr lang="en-GB" dirty="0"/>
              <a:t> which apply to the team</a:t>
            </a:r>
          </a:p>
          <a:p>
            <a:r>
              <a:rPr lang="en-GB" dirty="0"/>
              <a:t>This should be used to host the application and data.</a:t>
            </a:r>
          </a:p>
          <a:p>
            <a:r>
              <a:rPr lang="en-GB" dirty="0"/>
              <a:t>Each team decides (and justifies) which technology stack to use.</a:t>
            </a:r>
          </a:p>
          <a:p>
            <a:r>
              <a:rPr lang="en-GB" dirty="0"/>
              <a:t>Remember to backup your work regularly.</a:t>
            </a:r>
          </a:p>
          <a:p>
            <a:r>
              <a:rPr lang="en-US" dirty="0"/>
              <a:t>A git repository man­agement system is maintained at </a:t>
            </a:r>
            <a:r>
              <a:rPr lang="en-IE" dirty="0">
                <a:hlinkClick r:id="rId3"/>
              </a:rPr>
              <a:t>https://csgitlab.ucd.ie/users/sign_in</a:t>
            </a:r>
            <a:endParaRPr lang="en-IE" dirty="0"/>
          </a:p>
          <a:p>
            <a:r>
              <a:rPr lang="en-GB" dirty="0"/>
              <a:t>The data will be made available for download to teams</a:t>
            </a:r>
          </a:p>
        </p:txBody>
      </p:sp>
      <p:pic>
        <p:nvPicPr>
          <p:cNvPr id="6" name="Picture 2" descr="Image result for technology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2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Dublin Bus data are only for use on this project</a:t>
            </a:r>
          </a:p>
          <a:p>
            <a:pPr lvl="1"/>
            <a:r>
              <a:rPr lang="en-GB" dirty="0"/>
              <a:t>Research purposes only </a:t>
            </a:r>
          </a:p>
          <a:p>
            <a:pPr lvl="1"/>
            <a:r>
              <a:rPr lang="en-GB" dirty="0"/>
              <a:t>Not shared outside of UCD</a:t>
            </a:r>
          </a:p>
          <a:p>
            <a:pPr lvl="1"/>
            <a:r>
              <a:rPr lang="en-GB" dirty="0"/>
              <a:t>Only use on UCD network/servers - should not be taking multiple copies.</a:t>
            </a:r>
          </a:p>
          <a:p>
            <a:pPr lvl="1"/>
            <a:r>
              <a:rPr lang="en-GB" dirty="0"/>
              <a:t>Not exposed online directly or through your application/</a:t>
            </a:r>
            <a:r>
              <a:rPr lang="en-GB" dirty="0" err="1"/>
              <a:t>api</a:t>
            </a:r>
            <a:endParaRPr lang="en-GB" dirty="0"/>
          </a:p>
          <a:p>
            <a:r>
              <a:rPr lang="en-GB" dirty="0"/>
              <a:t>Find open data which can be used</a:t>
            </a:r>
          </a:p>
          <a:p>
            <a:pPr lvl="1"/>
            <a:r>
              <a:rPr lang="en-GB" dirty="0" err="1"/>
              <a:t>Dublinked</a:t>
            </a:r>
            <a:r>
              <a:rPr lang="en-GB" dirty="0"/>
              <a:t>/smart Dublin</a:t>
            </a:r>
          </a:p>
          <a:p>
            <a:pPr lvl="1"/>
            <a:r>
              <a:rPr lang="en-GB" dirty="0"/>
              <a:t>GTFS</a:t>
            </a:r>
          </a:p>
          <a:p>
            <a:pPr lvl="1"/>
            <a:r>
              <a:rPr lang="en-GB" dirty="0"/>
              <a:t>Weather</a:t>
            </a:r>
          </a:p>
        </p:txBody>
      </p:sp>
      <p:pic>
        <p:nvPicPr>
          <p:cNvPr id="6" name="Picture 2" descr="Image result for technology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5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1786</TotalTime>
  <Words>750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CMS S 17</vt:lpstr>
      <vt:lpstr>Office Theme</vt:lpstr>
      <vt:lpstr>COMP47360</vt:lpstr>
      <vt:lpstr>Workspace</vt:lpstr>
      <vt:lpstr>Meetings</vt:lpstr>
      <vt:lpstr>Presentations</vt:lpstr>
      <vt:lpstr>Presentations</vt:lpstr>
      <vt:lpstr>Career Skills</vt:lpstr>
      <vt:lpstr>Demonstrator Support</vt:lpstr>
      <vt:lpstr>Data &amp; Technology</vt:lpstr>
      <vt:lpstr>Data &amp; Technology</vt:lpstr>
      <vt:lpstr>Expectations</vt:lpstr>
      <vt:lpstr>Expectations</vt:lpstr>
      <vt:lpstr>Team Agreement</vt:lpstr>
      <vt:lpstr>Advice</vt:lpstr>
      <vt:lpstr>Who</vt:lpstr>
    </vt:vector>
  </TitlesOfParts>
  <Company>UCD Staff ONLY!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</dc:creator>
  <cp:lastModifiedBy>Gavin</cp:lastModifiedBy>
  <cp:revision>26</cp:revision>
  <dcterms:created xsi:type="dcterms:W3CDTF">2018-06-07T19:58:12Z</dcterms:created>
  <dcterms:modified xsi:type="dcterms:W3CDTF">2019-06-07T08:49:52Z</dcterms:modified>
</cp:coreProperties>
</file>