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21"/>
  </p:notesMasterIdLst>
  <p:handoutMasterIdLst>
    <p:handoutMasterId r:id="rId22"/>
  </p:handoutMasterIdLst>
  <p:sldIdLst>
    <p:sldId id="408" r:id="rId2"/>
    <p:sldId id="447" r:id="rId3"/>
    <p:sldId id="422" r:id="rId4"/>
    <p:sldId id="426" r:id="rId5"/>
    <p:sldId id="427" r:id="rId6"/>
    <p:sldId id="428" r:id="rId7"/>
    <p:sldId id="423" r:id="rId8"/>
    <p:sldId id="429" r:id="rId9"/>
    <p:sldId id="430" r:id="rId10"/>
    <p:sldId id="448" r:id="rId11"/>
    <p:sldId id="449" r:id="rId12"/>
    <p:sldId id="450" r:id="rId13"/>
    <p:sldId id="451" r:id="rId14"/>
    <p:sldId id="452" r:id="rId15"/>
    <p:sldId id="453" r:id="rId16"/>
    <p:sldId id="454" r:id="rId17"/>
    <p:sldId id="455" r:id="rId18"/>
    <p:sldId id="456" r:id="rId19"/>
    <p:sldId id="457" r:id="rId20"/>
  </p:sldIdLst>
  <p:sldSz cx="9144000" cy="6858000" type="screen4x3"/>
  <p:notesSz cx="6858000" cy="9144000"/>
  <p:defaultTextStyle>
    <a:defPPr>
      <a:defRPr lang="en-IE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6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4CCABE-B473-4580-B803-8AFE35F5FD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0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6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6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455E938-69BF-4F7A-8AD7-4EC2749A65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6272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B405A6E-5EAA-4A82-BF1B-619CA6AE058A}" type="slidenum">
              <a:rPr lang="en-US" altLang="en-US" sz="1200" b="0"/>
              <a:pPr eaLnBrk="1" hangingPunct="1"/>
              <a:t>1</a:t>
            </a:fld>
            <a:endParaRPr lang="en-US" altLang="en-US" sz="1200" b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F230285-E666-40D8-8535-82081F8132FA}" type="slidenum">
              <a:rPr lang="en-US" altLang="en-US" sz="1200" b="0"/>
              <a:pPr eaLnBrk="1" hangingPunct="1"/>
              <a:t>8</a:t>
            </a:fld>
            <a:endParaRPr lang="en-US" altLang="en-US" sz="1200" b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EF57672-A691-4606-A943-2523485C73B3}" type="slidenum">
              <a:rPr lang="en-US" altLang="en-US" sz="1200" b="0"/>
              <a:pPr eaLnBrk="1" hangingPunct="1"/>
              <a:t>12</a:t>
            </a:fld>
            <a:endParaRPr lang="en-US" altLang="en-US" sz="1200" b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A79E949-4332-45EB-BEB8-D2152A3A9568}" type="slidenum">
              <a:rPr lang="en-US" altLang="en-US" sz="1200" b="0"/>
              <a:pPr eaLnBrk="1" hangingPunct="1"/>
              <a:t>15</a:t>
            </a:fld>
            <a:endParaRPr lang="en-US" altLang="en-US" sz="1200" b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C7E7686-1A96-4F2E-8588-661D7DC1DAEF}" type="slidenum">
              <a:rPr lang="en-US" altLang="en-US" sz="1200" b="0"/>
              <a:pPr eaLnBrk="1" hangingPunct="1"/>
              <a:t>19</a:t>
            </a:fld>
            <a:endParaRPr lang="en-US" altLang="en-US" sz="1200" b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blackWhite">
          <a:xfrm>
            <a:off x="0" y="1384300"/>
            <a:ext cx="8991600" cy="18288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4417" y="-1"/>
              </a:cxn>
              <a:cxn ang="0">
                <a:pos x="4917" y="500"/>
              </a:cxn>
              <a:cxn ang="0">
                <a:pos x="4416" y="1000"/>
              </a:cxn>
              <a:cxn ang="0">
                <a:pos x="0" y="1000"/>
              </a:cxn>
            </a:cxnLst>
            <a:rect l="T0" t="T1" r="T2" b="T3"/>
            <a:pathLst>
              <a:path w="4917" h="1000">
                <a:moveTo>
                  <a:pt x="0" y="0"/>
                </a:moveTo>
                <a:lnTo>
                  <a:pt x="4417" y="-1"/>
                </a:lnTo>
                <a:cubicBezTo>
                  <a:pt x="4693" y="0"/>
                  <a:pt x="4917" y="223"/>
                  <a:pt x="4917" y="500"/>
                </a:cubicBezTo>
                <a:cubicBezTo>
                  <a:pt x="4917" y="776"/>
                  <a:pt x="4693" y="1000"/>
                  <a:pt x="4416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b="0">
              <a:latin typeface="Times New Roman" charset="0"/>
              <a:ea typeface="+mn-ea"/>
            </a:endParaRP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IE"/>
              <a:t>Click to edit Master title style</a:t>
            </a:r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charset="2"/>
              <a:buNone/>
              <a:defRPr/>
            </a:lvl1pPr>
          </a:lstStyle>
          <a:p>
            <a:r>
              <a:rPr lang="en-IE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 Black" charset="0"/>
              </a:defRPr>
            </a:lvl1pPr>
          </a:lstStyle>
          <a:p>
            <a:fld id="{F4A157F0-8C45-4A81-86C0-5F6FFA7E37C5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81790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7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25" y="192088"/>
            <a:ext cx="2155825" cy="6332537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192088"/>
            <a:ext cx="6316662" cy="6332537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9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0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715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4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7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6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689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433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AutoShape 4"/>
          <p:cNvSpPr>
            <a:spLocks noChangeArrowheads="1"/>
          </p:cNvSpPr>
          <p:nvPr/>
        </p:nvSpPr>
        <p:spPr bwMode="blackWhite">
          <a:xfrm>
            <a:off x="0" y="115888"/>
            <a:ext cx="8534400" cy="10033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8006" y="-1"/>
              </a:cxn>
              <a:cxn ang="0">
                <a:pos x="8506" y="500"/>
              </a:cxn>
              <a:cxn ang="0">
                <a:pos x="8005" y="1000"/>
              </a:cxn>
              <a:cxn ang="0">
                <a:pos x="0" y="1000"/>
              </a:cxn>
            </a:cxnLst>
            <a:rect l="T0" t="T1" r="T2" b="T3"/>
            <a:pathLst>
              <a:path w="8506" h="1000">
                <a:moveTo>
                  <a:pt x="0" y="0"/>
                </a:moveTo>
                <a:lnTo>
                  <a:pt x="8006" y="-1"/>
                </a:lnTo>
                <a:cubicBezTo>
                  <a:pt x="8282" y="0"/>
                  <a:pt x="8506" y="223"/>
                  <a:pt x="8506" y="500"/>
                </a:cubicBezTo>
                <a:cubicBezTo>
                  <a:pt x="8506" y="776"/>
                  <a:pt x="8282" y="1000"/>
                  <a:pt x="8005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b="0">
              <a:latin typeface="Times New Roman" charset="0"/>
              <a:ea typeface="+mn-ea"/>
            </a:endParaRP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19208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 smtClean="0"/>
              <a:t>Click to edit Master text styles</a:t>
            </a:r>
          </a:p>
          <a:p>
            <a:pPr lvl="1"/>
            <a:r>
              <a:rPr lang="en-IE" altLang="en-US" smtClean="0"/>
              <a:t>Second level</a:t>
            </a:r>
          </a:p>
          <a:p>
            <a:pPr lvl="2"/>
            <a:r>
              <a:rPr lang="en-IE" altLang="en-US" smtClean="0"/>
              <a:t>Third level</a:t>
            </a:r>
          </a:p>
          <a:p>
            <a:pPr lvl="3"/>
            <a:r>
              <a:rPr lang="en-IE" altLang="en-US" smtClean="0"/>
              <a:t>Fourth level</a:t>
            </a:r>
          </a:p>
          <a:p>
            <a:pPr lvl="4"/>
            <a:r>
              <a:rPr lang="en-IE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charset="2"/>
        <a:buChar char="l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docs/books/tutorial/essential/exceptions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IE" altLang="en-US" sz="3600" dirty="0" smtClean="0"/>
              <a:t>Exceptions, Interfaces &amp; Generics</a:t>
            </a:r>
            <a:endParaRPr lang="en-IE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3768725"/>
            <a:ext cx="6629400" cy="167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IE" altLang="en-US" sz="2000" smtClean="0"/>
              <a:t>Rem Collier	</a:t>
            </a:r>
            <a:endParaRPr lang="en-IE" altLang="en-US" sz="1800" smtClean="0"/>
          </a:p>
          <a:p>
            <a:pPr eaLnBrk="1" hangingPunct="1">
              <a:lnSpc>
                <a:spcPct val="80000"/>
              </a:lnSpc>
            </a:pPr>
            <a:endParaRPr lang="en-IE" altLang="en-US" sz="1800" smtClean="0"/>
          </a:p>
          <a:p>
            <a:pPr eaLnBrk="1" hangingPunct="1">
              <a:lnSpc>
                <a:spcPct val="80000"/>
              </a:lnSpc>
            </a:pPr>
            <a:r>
              <a:rPr lang="en-IE" altLang="en-US" sz="1800" smtClean="0"/>
              <a:t>Room A1.02</a:t>
            </a:r>
          </a:p>
          <a:p>
            <a:pPr eaLnBrk="1" hangingPunct="1">
              <a:lnSpc>
                <a:spcPct val="80000"/>
              </a:lnSpc>
            </a:pPr>
            <a:r>
              <a:rPr lang="en-IE" altLang="en-US" sz="1800" smtClean="0"/>
              <a:t>School of Computer Science and Informatics</a:t>
            </a:r>
          </a:p>
          <a:p>
            <a:pPr eaLnBrk="1" hangingPunct="1">
              <a:lnSpc>
                <a:spcPct val="80000"/>
              </a:lnSpc>
            </a:pPr>
            <a:r>
              <a:rPr lang="en-IE" altLang="en-US" sz="1800" smtClean="0"/>
              <a:t>University College Dublin, Ireland</a:t>
            </a:r>
            <a:endParaRPr lang="en-IE" altLang="en-US" sz="2400" smtClean="0"/>
          </a:p>
        </p:txBody>
      </p:sp>
      <p:pic>
        <p:nvPicPr>
          <p:cNvPr id="15364" name="Picture 4" descr="ucd_brandmark_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500438"/>
            <a:ext cx="1373187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Interfaces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39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OOP Revisited</a:t>
            </a:r>
            <a:endParaRPr lang="en-GB" altLang="en-US" smtClean="0"/>
          </a:p>
        </p:txBody>
      </p:sp>
      <p:sp>
        <p:nvSpPr>
          <p:cNvPr id="170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 smtClean="0"/>
              <a:t>Core Concept: Class</a:t>
            </a:r>
          </a:p>
          <a:p>
            <a:pPr lvl="1"/>
            <a:r>
              <a:rPr lang="en-US" altLang="en-US" sz="1800" dirty="0" smtClean="0"/>
              <a:t>Fields (static / non-static)</a:t>
            </a:r>
          </a:p>
          <a:p>
            <a:pPr lvl="1"/>
            <a:r>
              <a:rPr lang="en-US" altLang="en-US" sz="1800" dirty="0" smtClean="0"/>
              <a:t>Methods (static / non-static)</a:t>
            </a:r>
          </a:p>
          <a:p>
            <a:pPr lvl="1"/>
            <a:r>
              <a:rPr lang="en-US" altLang="en-US" sz="1800" dirty="0" smtClean="0"/>
              <a:t>Constructors</a:t>
            </a:r>
          </a:p>
          <a:p>
            <a:pPr lvl="1"/>
            <a:r>
              <a:rPr lang="en-US" altLang="en-US" sz="1800" smtClean="0"/>
              <a:t>Inner Classes</a:t>
            </a:r>
          </a:p>
          <a:p>
            <a:pPr lvl="2"/>
            <a:endParaRPr lang="en-US" altLang="en-US" sz="1400" dirty="0" smtClean="0"/>
          </a:p>
          <a:p>
            <a:r>
              <a:rPr lang="en-US" altLang="en-US" sz="2000" dirty="0" smtClean="0"/>
              <a:t>Classes (primarily) define object types.</a:t>
            </a:r>
          </a:p>
          <a:p>
            <a:pPr lvl="1"/>
            <a:r>
              <a:rPr lang="en-US" altLang="en-US" sz="1800" dirty="0" smtClean="0"/>
              <a:t>Objects exist at run-time only!</a:t>
            </a:r>
          </a:p>
          <a:p>
            <a:pPr lvl="2"/>
            <a:endParaRPr lang="en-US" altLang="en-US" sz="1400" dirty="0" smtClean="0"/>
          </a:p>
          <a:p>
            <a:r>
              <a:rPr lang="en-US" altLang="en-US" sz="2000" dirty="0" smtClean="0"/>
              <a:t>Classes </a:t>
            </a:r>
            <a:r>
              <a:rPr lang="en-US" altLang="en-US" sz="2000" b="1" dirty="0" smtClean="0"/>
              <a:t>encapsulate</a:t>
            </a:r>
            <a:r>
              <a:rPr lang="en-US" altLang="en-US" sz="2000" dirty="0" smtClean="0"/>
              <a:t> real world concepts:</a:t>
            </a:r>
          </a:p>
          <a:p>
            <a:pPr lvl="1"/>
            <a:r>
              <a:rPr lang="en-US" altLang="en-US" sz="1800" dirty="0" smtClean="0"/>
              <a:t>They model the informational and functional requirements.</a:t>
            </a:r>
          </a:p>
          <a:p>
            <a:pPr lvl="1"/>
            <a:r>
              <a:rPr lang="en-US" altLang="en-US" sz="1800" dirty="0" smtClean="0"/>
              <a:t>Abstract Data Types are implemented using classes.</a:t>
            </a:r>
          </a:p>
          <a:p>
            <a:pPr lvl="2"/>
            <a:endParaRPr lang="en-US" altLang="en-US" sz="1400" dirty="0" smtClean="0"/>
          </a:p>
          <a:p>
            <a:r>
              <a:rPr lang="en-US" altLang="en-US" sz="2000" dirty="0" smtClean="0"/>
              <a:t>For “</a:t>
            </a:r>
            <a:r>
              <a:rPr lang="en-US" altLang="en-US" sz="2000" b="1" dirty="0" smtClean="0"/>
              <a:t>full encapsulation” </a:t>
            </a:r>
            <a:r>
              <a:rPr lang="en-US" altLang="en-US" sz="2000" dirty="0" smtClean="0"/>
              <a:t>the implementation must also be hidden…</a:t>
            </a:r>
          </a:p>
        </p:txBody>
      </p:sp>
    </p:spTree>
    <p:extLst>
      <p:ext uri="{BB962C8B-B14F-4D97-AF65-F5344CB8AC3E}">
        <p14:creationId xmlns:p14="http://schemas.microsoft.com/office/powerpoint/2010/main" val="231158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Java Accessibility Modifiers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smtClean="0"/>
              <a:t>Defines how visible a class, field, method, … is</a:t>
            </a:r>
          </a:p>
          <a:p>
            <a:pPr lvl="1"/>
            <a:r>
              <a:rPr lang="en-US" altLang="en-US" sz="2000" smtClean="0"/>
              <a:t>Prefix the field, method, … with the modifier</a:t>
            </a:r>
          </a:p>
          <a:p>
            <a:pPr lvl="1"/>
            <a:endParaRPr lang="en-US" altLang="en-US" sz="2000" smtClean="0"/>
          </a:p>
          <a:p>
            <a:r>
              <a:rPr lang="en-US" altLang="en-US" sz="2400" smtClean="0"/>
              <a:t>Visibility is a lot like scope:</a:t>
            </a:r>
          </a:p>
          <a:p>
            <a:pPr lvl="1"/>
            <a:r>
              <a:rPr lang="en-US" altLang="en-US" sz="2000" smtClean="0"/>
              <a:t>Specifies where and when in a program a given class, field, method, … can be used</a:t>
            </a:r>
          </a:p>
          <a:p>
            <a:pPr lvl="1"/>
            <a:endParaRPr lang="en-US" altLang="en-US" sz="2000" smtClean="0"/>
          </a:p>
          <a:p>
            <a:r>
              <a:rPr lang="en-US" altLang="en-US" sz="2400" smtClean="0"/>
              <a:t>Java has four levels of visibility:</a:t>
            </a:r>
          </a:p>
          <a:p>
            <a:pPr lvl="1"/>
            <a:r>
              <a:rPr lang="en-US" altLang="en-US" sz="1800" smtClean="0">
                <a:latin typeface="Courier New" charset="0"/>
              </a:rPr>
              <a:t>public</a:t>
            </a:r>
            <a:r>
              <a:rPr lang="en-US" altLang="en-US" sz="2000" smtClean="0"/>
              <a:t> -  accessible </a:t>
            </a:r>
            <a:r>
              <a:rPr lang="en-US" altLang="en-US" sz="2000" b="1" smtClean="0"/>
              <a:t>anywhere</a:t>
            </a:r>
            <a:r>
              <a:rPr lang="en-US" altLang="en-US" sz="2000" smtClean="0"/>
              <a:t>.</a:t>
            </a:r>
          </a:p>
          <a:p>
            <a:pPr lvl="1"/>
            <a:r>
              <a:rPr lang="en-US" altLang="en-US" sz="1800" smtClean="0">
                <a:latin typeface="Courier New" charset="0"/>
              </a:rPr>
              <a:t>private</a:t>
            </a:r>
            <a:r>
              <a:rPr lang="en-US" altLang="en-US" sz="2000" smtClean="0"/>
              <a:t> - accessible only in the class in which they are declared.</a:t>
            </a:r>
          </a:p>
          <a:p>
            <a:pPr lvl="1"/>
            <a:r>
              <a:rPr lang="en-US" altLang="en-US" sz="1800" smtClean="0">
                <a:latin typeface="Courier New" charset="0"/>
              </a:rPr>
              <a:t>protected </a:t>
            </a:r>
            <a:r>
              <a:rPr lang="en-US" altLang="en-US" sz="2000" smtClean="0"/>
              <a:t>- accessible in the class in which they are declared, and any subclass of that class.</a:t>
            </a:r>
          </a:p>
          <a:p>
            <a:pPr lvl="1"/>
            <a:r>
              <a:rPr lang="en-US" altLang="en-US" sz="2000" smtClean="0"/>
              <a:t>no prefix - accessible from anywhere </a:t>
            </a:r>
            <a:r>
              <a:rPr lang="en-US" altLang="en-US" sz="2000" b="1" smtClean="0"/>
              <a:t>within the same package</a:t>
            </a:r>
            <a:r>
              <a:rPr lang="en-US" altLang="en-US" sz="2000" smtClean="0"/>
              <a:t>.</a:t>
            </a:r>
          </a:p>
          <a:p>
            <a:pPr lvl="1">
              <a:buFont typeface="Wingdings" charset="2"/>
              <a:buNone/>
            </a:pPr>
            <a:endParaRPr lang="en-US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407403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Visibility Example 1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400" smtClean="0">
                <a:latin typeface="Courier New" charset="0"/>
              </a:rPr>
              <a:t>public class Rectangle 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400" smtClean="0">
                <a:latin typeface="Courier New" charset="0"/>
              </a:rPr>
              <a:t>	int breadth;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400" smtClean="0">
                <a:latin typeface="Courier New" charset="0"/>
              </a:rPr>
              <a:t>	int length;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1400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400" smtClean="0">
                <a:latin typeface="Courier New" charset="0"/>
              </a:rPr>
              <a:t>	public Rectangle(int _breadth, int _length) 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400" smtClean="0">
                <a:latin typeface="Courier New" charset="0"/>
              </a:rPr>
              <a:t>	    breadth = _breadth;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400" smtClean="0">
                <a:latin typeface="Courier New" charset="0"/>
              </a:rPr>
              <a:t>	    length = _length;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400" smtClean="0">
                <a:latin typeface="Courier New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1400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400" smtClean="0">
                <a:latin typeface="Courier New" charset="0"/>
              </a:rPr>
              <a:t>	public int area() 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400" smtClean="0">
                <a:latin typeface="Courier New" charset="0"/>
              </a:rPr>
              <a:t>	    return breadth * length;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400" smtClean="0">
                <a:latin typeface="Courier New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400" smtClean="0">
                <a:latin typeface="Courier New" charset="0"/>
              </a:rPr>
              <a:t>}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400" smtClean="0">
                <a:latin typeface="Courier New" charset="0"/>
              </a:rPr>
              <a:t>public class RectangleTest {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400" smtClean="0">
                <a:latin typeface="Courier New" charset="0"/>
              </a:rPr>
              <a:t>    public static void main(String[] args) {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400" smtClean="0">
                <a:latin typeface="Courier New" charset="0"/>
              </a:rPr>
              <a:t>        Rectangle rectangle = new Rectangle(10, 5);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400" smtClean="0">
                <a:latin typeface="Courier New" charset="0"/>
              </a:rPr>
              <a:t>        System.out.println("Rectangle with a length of " +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400" smtClean="0">
                <a:latin typeface="Courier New" charset="0"/>
              </a:rPr>
              <a:t>			rectangle.length +" and a breadth of " +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400" smtClean="0">
                <a:latin typeface="Courier New" charset="0"/>
              </a:rPr>
              <a:t>			rectangle.breadth + " has area: " +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400" smtClean="0">
                <a:latin typeface="Courier New" charset="0"/>
              </a:rPr>
              <a:t>			rectangle.area());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400" smtClean="0">
                <a:latin typeface="Courier New" charset="0"/>
              </a:rPr>
              <a:t>    }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400" smtClean="0">
                <a:latin typeface="Courier New" charset="0"/>
              </a:rPr>
              <a:t>}</a:t>
            </a:r>
          </a:p>
          <a:p>
            <a:pPr eaLnBrk="1" hangingPunct="1">
              <a:buFont typeface="Wingdings" charset="2"/>
              <a:buNone/>
            </a:pPr>
            <a:endParaRPr lang="en-US" altLang="en-US" sz="1400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1400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60435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Visibility Example 2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</a:rPr>
              <a:t>public class Rectangle 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</a:rPr>
              <a:t>	</a:t>
            </a:r>
            <a:r>
              <a:rPr lang="en-US" altLang="en-US" sz="1400" b="1" dirty="0" smtClean="0">
                <a:latin typeface="Courier New" charset="0"/>
              </a:rPr>
              <a:t>private </a:t>
            </a:r>
            <a:r>
              <a:rPr lang="en-US" altLang="en-US" sz="1400" b="1" dirty="0" err="1" smtClean="0">
                <a:latin typeface="Courier New" charset="0"/>
              </a:rPr>
              <a:t>int</a:t>
            </a:r>
            <a:r>
              <a:rPr lang="en-US" altLang="en-US" sz="1400" b="1" dirty="0" smtClean="0">
                <a:latin typeface="Courier New" charset="0"/>
              </a:rPr>
              <a:t> breadth;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400" b="1" dirty="0" smtClean="0">
                <a:latin typeface="Courier New" charset="0"/>
              </a:rPr>
              <a:t>	private </a:t>
            </a:r>
            <a:r>
              <a:rPr lang="en-US" altLang="en-US" sz="1400" b="1" dirty="0" err="1" smtClean="0">
                <a:latin typeface="Courier New" charset="0"/>
              </a:rPr>
              <a:t>int</a:t>
            </a:r>
            <a:r>
              <a:rPr lang="en-US" altLang="en-US" sz="1400" b="1" dirty="0" smtClean="0">
                <a:latin typeface="Courier New" charset="0"/>
              </a:rPr>
              <a:t> length;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1400" dirty="0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</a:rPr>
              <a:t>	public Rectangle(</a:t>
            </a:r>
            <a:r>
              <a:rPr lang="en-US" altLang="en-US" sz="1400" dirty="0" err="1" smtClean="0">
                <a:latin typeface="Courier New" charset="0"/>
              </a:rPr>
              <a:t>int</a:t>
            </a:r>
            <a:r>
              <a:rPr lang="en-US" altLang="en-US" sz="1400" dirty="0" smtClean="0">
                <a:latin typeface="Courier New" charset="0"/>
              </a:rPr>
              <a:t> _breadth, </a:t>
            </a:r>
            <a:r>
              <a:rPr lang="en-US" altLang="en-US" sz="1400" dirty="0" err="1" smtClean="0">
                <a:latin typeface="Courier New" charset="0"/>
              </a:rPr>
              <a:t>int</a:t>
            </a:r>
            <a:r>
              <a:rPr lang="en-US" altLang="en-US" sz="1400" dirty="0" smtClean="0">
                <a:latin typeface="Courier New" charset="0"/>
              </a:rPr>
              <a:t> _length) 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</a:rPr>
              <a:t>	    breadth = _breadth;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</a:rPr>
              <a:t>	    length = _length;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1400" dirty="0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</a:rPr>
              <a:t>	public </a:t>
            </a:r>
            <a:r>
              <a:rPr lang="en-US" altLang="en-US" sz="1400" dirty="0" err="1" smtClean="0">
                <a:latin typeface="Courier New" charset="0"/>
              </a:rPr>
              <a:t>int</a:t>
            </a:r>
            <a:r>
              <a:rPr lang="en-US" altLang="en-US" sz="1400" dirty="0" smtClean="0">
                <a:latin typeface="Courier New" charset="0"/>
              </a:rPr>
              <a:t> area() 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</a:rPr>
              <a:t>	    return breadth * length;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</a:rPr>
              <a:t>}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</a:rPr>
              <a:t>public class </a:t>
            </a:r>
            <a:r>
              <a:rPr lang="en-US" altLang="en-US" sz="1400" dirty="0" err="1" smtClean="0">
                <a:latin typeface="Courier New" charset="0"/>
              </a:rPr>
              <a:t>RectangleTest</a:t>
            </a:r>
            <a:r>
              <a:rPr lang="en-US" altLang="en-US" sz="1400" dirty="0" smtClean="0">
                <a:latin typeface="Courier New" charset="0"/>
              </a:rPr>
              <a:t> {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</a:rPr>
              <a:t>    public static void main(String[] </a:t>
            </a:r>
            <a:r>
              <a:rPr lang="en-US" altLang="en-US" sz="1400" dirty="0" err="1" smtClean="0">
                <a:latin typeface="Courier New" charset="0"/>
              </a:rPr>
              <a:t>args</a:t>
            </a:r>
            <a:r>
              <a:rPr lang="en-US" altLang="en-US" sz="1400" dirty="0" smtClean="0">
                <a:latin typeface="Courier New" charset="0"/>
              </a:rPr>
              <a:t>) {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</a:rPr>
              <a:t>        Rectangle </a:t>
            </a:r>
            <a:r>
              <a:rPr lang="en-US" altLang="en-US" sz="1400" dirty="0" err="1" smtClean="0">
                <a:latin typeface="Courier New" charset="0"/>
              </a:rPr>
              <a:t>rectangle</a:t>
            </a:r>
            <a:r>
              <a:rPr lang="en-US" altLang="en-US" sz="1400" dirty="0" smtClean="0">
                <a:latin typeface="Courier New" charset="0"/>
              </a:rPr>
              <a:t> = new Rectangle(10, 5);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</a:rPr>
              <a:t>        </a:t>
            </a:r>
            <a:r>
              <a:rPr lang="en-US" altLang="en-US" sz="1400" dirty="0" err="1" smtClean="0">
                <a:latin typeface="Courier New" charset="0"/>
              </a:rPr>
              <a:t>System.out.println</a:t>
            </a:r>
            <a:r>
              <a:rPr lang="en-US" altLang="en-US" sz="1400" dirty="0" smtClean="0">
                <a:latin typeface="Courier New" charset="0"/>
              </a:rPr>
              <a:t>("Rectangle with a length of " +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</a:rPr>
              <a:t>			</a:t>
            </a:r>
            <a:r>
              <a:rPr lang="en-US" altLang="en-US" sz="1400" dirty="0" err="1" smtClean="0">
                <a:latin typeface="Courier New" charset="0"/>
              </a:rPr>
              <a:t>rectangle.length</a:t>
            </a:r>
            <a:r>
              <a:rPr lang="en-US" altLang="en-US" sz="1400" dirty="0" smtClean="0">
                <a:latin typeface="Courier New" charset="0"/>
              </a:rPr>
              <a:t> +" and a breadth of " +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</a:rPr>
              <a:t>			</a:t>
            </a:r>
            <a:r>
              <a:rPr lang="en-US" altLang="en-US" sz="1400" dirty="0" err="1" smtClean="0">
                <a:latin typeface="Courier New" charset="0"/>
              </a:rPr>
              <a:t>rectangle.breadth</a:t>
            </a:r>
            <a:r>
              <a:rPr lang="en-US" altLang="en-US" sz="1400" dirty="0" smtClean="0">
                <a:latin typeface="Courier New" charset="0"/>
              </a:rPr>
              <a:t> + " has area: " +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</a:rPr>
              <a:t>			</a:t>
            </a:r>
            <a:r>
              <a:rPr lang="en-US" altLang="en-US" sz="1400" dirty="0" err="1" smtClean="0">
                <a:latin typeface="Courier New" charset="0"/>
              </a:rPr>
              <a:t>rectangle.area</a:t>
            </a:r>
            <a:r>
              <a:rPr lang="en-US" altLang="en-US" sz="1400" dirty="0" smtClean="0">
                <a:latin typeface="Courier New" charset="0"/>
              </a:rPr>
              <a:t>());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</a:rPr>
              <a:t>    }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</a:rPr>
              <a:t>}</a:t>
            </a:r>
          </a:p>
          <a:p>
            <a:pPr eaLnBrk="1" hangingPunct="1">
              <a:buFont typeface="Wingdings" charset="2"/>
              <a:buNone/>
            </a:pPr>
            <a:endParaRPr lang="en-US" altLang="en-US" sz="1400" dirty="0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1400" dirty="0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97896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Abuse 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400" smtClean="0">
                <a:latin typeface="Courier New" charset="0"/>
              </a:rPr>
              <a:t>public class BankAccount 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400" smtClean="0">
                <a:latin typeface="Courier New" charset="0"/>
              </a:rPr>
              <a:t>    public double balance;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1400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400" smtClean="0">
                <a:latin typeface="Courier New" charset="0"/>
              </a:rPr>
              <a:t>    public boolean withdraw(double amount) 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400" smtClean="0">
                <a:latin typeface="Courier New" charset="0"/>
              </a:rPr>
              <a:t>        if (balance &gt; amount) 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400" smtClean="0">
                <a:latin typeface="Courier New" charset="0"/>
              </a:rPr>
              <a:t>            balance -= amount;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400" smtClean="0">
                <a:latin typeface="Courier New" charset="0"/>
              </a:rPr>
              <a:t>            return true;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400" smtClean="0">
                <a:latin typeface="Courier New" charset="0"/>
              </a:rPr>
              <a:t>        }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400" smtClean="0">
                <a:latin typeface="Courier New" charset="0"/>
              </a:rPr>
              <a:t>        return false;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400" smtClean="0">
                <a:latin typeface="Courier New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400" smtClean="0">
                <a:latin typeface="Courier New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1400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400" smtClean="0">
                <a:latin typeface="Courier New" charset="0"/>
              </a:rPr>
              <a:t>public Abuser 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400" smtClean="0">
                <a:latin typeface="Courier New" charset="0"/>
              </a:rPr>
              <a:t>    public static void main(String[] args) 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400" smtClean="0">
                <a:latin typeface="Courier New" charset="0"/>
              </a:rPr>
              <a:t>        BankAccount account = new BankAccount();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400" smtClean="0">
                <a:latin typeface="Courier New" charset="0"/>
              </a:rPr>
              <a:t>        account = 1000.0;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400" smtClean="0">
                <a:latin typeface="Courier New" charset="0"/>
              </a:rPr>
              <a:t>        boolean success;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400" smtClean="0">
                <a:latin typeface="Courier New" charset="0"/>
              </a:rPr>
              <a:t>        do 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400" smtClean="0">
                <a:latin typeface="Courier New" charset="0"/>
              </a:rPr>
              <a:t>            success = account.withdraw(330.0);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400" smtClean="0">
                <a:latin typeface="Courier New" charset="0"/>
              </a:rPr>
              <a:t>        } while (success);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400" smtClean="0">
                <a:latin typeface="Courier New" charset="0"/>
              </a:rPr>
              <a:t>        account.balance -= 500.0;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400" smtClean="0">
                <a:latin typeface="Courier New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400" smtClean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289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Public Interfaces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Accessibility modifiers =&gt; control use of methods / fields / classes.</a:t>
            </a:r>
          </a:p>
          <a:p>
            <a:pPr lvl="1" eaLnBrk="1" hangingPunct="1"/>
            <a:endParaRPr lang="en-US" altLang="en-US" sz="1800" dirty="0" smtClean="0"/>
          </a:p>
          <a:p>
            <a:pPr eaLnBrk="1" hangingPunct="1"/>
            <a:r>
              <a:rPr lang="en-US" altLang="en-US" sz="2000" dirty="0" smtClean="0"/>
              <a:t>Helps “Stupidity Management”:</a:t>
            </a:r>
          </a:p>
          <a:p>
            <a:pPr lvl="1" eaLnBrk="1" hangingPunct="1"/>
            <a:r>
              <a:rPr lang="en-US" altLang="en-US" sz="1800" dirty="0" smtClean="0"/>
              <a:t>e.g. stopping a Stack Node class being used in a </a:t>
            </a:r>
            <a:r>
              <a:rPr lang="en-US" altLang="en-US" sz="1800" dirty="0" err="1" smtClean="0"/>
              <a:t>Deque</a:t>
            </a:r>
            <a:r>
              <a:rPr lang="en-US" altLang="en-US" sz="1800" dirty="0" smtClean="0"/>
              <a:t> class</a:t>
            </a:r>
          </a:p>
          <a:p>
            <a:pPr lvl="1" eaLnBrk="1" hangingPunct="1"/>
            <a:endParaRPr lang="en-US" altLang="en-US" sz="1800" dirty="0" smtClean="0"/>
          </a:p>
          <a:p>
            <a:pPr eaLnBrk="1" hangingPunct="1"/>
            <a:r>
              <a:rPr lang="en-US" altLang="en-US" sz="2000" b="1" dirty="0" smtClean="0"/>
              <a:t>Public Interface</a:t>
            </a:r>
            <a:r>
              <a:rPr lang="en-US" altLang="en-US" sz="2000" dirty="0" smtClean="0"/>
              <a:t>: the parts of your code that are accessible from outside the class</a:t>
            </a:r>
          </a:p>
          <a:p>
            <a:pPr lvl="1" eaLnBrk="1" hangingPunct="1"/>
            <a:r>
              <a:rPr lang="en-US" altLang="en-US" sz="1800" dirty="0" smtClean="0"/>
              <a:t>i.e. everything that is declared public</a:t>
            </a:r>
          </a:p>
          <a:p>
            <a:pPr lvl="1" eaLnBrk="1" hangingPunct="1"/>
            <a:r>
              <a:rPr lang="en-US" altLang="en-US" sz="1800" dirty="0" smtClean="0"/>
              <a:t>Defines what you can do, not how it does it</a:t>
            </a:r>
          </a:p>
          <a:p>
            <a:pPr lvl="1" eaLnBrk="1" hangingPunct="1">
              <a:buFont typeface="Wingdings" charset="2"/>
              <a:buNone/>
            </a:pPr>
            <a:endParaRPr lang="en-US" altLang="en-US" sz="1800" dirty="0" smtClean="0"/>
          </a:p>
          <a:p>
            <a:pPr eaLnBrk="1" hangingPunct="1"/>
            <a:r>
              <a:rPr lang="en-US" altLang="en-US" sz="2000" dirty="0" smtClean="0"/>
              <a:t>Programming to Interfaces (Best Practices in SE):</a:t>
            </a:r>
          </a:p>
          <a:p>
            <a:pPr lvl="1" eaLnBrk="1" hangingPunct="1"/>
            <a:r>
              <a:rPr lang="en-US" altLang="en-US" sz="1800" dirty="0" smtClean="0"/>
              <a:t>Identify the public interface early, define it, and publish it (to your colleagues)</a:t>
            </a:r>
          </a:p>
          <a:p>
            <a:pPr lvl="1" eaLnBrk="1" hangingPunct="1"/>
            <a:r>
              <a:rPr lang="en-US" altLang="en-US" sz="1800" dirty="0" smtClean="0"/>
              <a:t>Now, think about implementation</a:t>
            </a:r>
          </a:p>
          <a:p>
            <a:pPr lvl="1" eaLnBrk="1" hangingPunct="1"/>
            <a:r>
              <a:rPr lang="en-US" altLang="en-US" sz="1800" dirty="0" smtClean="0"/>
              <a:t>Colleagues write code that </a:t>
            </a:r>
            <a:r>
              <a:rPr lang="en-US" altLang="en-US" sz="1800" b="1" dirty="0" smtClean="0"/>
              <a:t>conforms</a:t>
            </a:r>
            <a:r>
              <a:rPr lang="en-US" altLang="en-US" sz="1800" dirty="0" smtClean="0"/>
              <a:t> to the interface and not your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304236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Interfaces in Java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 smtClean="0"/>
              <a:t>In Java, Interfaces are a concrete concept:</a:t>
            </a:r>
          </a:p>
          <a:p>
            <a:pPr lvl="1"/>
            <a:r>
              <a:rPr lang="en-US" altLang="en-US" sz="1800" dirty="0" smtClean="0"/>
              <a:t>They are not classes</a:t>
            </a:r>
          </a:p>
          <a:p>
            <a:pPr lvl="1"/>
            <a:r>
              <a:rPr lang="en-US" altLang="en-US" sz="1800" dirty="0" smtClean="0"/>
              <a:t>Declared via the </a:t>
            </a:r>
            <a:r>
              <a:rPr lang="en-US" altLang="en-US" sz="1600" dirty="0" smtClean="0">
                <a:latin typeface="Courier New" charset="0"/>
                <a:cs typeface="Courier New" charset="0"/>
              </a:rPr>
              <a:t>interface</a:t>
            </a:r>
            <a:r>
              <a:rPr lang="en-US" altLang="en-US" sz="1800" dirty="0" smtClean="0"/>
              <a:t> keyword</a:t>
            </a:r>
          </a:p>
          <a:p>
            <a:pPr lvl="1"/>
            <a:r>
              <a:rPr lang="en-US" altLang="en-US" sz="1800" dirty="0" smtClean="0"/>
              <a:t>Consists of a set of public method signatures</a:t>
            </a:r>
          </a:p>
          <a:p>
            <a:pPr lvl="1"/>
            <a:r>
              <a:rPr lang="en-US" altLang="en-US" sz="1800" dirty="0" smtClean="0"/>
              <a:t>No method implementations</a:t>
            </a:r>
          </a:p>
          <a:p>
            <a:pPr lvl="1"/>
            <a:endParaRPr lang="en-US" altLang="en-US" sz="1800" dirty="0" smtClean="0"/>
          </a:p>
          <a:p>
            <a:r>
              <a:rPr lang="en-US" altLang="en-US" sz="2000" dirty="0" smtClean="0"/>
              <a:t>Classes can implement interfaces:</a:t>
            </a:r>
          </a:p>
          <a:p>
            <a:pPr lvl="1"/>
            <a:r>
              <a:rPr lang="en-US" altLang="en-US" sz="1800" dirty="0" smtClean="0"/>
              <a:t>Declared via the </a:t>
            </a:r>
            <a:r>
              <a:rPr lang="en-US" altLang="en-US" sz="1600" dirty="0" smtClean="0">
                <a:latin typeface="Courier New" charset="0"/>
                <a:cs typeface="Courier New" charset="0"/>
              </a:rPr>
              <a:t>implements</a:t>
            </a:r>
            <a:r>
              <a:rPr lang="en-US" altLang="en-US" sz="1800" dirty="0" smtClean="0"/>
              <a:t> keyword</a:t>
            </a:r>
          </a:p>
          <a:p>
            <a:pPr lvl="1"/>
            <a:r>
              <a:rPr lang="en-US" altLang="en-US" sz="1800" dirty="0" smtClean="0"/>
              <a:t>All interface methods must be implemented</a:t>
            </a:r>
          </a:p>
          <a:p>
            <a:pPr lvl="1"/>
            <a:endParaRPr lang="en-US" altLang="en-US" sz="1800" dirty="0" smtClean="0"/>
          </a:p>
          <a:p>
            <a:r>
              <a:rPr lang="en-US" altLang="en-US" sz="2000" dirty="0" smtClean="0"/>
              <a:t>Interfaces are types:</a:t>
            </a:r>
          </a:p>
          <a:p>
            <a:pPr lvl="1"/>
            <a:r>
              <a:rPr lang="en-US" altLang="en-US" sz="1800" dirty="0" smtClean="0"/>
              <a:t>Interface type variables, fields, parameters can reference any class that implements the interface</a:t>
            </a:r>
          </a:p>
          <a:p>
            <a:pPr lvl="1"/>
            <a:endParaRPr lang="en-US" altLang="en-US" sz="1800" dirty="0" smtClean="0"/>
          </a:p>
          <a:p>
            <a:r>
              <a:rPr lang="en-US" altLang="en-US" sz="2200" dirty="0" smtClean="0"/>
              <a:t>Interface types constrain what you can do:</a:t>
            </a:r>
          </a:p>
          <a:p>
            <a:pPr lvl="1"/>
            <a:r>
              <a:rPr lang="en-US" altLang="en-US" sz="1800" dirty="0" smtClean="0"/>
              <a:t>Only methods declared in the interface can be invoked</a:t>
            </a:r>
          </a:p>
        </p:txBody>
      </p:sp>
    </p:spTree>
    <p:extLst>
      <p:ext uri="{BB962C8B-B14F-4D97-AF65-F5344CB8AC3E}">
        <p14:creationId xmlns:p14="http://schemas.microsoft.com/office/powerpoint/2010/main" val="327802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Interface Example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600" smtClean="0">
                <a:latin typeface="Courier New" charset="0"/>
              </a:rPr>
              <a:t>public interface MyInterface 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600" smtClean="0">
                <a:latin typeface="Courier New" charset="0"/>
              </a:rPr>
              <a:t>	public void hello();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600" smtClean="0">
                <a:latin typeface="Courier New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1600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600" smtClean="0">
                <a:latin typeface="Courier New" charset="0"/>
              </a:rPr>
              <a:t>public class MyClass implements MyInterface 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600" smtClean="0">
                <a:latin typeface="Courier New" charset="0"/>
              </a:rPr>
              <a:t>	public void hello() 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600" smtClean="0">
                <a:latin typeface="Courier New" charset="0"/>
              </a:rPr>
              <a:t>		System.out.println(“Hello World!”);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600" smtClean="0">
                <a:latin typeface="Courier New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600" smtClean="0">
                <a:latin typeface="Courier New" charset="0"/>
              </a:rPr>
              <a:t>	public void goodbye() 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600" smtClean="0">
                <a:latin typeface="Courier New" charset="0"/>
              </a:rPr>
              <a:t>		System.out.println(“Goodbye World!”);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600" smtClean="0">
                <a:latin typeface="Courier New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600" smtClean="0">
                <a:latin typeface="Courier New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1600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600" smtClean="0">
                <a:latin typeface="Courier New" charset="0"/>
              </a:rPr>
              <a:t>public class Test 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600" smtClean="0">
                <a:latin typeface="Courier New" charset="0"/>
              </a:rPr>
              <a:t>	public static void main(String[] args) 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600" smtClean="0">
                <a:latin typeface="Courier New" charset="0"/>
              </a:rPr>
              <a:t>		MyInterface iface = new MyClass();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600" smtClean="0">
                <a:latin typeface="Courier New" charset="0"/>
              </a:rPr>
              <a:t>		iface.hello();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600" smtClean="0">
                <a:latin typeface="Courier New" charset="0"/>
              </a:rPr>
              <a:t>		iface.goodbye();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600" smtClean="0">
                <a:latin typeface="Courier New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600" smtClean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710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Interfaces &amp; ADTs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smtClean="0">
                <a:latin typeface="Courier New" charset="0"/>
              </a:rPr>
              <a:t>public interface Stack {</a:t>
            </a:r>
          </a:p>
          <a:p>
            <a:pPr>
              <a:spcBef>
                <a:spcPct val="0"/>
              </a:spcBef>
              <a:buClrTx/>
              <a:buSzTx/>
              <a:buFont typeface="Wingdings" charset="2"/>
              <a:buNone/>
            </a:pPr>
            <a:r>
              <a:rPr lang="en-US" altLang="en-US" sz="1800" smtClean="0">
                <a:latin typeface="Courier New" charset="0"/>
              </a:rPr>
              <a:t>	public void push (Object element);</a:t>
            </a:r>
          </a:p>
          <a:p>
            <a:pPr>
              <a:spcBef>
                <a:spcPct val="0"/>
              </a:spcBef>
              <a:buClrTx/>
              <a:buSzTx/>
              <a:buFont typeface="Wingdings" charset="2"/>
              <a:buNone/>
            </a:pPr>
            <a:r>
              <a:rPr lang="en-US" altLang="en-US" sz="1800" smtClean="0">
                <a:latin typeface="Courier New" charset="0"/>
              </a:rPr>
              <a:t>	public Object pop();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smtClean="0">
                <a:latin typeface="Courier New" charset="0"/>
              </a:rPr>
              <a:t>	public int size();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smtClean="0">
                <a:latin typeface="Courier New" charset="0"/>
              </a:rPr>
              <a:t>	public boolean isEmpty();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smtClean="0">
                <a:latin typeface="Courier New" charset="0"/>
              </a:rPr>
              <a:t>	public Object top();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smtClean="0"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smtClean="0">
              <a:latin typeface="Courier New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smtClean="0">
                <a:latin typeface="Courier New" charset="0"/>
              </a:rPr>
              <a:t>public class ArrayStack implements Stack { …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smtClean="0">
              <a:latin typeface="Courier New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smtClean="0">
                <a:latin typeface="Courier New" charset="0"/>
              </a:rPr>
              <a:t>public class LinkedStack implements Stack { …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smtClean="0">
              <a:latin typeface="Courier New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smtClean="0">
                <a:latin typeface="Courier New" charset="0"/>
              </a:rPr>
              <a:t>public static void main(String[] args)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smtClean="0">
                <a:latin typeface="Courier New" charset="0"/>
              </a:rPr>
              <a:t>	Stack stack = new ArrayStack();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smtClean="0">
                <a:latin typeface="Courier New" charset="0"/>
              </a:rPr>
              <a:t>	stack.push(“England”);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smtClean="0">
                <a:latin typeface="Courier New" charset="0"/>
              </a:rPr>
              <a:t>	stack.push(“France”);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smtClean="0">
                <a:latin typeface="Courier New" charset="0"/>
              </a:rPr>
              <a:t>	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smtClean="0">
                <a:latin typeface="Courier New" charset="0"/>
              </a:rPr>
              <a:t>	String s = (String) stack.pop();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smtClean="0">
                <a:latin typeface="Courier New" charset="0"/>
              </a:rPr>
              <a:t>}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7431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Exceptions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555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Exceptions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An exception is an </a:t>
            </a:r>
            <a:r>
              <a:rPr lang="en-US" altLang="en-US" sz="2000" b="1" dirty="0" smtClean="0"/>
              <a:t>event</a:t>
            </a:r>
            <a:r>
              <a:rPr lang="en-US" altLang="en-US" sz="2000" dirty="0" smtClean="0"/>
              <a:t>, which occurs during the execution of a program, that </a:t>
            </a:r>
            <a:r>
              <a:rPr lang="en-US" altLang="en-US" sz="2000" b="1" dirty="0" smtClean="0"/>
              <a:t>disrupts</a:t>
            </a:r>
            <a:r>
              <a:rPr lang="en-US" altLang="en-US" sz="2000" dirty="0" smtClean="0"/>
              <a:t> the normal flow of the program's instructions.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Exceptions: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Stop execution of the current method.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Force the Java interpreter to enter </a:t>
            </a:r>
            <a:r>
              <a:rPr lang="en-US" altLang="en-US" sz="1800" b="1" dirty="0" smtClean="0"/>
              <a:t>exception handling mode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Are represented in Java as objects</a:t>
            </a:r>
            <a:endParaRPr lang="en-US" altLang="en-US" sz="1800" b="1" dirty="0" smtClean="0"/>
          </a:p>
          <a:p>
            <a:pPr lvl="2"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Exception are generated by cr</a:t>
            </a:r>
            <a:r>
              <a:rPr lang="en-US" altLang="en-US" sz="1800" dirty="0" smtClean="0"/>
              <a:t>eating and </a:t>
            </a:r>
            <a:r>
              <a:rPr lang="en-US" altLang="en-US" sz="1800" b="1" dirty="0" smtClean="0"/>
              <a:t>throwing </a:t>
            </a:r>
            <a:r>
              <a:rPr lang="en-US" altLang="en-US" sz="1800" dirty="0" smtClean="0"/>
              <a:t>an </a:t>
            </a:r>
            <a:r>
              <a:rPr lang="en-US" altLang="en-US" sz="1600" dirty="0" smtClean="0">
                <a:latin typeface="Courier New" charset="0"/>
                <a:cs typeface="Courier New" charset="0"/>
              </a:rPr>
              <a:t>Exception</a:t>
            </a:r>
            <a:r>
              <a:rPr lang="en-US" altLang="en-US" sz="1800" dirty="0" smtClean="0"/>
              <a:t> object.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Exception Handling Mode = the search for an exception handler</a:t>
            </a:r>
          </a:p>
          <a:p>
            <a:pPr lvl="1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en-US" sz="1800" dirty="0" smtClean="0"/>
              <a:t>It checks the current method for an appropriate handler.</a:t>
            </a:r>
          </a:p>
          <a:p>
            <a:pPr lvl="1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en-US" sz="1800" dirty="0" smtClean="0"/>
              <a:t>No handler =&gt; throw exception to the invoking method and return to 1.</a:t>
            </a:r>
          </a:p>
          <a:p>
            <a:pPr lvl="1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en-US" sz="1800" dirty="0" smtClean="0"/>
              <a:t>If no method handles the exception, then the program stops.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Exceptions are handled by the Java </a:t>
            </a:r>
            <a:r>
              <a:rPr lang="en-US" altLang="en-US" sz="2000" b="1" dirty="0" smtClean="0"/>
              <a:t>try … catch</a:t>
            </a:r>
            <a:r>
              <a:rPr lang="en-US" altLang="en-US" sz="2000" dirty="0" smtClean="0"/>
              <a:t> statement.</a:t>
            </a:r>
            <a:endParaRPr lang="en-US" altLang="en-US" sz="2000" dirty="0" smtClean="0">
              <a:latin typeface="ヒラギノ角ゴ ProN W3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Exception Example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  <a:cs typeface="Courier New" charset="0"/>
              </a:rPr>
              <a:t>public class Test {</a:t>
            </a:r>
          </a:p>
          <a:p>
            <a:pPr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  <a:cs typeface="Courier New" charset="0"/>
              </a:rPr>
              <a:t>    public static void main(String[] </a:t>
            </a:r>
            <a:r>
              <a:rPr lang="en-US" altLang="en-US" sz="1400" dirty="0" err="1" smtClean="0">
                <a:latin typeface="Courier New" charset="0"/>
                <a:cs typeface="Courier New" charset="0"/>
              </a:rPr>
              <a:t>args</a:t>
            </a:r>
            <a:r>
              <a:rPr lang="en-US" altLang="en-US" sz="1400" dirty="0" smtClean="0">
                <a:latin typeface="Courier New" charset="0"/>
                <a:cs typeface="Courier New" charset="0"/>
              </a:rPr>
              <a:t>) {</a:t>
            </a:r>
          </a:p>
          <a:p>
            <a:pPr>
              <a:buFont typeface="Wingdings" charset="2"/>
              <a:buNone/>
            </a:pPr>
            <a:r>
              <a:rPr lang="en-US" altLang="en-US" sz="1400" b="1" dirty="0" smtClean="0">
                <a:latin typeface="Courier New" charset="0"/>
                <a:cs typeface="Courier New" charset="0"/>
              </a:rPr>
              <a:t>        try {</a:t>
            </a:r>
          </a:p>
          <a:p>
            <a:pPr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  <a:cs typeface="Courier New" charset="0"/>
              </a:rPr>
              <a:t>            test();</a:t>
            </a:r>
          </a:p>
          <a:p>
            <a:pPr>
              <a:buFont typeface="Wingdings" charset="2"/>
              <a:buNone/>
            </a:pPr>
            <a:r>
              <a:rPr lang="en-US" altLang="en-US" sz="1400" b="1" dirty="0" smtClean="0">
                <a:latin typeface="Courier New" charset="0"/>
                <a:cs typeface="Courier New" charset="0"/>
              </a:rPr>
              <a:t>        } catch (Exception e) {</a:t>
            </a:r>
          </a:p>
          <a:p>
            <a:pPr>
              <a:buFont typeface="Wingdings" charset="2"/>
              <a:buNone/>
            </a:pPr>
            <a:r>
              <a:rPr lang="en-US" altLang="en-US" sz="1400" b="1" dirty="0" smtClean="0">
                <a:latin typeface="Courier New" charset="0"/>
                <a:cs typeface="Courier New" charset="0"/>
              </a:rPr>
              <a:t>            </a:t>
            </a:r>
            <a:r>
              <a:rPr lang="en-US" altLang="en-US" sz="1400" b="1" dirty="0" err="1" smtClean="0">
                <a:latin typeface="Courier New" charset="0"/>
                <a:cs typeface="Courier New" charset="0"/>
              </a:rPr>
              <a:t>e.printStackTrace</a:t>
            </a:r>
            <a:r>
              <a:rPr lang="en-US" altLang="en-US" sz="1400" b="1" dirty="0" smtClean="0">
                <a:latin typeface="Courier New" charset="0"/>
                <a:cs typeface="Courier New" charset="0"/>
              </a:rPr>
              <a:t>();</a:t>
            </a:r>
          </a:p>
          <a:p>
            <a:pPr>
              <a:buFont typeface="Wingdings" charset="2"/>
              <a:buNone/>
            </a:pPr>
            <a:r>
              <a:rPr lang="en-US" altLang="en-US" sz="1400" b="1" dirty="0" smtClean="0">
                <a:latin typeface="Courier New" charset="0"/>
                <a:cs typeface="Courier New" charset="0"/>
              </a:rPr>
              <a:t>        }</a:t>
            </a:r>
          </a:p>
          <a:p>
            <a:pPr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  <a:cs typeface="Courier New" charset="0"/>
              </a:rPr>
              <a:t>        </a:t>
            </a:r>
            <a:r>
              <a:rPr lang="en-US" altLang="en-US" sz="1400" dirty="0" err="1" smtClean="0">
                <a:latin typeface="Courier New" charset="0"/>
                <a:cs typeface="Courier New" charset="0"/>
              </a:rPr>
              <a:t>System.out.println</a:t>
            </a:r>
            <a:r>
              <a:rPr lang="en-US" altLang="en-US" sz="1400" dirty="0" smtClean="0">
                <a:latin typeface="Courier New" charset="0"/>
                <a:cs typeface="Courier New" charset="0"/>
              </a:rPr>
              <a:t>(“</a:t>
            </a:r>
            <a:r>
              <a:rPr lang="en-US" altLang="en-US" sz="1400" dirty="0" err="1" smtClean="0">
                <a:latin typeface="Courier New" charset="0"/>
                <a:cs typeface="Courier New" charset="0"/>
              </a:rPr>
              <a:t>Yipee</a:t>
            </a:r>
            <a:r>
              <a:rPr lang="en-US" altLang="en-US" sz="1400" dirty="0" smtClean="0">
                <a:latin typeface="Courier New" charset="0"/>
                <a:cs typeface="Courier New" charset="0"/>
              </a:rPr>
              <a:t>!”);</a:t>
            </a:r>
          </a:p>
          <a:p>
            <a:pPr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  <a:cs typeface="Courier New" charset="0"/>
              </a:rPr>
              <a:t>    }</a:t>
            </a:r>
          </a:p>
          <a:p>
            <a:pPr>
              <a:buFont typeface="Wingdings" charset="2"/>
              <a:buNone/>
            </a:pPr>
            <a:endParaRPr lang="en-US" altLang="en-US" sz="1400" dirty="0" smtClean="0">
              <a:latin typeface="Courier New" charset="0"/>
              <a:cs typeface="Courier New" charset="0"/>
            </a:endParaRPr>
          </a:p>
          <a:p>
            <a:pPr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  <a:cs typeface="Courier New" charset="0"/>
              </a:rPr>
              <a:t>    public static void test() throws Exception {</a:t>
            </a:r>
          </a:p>
          <a:p>
            <a:pPr>
              <a:buFont typeface="Wingdings" charset="2"/>
              <a:buNone/>
            </a:pPr>
            <a:r>
              <a:rPr lang="en-US" altLang="en-US" sz="1400" b="1" dirty="0" smtClean="0">
                <a:latin typeface="Courier New" charset="0"/>
                <a:cs typeface="Courier New" charset="0"/>
              </a:rPr>
              <a:t>        throw new Exception("An exception");</a:t>
            </a:r>
          </a:p>
          <a:p>
            <a:pPr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  <a:cs typeface="Courier New" charset="0"/>
              </a:rPr>
              <a:t>    }</a:t>
            </a:r>
          </a:p>
          <a:p>
            <a:pPr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2"/>
              <a:buNone/>
            </a:pPr>
            <a:endParaRPr lang="en-US" altLang="en-US" sz="1400" dirty="0" smtClean="0">
              <a:latin typeface="Courier New" charset="0"/>
              <a:cs typeface="Courier New" charset="0"/>
            </a:endParaRPr>
          </a:p>
          <a:p>
            <a:pPr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  <a:cs typeface="Courier New" charset="0"/>
              </a:rPr>
              <a:t>Example Output:</a:t>
            </a:r>
          </a:p>
          <a:p>
            <a:pPr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  <a:cs typeface="Courier New" charset="0"/>
              </a:rPr>
              <a:t>	</a:t>
            </a:r>
            <a:r>
              <a:rPr lang="en-US" altLang="en-US" sz="1400" dirty="0" err="1" smtClean="0">
                <a:latin typeface="Courier New" charset="0"/>
                <a:cs typeface="Courier New" charset="0"/>
              </a:rPr>
              <a:t>java.lang.Exception</a:t>
            </a:r>
            <a:r>
              <a:rPr lang="en-US" altLang="en-US" sz="1400" dirty="0" smtClean="0">
                <a:latin typeface="Courier New" charset="0"/>
                <a:cs typeface="Courier New" charset="0"/>
              </a:rPr>
              <a:t>: An exception</a:t>
            </a:r>
          </a:p>
          <a:p>
            <a:pPr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  <a:cs typeface="Courier New" charset="0"/>
              </a:rPr>
              <a:t>        at </a:t>
            </a:r>
            <a:r>
              <a:rPr lang="en-US" altLang="en-US" sz="1400" dirty="0" err="1" smtClean="0">
                <a:latin typeface="Courier New" charset="0"/>
                <a:cs typeface="Courier New" charset="0"/>
              </a:rPr>
              <a:t>Test.test</a:t>
            </a:r>
            <a:r>
              <a:rPr lang="en-US" altLang="en-US" sz="1400" dirty="0" smtClean="0">
                <a:latin typeface="Courier New" charset="0"/>
                <a:cs typeface="Courier New" charset="0"/>
              </a:rPr>
              <a:t>(Test.java:22)</a:t>
            </a:r>
          </a:p>
          <a:p>
            <a:pPr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  <a:cs typeface="Courier New" charset="0"/>
              </a:rPr>
              <a:t>        at </a:t>
            </a:r>
            <a:r>
              <a:rPr lang="en-US" altLang="en-US" sz="1400" dirty="0" err="1" smtClean="0">
                <a:latin typeface="Courier New" charset="0"/>
                <a:cs typeface="Courier New" charset="0"/>
              </a:rPr>
              <a:t>Test.main</a:t>
            </a:r>
            <a:r>
              <a:rPr lang="en-US" altLang="en-US" sz="1400" dirty="0" smtClean="0">
                <a:latin typeface="Courier New" charset="0"/>
                <a:cs typeface="Courier New" charset="0"/>
              </a:rPr>
              <a:t>(Test.java:15)</a:t>
            </a:r>
          </a:p>
          <a:p>
            <a:pPr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  <a:cs typeface="Courier New" charset="0"/>
              </a:rPr>
              <a:t>	</a:t>
            </a:r>
            <a:r>
              <a:rPr lang="en-US" altLang="en-US" sz="1400" dirty="0" err="1" smtClean="0">
                <a:latin typeface="Courier New" charset="0"/>
                <a:cs typeface="Courier New" charset="0"/>
              </a:rPr>
              <a:t>Yipee</a:t>
            </a:r>
            <a:r>
              <a:rPr lang="en-US" altLang="en-US" sz="1400" dirty="0" smtClean="0">
                <a:latin typeface="Courier New" charset="0"/>
                <a:cs typeface="Courier New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Unchecked Exceptions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Checked Exceptions:</a:t>
            </a:r>
          </a:p>
          <a:p>
            <a:pPr lvl="1"/>
            <a:r>
              <a:rPr lang="en-US" altLang="en-US" sz="2000" smtClean="0"/>
              <a:t>All methods must explicitly declare that they throw the exception</a:t>
            </a:r>
          </a:p>
          <a:p>
            <a:pPr lvl="1"/>
            <a:r>
              <a:rPr lang="en-US" altLang="en-US" sz="2000" smtClean="0"/>
              <a:t>Corresponding method invocations must:</a:t>
            </a:r>
          </a:p>
          <a:p>
            <a:pPr lvl="2"/>
            <a:r>
              <a:rPr lang="en-US" altLang="en-US" sz="1800" smtClean="0"/>
              <a:t>Either be nested within a try…catch statement</a:t>
            </a:r>
          </a:p>
          <a:p>
            <a:pPr lvl="2"/>
            <a:r>
              <a:rPr lang="en-US" altLang="en-US" sz="1800" smtClean="0"/>
              <a:t>Or declare that they will throw the exception</a:t>
            </a:r>
          </a:p>
          <a:p>
            <a:pPr lvl="1"/>
            <a:r>
              <a:rPr lang="en-US" altLang="en-US" sz="2000" smtClean="0"/>
              <a:t>Are used for handling recoverable, anticipated errors</a:t>
            </a:r>
          </a:p>
          <a:p>
            <a:pPr lvl="2"/>
            <a:r>
              <a:rPr lang="en-US" altLang="en-US" sz="1800" smtClean="0"/>
              <a:t>E.g. trying to open a file that does not exists</a:t>
            </a:r>
          </a:p>
          <a:p>
            <a:pPr lvl="2"/>
            <a:endParaRPr lang="en-US" altLang="en-US" sz="1600" smtClean="0"/>
          </a:p>
          <a:p>
            <a:r>
              <a:rPr lang="en-US" altLang="en-US" sz="2400" smtClean="0"/>
              <a:t>Unchecked Exceptions:</a:t>
            </a:r>
          </a:p>
          <a:p>
            <a:pPr lvl="1"/>
            <a:r>
              <a:rPr lang="en-US" altLang="en-US" sz="2000" smtClean="0"/>
              <a:t>Methods do not need to explicitly declare that they throw the exception.</a:t>
            </a:r>
          </a:p>
          <a:p>
            <a:pPr lvl="1"/>
            <a:r>
              <a:rPr lang="en-US" altLang="en-US" sz="2000" smtClean="0"/>
              <a:t>Corresponding invocations do not need to declare or handle the exception</a:t>
            </a:r>
          </a:p>
          <a:p>
            <a:pPr lvl="1"/>
            <a:r>
              <a:rPr lang="en-US" altLang="en-US" sz="2000" smtClean="0"/>
              <a:t>Are used for non-recoverable, unexpected errors</a:t>
            </a:r>
          </a:p>
          <a:p>
            <a:pPr lvl="2"/>
            <a:r>
              <a:rPr lang="en-US" altLang="en-US" sz="1800" smtClean="0"/>
              <a:t>E.g. trying to access an index that is outside the bounds of the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Exception Example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496300" cy="5256212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  <a:cs typeface="Courier New" charset="0"/>
              </a:rPr>
              <a:t>public class Test {</a:t>
            </a:r>
          </a:p>
          <a:p>
            <a:pPr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  <a:cs typeface="Courier New" charset="0"/>
              </a:rPr>
              <a:t>    public static void main(String[] </a:t>
            </a:r>
            <a:r>
              <a:rPr lang="en-US" altLang="en-US" sz="1400" dirty="0" err="1" smtClean="0">
                <a:latin typeface="Courier New" charset="0"/>
                <a:cs typeface="Courier New" charset="0"/>
              </a:rPr>
              <a:t>args</a:t>
            </a:r>
            <a:r>
              <a:rPr lang="en-US" altLang="en-US" sz="1400" dirty="0" smtClean="0">
                <a:latin typeface="Courier New" charset="0"/>
                <a:cs typeface="Courier New" charset="0"/>
              </a:rPr>
              <a:t>) {</a:t>
            </a:r>
          </a:p>
          <a:p>
            <a:pPr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  <a:cs typeface="Courier New" charset="0"/>
              </a:rPr>
              <a:t>        test();</a:t>
            </a:r>
          </a:p>
          <a:p>
            <a:pPr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  <a:cs typeface="Courier New" charset="0"/>
              </a:rPr>
              <a:t>        </a:t>
            </a:r>
            <a:r>
              <a:rPr lang="en-US" altLang="en-US" sz="1400" dirty="0" err="1" smtClean="0">
                <a:latin typeface="Courier New" charset="0"/>
                <a:cs typeface="Courier New" charset="0"/>
              </a:rPr>
              <a:t>System.out.println</a:t>
            </a:r>
            <a:r>
              <a:rPr lang="en-US" altLang="en-US" sz="1400" dirty="0" smtClean="0">
                <a:latin typeface="Courier New" charset="0"/>
                <a:cs typeface="Courier New" charset="0"/>
              </a:rPr>
              <a:t>(“</a:t>
            </a:r>
            <a:r>
              <a:rPr lang="en-US" altLang="en-US" sz="1400" dirty="0" err="1" smtClean="0">
                <a:latin typeface="Courier New" charset="0"/>
                <a:cs typeface="Courier New" charset="0"/>
              </a:rPr>
              <a:t>Yipee</a:t>
            </a:r>
            <a:r>
              <a:rPr lang="en-US" altLang="en-US" sz="1400" dirty="0" smtClean="0">
                <a:latin typeface="Courier New" charset="0"/>
                <a:cs typeface="Courier New" charset="0"/>
              </a:rPr>
              <a:t>!”);</a:t>
            </a:r>
          </a:p>
          <a:p>
            <a:pPr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  <a:cs typeface="Courier New" charset="0"/>
              </a:rPr>
              <a:t>    }</a:t>
            </a:r>
          </a:p>
          <a:p>
            <a:pPr>
              <a:buFont typeface="Wingdings" charset="2"/>
              <a:buNone/>
            </a:pPr>
            <a:endParaRPr lang="en-US" altLang="en-US" sz="1400" dirty="0" smtClean="0">
              <a:latin typeface="Courier New" charset="0"/>
              <a:cs typeface="Courier New" charset="0"/>
            </a:endParaRPr>
          </a:p>
          <a:p>
            <a:pPr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  <a:cs typeface="Courier New" charset="0"/>
              </a:rPr>
              <a:t>    public static void test() {</a:t>
            </a:r>
          </a:p>
          <a:p>
            <a:pPr>
              <a:buFont typeface="Wingdings" charset="2"/>
              <a:buNone/>
            </a:pPr>
            <a:r>
              <a:rPr lang="en-US" altLang="en-US" sz="1400" b="1" dirty="0" smtClean="0">
                <a:latin typeface="Courier New" charset="0"/>
                <a:cs typeface="Courier New" charset="0"/>
              </a:rPr>
              <a:t>        throw new </a:t>
            </a:r>
            <a:r>
              <a:rPr lang="en-US" altLang="en-US" sz="1400" b="1" dirty="0" err="1" smtClean="0">
                <a:latin typeface="Courier New" charset="0"/>
                <a:cs typeface="Courier New" charset="0"/>
              </a:rPr>
              <a:t>RuntimeException</a:t>
            </a:r>
            <a:r>
              <a:rPr lang="en-US" altLang="en-US" sz="1400" b="1" dirty="0" smtClean="0">
                <a:latin typeface="Courier New" charset="0"/>
                <a:cs typeface="Courier New" charset="0"/>
              </a:rPr>
              <a:t>("An exception");</a:t>
            </a:r>
          </a:p>
          <a:p>
            <a:pPr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  <a:cs typeface="Courier New" charset="0"/>
              </a:rPr>
              <a:t>    }</a:t>
            </a:r>
          </a:p>
          <a:p>
            <a:pPr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2"/>
              <a:buNone/>
            </a:pPr>
            <a:endParaRPr lang="en-US" altLang="en-US" sz="1400" dirty="0" smtClean="0">
              <a:latin typeface="Courier New" charset="0"/>
              <a:cs typeface="Courier New" charset="0"/>
            </a:endParaRPr>
          </a:p>
          <a:p>
            <a:pPr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  <a:cs typeface="Courier New" charset="0"/>
              </a:rPr>
              <a:t>Example Output:</a:t>
            </a:r>
          </a:p>
          <a:p>
            <a:pPr>
              <a:buFont typeface="Wingdings" charset="2"/>
              <a:buNone/>
            </a:pPr>
            <a:endParaRPr lang="en-US" altLang="en-US" sz="1400" dirty="0" smtClean="0">
              <a:latin typeface="Courier New" charset="0"/>
              <a:cs typeface="Courier New" charset="0"/>
            </a:endParaRPr>
          </a:p>
          <a:p>
            <a:pPr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  <a:cs typeface="Courier New" charset="0"/>
              </a:rPr>
              <a:t>	Exception in thread "main" </a:t>
            </a:r>
            <a:r>
              <a:rPr lang="en-US" altLang="en-US" sz="1400" dirty="0" err="1" smtClean="0">
                <a:latin typeface="Courier New" charset="0"/>
                <a:cs typeface="Courier New" charset="0"/>
              </a:rPr>
              <a:t>java.lang.RuntimeException</a:t>
            </a:r>
            <a:r>
              <a:rPr lang="en-US" altLang="en-US" sz="1400" dirty="0" smtClean="0">
                <a:latin typeface="Courier New" charset="0"/>
                <a:cs typeface="Courier New" charset="0"/>
              </a:rPr>
              <a:t>: An exception</a:t>
            </a:r>
          </a:p>
          <a:p>
            <a:pPr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  <a:cs typeface="Courier New" charset="0"/>
              </a:rPr>
              <a:t>        at </a:t>
            </a:r>
            <a:r>
              <a:rPr lang="en-US" altLang="en-US" sz="1400" dirty="0" err="1" smtClean="0">
                <a:latin typeface="Courier New" charset="0"/>
                <a:cs typeface="Courier New" charset="0"/>
              </a:rPr>
              <a:t>Test.test</a:t>
            </a:r>
            <a:r>
              <a:rPr lang="en-US" altLang="en-US" sz="1400" dirty="0" smtClean="0">
                <a:latin typeface="Courier New" charset="0"/>
                <a:cs typeface="Courier New" charset="0"/>
              </a:rPr>
              <a:t>(Test.java:19)</a:t>
            </a:r>
          </a:p>
          <a:p>
            <a:pPr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  <a:cs typeface="Courier New" charset="0"/>
              </a:rPr>
              <a:t>        at </a:t>
            </a:r>
            <a:r>
              <a:rPr lang="en-US" altLang="en-US" sz="1400" dirty="0" err="1" smtClean="0">
                <a:latin typeface="Courier New" charset="0"/>
                <a:cs typeface="Courier New" charset="0"/>
              </a:rPr>
              <a:t>Test.main</a:t>
            </a:r>
            <a:r>
              <a:rPr lang="en-US" altLang="en-US" sz="1400" dirty="0" smtClean="0">
                <a:latin typeface="Courier New" charset="0"/>
                <a:cs typeface="Courier New" charset="0"/>
              </a:rPr>
              <a:t>(Test.java:14)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539552" y="1772816"/>
            <a:ext cx="2160240" cy="288032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Meaningful Exceptions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 smtClean="0">
                <a:latin typeface="Courier New" charset="0"/>
                <a:cs typeface="Courier New" charset="0"/>
              </a:rPr>
              <a:t>Exception </a:t>
            </a:r>
            <a:r>
              <a:rPr lang="en-US" altLang="en-US" sz="2000" dirty="0" smtClean="0"/>
              <a:t>and </a:t>
            </a:r>
            <a:r>
              <a:rPr lang="en-US" altLang="en-US" sz="1800" dirty="0" err="1" smtClean="0">
                <a:latin typeface="Courier New" charset="0"/>
                <a:cs typeface="Courier New" charset="0"/>
              </a:rPr>
              <a:t>RuntimeException</a:t>
            </a:r>
            <a:r>
              <a:rPr lang="en-US" altLang="en-US" sz="1800" dirty="0" smtClean="0">
                <a:latin typeface="Courier New" charset="0"/>
                <a:cs typeface="Courier New" charset="0"/>
              </a:rPr>
              <a:t> </a:t>
            </a:r>
            <a:r>
              <a:rPr lang="en-US" altLang="en-US" sz="2000" dirty="0" smtClean="0"/>
              <a:t>are not very instructive in helping you understand what happened.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They rely on the developer providing a meaningful message (often this does not happen)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Some methods may throw multiple different types of exception depending on what goes wrong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 smtClean="0"/>
              <a:t>A better approach is to create your own exception types: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This is done by </a:t>
            </a:r>
            <a:r>
              <a:rPr lang="en-US" altLang="en-US" sz="1800" b="1" dirty="0" smtClean="0"/>
              <a:t>extending </a:t>
            </a:r>
            <a:r>
              <a:rPr lang="en-US" altLang="en-US" sz="1800" dirty="0" smtClean="0"/>
              <a:t>the Exception or </a:t>
            </a:r>
            <a:r>
              <a:rPr lang="en-US" altLang="en-US" sz="1800" dirty="0" err="1" smtClean="0"/>
              <a:t>RuntimeException</a:t>
            </a:r>
            <a:r>
              <a:rPr lang="en-US" altLang="en-US" sz="1800" dirty="0" smtClean="0"/>
              <a:t> class and creating a new exception class that has a meaningful name.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 smtClean="0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Java uses the </a:t>
            </a:r>
            <a:r>
              <a:rPr lang="en-US" altLang="en-US" sz="1600" dirty="0" err="1" smtClean="0">
                <a:latin typeface="Courier New" charset="0"/>
              </a:rPr>
              <a:t>FileNotFoundException</a:t>
            </a:r>
            <a:r>
              <a:rPr lang="en-US" altLang="en-US" sz="1800" dirty="0" smtClean="0"/>
              <a:t> class to indicate that you tried to open a file that does not exist.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An unchecked </a:t>
            </a:r>
            <a:r>
              <a:rPr lang="en-US" altLang="en-US" sz="1600" dirty="0" err="1" smtClean="0">
                <a:latin typeface="Courier New" charset="0"/>
              </a:rPr>
              <a:t>ArrayIndexOutOfBoundsException</a:t>
            </a:r>
            <a:r>
              <a:rPr lang="en-US" altLang="en-US" sz="1800" dirty="0" smtClean="0"/>
              <a:t> is thrown whenever you try to access an array position that is outside its declared range.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2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Some help on exceptions: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>
                <a:hlinkClick r:id="rId2"/>
              </a:rPr>
              <a:t>http://java.sun.com/docs/books/tutorial/essential/exceptions/index.html</a:t>
            </a: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Exceptions &amp; ADTs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smtClean="0">
                <a:latin typeface="Courier New" charset="0"/>
              </a:rPr>
              <a:t>public class </a:t>
            </a:r>
            <a:r>
              <a:rPr lang="en-US" altLang="en-US" sz="1600" dirty="0" err="1" smtClean="0">
                <a:latin typeface="Courier New" charset="0"/>
              </a:rPr>
              <a:t>StackEmptyException</a:t>
            </a:r>
            <a:r>
              <a:rPr lang="en-US" altLang="en-US" sz="1600" dirty="0" smtClean="0">
                <a:latin typeface="Courier New" charset="0"/>
              </a:rPr>
              <a:t> extends </a:t>
            </a:r>
            <a:r>
              <a:rPr lang="en-US" altLang="en-US" sz="1600" dirty="0" err="1" smtClean="0">
                <a:latin typeface="Courier New" charset="0"/>
              </a:rPr>
              <a:t>RuntimeException</a:t>
            </a:r>
            <a:r>
              <a:rPr lang="en-US" altLang="en-US" sz="1600" dirty="0" smtClean="0">
                <a:latin typeface="Courier New" charset="0"/>
              </a:rPr>
              <a:t>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 smtClean="0">
              <a:latin typeface="Courier New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smtClean="0">
                <a:latin typeface="Courier New" charset="0"/>
              </a:rPr>
              <a:t>public class </a:t>
            </a:r>
            <a:r>
              <a:rPr lang="en-US" altLang="en-US" sz="1600" dirty="0" err="1" smtClean="0">
                <a:latin typeface="Courier New" charset="0"/>
              </a:rPr>
              <a:t>StringStack</a:t>
            </a:r>
            <a:r>
              <a:rPr lang="en-US" altLang="en-US" sz="1600" dirty="0" smtClean="0">
                <a:latin typeface="Courier New" charset="0"/>
              </a:rPr>
              <a:t>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charset="0"/>
              </a:rPr>
              <a:t>	</a:t>
            </a:r>
            <a:r>
              <a:rPr lang="en-US" altLang="en-US" sz="1600" dirty="0" smtClean="0">
                <a:latin typeface="Courier New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 smtClean="0">
              <a:latin typeface="Courier New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smtClean="0">
                <a:latin typeface="Courier New" charset="0"/>
              </a:rPr>
              <a:t>	public String pop()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smtClean="0">
                <a:latin typeface="Courier New" charset="0"/>
              </a:rPr>
              <a:t>	   if (top == </a:t>
            </a:r>
            <a:r>
              <a:rPr lang="en-US" altLang="en-US" sz="1600" dirty="0">
                <a:latin typeface="Courier New" charset="0"/>
              </a:rPr>
              <a:t>0</a:t>
            </a:r>
            <a:r>
              <a:rPr lang="en-US" altLang="en-US" sz="1600" dirty="0" smtClean="0">
                <a:latin typeface="Courier New" charset="0"/>
              </a:rPr>
              <a:t>) throw new </a:t>
            </a:r>
            <a:r>
              <a:rPr lang="en-US" altLang="en-US" sz="1600" dirty="0" err="1" smtClean="0">
                <a:latin typeface="Courier New" charset="0"/>
              </a:rPr>
              <a:t>StackEmptyException</a:t>
            </a:r>
            <a:r>
              <a:rPr lang="en-US" altLang="en-US" sz="1600" dirty="0" smtClean="0">
                <a:latin typeface="Courier New" charset="0"/>
              </a:rPr>
              <a:t>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smtClean="0">
                <a:latin typeface="Courier New" charset="0"/>
              </a:rPr>
              <a:t>	  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smtClean="0">
                <a:latin typeface="Courier New" charset="0"/>
              </a:rPr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 smtClean="0">
              <a:latin typeface="Courier New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smtClean="0">
                <a:latin typeface="Courier New" charset="0"/>
              </a:rPr>
              <a:t>	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smtClean="0"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 smtClean="0">
              <a:latin typeface="Courier New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smtClean="0">
                <a:latin typeface="Courier New" charset="0"/>
              </a:rPr>
              <a:t>public static void main(String[] </a:t>
            </a:r>
            <a:r>
              <a:rPr lang="en-US" altLang="en-US" sz="1600" dirty="0" err="1" smtClean="0">
                <a:latin typeface="Courier New" charset="0"/>
              </a:rPr>
              <a:t>args</a:t>
            </a:r>
            <a:r>
              <a:rPr lang="en-US" altLang="en-US" sz="1600" dirty="0" smtClean="0">
                <a:latin typeface="Courier New" charset="0"/>
              </a:rPr>
              <a:t>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smtClean="0">
                <a:latin typeface="Courier New" charset="0"/>
              </a:rPr>
              <a:t>	</a:t>
            </a:r>
            <a:r>
              <a:rPr lang="en-US" altLang="en-US" sz="1600" dirty="0" err="1">
                <a:latin typeface="Courier New" charset="0"/>
              </a:rPr>
              <a:t>StringStack</a:t>
            </a:r>
            <a:r>
              <a:rPr lang="en-US" altLang="en-US" sz="1600" dirty="0">
                <a:latin typeface="Courier New" charset="0"/>
              </a:rPr>
              <a:t> </a:t>
            </a:r>
            <a:r>
              <a:rPr lang="en-US" altLang="en-US" sz="1600" dirty="0" smtClean="0">
                <a:latin typeface="Courier New" charset="0"/>
              </a:rPr>
              <a:t>stack = new </a:t>
            </a:r>
            <a:r>
              <a:rPr lang="en-US" altLang="en-US" sz="1600" dirty="0" err="1" smtClean="0">
                <a:latin typeface="Courier New" charset="0"/>
              </a:rPr>
              <a:t>StringStack</a:t>
            </a:r>
            <a:r>
              <a:rPr lang="en-US" altLang="en-US" sz="1600" dirty="0" smtClean="0">
                <a:latin typeface="Courier New" charset="0"/>
              </a:rPr>
              <a:t>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smtClean="0">
                <a:latin typeface="Courier New" charset="0"/>
              </a:rPr>
              <a:t>	String s = </a:t>
            </a:r>
            <a:r>
              <a:rPr lang="en-US" altLang="en-US" sz="1600" dirty="0" err="1" smtClean="0">
                <a:latin typeface="Courier New" charset="0"/>
              </a:rPr>
              <a:t>stack.pop</a:t>
            </a:r>
            <a:r>
              <a:rPr lang="en-US" altLang="en-US" sz="1600" dirty="0" smtClean="0">
                <a:latin typeface="Courier New" charset="0"/>
              </a:rPr>
              <a:t>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smtClean="0">
                <a:latin typeface="Courier New" charset="0"/>
              </a:rPr>
              <a:t>}</a:t>
            </a:r>
            <a:endParaRPr lang="en-US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Exceptions &amp; ADTs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 smtClean="0"/>
              <a:t>Why is </a:t>
            </a:r>
            <a:r>
              <a:rPr lang="en-IE" sz="2400" dirty="0" err="1" smtClean="0"/>
              <a:t>StackEmptyException</a:t>
            </a:r>
            <a:r>
              <a:rPr lang="en-IE" sz="2400" dirty="0" smtClean="0"/>
              <a:t> not checked?</a:t>
            </a:r>
          </a:p>
          <a:p>
            <a:pPr marL="457200" lvl="1" indent="0">
              <a:buNone/>
            </a:pPr>
            <a:endParaRPr lang="en-I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ublic static void main(String[] </a:t>
            </a:r>
            <a:r>
              <a:rPr lang="en-I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>
                <a:latin typeface="Courier New" charset="0"/>
              </a:rPr>
              <a:t>String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 </a:t>
            </a:r>
            <a:r>
              <a:rPr lang="en-I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1600" dirty="0">
                <a:latin typeface="Courier New" charset="0"/>
              </a:rPr>
              <a:t>String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Stack();</a:t>
            </a:r>
          </a:p>
          <a:p>
            <a:pPr marL="457200" lvl="1" indent="0">
              <a:buNone/>
            </a:pPr>
            <a:endParaRPr lang="en-I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finished = false;</a:t>
            </a:r>
          </a:p>
          <a:p>
            <a:pPr marL="45720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(!finished) {</a:t>
            </a:r>
          </a:p>
          <a:p>
            <a:pPr marL="45720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try {</a:t>
            </a:r>
          </a:p>
          <a:p>
            <a:pPr marL="45720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 catch (</a:t>
            </a:r>
            <a:r>
              <a:rPr lang="en-I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StackEmptyException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e) {</a:t>
            </a:r>
          </a:p>
          <a:p>
            <a:pPr marL="45720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finished = true;</a:t>
            </a:r>
          </a:p>
          <a:p>
            <a:pPr marL="457200" lvl="1" indent="0">
              <a:buNone/>
            </a:pP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45720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4"/>
            <a:endParaRPr lang="en-IE" sz="1200" dirty="0" smtClean="0"/>
          </a:p>
          <a:p>
            <a:r>
              <a:rPr lang="en-IE" sz="2400" dirty="0" smtClean="0"/>
              <a:t>pop() should never be called on an empty stack – making the </a:t>
            </a:r>
            <a:r>
              <a:rPr lang="en-IE" sz="2400" dirty="0" err="1" smtClean="0"/>
              <a:t>exeception</a:t>
            </a:r>
            <a:r>
              <a:rPr lang="en-IE" sz="2400" dirty="0" smtClean="0"/>
              <a:t> checked opens up code like this…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75368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2823</TotalTime>
  <Words>992</Words>
  <Application>Microsoft Office PowerPoint</Application>
  <PresentationFormat>On-screen Show (4:3)</PresentationFormat>
  <Paragraphs>300</Paragraphs>
  <Slides>19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Radial</vt:lpstr>
      <vt:lpstr>Exceptions, Interfaces &amp; Generics</vt:lpstr>
      <vt:lpstr>Exceptions</vt:lpstr>
      <vt:lpstr>Exceptions</vt:lpstr>
      <vt:lpstr>Exception Example</vt:lpstr>
      <vt:lpstr>Unchecked Exceptions</vt:lpstr>
      <vt:lpstr>Exception Example</vt:lpstr>
      <vt:lpstr>Meaningful Exceptions</vt:lpstr>
      <vt:lpstr>Exceptions &amp; ADTs</vt:lpstr>
      <vt:lpstr>Exceptions &amp; ADTs</vt:lpstr>
      <vt:lpstr>Interfaces</vt:lpstr>
      <vt:lpstr>OOP Revisited</vt:lpstr>
      <vt:lpstr>Java Accessibility Modifiers</vt:lpstr>
      <vt:lpstr>Visibility Example 1</vt:lpstr>
      <vt:lpstr>Visibility Example 2</vt:lpstr>
      <vt:lpstr>Abuse Example</vt:lpstr>
      <vt:lpstr>Public Interfaces</vt:lpstr>
      <vt:lpstr>Interfaces in Java</vt:lpstr>
      <vt:lpstr>Interface Example</vt:lpstr>
      <vt:lpstr>Interfaces &amp; ADTs</vt:lpstr>
    </vt:vector>
  </TitlesOfParts>
  <Company>Office 2004 Test Drive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Office 2004 Test Drive User</dc:creator>
  <cp:lastModifiedBy>Rem Collier</cp:lastModifiedBy>
  <cp:revision>79</cp:revision>
  <cp:lastPrinted>2009-10-20T13:48:42Z</cp:lastPrinted>
  <dcterms:created xsi:type="dcterms:W3CDTF">2009-10-20T09:03:06Z</dcterms:created>
  <dcterms:modified xsi:type="dcterms:W3CDTF">2014-02-14T07:51:56Z</dcterms:modified>
</cp:coreProperties>
</file>