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408" r:id="rId2"/>
    <p:sldId id="409" r:id="rId3"/>
    <p:sldId id="418" r:id="rId4"/>
    <p:sldId id="419" r:id="rId5"/>
    <p:sldId id="435" r:id="rId6"/>
    <p:sldId id="420" r:id="rId7"/>
    <p:sldId id="436" r:id="rId8"/>
    <p:sldId id="412" r:id="rId9"/>
    <p:sldId id="428" r:id="rId10"/>
    <p:sldId id="414" r:id="rId11"/>
    <p:sldId id="415" r:id="rId12"/>
    <p:sldId id="407" r:id="rId13"/>
    <p:sldId id="437" r:id="rId14"/>
    <p:sldId id="421" r:id="rId15"/>
    <p:sldId id="424" r:id="rId16"/>
    <p:sldId id="425" r:id="rId17"/>
    <p:sldId id="422" r:id="rId18"/>
    <p:sldId id="423" r:id="rId19"/>
    <p:sldId id="426" r:id="rId20"/>
    <p:sldId id="427" r:id="rId21"/>
    <p:sldId id="438" r:id="rId22"/>
    <p:sldId id="430" r:id="rId23"/>
    <p:sldId id="431" r:id="rId24"/>
    <p:sldId id="432" r:id="rId25"/>
    <p:sldId id="433" r:id="rId26"/>
    <p:sldId id="434" r:id="rId2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4.xml"/><Relationship Id="rId1" Type="http://schemas.openxmlformats.org/officeDocument/2006/relationships/slide" Target="slides/slide8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29FB7-A53A-4F0C-A3A8-810EA51E0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60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299D15-672E-4D57-9413-2FC9D6CBA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43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7832FB-17D1-4E6C-A531-E3A7C076A754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0D299C-90F9-4695-B4A2-25A34D861D6B}" type="slidenum">
              <a:rPr lang="en-US" altLang="en-US" sz="1200" b="0"/>
              <a:pPr eaLnBrk="1" hangingPunct="1"/>
              <a:t>4</a:t>
            </a:fld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4DAF19-2434-1843-A935-7DA417BC1B6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B8648989-6153-488F-87A6-28F198C4CEA2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1358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4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2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1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Queues</a:t>
            </a:r>
            <a:endParaRPr lang="en-IE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View operations as atomic</a:t>
            </a:r>
          </a:p>
          <a:p>
            <a:pPr lvl="1"/>
            <a:r>
              <a:rPr lang="en-US" altLang="en-US" sz="2000" smtClean="0"/>
              <a:t>Show the state of the Linked List after each operation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Example: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0" y="2743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175500" y="2751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Dry Runs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2700" y="4275138"/>
            <a:ext cx="7493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927100" y="4419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990600" y="4800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H="1">
            <a:off x="1447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1600200" y="4941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12192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1219200" y="5562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14" name="Rectangle 10"/>
          <p:cNvSpPr>
            <a:spLocks noChangeArrowheads="1"/>
          </p:cNvSpPr>
          <p:nvPr/>
        </p:nvSpPr>
        <p:spPr bwMode="auto">
          <a:xfrm>
            <a:off x="2133600" y="4800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H="1">
            <a:off x="2590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6" name="Line 12"/>
          <p:cNvSpPr>
            <a:spLocks noChangeShapeType="1"/>
          </p:cNvSpPr>
          <p:nvPr/>
        </p:nvSpPr>
        <p:spPr bwMode="auto">
          <a:xfrm>
            <a:off x="2743200" y="4941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7" name="Text Box 13"/>
          <p:cNvSpPr txBox="1">
            <a:spLocks noChangeArrowheads="1"/>
          </p:cNvSpPr>
          <p:nvPr/>
        </p:nvSpPr>
        <p:spPr bwMode="auto">
          <a:xfrm>
            <a:off x="3263900" y="4724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18" name="Line 14"/>
          <p:cNvSpPr>
            <a:spLocks noChangeShapeType="1"/>
          </p:cNvSpPr>
          <p:nvPr/>
        </p:nvSpPr>
        <p:spPr bwMode="auto">
          <a:xfrm>
            <a:off x="23622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9" name="Rectangle 15"/>
          <p:cNvSpPr>
            <a:spLocks noChangeArrowheads="1"/>
          </p:cNvSpPr>
          <p:nvPr/>
        </p:nvSpPr>
        <p:spPr bwMode="auto">
          <a:xfrm>
            <a:off x="2362200" y="5562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20" name="Rectangle 4"/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Text Box 5"/>
          <p:cNvSpPr txBox="1">
            <a:spLocks noChangeArrowheads="1"/>
          </p:cNvSpPr>
          <p:nvPr/>
        </p:nvSpPr>
        <p:spPr bwMode="auto">
          <a:xfrm>
            <a:off x="5334000" y="27511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22" name="Line 9"/>
          <p:cNvSpPr>
            <a:spLocks noChangeShapeType="1"/>
          </p:cNvSpPr>
          <p:nvPr/>
        </p:nvSpPr>
        <p:spPr bwMode="auto">
          <a:xfrm>
            <a:off x="6184900" y="2895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3" name="Rectangle 10"/>
          <p:cNvSpPr>
            <a:spLocks noChangeArrowheads="1"/>
          </p:cNvSpPr>
          <p:nvPr/>
        </p:nvSpPr>
        <p:spPr bwMode="auto">
          <a:xfrm>
            <a:off x="6248400" y="3276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Line 11"/>
          <p:cNvSpPr>
            <a:spLocks noChangeShapeType="1"/>
          </p:cNvSpPr>
          <p:nvPr/>
        </p:nvSpPr>
        <p:spPr bwMode="auto">
          <a:xfrm flipH="1">
            <a:off x="6705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5" name="Line 12"/>
          <p:cNvSpPr>
            <a:spLocks noChangeShapeType="1"/>
          </p:cNvSpPr>
          <p:nvPr/>
        </p:nvSpPr>
        <p:spPr bwMode="auto">
          <a:xfrm>
            <a:off x="6858000" y="3417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6" name="Text Box 13"/>
          <p:cNvSpPr txBox="1">
            <a:spLocks noChangeArrowheads="1"/>
          </p:cNvSpPr>
          <p:nvPr/>
        </p:nvSpPr>
        <p:spPr bwMode="auto">
          <a:xfrm>
            <a:off x="7378700" y="3200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27" name="Line 14"/>
          <p:cNvSpPr>
            <a:spLocks noChangeShapeType="1"/>
          </p:cNvSpPr>
          <p:nvPr/>
        </p:nvSpPr>
        <p:spPr bwMode="auto">
          <a:xfrm>
            <a:off x="6477000" y="3429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8" name="Rectangle 15"/>
          <p:cNvSpPr>
            <a:spLocks noChangeArrowheads="1"/>
          </p:cNvSpPr>
          <p:nvPr/>
        </p:nvSpPr>
        <p:spPr bwMode="auto">
          <a:xfrm>
            <a:off x="6477000" y="4038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29" name="Right Arrow 36"/>
          <p:cNvSpPr>
            <a:spLocks noChangeArrowheads="1"/>
          </p:cNvSpPr>
          <p:nvPr/>
        </p:nvSpPr>
        <p:spPr bwMode="auto">
          <a:xfrm rot="-534378">
            <a:off x="3109913" y="2824163"/>
            <a:ext cx="2057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0" name="Right Arrow 39"/>
          <p:cNvSpPr>
            <a:spLocks noChangeArrowheads="1"/>
          </p:cNvSpPr>
          <p:nvPr/>
        </p:nvSpPr>
        <p:spPr bwMode="auto">
          <a:xfrm rot="9794758">
            <a:off x="3651250" y="3925888"/>
            <a:ext cx="2444750" cy="3810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1" name="TextBox 40"/>
          <p:cNvSpPr txBox="1">
            <a:spLocks noChangeArrowheads="1"/>
          </p:cNvSpPr>
          <p:nvPr/>
        </p:nvSpPr>
        <p:spPr bwMode="auto">
          <a:xfrm>
            <a:off x="2971800" y="2438400"/>
            <a:ext cx="210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enqueue(“France”)</a:t>
            </a:r>
          </a:p>
        </p:txBody>
      </p:sp>
      <p:sp>
        <p:nvSpPr>
          <p:cNvPr id="25632" name="TextBox 41"/>
          <p:cNvSpPr txBox="1">
            <a:spLocks noChangeArrowheads="1"/>
          </p:cNvSpPr>
          <p:nvPr/>
        </p:nvSpPr>
        <p:spPr bwMode="auto">
          <a:xfrm>
            <a:off x="3084513" y="3581400"/>
            <a:ext cx="209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enqueue(“Ireland”)</a:t>
            </a:r>
          </a:p>
        </p:txBody>
      </p:sp>
      <p:sp>
        <p:nvSpPr>
          <p:cNvPr id="25633" name="Right Arrow 65"/>
          <p:cNvSpPr>
            <a:spLocks noChangeArrowheads="1"/>
          </p:cNvSpPr>
          <p:nvPr/>
        </p:nvSpPr>
        <p:spPr bwMode="auto">
          <a:xfrm rot="838366">
            <a:off x="3429000" y="5588000"/>
            <a:ext cx="1524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4" name="TextBox 66"/>
          <p:cNvSpPr txBox="1">
            <a:spLocks noChangeArrowheads="1"/>
          </p:cNvSpPr>
          <p:nvPr/>
        </p:nvSpPr>
        <p:spPr bwMode="auto">
          <a:xfrm>
            <a:off x="2514600" y="5943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dequeue()</a:t>
            </a:r>
          </a:p>
        </p:txBody>
      </p:sp>
      <p:sp>
        <p:nvSpPr>
          <p:cNvPr id="25635" name="Rectangle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Text Box 5"/>
          <p:cNvSpPr txBox="1">
            <a:spLocks noChangeArrowheads="1"/>
          </p:cNvSpPr>
          <p:nvPr/>
        </p:nvSpPr>
        <p:spPr bwMode="auto">
          <a:xfrm>
            <a:off x="165100" y="32845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37" name="Line 12"/>
          <p:cNvSpPr>
            <a:spLocks noChangeShapeType="1"/>
          </p:cNvSpPr>
          <p:nvPr/>
        </p:nvSpPr>
        <p:spPr bwMode="auto">
          <a:xfrm>
            <a:off x="1003300" y="34337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38" name="Text Box 13"/>
          <p:cNvSpPr txBox="1">
            <a:spLocks noChangeArrowheads="1"/>
          </p:cNvSpPr>
          <p:nvPr/>
        </p:nvSpPr>
        <p:spPr bwMode="auto">
          <a:xfrm>
            <a:off x="1600200" y="32607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39" name="Rectangle 4"/>
          <p:cNvSpPr>
            <a:spLocks noChangeArrowheads="1"/>
          </p:cNvSpPr>
          <p:nvPr/>
        </p:nvSpPr>
        <p:spPr bwMode="auto">
          <a:xfrm>
            <a:off x="2438400" y="32766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Text Box 5"/>
          <p:cNvSpPr txBox="1">
            <a:spLocks noChangeArrowheads="1"/>
          </p:cNvSpPr>
          <p:nvPr/>
        </p:nvSpPr>
        <p:spPr bwMode="auto">
          <a:xfrm>
            <a:off x="2755900" y="32845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1" name="Line 12"/>
          <p:cNvSpPr>
            <a:spLocks noChangeShapeType="1"/>
          </p:cNvSpPr>
          <p:nvPr/>
        </p:nvSpPr>
        <p:spPr bwMode="auto">
          <a:xfrm flipH="1">
            <a:off x="2070100" y="34337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2" name="Line 9"/>
          <p:cNvSpPr>
            <a:spLocks noChangeShapeType="1"/>
          </p:cNvSpPr>
          <p:nvPr/>
        </p:nvSpPr>
        <p:spPr bwMode="auto">
          <a:xfrm flipH="1">
            <a:off x="6718300" y="2895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3" name="Rectangle 4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Text Box 5"/>
          <p:cNvSpPr txBox="1">
            <a:spLocks noChangeArrowheads="1"/>
          </p:cNvSpPr>
          <p:nvPr/>
        </p:nvSpPr>
        <p:spPr bwMode="auto">
          <a:xfrm>
            <a:off x="3060700" y="4275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5" name="Line 9"/>
          <p:cNvSpPr>
            <a:spLocks noChangeShapeType="1"/>
          </p:cNvSpPr>
          <p:nvPr/>
        </p:nvSpPr>
        <p:spPr bwMode="auto">
          <a:xfrm flipH="1">
            <a:off x="2603500" y="4419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6" name="Rectangle 4"/>
          <p:cNvSpPr>
            <a:spLocks noChangeArrowheads="1"/>
          </p:cNvSpPr>
          <p:nvPr/>
        </p:nvSpPr>
        <p:spPr bwMode="auto">
          <a:xfrm>
            <a:off x="63246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Text Box 5"/>
          <p:cNvSpPr txBox="1">
            <a:spLocks noChangeArrowheads="1"/>
          </p:cNvSpPr>
          <p:nvPr/>
        </p:nvSpPr>
        <p:spPr bwMode="auto">
          <a:xfrm>
            <a:off x="6642100" y="5037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8" name="Rectangle 4"/>
          <p:cNvSpPr>
            <a:spLocks noChangeArrowheads="1"/>
          </p:cNvSpPr>
          <p:nvPr/>
        </p:nvSpPr>
        <p:spPr bwMode="auto">
          <a:xfrm>
            <a:off x="54864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Text Box 5"/>
          <p:cNvSpPr txBox="1">
            <a:spLocks noChangeArrowheads="1"/>
          </p:cNvSpPr>
          <p:nvPr/>
        </p:nvSpPr>
        <p:spPr bwMode="auto">
          <a:xfrm>
            <a:off x="4800600" y="50371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50" name="Line 9"/>
          <p:cNvSpPr>
            <a:spLocks noChangeShapeType="1"/>
          </p:cNvSpPr>
          <p:nvPr/>
        </p:nvSpPr>
        <p:spPr bwMode="auto">
          <a:xfrm>
            <a:off x="5651500" y="5181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1" name="Rectangle 10"/>
          <p:cNvSpPr>
            <a:spLocks noChangeArrowheads="1"/>
          </p:cNvSpPr>
          <p:nvPr/>
        </p:nvSpPr>
        <p:spPr bwMode="auto">
          <a:xfrm>
            <a:off x="5715000" y="5562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2" name="Line 11"/>
          <p:cNvSpPr>
            <a:spLocks noChangeShapeType="1"/>
          </p:cNvSpPr>
          <p:nvPr/>
        </p:nvSpPr>
        <p:spPr bwMode="auto">
          <a:xfrm flipH="1">
            <a:off x="6172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3" name="Line 12"/>
          <p:cNvSpPr>
            <a:spLocks noChangeShapeType="1"/>
          </p:cNvSpPr>
          <p:nvPr/>
        </p:nvSpPr>
        <p:spPr bwMode="auto">
          <a:xfrm>
            <a:off x="6324600" y="5703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4" name="Text Box 13"/>
          <p:cNvSpPr txBox="1">
            <a:spLocks noChangeArrowheads="1"/>
          </p:cNvSpPr>
          <p:nvPr/>
        </p:nvSpPr>
        <p:spPr bwMode="auto">
          <a:xfrm>
            <a:off x="6845300" y="5486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55" name="Line 14"/>
          <p:cNvSpPr>
            <a:spLocks noChangeShapeType="1"/>
          </p:cNvSpPr>
          <p:nvPr/>
        </p:nvSpPr>
        <p:spPr bwMode="auto">
          <a:xfrm>
            <a:off x="5943600" y="5715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6" name="Rectangle 15"/>
          <p:cNvSpPr>
            <a:spLocks noChangeArrowheads="1"/>
          </p:cNvSpPr>
          <p:nvPr/>
        </p:nvSpPr>
        <p:spPr bwMode="auto">
          <a:xfrm>
            <a:off x="5943600" y="6324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57" name="Line 9"/>
          <p:cNvSpPr>
            <a:spLocks noChangeShapeType="1"/>
          </p:cNvSpPr>
          <p:nvPr/>
        </p:nvSpPr>
        <p:spPr bwMode="auto">
          <a:xfrm flipH="1">
            <a:off x="6184900" y="5181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Impl.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Class name: </a:t>
            </a:r>
            <a:r>
              <a:rPr lang="en-US" altLang="en-US" sz="2400" dirty="0" err="1" smtClean="0">
                <a:latin typeface="Courier New" charset="0"/>
                <a:cs typeface="Courier New" charset="0"/>
              </a:rPr>
              <a:t>LinkedQueue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Fields:</a:t>
            </a:r>
          </a:p>
          <a:p>
            <a:pPr lvl="2"/>
            <a:r>
              <a:rPr lang="en-US" altLang="en-US" sz="2000" dirty="0" smtClean="0"/>
              <a:t>An inner class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Node</a:t>
            </a:r>
            <a:r>
              <a:rPr lang="en-US" altLang="en-US" sz="1800" dirty="0" smtClean="0"/>
              <a:t> </a:t>
            </a:r>
            <a:r>
              <a:rPr lang="en-US" altLang="en-US" sz="2000" dirty="0" smtClean="0"/>
              <a:t>(see Worksheet)</a:t>
            </a:r>
          </a:p>
          <a:p>
            <a:pPr lvl="2"/>
            <a:r>
              <a:rPr lang="en-US" altLang="en-US" sz="2000" dirty="0" smtClean="0"/>
              <a:t>An integer, size (number of objects in the stack)</a:t>
            </a:r>
          </a:p>
          <a:p>
            <a:pPr lvl="2"/>
            <a:r>
              <a:rPr lang="en-US" altLang="en-US" sz="2000" dirty="0" smtClean="0"/>
              <a:t>Two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Node</a:t>
            </a:r>
            <a:r>
              <a:rPr lang="en-US" altLang="en-US" sz="2000" dirty="0" smtClean="0"/>
              <a:t> fields, front and rear</a:t>
            </a:r>
          </a:p>
          <a:p>
            <a:pPr lvl="1"/>
            <a:r>
              <a:rPr lang="en-US" altLang="en-US" sz="2400" dirty="0" smtClean="0"/>
              <a:t>Constructors</a:t>
            </a:r>
          </a:p>
          <a:p>
            <a:pPr lvl="2"/>
            <a:r>
              <a:rPr lang="en-US" altLang="en-US" sz="2000" dirty="0" smtClean="0"/>
              <a:t>Default Constructor (sets front and rear to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null</a:t>
            </a:r>
            <a:r>
              <a:rPr lang="en-US" altLang="en-US" sz="1800" dirty="0" smtClean="0"/>
              <a:t> and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size</a:t>
            </a:r>
            <a:r>
              <a:rPr lang="en-US" altLang="en-US" sz="1800" dirty="0" smtClean="0"/>
              <a:t> to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0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400" dirty="0" smtClean="0"/>
              <a:t>Methods:</a:t>
            </a:r>
          </a:p>
          <a:p>
            <a:pPr lvl="2"/>
            <a:r>
              <a:rPr lang="en-US" altLang="en-US" sz="2000" dirty="0" smtClean="0"/>
              <a:t>1 per operation: methods names should match operation names</a:t>
            </a:r>
          </a:p>
          <a:p>
            <a:pPr lvl="2"/>
            <a:r>
              <a:rPr lang="en-US" altLang="en-US" sz="2000" dirty="0" smtClean="0"/>
              <a:t>Implement methods based on pseudo code</a:t>
            </a:r>
          </a:p>
          <a:p>
            <a:pPr lvl="2"/>
            <a:endParaRPr lang="en-US" altLang="en-US" sz="2000" dirty="0" smtClean="0"/>
          </a:p>
          <a:p>
            <a:r>
              <a:rPr lang="en-US" altLang="en-US" sz="2400" dirty="0" smtClean="0"/>
              <a:t>This is part of your next worksheet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Analysis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Operation Running Times: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Issues:</a:t>
            </a:r>
          </a:p>
          <a:p>
            <a:pPr lvl="1"/>
            <a:r>
              <a:rPr lang="en-US" altLang="en-US" sz="2000" dirty="0" smtClean="0"/>
              <a:t>What happens if we </a:t>
            </a:r>
            <a:r>
              <a:rPr lang="en-US" altLang="en-US" sz="2000" dirty="0" err="1" smtClean="0"/>
              <a:t>dequeue</a:t>
            </a:r>
            <a:r>
              <a:rPr lang="en-US" altLang="en-US" sz="2000" dirty="0" smtClean="0"/>
              <a:t> from an empty queue?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889125"/>
          <a:ext cx="3810000" cy="2228850"/>
        </p:xfrm>
        <a:graphic>
          <a:graphicData uri="http://schemas.openxmlformats.org/drawingml/2006/table">
            <a:tbl>
              <a:tblPr/>
              <a:tblGrid>
                <a:gridCol w="2017713"/>
                <a:gridCol w="1792287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Array-based Queues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Naïve Array-Based Queue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Create a queue using an array by specifying a maximum size N for our stack, e.g., N = 1000. 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The queue consists of:</a:t>
            </a:r>
          </a:p>
          <a:p>
            <a:pPr lvl="1"/>
            <a:r>
              <a:rPr lang="en-US" altLang="en-US" sz="2000" smtClean="0"/>
              <a:t>an N-element array Q and</a:t>
            </a:r>
          </a:p>
          <a:p>
            <a:pPr lvl="1"/>
            <a:r>
              <a:rPr lang="en-US" altLang="en-US" sz="2000" smtClean="0"/>
              <a:t>Two integer variables </a:t>
            </a:r>
            <a:r>
              <a:rPr lang="en-US" altLang="en-US" sz="2000" i="1" smtClean="0"/>
              <a:t>front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rear</a:t>
            </a:r>
            <a:r>
              <a:rPr lang="en-US" altLang="en-US" sz="2000" smtClean="0"/>
              <a:t>, the index of the front and rear elements in array Q respectively.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Illustration:</a:t>
            </a:r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US" b="0">
              <a:latin typeface="Times" charset="0"/>
            </a:endParaRPr>
          </a:p>
        </p:txBody>
      </p: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1676400" y="62595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1800" b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28678" name="Rectangle 16"/>
          <p:cNvSpPr>
            <a:spLocks noChangeArrowheads="1"/>
          </p:cNvSpPr>
          <p:nvPr/>
        </p:nvSpPr>
        <p:spPr bwMode="auto">
          <a:xfrm>
            <a:off x="3276600" y="4392613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1800" b="0"/>
              <a:t>rear</a:t>
            </a:r>
            <a:endParaRPr lang="en-GB" altLang="en-US" b="0"/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>
            <a:off x="3597275" y="47894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>
            <a:off x="20574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838200" y="5262563"/>
          <a:ext cx="7543800" cy="574358"/>
        </p:xfrm>
        <a:graphic>
          <a:graphicData uri="http://schemas.openxmlformats.org/drawingml/2006/table">
            <a:tbl>
              <a:tblPr/>
              <a:tblGrid>
                <a:gridCol w="754063"/>
                <a:gridCol w="754062"/>
                <a:gridCol w="755650"/>
                <a:gridCol w="754063"/>
                <a:gridCol w="754062"/>
                <a:gridCol w="754063"/>
                <a:gridCol w="754062"/>
                <a:gridCol w="755650"/>
                <a:gridCol w="754063"/>
                <a:gridCol w="754062"/>
              </a:tblGrid>
              <a:tr h="3000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sp>
        <p:nvSpPr>
          <p:cNvPr id="28716" name="TextBox 47"/>
          <p:cNvSpPr txBox="1">
            <a:spLocks noChangeArrowheads="1"/>
          </p:cNvSpPr>
          <p:nvPr/>
        </p:nvSpPr>
        <p:spPr bwMode="auto">
          <a:xfrm>
            <a:off x="295275" y="53292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  <p:sp>
        <p:nvSpPr>
          <p:cNvPr id="28717" name="TextBox 48"/>
          <p:cNvSpPr txBox="1">
            <a:spLocks noChangeArrowheads="1"/>
          </p:cNvSpPr>
          <p:nvPr/>
        </p:nvSpPr>
        <p:spPr bwMode="auto">
          <a:xfrm>
            <a:off x="6016625" y="6172200"/>
            <a:ext cx="236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What if rear == N-1?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Circular Arrays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Naïve approach suffers from wasted space:</a:t>
            </a:r>
          </a:p>
          <a:p>
            <a:pPr lvl="1"/>
            <a:r>
              <a:rPr lang="en-US" altLang="en-US" sz="2000" smtClean="0"/>
              <a:t>Dequeued indices are not reused.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Could do an array copy with every</a:t>
            </a:r>
            <a:br>
              <a:rPr lang="en-US" altLang="en-US" sz="2400" smtClean="0"/>
            </a:br>
            <a:r>
              <a:rPr lang="en-US" altLang="en-US" sz="2400" smtClean="0"/>
              <a:t>dequeue – O(n)!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Solution: Logically join the first</a:t>
            </a:r>
            <a:br>
              <a:rPr lang="en-US" altLang="en-US" sz="2400" smtClean="0"/>
            </a:br>
            <a:r>
              <a:rPr lang="en-US" altLang="en-US" sz="2400" smtClean="0"/>
              <a:t>and last cells in the array:</a:t>
            </a:r>
          </a:p>
          <a:p>
            <a:pPr lvl="1"/>
            <a:r>
              <a:rPr lang="en-US" altLang="en-US" sz="2000" smtClean="0"/>
              <a:t>When front (or rear) reaches the</a:t>
            </a:r>
            <a:br>
              <a:rPr lang="en-US" altLang="en-US" sz="2000" smtClean="0"/>
            </a:br>
            <a:r>
              <a:rPr lang="en-US" altLang="en-US" sz="2000" smtClean="0"/>
              <a:t>end of the array, perform a</a:t>
            </a:r>
            <a:br>
              <a:rPr lang="en-US" altLang="en-US" sz="2000" smtClean="0"/>
            </a:br>
            <a:r>
              <a:rPr lang="en-US" altLang="en-US" sz="2000" smtClean="0"/>
              <a:t>“wraparound” by setting it to 0…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5264150" y="2401888"/>
            <a:ext cx="3644900" cy="33401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6102350" y="3087688"/>
            <a:ext cx="1968500" cy="1968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7086600" y="23955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8077200" y="40719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V="1">
            <a:off x="8001000" y="3386138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7772400" y="2852738"/>
            <a:ext cx="5334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7467600" y="25479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7086600" y="50625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5257800" y="40719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7848600" y="4757738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5743575" y="4691063"/>
            <a:ext cx="58102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 flipV="1">
            <a:off x="5895975" y="27765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 flipV="1">
            <a:off x="5410200" y="3386138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 flipV="1">
            <a:off x="6429375" y="2509838"/>
            <a:ext cx="333375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8010525" y="4386263"/>
            <a:ext cx="752475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7543800" y="49863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6324600" y="4957763"/>
            <a:ext cx="2857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5410200" y="4386263"/>
            <a:ext cx="742950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6630988" y="52403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6094413" y="49466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5670550" y="4548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7624763" y="59499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N - 1</a:t>
            </a: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 flipV="1">
            <a:off x="7370763" y="5387975"/>
            <a:ext cx="293687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6677025" y="38512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accent2"/>
                </a:solidFill>
              </a:rPr>
              <a:t>Rear</a:t>
            </a:r>
          </a:p>
        </p:txBody>
      </p:sp>
      <p:sp>
        <p:nvSpPr>
          <p:cNvPr id="29724" name="Rectangle 27"/>
          <p:cNvSpPr>
            <a:spLocks noChangeArrowheads="1"/>
          </p:cNvSpPr>
          <p:nvPr/>
        </p:nvSpPr>
        <p:spPr bwMode="auto">
          <a:xfrm>
            <a:off x="6065838" y="63246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accent2"/>
                </a:solidFill>
              </a:rPr>
              <a:t>Front</a:t>
            </a: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 flipH="1">
            <a:off x="6827838" y="4305300"/>
            <a:ext cx="217487" cy="7191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 flipV="1">
            <a:off x="6545263" y="5710238"/>
            <a:ext cx="166687" cy="6842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7" name="Rectangle 30"/>
          <p:cNvSpPr>
            <a:spLocks noChangeArrowheads="1"/>
          </p:cNvSpPr>
          <p:nvPr/>
        </p:nvSpPr>
        <p:spPr bwMode="auto">
          <a:xfrm>
            <a:off x="5816600" y="5856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V="1">
            <a:off x="6076950" y="5375275"/>
            <a:ext cx="6350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96300" cy="5256213"/>
          </a:xfrm>
        </p:spPr>
        <p:txBody>
          <a:bodyPr/>
          <a:lstStyle/>
          <a:p>
            <a:r>
              <a:rPr lang="en-US" altLang="en-US" sz="2000" smtClean="0"/>
              <a:t>In the basic configuration, we can calculate the number of items in the queue as follows:</a:t>
            </a:r>
          </a:p>
          <a:p>
            <a:pPr lvl="1"/>
            <a:r>
              <a:rPr lang="en-US" altLang="en-US" sz="1800" smtClean="0"/>
              <a:t>Size = rear - front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In a wrap-around configuration, this equation gives us a negative value whose value represents the number of empty positions in the array…</a:t>
            </a:r>
          </a:p>
          <a:p>
            <a:pPr lvl="1"/>
            <a:r>
              <a:rPr lang="en-US" altLang="en-US" sz="1800" smtClean="0"/>
              <a:t>By adding N on to this value we get the number of filled positions in the array!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Hence, for configuration 2:</a:t>
            </a:r>
          </a:p>
          <a:p>
            <a:pPr lvl="1"/>
            <a:r>
              <a:rPr lang="en-US" altLang="en-US" sz="1800" smtClean="0"/>
              <a:t>Size = N + rear - front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Finally, we can use the fact the N mod N = 0 to show that, in either case, the size of the queue can be found as follows:</a:t>
            </a:r>
          </a:p>
          <a:p>
            <a:pPr lvl="1"/>
            <a:r>
              <a:rPr lang="en-US" altLang="en-US" sz="1800" smtClean="0"/>
              <a:t>Size = (N + rear - front) mod 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Circular Array Queue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dirty="0" smtClean="0">
                <a:latin typeface="Times" charset="0"/>
              </a:rPr>
              <a:t>Algorithm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enqueue</a:t>
            </a:r>
            <a:r>
              <a:rPr lang="en-US" altLang="en-US" sz="1800" dirty="0" smtClean="0">
                <a:latin typeface="Times" charset="0"/>
              </a:rPr>
              <a:t>(o):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an object o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none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Q[rear]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o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 	rear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smtClean="0">
                <a:latin typeface="Times" charset="0"/>
              </a:rPr>
              <a:t>(rear </a:t>
            </a:r>
            <a:r>
              <a:rPr lang="en-US" altLang="en-US" sz="1800" dirty="0" smtClean="0">
                <a:latin typeface="Times" charset="0"/>
              </a:rPr>
              <a:t>+ 1) % N</a:t>
            </a:r>
          </a:p>
          <a:p>
            <a:pPr>
              <a:buFont typeface="Wingdings" charset="2"/>
              <a:buNone/>
            </a:pP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size():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count of objects on the stack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return 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(N + rear 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– front) % N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" charset="0"/>
              </a:rPr>
              <a:t>isEmpty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true if the stack is empty, false otherwise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rear = front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/>
          </a:p>
        </p:txBody>
      </p:sp>
      <p:sp>
        <p:nvSpPr>
          <p:cNvPr id="3174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smtClean="0">
                <a:latin typeface="Times" charset="0"/>
              </a:rPr>
              <a:t>Algorithm</a:t>
            </a:r>
            <a:r>
              <a:rPr lang="en-US" altLang="en-US" sz="1800" smtClean="0">
                <a:latin typeface="Times" charset="0"/>
              </a:rPr>
              <a:t> dequeue():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the front object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e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Q[front]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Q[front]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front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(front+1) % N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</a:t>
            </a:r>
            <a:r>
              <a:rPr lang="en-US" altLang="en-US" sz="1800" b="1" smtClean="0">
                <a:latin typeface="Times" charset="0"/>
              </a:rPr>
              <a:t>return</a:t>
            </a:r>
            <a:r>
              <a:rPr lang="en-US" altLang="en-US" sz="1800" smtClean="0">
                <a:latin typeface="Times" charset="0"/>
              </a:rPr>
              <a:t> e</a:t>
            </a:r>
            <a:endParaRPr lang="en-US" altLang="en-US" sz="180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front():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Q[front]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Dry Runs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View operations as atomic</a:t>
            </a:r>
          </a:p>
          <a:p>
            <a:pPr lvl="1"/>
            <a:r>
              <a:rPr lang="en-US" altLang="en-US" sz="2000" smtClean="0"/>
              <a:t>Show the state of the array, S, and top element index, t, after each operation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76600"/>
          <a:ext cx="8077200" cy="3343275"/>
        </p:xfrm>
        <a:graphic>
          <a:graphicData uri="http://schemas.openxmlformats.org/drawingml/2006/table">
            <a:tbl>
              <a:tblPr/>
              <a:tblGrid>
                <a:gridCol w="1289050"/>
                <a:gridCol w="565150"/>
                <a:gridCol w="566738"/>
                <a:gridCol w="565150"/>
                <a:gridCol w="565150"/>
                <a:gridCol w="566737"/>
                <a:gridCol w="565150"/>
                <a:gridCol w="565150"/>
                <a:gridCol w="566738"/>
                <a:gridCol w="565150"/>
                <a:gridCol w="565150"/>
                <a:gridCol w="566737"/>
                <a:gridCol w="56515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Initial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Impl.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Class name: </a:t>
            </a:r>
            <a:r>
              <a:rPr lang="en-US" altLang="en-US" sz="2400" smtClean="0">
                <a:latin typeface="Courier New" charset="0"/>
                <a:cs typeface="Courier New" charset="0"/>
              </a:rPr>
              <a:t>ArrayQueue</a:t>
            </a:r>
            <a:endParaRPr lang="en-US" altLang="en-US" sz="2800" smtClean="0"/>
          </a:p>
          <a:p>
            <a:pPr lvl="1"/>
            <a:r>
              <a:rPr lang="en-US" altLang="en-US" sz="2400" smtClean="0"/>
              <a:t>Fields:</a:t>
            </a:r>
          </a:p>
          <a:p>
            <a:pPr lvl="2"/>
            <a:r>
              <a:rPr lang="en-US" altLang="en-US" sz="2000" smtClean="0"/>
              <a:t>An array of objects, Q</a:t>
            </a:r>
          </a:p>
          <a:p>
            <a:pPr lvl="2"/>
            <a:r>
              <a:rPr lang="en-US" altLang="en-US" sz="2000" smtClean="0"/>
              <a:t>An integer, N (array size)</a:t>
            </a:r>
          </a:p>
          <a:p>
            <a:pPr lvl="2"/>
            <a:r>
              <a:rPr lang="en-US" altLang="en-US" sz="2000" smtClean="0"/>
              <a:t>Two integers, front and rear</a:t>
            </a:r>
          </a:p>
          <a:p>
            <a:pPr lvl="1"/>
            <a:r>
              <a:rPr lang="en-US" altLang="en-US" sz="2400" smtClean="0"/>
              <a:t>Constructors</a:t>
            </a:r>
          </a:p>
          <a:p>
            <a:pPr lvl="2"/>
            <a:r>
              <a:rPr lang="en-US" altLang="en-US" sz="2000" smtClean="0"/>
              <a:t>Default Constructor (sets N to 1000)</a:t>
            </a:r>
          </a:p>
          <a:p>
            <a:pPr lvl="2"/>
            <a:r>
              <a:rPr lang="en-US" altLang="en-US" sz="2000" smtClean="0"/>
              <a:t>Constructor with 1 integer parameter (used to set value of N)</a:t>
            </a:r>
          </a:p>
          <a:p>
            <a:pPr lvl="1"/>
            <a:r>
              <a:rPr lang="en-US" altLang="en-US" sz="2400" smtClean="0"/>
              <a:t>Methods:</a:t>
            </a:r>
          </a:p>
          <a:p>
            <a:pPr lvl="2"/>
            <a:r>
              <a:rPr lang="en-US" altLang="en-US" sz="2000" smtClean="0"/>
              <a:t>1 per operation: methods names should match operation names – except for naming conventions (lower case first letter)</a:t>
            </a:r>
          </a:p>
          <a:p>
            <a:pPr lvl="2"/>
            <a:r>
              <a:rPr lang="en-US" altLang="en-US" sz="2000" smtClean="0"/>
              <a:t>Implement methods based on pseudo code</a:t>
            </a:r>
          </a:p>
          <a:p>
            <a:pPr lvl="2"/>
            <a:endParaRPr lang="en-US" altLang="en-US" sz="2000" smtClean="0"/>
          </a:p>
          <a:p>
            <a:r>
              <a:rPr lang="en-US" altLang="en-US" sz="2400" smtClean="0"/>
              <a:t>This is part of your next worksheet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Queues: Concept</a:t>
            </a:r>
            <a:endParaRPr lang="en-GB" altLang="en-US" smtClean="0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 queue is a container of objects / values.</a:t>
            </a:r>
          </a:p>
          <a:p>
            <a:pPr lvl="1"/>
            <a:r>
              <a:rPr lang="en-US" altLang="en-US" sz="2000" dirty="0" smtClean="0"/>
              <a:t>Insertion and removal based on </a:t>
            </a:r>
            <a:r>
              <a:rPr lang="en-US" altLang="en-US" sz="2000" b="1" dirty="0" smtClean="0"/>
              <a:t>first-in-first-out (FIFO) principle</a:t>
            </a:r>
            <a:r>
              <a:rPr lang="en-US" altLang="en-US" sz="2000" dirty="0" smtClean="0"/>
              <a:t>. </a:t>
            </a:r>
          </a:p>
          <a:p>
            <a:pPr lvl="1"/>
            <a:r>
              <a:rPr lang="en-US" altLang="en-US" sz="2000" dirty="0" smtClean="0"/>
              <a:t>Objects can be inserted at any time, but only the object that has been in the queue the longest can be removed.</a:t>
            </a:r>
          </a:p>
          <a:p>
            <a:pPr lvl="6"/>
            <a:endParaRPr lang="en-US" altLang="en-US" sz="1200" dirty="0" smtClean="0"/>
          </a:p>
          <a:p>
            <a:r>
              <a:rPr lang="en-US" altLang="en-US" sz="2400" dirty="0" smtClean="0"/>
              <a:t>Terminology:</a:t>
            </a:r>
          </a:p>
          <a:p>
            <a:pPr lvl="1"/>
            <a:r>
              <a:rPr lang="en-US" altLang="en-US" sz="2000" dirty="0" smtClean="0"/>
              <a:t>Items can be </a:t>
            </a:r>
            <a:r>
              <a:rPr lang="en-US" altLang="en-US" sz="2000" b="1" dirty="0" err="1" smtClean="0"/>
              <a:t>enqueued</a:t>
            </a:r>
            <a:r>
              <a:rPr lang="en-US" altLang="en-US" sz="2000" dirty="0" smtClean="0"/>
              <a:t> (insertion)</a:t>
            </a:r>
            <a:br>
              <a:rPr lang="en-US" altLang="en-US" sz="2000" dirty="0" smtClean="0"/>
            </a:br>
            <a:r>
              <a:rPr lang="en-US" altLang="en-US" sz="2000" dirty="0" smtClean="0"/>
              <a:t> or </a:t>
            </a:r>
            <a:r>
              <a:rPr lang="en-US" altLang="en-US" sz="2000" b="1" dirty="0" err="1" smtClean="0"/>
              <a:t>dequeued</a:t>
            </a:r>
            <a:r>
              <a:rPr lang="en-US" altLang="en-US" sz="2000" dirty="0" smtClean="0"/>
              <a:t> (removal).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front</a:t>
            </a:r>
            <a:r>
              <a:rPr lang="en-US" altLang="en-US" sz="2000" dirty="0" smtClean="0"/>
              <a:t> of the queue is the next</a:t>
            </a:r>
            <a:br>
              <a:rPr lang="en-US" altLang="en-US" sz="2000" dirty="0" smtClean="0"/>
            </a:br>
            <a:r>
              <a:rPr lang="en-US" altLang="en-US" sz="2000" dirty="0" smtClean="0"/>
              <a:t> item to be </a:t>
            </a:r>
            <a:r>
              <a:rPr lang="en-US" altLang="en-US" sz="2000" dirty="0" err="1" smtClean="0"/>
              <a:t>dequeued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b="1" dirty="0"/>
              <a:t>r</a:t>
            </a:r>
            <a:r>
              <a:rPr lang="en-US" altLang="en-US" sz="2000" b="1" dirty="0" smtClean="0"/>
              <a:t>ear</a:t>
            </a:r>
            <a:r>
              <a:rPr lang="en-US" altLang="en-US" sz="2000" dirty="0" smtClean="0"/>
              <a:t> of the queue is where</a:t>
            </a:r>
            <a:br>
              <a:rPr lang="en-US" altLang="en-US" sz="2000" dirty="0" smtClean="0"/>
            </a:br>
            <a:r>
              <a:rPr lang="en-US" altLang="en-US" sz="2000" dirty="0" smtClean="0"/>
              <a:t>the last item was </a:t>
            </a:r>
            <a:r>
              <a:rPr lang="en-US" altLang="en-US" sz="2000" dirty="0" err="1" smtClean="0"/>
              <a:t>enqueued</a:t>
            </a:r>
            <a:endParaRPr lang="en-US" altLang="en-US" sz="2000" dirty="0" smtClean="0"/>
          </a:p>
          <a:p>
            <a:pPr lvl="5"/>
            <a:endParaRPr lang="en-US" altLang="en-US" sz="1200" dirty="0" smtClean="0"/>
          </a:p>
          <a:p>
            <a:r>
              <a:rPr lang="en-US" altLang="en-US" sz="2400" dirty="0" smtClean="0"/>
              <a:t>NOTE: We insert and remove from different places!</a:t>
            </a:r>
          </a:p>
        </p:txBody>
      </p:sp>
      <p:pic>
        <p:nvPicPr>
          <p:cNvPr id="4" name="Picture 3" descr="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8" b="15991"/>
          <a:stretch>
            <a:fillRect/>
          </a:stretch>
        </p:blipFill>
        <p:spPr bwMode="auto">
          <a:xfrm>
            <a:off x="5148063" y="3330278"/>
            <a:ext cx="3888433" cy="18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Analysis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Operation Running Times:</a:t>
            </a:r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Issues:</a:t>
            </a:r>
          </a:p>
          <a:p>
            <a:pPr lvl="1"/>
            <a:r>
              <a:rPr lang="en-US" altLang="en-US" sz="2000" smtClean="0"/>
              <a:t>What happens if we dequeue from an empty queue?</a:t>
            </a:r>
          </a:p>
          <a:p>
            <a:pPr lvl="1"/>
            <a:r>
              <a:rPr lang="en-US" altLang="en-US" sz="2000" smtClean="0"/>
              <a:t>What happens if we enqueue on to a full queue?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Which Implementation Strategy is better?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889125"/>
          <a:ext cx="6324600" cy="2228850"/>
        </p:xfrm>
        <a:graphic>
          <a:graphicData uri="http://schemas.openxmlformats.org/drawingml/2006/table">
            <a:tbl>
              <a:tblPr/>
              <a:tblGrid>
                <a:gridCol w="2017713"/>
                <a:gridCol w="1792287"/>
                <a:gridCol w="2514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LBQ 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Deques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Deque: Concept</a:t>
            </a:r>
            <a:endParaRPr lang="en-GB" dirty="0" smtClean="0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deque</a:t>
            </a:r>
            <a:r>
              <a:rPr lang="en-US" sz="2400" dirty="0" smtClean="0"/>
              <a:t> (pronounced “deck”) is a container of objects / values.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Insertion and removal based on the first or last-in first or last-out (FLI-FLO) principle. 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Terminology:</a:t>
            </a:r>
          </a:p>
          <a:p>
            <a:pPr lvl="1"/>
            <a:r>
              <a:rPr lang="en-US" sz="2000" dirty="0" smtClean="0"/>
              <a:t>Items can be “inserted” at the front or back of the </a:t>
            </a:r>
            <a:r>
              <a:rPr lang="en-US" sz="2000" dirty="0" err="1" smtClean="0"/>
              <a:t>deque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Items can be “removed” at the front or back of the </a:t>
            </a:r>
            <a:r>
              <a:rPr lang="en-US" sz="2000" dirty="0" err="1" smtClean="0"/>
              <a:t>deque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NOTE: We insert and remove from </a:t>
            </a:r>
            <a:r>
              <a:rPr lang="en-US" sz="2400" b="1" u="sng" dirty="0" smtClean="0"/>
              <a:t>both</a:t>
            </a:r>
            <a:r>
              <a:rPr lang="en-US" sz="2400" dirty="0" smtClean="0"/>
              <a:t> the front and the back.</a:t>
            </a:r>
          </a:p>
        </p:txBody>
      </p:sp>
    </p:spTree>
    <p:extLst>
      <p:ext uri="{BB962C8B-B14F-4D97-AF65-F5344CB8AC3E}">
        <p14:creationId xmlns:p14="http://schemas.microsoft.com/office/powerpoint/2010/main" val="20876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r>
              <a:rPr lang="en-US" dirty="0" smtClean="0"/>
              <a:t>: Functional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Core Operations:</a:t>
            </a:r>
          </a:p>
          <a:p>
            <a:pPr lvl="1"/>
            <a:r>
              <a:rPr lang="en-US" sz="1800" dirty="0" err="1" smtClean="0"/>
              <a:t>insertFirst(o</a:t>
            </a:r>
            <a:r>
              <a:rPr lang="en-US" sz="1800" dirty="0" smtClean="0"/>
              <a:t>):	Inserts object </a:t>
            </a:r>
            <a:r>
              <a:rPr lang="en-US" sz="1800" dirty="0" err="1" smtClean="0"/>
              <a:t>o</a:t>
            </a:r>
            <a:r>
              <a:rPr lang="en-US" sz="1800" dirty="0" smtClean="0"/>
              <a:t> onto front of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insertLast(o</a:t>
            </a:r>
            <a:r>
              <a:rPr lang="en-US" sz="1800" dirty="0" smtClean="0"/>
              <a:t>):	Inserts object </a:t>
            </a:r>
            <a:r>
              <a:rPr lang="en-US" sz="1800" dirty="0" err="1" smtClean="0"/>
              <a:t>o</a:t>
            </a:r>
            <a:r>
              <a:rPr lang="en-US" sz="1800" dirty="0" smtClean="0"/>
              <a:t> onto the rear of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removeFirst</a:t>
            </a:r>
            <a:r>
              <a:rPr lang="en-US" sz="1800" dirty="0" smtClean="0"/>
              <a:t>(): 	Removes the object at the front of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and </a:t>
            </a:r>
            <a:br>
              <a:rPr lang="en-US" sz="1800" dirty="0" smtClean="0"/>
            </a:br>
            <a:r>
              <a:rPr lang="en-US" sz="1800" dirty="0" smtClean="0"/>
              <a:t>			returns it</a:t>
            </a:r>
          </a:p>
          <a:p>
            <a:pPr lvl="1"/>
            <a:r>
              <a:rPr lang="en-US" sz="1800" dirty="0" err="1" smtClean="0"/>
              <a:t>removeLast</a:t>
            </a:r>
            <a:r>
              <a:rPr lang="en-US" sz="1800" dirty="0" smtClean="0"/>
              <a:t>():	Removes the object at the rear of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and </a:t>
            </a:r>
            <a:br>
              <a:rPr lang="en-US" sz="1800" dirty="0" smtClean="0"/>
            </a:br>
            <a:r>
              <a:rPr lang="en-US" sz="1800" dirty="0" smtClean="0"/>
              <a:t>			returns it</a:t>
            </a:r>
          </a:p>
          <a:p>
            <a:pPr lvl="2"/>
            <a:endParaRPr lang="en-US" sz="1400" dirty="0" smtClean="0"/>
          </a:p>
          <a:p>
            <a:r>
              <a:rPr lang="en-US" sz="2000" dirty="0" smtClean="0"/>
              <a:t>Support Operations:</a:t>
            </a:r>
          </a:p>
          <a:p>
            <a:pPr lvl="1"/>
            <a:r>
              <a:rPr lang="en-US" sz="1800" dirty="0" smtClean="0"/>
              <a:t>size():		Returns the number of objects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isEmpty</a:t>
            </a:r>
            <a:r>
              <a:rPr lang="en-US" sz="1800" dirty="0" smtClean="0"/>
              <a:t>():		Return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indicating if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is empty</a:t>
            </a:r>
          </a:p>
          <a:p>
            <a:pPr lvl="1"/>
            <a:r>
              <a:rPr lang="en-US" sz="1800" dirty="0" smtClean="0"/>
              <a:t>front():		Return the front object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smtClean="0"/>
              <a:t>rear():		Return the rear object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>
              <a:buFont typeface="Wingdings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5923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r>
              <a:rPr lang="en-US" dirty="0" smtClean="0"/>
              <a:t>: </a:t>
            </a:r>
            <a:r>
              <a:rPr lang="en-US" dirty="0" err="1" smtClean="0"/>
              <a:t>Impl</a:t>
            </a:r>
            <a:r>
              <a:rPr lang="en-US" dirty="0" smtClean="0"/>
              <a:t>. Strategies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Array-based Implementation:</a:t>
            </a:r>
          </a:p>
          <a:p>
            <a:pPr lvl="1"/>
            <a:r>
              <a:rPr lang="en-US" sz="2000" dirty="0" smtClean="0"/>
              <a:t>Use a circular array</a:t>
            </a:r>
          </a:p>
          <a:p>
            <a:pPr lvl="2"/>
            <a:r>
              <a:rPr lang="en-US" sz="1800" dirty="0" smtClean="0"/>
              <a:t>Need to handle transitions between normal and wraparound modes.</a:t>
            </a:r>
          </a:p>
          <a:p>
            <a:pPr lvl="1"/>
            <a:r>
              <a:rPr lang="en-US" sz="2000" dirty="0" smtClean="0"/>
              <a:t>Finite Capacity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Link-based Implementation:</a:t>
            </a:r>
          </a:p>
          <a:p>
            <a:pPr lvl="1"/>
            <a:r>
              <a:rPr lang="en-US" sz="2000" dirty="0" smtClean="0"/>
              <a:t>Objects stored in special “nodes”</a:t>
            </a:r>
          </a:p>
          <a:p>
            <a:pPr lvl="1"/>
            <a:r>
              <a:rPr lang="en-US" sz="2000" dirty="0" smtClean="0"/>
              <a:t>Nodes maintain ordering information</a:t>
            </a:r>
          </a:p>
          <a:p>
            <a:pPr lvl="2"/>
            <a:r>
              <a:rPr lang="en-US" sz="1800" dirty="0" smtClean="0"/>
              <a:t>Link to the next </a:t>
            </a:r>
            <a:r>
              <a:rPr lang="en-US" sz="1800" b="1" u="sng" dirty="0" smtClean="0"/>
              <a:t>and previous</a:t>
            </a:r>
            <a:r>
              <a:rPr lang="en-US" sz="1800" dirty="0" smtClean="0"/>
              <a:t> objects in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smtClean="0"/>
              <a:t>Need auxiliary references for “front” and “rear” nodes.</a:t>
            </a:r>
          </a:p>
          <a:p>
            <a:pPr lvl="1"/>
            <a:r>
              <a:rPr lang="en-US" sz="2000" dirty="0" smtClean="0"/>
              <a:t>Infinite Capacity</a:t>
            </a:r>
          </a:p>
        </p:txBody>
      </p:sp>
    </p:spTree>
    <p:extLst>
      <p:ext uri="{BB962C8B-B14F-4D97-AF65-F5344CB8AC3E}">
        <p14:creationId xmlns:p14="http://schemas.microsoft.com/office/powerpoint/2010/main" val="362945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Doubly Linked </a:t>
            </a:r>
            <a:r>
              <a:rPr lang="en-IE" dirty="0"/>
              <a:t>Lists</a:t>
            </a:r>
            <a:endParaRPr lang="en-GB" dirty="0"/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400" dirty="0"/>
              <a:t>In a</a:t>
            </a:r>
            <a:r>
              <a:rPr lang="en-IE" sz="2400" dirty="0" smtClean="0"/>
              <a:t> Doubly Linked </a:t>
            </a:r>
            <a:r>
              <a:rPr lang="en-IE" sz="2400" dirty="0"/>
              <a:t>List, the</a:t>
            </a:r>
            <a:r>
              <a:rPr lang="en-IE" sz="2400" dirty="0" smtClean="0"/>
              <a:t> objects are </a:t>
            </a:r>
            <a:r>
              <a:rPr lang="en-IE" sz="2400" dirty="0"/>
              <a:t>stored in </a:t>
            </a:r>
            <a:r>
              <a:rPr lang="en-IE" sz="2400" b="1" dirty="0"/>
              <a:t>nodes</a:t>
            </a:r>
            <a:r>
              <a:rPr lang="en-IE" sz="2400" dirty="0"/>
              <a:t>.</a:t>
            </a:r>
            <a:endParaRPr lang="en-IE" sz="2400" dirty="0" smtClean="0"/>
          </a:p>
          <a:p>
            <a:pPr eaLnBrk="1" hangingPunct="1"/>
            <a:endParaRPr lang="en-IE" sz="2400" dirty="0" smtClean="0"/>
          </a:p>
          <a:p>
            <a:pPr eaLnBrk="1" hangingPunct="1"/>
            <a:r>
              <a:rPr lang="en-IE" sz="2400" dirty="0" smtClean="0"/>
              <a:t>Each node maintains:</a:t>
            </a:r>
          </a:p>
          <a:p>
            <a:pPr lvl="1" eaLnBrk="1" hangingPunct="1"/>
            <a:r>
              <a:rPr lang="en-IE" sz="2000" dirty="0" smtClean="0"/>
              <a:t>A reference to the object</a:t>
            </a:r>
          </a:p>
          <a:p>
            <a:pPr lvl="1" eaLnBrk="1" hangingPunct="1"/>
            <a:r>
              <a:rPr lang="en-IE" sz="2000" dirty="0" smtClean="0"/>
              <a:t>A </a:t>
            </a:r>
            <a:r>
              <a:rPr lang="en-IE" sz="2000" dirty="0"/>
              <a:t>reference to the next node in the list</a:t>
            </a:r>
            <a:r>
              <a:rPr lang="en-IE" sz="2000" dirty="0" smtClean="0"/>
              <a:t> </a:t>
            </a:r>
          </a:p>
          <a:p>
            <a:pPr lvl="1" eaLnBrk="1" hangingPunct="1"/>
            <a:r>
              <a:rPr lang="en-IE" sz="2000" dirty="0" smtClean="0"/>
              <a:t>A reference to the previous node in the list</a:t>
            </a:r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>
              <a:buNone/>
            </a:pPr>
            <a:endParaRPr lang="en-IE" sz="2000" dirty="0" smtClean="0"/>
          </a:p>
          <a:p>
            <a:pPr>
              <a:buFontTx/>
              <a:buChar char="•"/>
            </a:pPr>
            <a:r>
              <a:rPr lang="en-IE" sz="2400" dirty="0" smtClean="0"/>
              <a:t>Again, we store references to “key” nodes / entry points.</a:t>
            </a:r>
          </a:p>
          <a:p>
            <a:pPr lvl="1">
              <a:buFontTx/>
              <a:buChar char="–"/>
            </a:pPr>
            <a:r>
              <a:rPr lang="en-IE" sz="2000" dirty="0" smtClean="0"/>
              <a:t>These provide us with a way of accessing the list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b="0">
              <a:latin typeface="Times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828800" y="4419600"/>
            <a:ext cx="4495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GB" b="0">
              <a:latin typeface="Times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1054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>
                <a:latin typeface="Times" charset="0"/>
              </a:rPr>
              <a:t>element</a:t>
            </a:r>
            <a:endParaRPr lang="en-GB" b="0">
              <a:latin typeface="Times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581400" y="46482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b="0" dirty="0">
                <a:latin typeface="Times" charset="0"/>
              </a:rPr>
              <a:t>“Rome”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5373688" y="3962400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 dirty="0">
                <a:latin typeface="Times" charset="0"/>
              </a:rPr>
              <a:t>next</a:t>
            </a:r>
            <a:endParaRPr lang="en-GB" b="0" dirty="0">
              <a:latin typeface="Times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0480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057400" y="3962400"/>
            <a:ext cx="731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 dirty="0" smtClean="0">
                <a:latin typeface="Times" charset="0"/>
              </a:rPr>
              <a:t>prev</a:t>
            </a:r>
            <a:endParaRPr lang="en-GB" b="0" dirty="0">
              <a:latin typeface="Times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990600" y="4953000"/>
            <a:ext cx="1219200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943600" y="4953000"/>
            <a:ext cx="1219200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Link-Based </a:t>
            </a:r>
            <a:r>
              <a:rPr lang="en-GB" dirty="0" err="1" smtClean="0"/>
              <a:t>Deque</a:t>
            </a:r>
            <a:endParaRPr lang="en-GB" dirty="0" smtClean="0"/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dirty="0" smtClean="0"/>
              <a:t>Auxiliary Data Structure: </a:t>
            </a:r>
            <a:r>
              <a:rPr lang="en-IE" sz="2400" b="1" dirty="0" smtClean="0"/>
              <a:t>Node</a:t>
            </a:r>
          </a:p>
          <a:p>
            <a:pPr lvl="1"/>
            <a:r>
              <a:rPr lang="en-IE" sz="2000" dirty="0" smtClean="0"/>
              <a:t>A reference to the object being stored in the deque</a:t>
            </a:r>
          </a:p>
          <a:p>
            <a:pPr lvl="1"/>
            <a:r>
              <a:rPr lang="en-IE" sz="2000" dirty="0" smtClean="0"/>
              <a:t>A link to the next node in the deque</a:t>
            </a:r>
          </a:p>
          <a:p>
            <a:pPr lvl="2"/>
            <a:endParaRPr lang="en-IE" sz="1600" dirty="0" smtClean="0"/>
          </a:p>
          <a:p>
            <a:r>
              <a:rPr lang="en-IE" sz="2400" dirty="0" smtClean="0"/>
              <a:t>Key Nodes / Data:</a:t>
            </a:r>
          </a:p>
          <a:p>
            <a:pPr lvl="1"/>
            <a:r>
              <a:rPr lang="en-IE" sz="2000" dirty="0" smtClean="0"/>
              <a:t>The “front” node of the deque</a:t>
            </a:r>
          </a:p>
          <a:p>
            <a:pPr lvl="1"/>
            <a:r>
              <a:rPr lang="en-IE" sz="2000" dirty="0" smtClean="0"/>
              <a:t>The “rear” node of the deque</a:t>
            </a:r>
            <a:endParaRPr lang="en-GB" sz="2000" dirty="0" smtClean="0"/>
          </a:p>
          <a:p>
            <a:pPr lvl="1"/>
            <a:r>
              <a:rPr lang="en-IE" sz="2000" dirty="0" smtClean="0"/>
              <a:t>Need to keep track of the “size” of the deque</a:t>
            </a:r>
            <a:endParaRPr lang="en-GB" sz="24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b="0">
              <a:latin typeface="Times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343400" y="4732338"/>
            <a:ext cx="6858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front</a:t>
            </a:r>
            <a:endParaRPr lang="en-GB" sz="2000" b="0">
              <a:latin typeface="Times" charset="0"/>
            </a:endParaRP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51943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5181600" y="5257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>
            <a:off x="5715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5867400" y="53340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55626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55626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600" b="0">
                <a:latin typeface="Times" charset="0"/>
              </a:rPr>
              <a:t>Ireland</a:t>
            </a:r>
            <a:endParaRPr lang="en-GB" sz="1600" b="0">
              <a:latin typeface="Times" charset="0"/>
            </a:endParaRPr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6400800" y="5257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H="1">
            <a:off x="6934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7086600" y="5322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7607300" y="51054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 dirty="0" err="1">
                <a:latin typeface="Times" charset="0"/>
                <a:sym typeface="Symbol" charset="2"/>
              </a:rPr>
              <a:t></a:t>
            </a:r>
            <a:endParaRPr lang="en-GB" sz="2000" b="0" dirty="0">
              <a:latin typeface="Times" charset="0"/>
            </a:endParaRPr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67818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Rectangle 15"/>
          <p:cNvSpPr>
            <a:spLocks noChangeArrowheads="1"/>
          </p:cNvSpPr>
          <p:nvPr/>
        </p:nvSpPr>
        <p:spPr bwMode="auto">
          <a:xfrm>
            <a:off x="67818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600" b="0">
                <a:latin typeface="Times" charset="0"/>
              </a:rPr>
              <a:t>France</a:t>
            </a:r>
            <a:endParaRPr lang="en-GB" sz="1600" b="0">
              <a:latin typeface="Times" charset="0"/>
            </a:endParaRPr>
          </a:p>
        </p:txBody>
      </p:sp>
      <p:sp>
        <p:nvSpPr>
          <p:cNvPr id="23571" name="Rectangle 4"/>
          <p:cNvSpPr>
            <a:spLocks noChangeArrowheads="1"/>
          </p:cNvSpPr>
          <p:nvPr/>
        </p:nvSpPr>
        <p:spPr bwMode="auto">
          <a:xfrm>
            <a:off x="14351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Text Box 5"/>
          <p:cNvSpPr txBox="1">
            <a:spLocks noChangeArrowheads="1"/>
          </p:cNvSpPr>
          <p:nvPr/>
        </p:nvSpPr>
        <p:spPr bwMode="auto">
          <a:xfrm>
            <a:off x="762000" y="5418138"/>
            <a:ext cx="6731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front</a:t>
            </a:r>
            <a:endParaRPr lang="en-GB" sz="2000" b="0">
              <a:latin typeface="Times" charset="0"/>
            </a:endParaRPr>
          </a:p>
        </p:txBody>
      </p:sp>
      <p:sp>
        <p:nvSpPr>
          <p:cNvPr id="23573" name="Line 12"/>
          <p:cNvSpPr>
            <a:spLocks noChangeShapeType="1"/>
          </p:cNvSpPr>
          <p:nvPr/>
        </p:nvSpPr>
        <p:spPr bwMode="auto">
          <a:xfrm>
            <a:off x="16002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Text Box 13"/>
          <p:cNvSpPr txBox="1">
            <a:spLocks noChangeArrowheads="1"/>
          </p:cNvSpPr>
          <p:nvPr/>
        </p:nvSpPr>
        <p:spPr bwMode="auto">
          <a:xfrm>
            <a:off x="2197100" y="539432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>
                <a:latin typeface="Times" charset="0"/>
                <a:sym typeface="Symbol" charset="2"/>
              </a:rPr>
              <a:t></a:t>
            </a:r>
            <a:endParaRPr lang="en-GB" sz="2000" b="0">
              <a:latin typeface="Times" charset="0"/>
            </a:endParaRPr>
          </a:p>
        </p:txBody>
      </p:sp>
      <p:sp>
        <p:nvSpPr>
          <p:cNvPr id="23575" name="TextBox 49"/>
          <p:cNvSpPr txBox="1">
            <a:spLocks noChangeArrowheads="1"/>
          </p:cNvSpPr>
          <p:nvPr/>
        </p:nvSpPr>
        <p:spPr bwMode="auto">
          <a:xfrm>
            <a:off x="1219200" y="6411913"/>
            <a:ext cx="1637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Empty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Deque</a:t>
            </a:r>
            <a:endParaRPr lang="en-US" sz="1800" b="0" i="1" dirty="0"/>
          </a:p>
        </p:txBody>
      </p:sp>
      <p:sp>
        <p:nvSpPr>
          <p:cNvPr id="23576" name="TextBox 50"/>
          <p:cNvSpPr txBox="1">
            <a:spLocks noChangeArrowheads="1"/>
          </p:cNvSpPr>
          <p:nvPr/>
        </p:nvSpPr>
        <p:spPr bwMode="auto">
          <a:xfrm>
            <a:off x="5399088" y="6400800"/>
            <a:ext cx="1843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 dirty="0" err="1" smtClean="0"/>
              <a:t>Deque</a:t>
            </a:r>
            <a:r>
              <a:rPr lang="en-US" sz="1800" b="0" i="1" dirty="0" smtClean="0"/>
              <a:t> of </a:t>
            </a:r>
            <a:r>
              <a:rPr lang="en-US" sz="1800" b="0" i="1" dirty="0"/>
              <a:t>size 2</a:t>
            </a:r>
          </a:p>
        </p:txBody>
      </p:sp>
      <p:sp>
        <p:nvSpPr>
          <p:cNvPr id="23577" name="Rectangle 4"/>
          <p:cNvSpPr>
            <a:spLocks noChangeArrowheads="1"/>
          </p:cNvSpPr>
          <p:nvPr/>
        </p:nvSpPr>
        <p:spPr bwMode="auto">
          <a:xfrm>
            <a:off x="30353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Text Box 5"/>
          <p:cNvSpPr txBox="1">
            <a:spLocks noChangeArrowheads="1"/>
          </p:cNvSpPr>
          <p:nvPr/>
        </p:nvSpPr>
        <p:spPr bwMode="auto">
          <a:xfrm>
            <a:off x="3352800" y="5418138"/>
            <a:ext cx="6731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rear</a:t>
            </a:r>
            <a:endParaRPr lang="en-GB" sz="2000" b="0">
              <a:latin typeface="Times" charset="0"/>
            </a:endParaRPr>
          </a:p>
        </p:txBody>
      </p:sp>
      <p:sp>
        <p:nvSpPr>
          <p:cNvPr id="23579" name="Line 12"/>
          <p:cNvSpPr>
            <a:spLocks noChangeShapeType="1"/>
          </p:cNvSpPr>
          <p:nvPr/>
        </p:nvSpPr>
        <p:spPr bwMode="auto">
          <a:xfrm flipH="1">
            <a:off x="26670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Rectangle 4"/>
          <p:cNvSpPr>
            <a:spLocks noChangeArrowheads="1"/>
          </p:cNvSpPr>
          <p:nvPr/>
        </p:nvSpPr>
        <p:spPr bwMode="auto">
          <a:xfrm flipH="1">
            <a:off x="70104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1" name="Text Box 5"/>
          <p:cNvSpPr txBox="1">
            <a:spLocks noChangeArrowheads="1"/>
          </p:cNvSpPr>
          <p:nvPr/>
        </p:nvSpPr>
        <p:spPr bwMode="auto">
          <a:xfrm flipH="1">
            <a:off x="7315200" y="4732338"/>
            <a:ext cx="6858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rear</a:t>
            </a:r>
            <a:endParaRPr lang="en-GB" sz="2000" b="0">
              <a:latin typeface="Times" charset="0"/>
            </a:endParaRPr>
          </a:p>
        </p:txBody>
      </p:sp>
      <p:sp>
        <p:nvSpPr>
          <p:cNvPr id="23582" name="Line 9"/>
          <p:cNvSpPr>
            <a:spLocks noChangeShapeType="1"/>
          </p:cNvSpPr>
          <p:nvPr/>
        </p:nvSpPr>
        <p:spPr bwMode="auto">
          <a:xfrm flipH="1">
            <a:off x="68707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H="1">
            <a:off x="6629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5410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5943600" y="54864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4724400" y="54864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406900" y="52578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 dirty="0" err="1">
                <a:latin typeface="Times" charset="0"/>
                <a:sym typeface="Symbol" charset="2"/>
              </a:rPr>
              <a:t></a:t>
            </a:r>
            <a:endParaRPr lang="en-GB" sz="2000" b="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E</a:t>
            </a:r>
            <a:r>
              <a:rPr lang="en-GB" altLang="en-US" smtClean="0"/>
              <a:t>xample: Web spider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Search engines (e.g. Google) use programs called </a:t>
            </a:r>
            <a:r>
              <a:rPr lang="en-GB" altLang="en-US" sz="2400" u="sng" dirty="0" smtClean="0"/>
              <a:t>spiders</a:t>
            </a:r>
            <a:r>
              <a:rPr lang="en-GB" altLang="en-US" sz="2400" dirty="0" smtClean="0"/>
              <a:t> to discover new pages on the web</a:t>
            </a:r>
          </a:p>
          <a:p>
            <a:pPr lvl="5"/>
            <a:endParaRPr lang="en-GB" altLang="en-US" sz="800" dirty="0" smtClean="0"/>
          </a:p>
          <a:p>
            <a:pPr lvl="1"/>
            <a:r>
              <a:rPr lang="en-GB" altLang="en-US" sz="2000" dirty="0" smtClean="0"/>
              <a:t>Input = a seed page</a:t>
            </a:r>
          </a:p>
          <a:p>
            <a:pPr lvl="1"/>
            <a:r>
              <a:rPr lang="en-GB" altLang="en-US" sz="2000" dirty="0" smtClean="0"/>
              <a:t>Repeatedly</a:t>
            </a:r>
          </a:p>
          <a:p>
            <a:pPr lvl="2">
              <a:buFont typeface="Arial" charset="0"/>
              <a:buAutoNum type="arabicPeriod"/>
            </a:pPr>
            <a:r>
              <a:rPr lang="en-GB" altLang="en-US" sz="1600" dirty="0" smtClean="0"/>
              <a:t>Parse the page and extract hyperlinks</a:t>
            </a:r>
          </a:p>
          <a:p>
            <a:pPr lvl="2">
              <a:buFont typeface="Arial" charset="0"/>
              <a:buAutoNum type="arabicPeriod"/>
            </a:pPr>
            <a:r>
              <a:rPr lang="en-GB" altLang="en-US" sz="1600" dirty="0" smtClean="0"/>
              <a:t>Follow one of the hyperlinks and go to 1</a:t>
            </a:r>
          </a:p>
          <a:p>
            <a:pPr lvl="5"/>
            <a:endParaRPr lang="en-GB" altLang="en-US" sz="1200" dirty="0" smtClean="0"/>
          </a:p>
          <a:p>
            <a:r>
              <a:rPr lang="en-GB" altLang="en-US" sz="2400" dirty="0" smtClean="0"/>
              <a:t>Spiders employ a Queue to store &amp; select</a:t>
            </a:r>
            <a:br>
              <a:rPr lang="en-GB" altLang="en-US" sz="2400" dirty="0" smtClean="0"/>
            </a:br>
            <a:r>
              <a:rPr lang="en-GB" altLang="en-US" sz="2400" dirty="0" smtClean="0"/>
              <a:t>hyperlinks</a:t>
            </a:r>
          </a:p>
          <a:p>
            <a:endParaRPr lang="en-US" altLang="en-US" sz="2400" dirty="0" smtClean="0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1905000" y="16805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69342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2004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2971800" y="14519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4038600" y="16043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5867400" y="28997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5181600" y="18329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6172200" y="16805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45720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2590800" y="28997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2209800" y="2137792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2286000" y="1756792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352800" y="1756792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3657600" y="213779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3200400" y="1985392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2819400" y="1985392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 flipV="1">
            <a:off x="3733800" y="2899792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 flipH="1" flipV="1">
            <a:off x="4267200" y="213779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 flipV="1">
            <a:off x="4876800" y="229019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4953000" y="2899792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 flipV="1">
            <a:off x="4953000" y="2061592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H="1">
            <a:off x="5562600" y="1909192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 flipV="1">
            <a:off x="6248400" y="2899792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 flipV="1">
            <a:off x="6400800" y="2213992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6096000" y="2213992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 flipV="1">
            <a:off x="2362200" y="2061592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 flipH="1" flipV="1">
            <a:off x="3352800" y="1985392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H="1">
            <a:off x="2971800" y="3128392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7832477" y="4332684"/>
            <a:ext cx="685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7527677" y="440888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7322889" y="6304359"/>
            <a:ext cx="1425575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000" b="0">
                <a:solidFill>
                  <a:srgbClr val="EB1D12"/>
                </a:solidFill>
                <a:latin typeface="Times" charset="0"/>
              </a:rPr>
              <a:t>next page to</a:t>
            </a:r>
            <a:br>
              <a:rPr lang="en-GB" altLang="en-US" sz="2000" b="0">
                <a:solidFill>
                  <a:srgbClr val="EB1D12"/>
                </a:solidFill>
                <a:latin typeface="Times" charset="0"/>
              </a:rPr>
            </a:br>
            <a:r>
              <a:rPr lang="en-GB" altLang="en-US" sz="2000" b="0">
                <a:solidFill>
                  <a:srgbClr val="EB1D12"/>
                </a:solidFill>
                <a:latin typeface="Times" charset="0"/>
              </a:rPr>
              <a:t>be explored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>
            <a:off x="7908677" y="608528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627836" y="4221088"/>
            <a:ext cx="1968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000" b="0" dirty="0">
                <a:solidFill>
                  <a:srgbClr val="EB1D12"/>
                </a:solidFill>
                <a:latin typeface="Times" charset="0"/>
              </a:rPr>
              <a:t>newly discovered</a:t>
            </a:r>
            <a:br>
              <a:rPr lang="en-GB" altLang="en-US" sz="2000" b="0" dirty="0">
                <a:solidFill>
                  <a:srgbClr val="EB1D12"/>
                </a:solidFill>
                <a:latin typeface="Times" charset="0"/>
              </a:rPr>
            </a:br>
            <a:r>
              <a:rPr lang="en-GB" altLang="en-US" sz="2000" b="0" dirty="0">
                <a:solidFill>
                  <a:srgbClr val="EB1D12"/>
                </a:solidFill>
                <a:latin typeface="Times" charset="0"/>
              </a:rPr>
              <a:t>pages</a:t>
            </a:r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7832477" y="44850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7832477" y="46374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7832477" y="47898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7832477" y="49422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7832477" y="50946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7832477" y="52470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7832477" y="53994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7832477" y="55518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7832477" y="57042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7832477" y="58566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7832477" y="59709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Queues: Functional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Core Operations:</a:t>
            </a:r>
          </a:p>
          <a:p>
            <a:pPr lvl="1"/>
            <a:r>
              <a:rPr lang="en-US" altLang="en-US" sz="2000" dirty="0" err="1" smtClean="0"/>
              <a:t>enqueue</a:t>
            </a:r>
            <a:r>
              <a:rPr lang="en-US" altLang="en-US" sz="2000" dirty="0" smtClean="0"/>
              <a:t>(v):	Inserts value v onto rear of queue</a:t>
            </a:r>
          </a:p>
          <a:p>
            <a:pPr lvl="1"/>
            <a:r>
              <a:rPr lang="en-US" altLang="en-US" sz="2000" dirty="0" err="1" smtClean="0"/>
              <a:t>dequeue</a:t>
            </a:r>
            <a:r>
              <a:rPr lang="en-US" altLang="en-US" sz="2000" dirty="0" smtClean="0"/>
              <a:t>(): 	Removes the value at the front of the queue and</a:t>
            </a:r>
            <a:br>
              <a:rPr lang="en-US" altLang="en-US" sz="2000" dirty="0" smtClean="0"/>
            </a:br>
            <a:r>
              <a:rPr lang="en-US" altLang="en-US" sz="2000" dirty="0" smtClean="0"/>
              <a:t>			returns it</a:t>
            </a:r>
          </a:p>
          <a:p>
            <a:pPr lvl="1"/>
            <a:r>
              <a:rPr lang="en-US" altLang="en-US" sz="2000" dirty="0" smtClean="0"/>
              <a:t>front():		Return the value at the front of the queue, without</a:t>
            </a:r>
            <a:br>
              <a:rPr lang="en-US" altLang="en-US" sz="2000" dirty="0" smtClean="0"/>
            </a:br>
            <a:r>
              <a:rPr lang="en-US" altLang="en-US" sz="2000" dirty="0" smtClean="0"/>
              <a:t>			removing it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Support Operations:</a:t>
            </a:r>
          </a:p>
          <a:p>
            <a:pPr lvl="1"/>
            <a:r>
              <a:rPr lang="en-US" altLang="en-US" sz="2000" dirty="0" smtClean="0"/>
              <a:t>size():		Returns the number of objects in the queue</a:t>
            </a:r>
          </a:p>
          <a:p>
            <a:pPr lvl="1"/>
            <a:r>
              <a:rPr lang="en-US" altLang="en-US" sz="2000" dirty="0" err="1" smtClean="0"/>
              <a:t>isEmpty</a:t>
            </a:r>
            <a:r>
              <a:rPr lang="en-US" altLang="en-US" sz="2000" dirty="0" smtClean="0"/>
              <a:t>():	Return a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indicating if the queue is</a:t>
            </a:r>
            <a:br>
              <a:rPr lang="en-US" altLang="en-US" sz="2000" dirty="0" smtClean="0"/>
            </a:br>
            <a:r>
              <a:rPr lang="en-US" altLang="en-US" sz="2000" dirty="0" smtClean="0"/>
              <a:t>			empty.</a:t>
            </a:r>
          </a:p>
          <a:p>
            <a:pPr lvl="1">
              <a:buFont typeface="Wingdings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Queues: Java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Queue&lt;T&gt; {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value);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T front();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Queues: Impl. Strategies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Array-based Implementation:</a:t>
            </a:r>
          </a:p>
          <a:p>
            <a:pPr lvl="1"/>
            <a:r>
              <a:rPr lang="en-US" altLang="en-US" sz="2000" dirty="0" smtClean="0"/>
              <a:t>Array holds the objects pushed onto the queue</a:t>
            </a:r>
          </a:p>
          <a:p>
            <a:pPr lvl="2"/>
            <a:r>
              <a:rPr lang="en-US" altLang="en-US" sz="1800" dirty="0" smtClean="0"/>
              <a:t>Insertion begins at index 0.</a:t>
            </a:r>
          </a:p>
          <a:p>
            <a:pPr lvl="2"/>
            <a:r>
              <a:rPr lang="en-US" altLang="en-US" sz="1800" dirty="0" smtClean="0"/>
              <a:t>Auxiliary values needed to keep track of the “front” and “rear” of the queue of the queue.</a:t>
            </a:r>
          </a:p>
          <a:p>
            <a:pPr lvl="1"/>
            <a:r>
              <a:rPr lang="en-US" altLang="en-US" sz="2000" dirty="0" smtClean="0"/>
              <a:t>Finite Capacity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Link-based Implementation:</a:t>
            </a:r>
          </a:p>
          <a:p>
            <a:pPr lvl="1"/>
            <a:r>
              <a:rPr lang="en-US" altLang="en-US" sz="2000" dirty="0" smtClean="0"/>
              <a:t>Objects stored in special “nodes”</a:t>
            </a:r>
          </a:p>
          <a:p>
            <a:pPr lvl="1"/>
            <a:r>
              <a:rPr lang="en-US" altLang="en-US" sz="2000" dirty="0" smtClean="0"/>
              <a:t>Nodes maintain ordering information</a:t>
            </a:r>
          </a:p>
          <a:p>
            <a:pPr lvl="2"/>
            <a:r>
              <a:rPr lang="en-US" altLang="en-US" sz="1800" dirty="0" smtClean="0"/>
              <a:t>Link to the next object in the stack.</a:t>
            </a:r>
          </a:p>
          <a:p>
            <a:pPr lvl="2"/>
            <a:r>
              <a:rPr lang="en-US" altLang="en-US" sz="1800" dirty="0" smtClean="0"/>
              <a:t>Need auxiliary references for “front” and “rear” nodes.</a:t>
            </a:r>
          </a:p>
          <a:p>
            <a:pPr lvl="1"/>
            <a:r>
              <a:rPr lang="en-US" altLang="en-US" sz="2000" dirty="0" smtClean="0"/>
              <a:t>Infinite Capacity</a:t>
            </a:r>
          </a:p>
          <a:p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Link-based Queues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Link-Based Queue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dirty="0" smtClean="0"/>
              <a:t>Auxiliary Data Structure: </a:t>
            </a:r>
            <a:r>
              <a:rPr lang="en-IE" altLang="en-US" sz="2400" b="1" dirty="0" smtClean="0"/>
              <a:t>Node</a:t>
            </a:r>
          </a:p>
          <a:p>
            <a:pPr lvl="1"/>
            <a:r>
              <a:rPr lang="en-IE" altLang="en-US" sz="2000" dirty="0" smtClean="0"/>
              <a:t>A reference to the object being stored in the queue</a:t>
            </a:r>
          </a:p>
          <a:p>
            <a:pPr lvl="1"/>
            <a:r>
              <a:rPr lang="en-IE" altLang="en-US" sz="2000" dirty="0" smtClean="0"/>
              <a:t>A link to the next node in the queue (this is the link).</a:t>
            </a:r>
          </a:p>
          <a:p>
            <a:pPr lvl="2"/>
            <a:endParaRPr lang="en-IE" altLang="en-US" sz="1600" dirty="0" smtClean="0"/>
          </a:p>
          <a:p>
            <a:r>
              <a:rPr lang="en-IE" altLang="en-US" sz="2400" dirty="0" smtClean="0"/>
              <a:t>Key Nodes / Data:</a:t>
            </a:r>
          </a:p>
          <a:p>
            <a:pPr lvl="1"/>
            <a:r>
              <a:rPr lang="en-IE" altLang="en-US" sz="2000" dirty="0" smtClean="0"/>
              <a:t>The “front” node of the queue</a:t>
            </a:r>
          </a:p>
          <a:p>
            <a:pPr lvl="1"/>
            <a:r>
              <a:rPr lang="en-IE" altLang="en-US" sz="2000" dirty="0" smtClean="0"/>
              <a:t>The “rear” node of the queue</a:t>
            </a:r>
            <a:endParaRPr lang="en-GB" altLang="en-US" sz="2000" dirty="0" smtClean="0"/>
          </a:p>
          <a:p>
            <a:pPr lvl="1"/>
            <a:r>
              <a:rPr lang="en-IE" altLang="en-US" sz="2000" dirty="0" smtClean="0"/>
              <a:t>Need to keep track of the “size” of the queue</a:t>
            </a:r>
            <a:endParaRPr lang="en-GB" altLang="en-US" sz="24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US" b="0">
              <a:latin typeface="Times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343400" y="4732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51943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5257800" y="52578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>
            <a:off x="5715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5867400" y="53990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54864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54864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6400800" y="52578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H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7010400" y="53990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7531100" y="51816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66294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0" name="Rectangle 15"/>
          <p:cNvSpPr>
            <a:spLocks noChangeArrowheads="1"/>
          </p:cNvSpPr>
          <p:nvPr/>
        </p:nvSpPr>
        <p:spPr bwMode="auto">
          <a:xfrm>
            <a:off x="66294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3571" name="Rectangle 4"/>
          <p:cNvSpPr>
            <a:spLocks noChangeArrowheads="1"/>
          </p:cNvSpPr>
          <p:nvPr/>
        </p:nvSpPr>
        <p:spPr bwMode="auto">
          <a:xfrm>
            <a:off x="14351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Text Box 5"/>
          <p:cNvSpPr txBox="1">
            <a:spLocks noChangeArrowheads="1"/>
          </p:cNvSpPr>
          <p:nvPr/>
        </p:nvSpPr>
        <p:spPr bwMode="auto">
          <a:xfrm>
            <a:off x="685800" y="5418138"/>
            <a:ext cx="749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front</a:t>
            </a:r>
            <a:endParaRPr lang="en-GB" altLang="en-US" sz="2000" b="0" dirty="0">
              <a:latin typeface="Times" charset="0"/>
            </a:endParaRPr>
          </a:p>
        </p:txBody>
      </p:sp>
      <p:sp>
        <p:nvSpPr>
          <p:cNvPr id="23573" name="Line 12"/>
          <p:cNvSpPr>
            <a:spLocks noChangeShapeType="1"/>
          </p:cNvSpPr>
          <p:nvPr/>
        </p:nvSpPr>
        <p:spPr bwMode="auto">
          <a:xfrm>
            <a:off x="16002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4" name="Text Box 13"/>
          <p:cNvSpPr txBox="1">
            <a:spLocks noChangeArrowheads="1"/>
          </p:cNvSpPr>
          <p:nvPr/>
        </p:nvSpPr>
        <p:spPr bwMode="auto">
          <a:xfrm>
            <a:off x="2197100" y="5394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75" name="TextBox 49"/>
          <p:cNvSpPr txBox="1">
            <a:spLocks noChangeArrowheads="1"/>
          </p:cNvSpPr>
          <p:nvPr/>
        </p:nvSpPr>
        <p:spPr bwMode="auto">
          <a:xfrm>
            <a:off x="1219200" y="6411913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Empty Queue</a:t>
            </a:r>
          </a:p>
        </p:txBody>
      </p:sp>
      <p:sp>
        <p:nvSpPr>
          <p:cNvPr id="23576" name="TextBox 50"/>
          <p:cNvSpPr txBox="1">
            <a:spLocks noChangeArrowheads="1"/>
          </p:cNvSpPr>
          <p:nvPr/>
        </p:nvSpPr>
        <p:spPr bwMode="auto">
          <a:xfrm>
            <a:off x="5399088" y="6400800"/>
            <a:ext cx="1855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Queue of size 2</a:t>
            </a:r>
          </a:p>
        </p:txBody>
      </p:sp>
      <p:sp>
        <p:nvSpPr>
          <p:cNvPr id="23577" name="Rectangle 4"/>
          <p:cNvSpPr>
            <a:spLocks noChangeArrowheads="1"/>
          </p:cNvSpPr>
          <p:nvPr/>
        </p:nvSpPr>
        <p:spPr bwMode="auto">
          <a:xfrm>
            <a:off x="30353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8" name="Text Box 5"/>
          <p:cNvSpPr txBox="1">
            <a:spLocks noChangeArrowheads="1"/>
          </p:cNvSpPr>
          <p:nvPr/>
        </p:nvSpPr>
        <p:spPr bwMode="auto">
          <a:xfrm>
            <a:off x="3352800" y="5418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79" name="Line 12"/>
          <p:cNvSpPr>
            <a:spLocks noChangeShapeType="1"/>
          </p:cNvSpPr>
          <p:nvPr/>
        </p:nvSpPr>
        <p:spPr bwMode="auto">
          <a:xfrm flipH="1">
            <a:off x="26670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0" name="Rectangle 4"/>
          <p:cNvSpPr>
            <a:spLocks noChangeArrowheads="1"/>
          </p:cNvSpPr>
          <p:nvPr/>
        </p:nvSpPr>
        <p:spPr bwMode="auto">
          <a:xfrm flipH="1">
            <a:off x="70104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1" name="Text Box 5"/>
          <p:cNvSpPr txBox="1">
            <a:spLocks noChangeArrowheads="1"/>
          </p:cNvSpPr>
          <p:nvPr/>
        </p:nvSpPr>
        <p:spPr bwMode="auto">
          <a:xfrm flipH="1">
            <a:off x="7315200" y="4732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82" name="Line 9"/>
          <p:cNvSpPr>
            <a:spLocks noChangeShapeType="1"/>
          </p:cNvSpPr>
          <p:nvPr/>
        </p:nvSpPr>
        <p:spPr bwMode="auto">
          <a:xfrm flipH="1">
            <a:off x="68707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smtClean="0">
                <a:latin typeface="Times" charset="0"/>
              </a:rPr>
              <a:t>Algorithm</a:t>
            </a:r>
            <a:r>
              <a:rPr lang="en-US" altLang="en-US" sz="1800" smtClean="0">
                <a:latin typeface="Times" charset="0"/>
              </a:rPr>
              <a:t> enqueue(o):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an object o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none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node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new Node(o)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</a:t>
            </a:r>
            <a:r>
              <a:rPr lang="en-US" altLang="en-US" sz="1800" b="1" smtClean="0">
                <a:latin typeface="Times" charset="0"/>
                <a:sym typeface="Symbol" charset="2"/>
              </a:rPr>
              <a:t>if</a:t>
            </a:r>
            <a:r>
              <a:rPr lang="en-US" altLang="en-US" sz="1800" smtClean="0">
                <a:latin typeface="Times" charset="0"/>
                <a:sym typeface="Symbol" charset="2"/>
              </a:rPr>
              <a:t> (rear = null) </a:t>
            </a:r>
            <a:r>
              <a:rPr lang="en-US" altLang="en-US" sz="1800" b="1" smtClean="0">
                <a:latin typeface="Times" charset="0"/>
                <a:sym typeface="Symbol" charset="2"/>
              </a:rPr>
              <a:t>then</a:t>
            </a:r>
            <a:r>
              <a:rPr lang="en-US" altLang="en-US" sz="1800" smtClean="0">
                <a:latin typeface="Times" charset="0"/>
                <a:sym typeface="Symbol" charset="2"/>
              </a:rPr>
              <a:t> front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</a:t>
            </a:r>
            <a:r>
              <a:rPr lang="en-US" altLang="en-US" sz="1800" b="1" smtClean="0">
                <a:latin typeface="Times" charset="0"/>
                <a:sym typeface="Symbol" charset="2"/>
              </a:rPr>
              <a:t>else</a:t>
            </a:r>
            <a:r>
              <a:rPr lang="en-US" altLang="en-US" sz="1800" smtClean="0">
                <a:latin typeface="Times" charset="0"/>
                <a:sym typeface="Symbol" charset="2"/>
              </a:rPr>
              <a:t> rear.next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rear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size  size + 1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count of objects on the stack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isEmpty():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true if the stack is empty, false otherwise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 = 0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smtClean="0"/>
          </a:p>
        </p:txBody>
      </p:sp>
      <p:sp>
        <p:nvSpPr>
          <p:cNvPr id="2458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dirty="0" smtClean="0">
                <a:latin typeface="Times" charset="0"/>
              </a:rPr>
              <a:t>Algorithm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dequeue</a:t>
            </a:r>
            <a:r>
              <a:rPr lang="en-US" altLang="en-US" sz="1800" dirty="0" smtClean="0">
                <a:latin typeface="Times" charset="0"/>
              </a:rPr>
              <a:t>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T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front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front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 </a:t>
            </a:r>
            <a:r>
              <a:rPr lang="en-US" altLang="en-US" sz="1800" dirty="0" err="1" smtClean="0">
                <a:latin typeface="Times" charset="0"/>
              </a:rPr>
              <a:t>front.next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</a:t>
            </a:r>
            <a:r>
              <a:rPr lang="en-US" altLang="en-US" sz="1800" b="1" dirty="0" smtClean="0">
                <a:latin typeface="Times" charset="0"/>
              </a:rPr>
              <a:t>if</a:t>
            </a:r>
            <a:r>
              <a:rPr lang="en-US" altLang="en-US" sz="1800" dirty="0" smtClean="0">
                <a:latin typeface="Times" charset="0"/>
              </a:rPr>
              <a:t> (front = null) </a:t>
            </a:r>
            <a:r>
              <a:rPr lang="en-US" altLang="en-US" sz="1800" b="1" dirty="0" smtClean="0">
                <a:latin typeface="Times" charset="0"/>
              </a:rPr>
              <a:t>then</a:t>
            </a:r>
            <a:r>
              <a:rPr lang="en-US" altLang="en-US" sz="1800" dirty="0" smtClean="0">
                <a:latin typeface="Times" charset="0"/>
              </a:rPr>
              <a:t> rear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 null</a:t>
            </a:r>
          </a:p>
          <a:p>
            <a:pPr>
              <a:buNone/>
            </a:pPr>
            <a:r>
              <a:rPr lang="en-US" altLang="en-US" sz="1800" dirty="0">
                <a:latin typeface="Times" charset="0"/>
                <a:sym typeface="Symbol" charset="2"/>
              </a:rPr>
              <a:t>	</a:t>
            </a:r>
            <a:r>
              <a:rPr lang="en-US" altLang="en-US" sz="1800" b="1" dirty="0" smtClean="0">
                <a:latin typeface="Times" charset="0"/>
                <a:sym typeface="Symbol" charset="2"/>
              </a:rPr>
              <a:t>else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 </a:t>
            </a:r>
            <a:r>
              <a:rPr lang="en-US" altLang="en-US" sz="1800" dirty="0" err="1" smtClean="0">
                <a:latin typeface="Times" charset="0"/>
                <a:sym typeface="Symbol" charset="2"/>
              </a:rPr>
              <a:t>T.next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  null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size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size-1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</a:t>
            </a:r>
            <a:r>
              <a:rPr lang="en-US" altLang="en-US" sz="1800" b="1" dirty="0" smtClean="0">
                <a:latin typeface="Times" charset="0"/>
              </a:rPr>
              <a:t>return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T.element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front():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" charset="0"/>
              </a:rPr>
              <a:t>front.element</a:t>
            </a:r>
            <a:endParaRPr lang="en-US" altLang="en-US" sz="1800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2491</TotalTime>
  <Words>1279</Words>
  <Application>Microsoft Office PowerPoint</Application>
  <PresentationFormat>On-screen Show (4:3)</PresentationFormat>
  <Paragraphs>442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Radial</vt:lpstr>
      <vt:lpstr>Queues</vt:lpstr>
      <vt:lpstr>Queues: Concept</vt:lpstr>
      <vt:lpstr>Example: Web spider</vt:lpstr>
      <vt:lpstr>Queues: Functional Specification</vt:lpstr>
      <vt:lpstr>Queues: Java Interface</vt:lpstr>
      <vt:lpstr>Queues: Impl. Strategies</vt:lpstr>
      <vt:lpstr>Link-based Queues</vt:lpstr>
      <vt:lpstr>Link-Based Queue</vt:lpstr>
      <vt:lpstr>Link-Based Queue</vt:lpstr>
      <vt:lpstr>Link-Based Queues: Dry Runs</vt:lpstr>
      <vt:lpstr>Link-Based Queues: Impl.</vt:lpstr>
      <vt:lpstr>Link-Based Queues: Analysis</vt:lpstr>
      <vt:lpstr>Array-based Queues</vt:lpstr>
      <vt:lpstr>Naïve Array-Based Queue</vt:lpstr>
      <vt:lpstr>Circular Arrays</vt:lpstr>
      <vt:lpstr>Circular Array Queue Size</vt:lpstr>
      <vt:lpstr>Array-Based Queue</vt:lpstr>
      <vt:lpstr>Array-Based Queues: Dry Runs</vt:lpstr>
      <vt:lpstr>Array-Based Queues: Impl.</vt:lpstr>
      <vt:lpstr>Array-Based Queues: Analysis</vt:lpstr>
      <vt:lpstr>Deques</vt:lpstr>
      <vt:lpstr>Deque: Concept</vt:lpstr>
      <vt:lpstr>Deques: Functional Specification</vt:lpstr>
      <vt:lpstr>Deques: Impl. Strategies</vt:lpstr>
      <vt:lpstr>Doubly Linked Lists</vt:lpstr>
      <vt:lpstr>Link-Based Deque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59</cp:revision>
  <cp:lastPrinted>2009-10-13T12:58:30Z</cp:lastPrinted>
  <dcterms:created xsi:type="dcterms:W3CDTF">2009-10-13T10:36:51Z</dcterms:created>
  <dcterms:modified xsi:type="dcterms:W3CDTF">2014-02-19T16:55:28Z</dcterms:modified>
</cp:coreProperties>
</file>