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343" r:id="rId2"/>
    <p:sldId id="344" r:id="rId3"/>
    <p:sldId id="345" r:id="rId4"/>
    <p:sldId id="347" r:id="rId5"/>
    <p:sldId id="337" r:id="rId6"/>
    <p:sldId id="338" r:id="rId7"/>
    <p:sldId id="339" r:id="rId8"/>
    <p:sldId id="340" r:id="rId9"/>
    <p:sldId id="348" r:id="rId10"/>
    <p:sldId id="349" r:id="rId11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55779-A492-4C41-B259-5CFC2E2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EC7BD44-FD56-42D9-ADC3-1B535A4C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58A26-E930-4246-AD0A-1C5D4AAEDB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fld id="{AB456B7D-160C-469E-9D6E-070A04E5304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Binary Search Trees</a:t>
            </a:r>
            <a:endParaRPr lang="en-I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2000" smtClean="0"/>
              <a:t>Rem Collier	</a:t>
            </a: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Room A1.02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University College Dublin, Ireland</a:t>
            </a:r>
            <a:endParaRPr lang="en-IE" sz="2400" smtClean="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GB" b="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2323" name="AutoShape 6"/>
            <p:cNvCxnSpPr>
              <a:cxnSpLocks noChangeShapeType="1"/>
              <a:stCxn id="12340" idx="3"/>
              <a:endCxn id="1234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4" name="AutoShape 7"/>
            <p:cNvCxnSpPr>
              <a:cxnSpLocks noChangeShapeType="1"/>
              <a:stCxn id="12322" idx="3"/>
              <a:endCxn id="12340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5" name="AutoShape 8"/>
            <p:cNvCxnSpPr>
              <a:cxnSpLocks noChangeShapeType="1"/>
              <a:stCxn id="12341" idx="0"/>
              <a:endCxn id="12322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6" name="AutoShape 9"/>
            <p:cNvCxnSpPr>
              <a:cxnSpLocks noChangeShapeType="1"/>
              <a:stCxn id="12347" idx="7"/>
              <a:endCxn id="12338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7" name="AutoShape 10"/>
            <p:cNvCxnSpPr>
              <a:cxnSpLocks noChangeShapeType="1"/>
              <a:stCxn id="12346" idx="0"/>
              <a:endCxn id="12338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8" name="AutoShape 11"/>
            <p:cNvCxnSpPr>
              <a:cxnSpLocks noChangeShapeType="1"/>
              <a:stCxn id="12339" idx="0"/>
              <a:endCxn id="12342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9" name="AutoShape 12"/>
            <p:cNvCxnSpPr>
              <a:cxnSpLocks noChangeShapeType="1"/>
              <a:stCxn id="12338" idx="7"/>
              <a:endCxn id="1234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0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6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7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2331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4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5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2" name="AutoShape 19"/>
            <p:cNvCxnSpPr>
              <a:cxnSpLocks noChangeShapeType="1"/>
              <a:stCxn id="12345" idx="0"/>
              <a:endCxn id="12347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3" name="AutoShape 20"/>
            <p:cNvCxnSpPr>
              <a:cxnSpLocks noChangeShapeType="1"/>
              <a:stCxn id="12344" idx="0"/>
              <a:endCxn id="12347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4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2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grpSp>
          <p:nvGrpSpPr>
            <p:cNvPr id="12335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0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1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6" name="AutoShape 27"/>
            <p:cNvCxnSpPr>
              <a:cxnSpLocks noChangeShapeType="1"/>
              <a:stCxn id="12343" idx="0"/>
              <a:endCxn id="12340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7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38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39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</p:grpSp>
      <p:sp>
        <p:nvSpPr>
          <p:cNvPr id="12291" name="Oval 31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292" name="AutoShape 32"/>
          <p:cNvCxnSpPr>
            <a:cxnSpLocks noChangeShapeType="1"/>
            <a:stCxn id="12291" idx="3"/>
            <a:endCxn id="12294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3" name="AutoShape 33"/>
          <p:cNvCxnSpPr>
            <a:cxnSpLocks noChangeShapeType="1"/>
            <a:stCxn id="12307" idx="1"/>
            <a:endCxn id="12291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4" name="Oval 34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5" name="Oval 35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6" name="Rectangle 36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297" name="Rectangle 37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298" name="AutoShape 38"/>
          <p:cNvCxnSpPr>
            <a:cxnSpLocks noChangeShapeType="1"/>
            <a:stCxn id="12297" idx="0"/>
            <a:endCxn id="12295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9" name="AutoShape 39"/>
          <p:cNvCxnSpPr>
            <a:cxnSpLocks noChangeShapeType="1"/>
            <a:stCxn id="12296" idx="0"/>
            <a:endCxn id="12295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AutoShape 40"/>
          <p:cNvCxnSpPr>
            <a:cxnSpLocks noChangeShapeType="1"/>
            <a:stCxn id="12302" idx="7"/>
            <a:endCxn id="12294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1" name="AutoShape 41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2" name="Oval 42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3" name="Rectangle 43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04" name="Rectangle 44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05" name="AutoShape 45"/>
          <p:cNvCxnSpPr>
            <a:cxnSpLocks noChangeShapeType="1"/>
            <a:stCxn id="12304" idx="0"/>
            <a:endCxn id="12302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46"/>
          <p:cNvCxnSpPr>
            <a:cxnSpLocks noChangeShapeType="1"/>
            <a:stCxn id="12303" idx="0"/>
            <a:endCxn id="12302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Oval 47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8" name="Oval 48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9" name="Rectangle 49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0" name="Rectangle 50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1" name="AutoShape 51"/>
          <p:cNvCxnSpPr>
            <a:cxnSpLocks noChangeShapeType="1"/>
            <a:stCxn id="12310" idx="0"/>
            <a:endCxn id="12308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52"/>
          <p:cNvCxnSpPr>
            <a:cxnSpLocks noChangeShapeType="1"/>
            <a:stCxn id="12309" idx="0"/>
            <a:endCxn id="12308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53"/>
          <p:cNvCxnSpPr>
            <a:cxnSpLocks noChangeShapeType="1"/>
            <a:stCxn id="12315" idx="7"/>
            <a:endCxn id="12307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54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Oval 55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16" name="Rectangle 56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7" name="Rectangle 57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8" name="AutoShape 58"/>
          <p:cNvCxnSpPr>
            <a:cxnSpLocks noChangeShapeType="1"/>
            <a:stCxn id="12317" idx="0"/>
            <a:endCxn id="12315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AutoShape 59"/>
          <p:cNvCxnSpPr>
            <a:cxnSpLocks noChangeShapeType="1"/>
            <a:stCxn id="12316" idx="0"/>
            <a:endCxn id="12315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0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</a:t>
            </a:r>
          </a:p>
        </p:txBody>
      </p:sp>
      <p:sp>
        <p:nvSpPr>
          <p:cNvPr id="1232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/>
            <a:r>
              <a:rPr lang="en-US" sz="2400" smtClean="0"/>
              <a:t>Consider a binary tree containing n items that is of height h</a:t>
            </a:r>
          </a:p>
          <a:p>
            <a:pPr lvl="1" eaLnBrk="1" hangingPunct="1"/>
            <a:r>
              <a:rPr lang="en-US" sz="2000" smtClean="0"/>
              <a:t>the space used is O(n)</a:t>
            </a:r>
          </a:p>
          <a:p>
            <a:pPr lvl="1" eaLnBrk="1" hangingPunct="1"/>
            <a:r>
              <a:rPr lang="en-US" sz="2000" smtClean="0"/>
              <a:t>methods find(), insert() and remove() take O(h) time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The height h is O(n) in the worst case and O(log n) in the best case!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best case arises when the tree is </a:t>
            </a:r>
            <a:r>
              <a:rPr lang="en-US" sz="2400" b="1" u="sng" smtClean="0"/>
              <a:t>balanced</a:t>
            </a:r>
            <a:r>
              <a:rPr lang="en-US" sz="240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Binary Search Tree is a Binary Tree that satisfies the following properties:</a:t>
            </a:r>
          </a:p>
          <a:p>
            <a:pPr lvl="1" eaLnBrk="1" hangingPunct="1"/>
            <a:r>
              <a:rPr lang="en-US" sz="2000" dirty="0" smtClean="0"/>
              <a:t>Each internal node holds a </a:t>
            </a:r>
            <a:r>
              <a:rPr lang="en-US" sz="2000" dirty="0" smtClean="0"/>
              <a:t>(unique) value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b="1" u="sng" dirty="0" smtClean="0"/>
              <a:t>total-order relation</a:t>
            </a:r>
            <a:r>
              <a:rPr lang="en-US" sz="2000" dirty="0" smtClean="0"/>
              <a:t> </a:t>
            </a:r>
            <a:r>
              <a:rPr lang="en-US" sz="2000" dirty="0" smtClean="0"/>
              <a:t>(~) is </a:t>
            </a:r>
            <a:r>
              <a:rPr lang="en-US" sz="2000" dirty="0" smtClean="0"/>
              <a:t>defined on those values.</a:t>
            </a:r>
          </a:p>
          <a:p>
            <a:pPr lvl="2" eaLnBrk="1" hangingPunct="1"/>
            <a:r>
              <a:rPr lang="en-US" sz="1600" dirty="0" smtClean="0"/>
              <a:t>Reflexive: k </a:t>
            </a:r>
            <a:r>
              <a:rPr lang="en-US" sz="1600" dirty="0" smtClean="0"/>
              <a:t>~ </a:t>
            </a:r>
            <a:r>
              <a:rPr lang="en-US" sz="1600" dirty="0" smtClean="0"/>
              <a:t>k</a:t>
            </a:r>
          </a:p>
          <a:p>
            <a:pPr lvl="2" eaLnBrk="1" hangingPunct="1"/>
            <a:r>
              <a:rPr lang="en-US" sz="1600" dirty="0" err="1" smtClean="0"/>
              <a:t>Antisymmetric</a:t>
            </a:r>
            <a:r>
              <a:rPr lang="en-US" sz="1600" dirty="0" smtClean="0"/>
              <a:t>: if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smtClean="0"/>
              <a:t>~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and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 smtClean="0"/>
              <a:t>~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then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k</a:t>
            </a:r>
            <a:r>
              <a:rPr lang="en-US" sz="1600" baseline="-25000" dirty="0" smtClean="0"/>
              <a:t>2</a:t>
            </a:r>
          </a:p>
          <a:p>
            <a:pPr lvl="2" eaLnBrk="1" hangingPunct="1"/>
            <a:r>
              <a:rPr lang="en-US" sz="1600" dirty="0" smtClean="0"/>
              <a:t>Transitive: if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 smtClean="0"/>
              <a:t>~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and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 smtClean="0"/>
              <a:t>~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then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~ </a:t>
            </a:r>
            <a:r>
              <a:rPr lang="en-US" sz="1600" dirty="0" smtClean="0"/>
              <a:t>k</a:t>
            </a:r>
            <a:r>
              <a:rPr lang="en-US" sz="1600" baseline="-25000" dirty="0" smtClean="0"/>
              <a:t>3</a:t>
            </a:r>
            <a:endParaRPr lang="en-US" sz="1600" dirty="0" smtClean="0"/>
          </a:p>
          <a:p>
            <a:pPr lvl="1" eaLnBrk="1" hangingPunct="1"/>
            <a:r>
              <a:rPr lang="en-US" sz="2000" dirty="0" smtClean="0"/>
              <a:t>All the values 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in the left </a:t>
            </a:r>
            <a:r>
              <a:rPr lang="en-US" sz="2000" dirty="0" smtClean="0"/>
              <a:t>sub-tree of a node </a:t>
            </a:r>
            <a:r>
              <a:rPr lang="en-US" sz="2000" dirty="0" smtClean="0"/>
              <a:t>with value k satisfy the </a:t>
            </a:r>
            <a:r>
              <a:rPr lang="en-US" sz="2000" dirty="0"/>
              <a:t>relation </a:t>
            </a:r>
            <a:r>
              <a:rPr lang="en-US" sz="2000" dirty="0" err="1"/>
              <a:t>k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 smtClean="0"/>
              <a:t>~ k.</a:t>
            </a:r>
            <a:endParaRPr lang="en-US" sz="2000" dirty="0" smtClean="0"/>
          </a:p>
          <a:p>
            <a:pPr lvl="1" eaLnBrk="1" hangingPunct="1"/>
            <a:r>
              <a:rPr lang="en-US" sz="2000" dirty="0"/>
              <a:t>All the values 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 </a:t>
            </a:r>
            <a:r>
              <a:rPr lang="en-US" sz="2000" dirty="0"/>
              <a:t>in the </a:t>
            </a:r>
            <a:r>
              <a:rPr lang="en-US" sz="2000" dirty="0" smtClean="0"/>
              <a:t>right sub-tree </a:t>
            </a:r>
            <a:r>
              <a:rPr lang="en-US" sz="2000" dirty="0"/>
              <a:t>of a node with value k satisfy the relation </a:t>
            </a:r>
            <a:r>
              <a:rPr lang="en-US" sz="2000" dirty="0" smtClean="0"/>
              <a:t>k ~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.</a:t>
            </a:r>
          </a:p>
          <a:p>
            <a:pPr lvl="4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Useful Feature:</a:t>
            </a:r>
          </a:p>
          <a:p>
            <a:pPr lvl="1" eaLnBrk="1" hangingPunct="1"/>
            <a:r>
              <a:rPr lang="en-US" sz="2000" dirty="0" smtClean="0"/>
              <a:t>An in-order traversal of a binary search trees visits the values in the order specified by the total-order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 a Binary Search Tree for integer values, using the less </a:t>
            </a:r>
            <a:r>
              <a:rPr lang="en-US" sz="2400" dirty="0" smtClean="0"/>
              <a:t>than (≤) </a:t>
            </a:r>
            <a:r>
              <a:rPr lang="en-US" sz="2400" dirty="0" smtClean="0"/>
              <a:t>total order relation.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state of a Binary Search Tree depends on the order in which items are added.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28800" y="2514600"/>
            <a:ext cx="4953000" cy="2438400"/>
            <a:chOff x="2953" y="2544"/>
            <a:chExt cx="2496" cy="1142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129" name="Rectangle 9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0" name="Rectangle 10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1" name="Rectangle 11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32" name="AutoShape 12"/>
            <p:cNvCxnSpPr>
              <a:cxnSpLocks noChangeShapeType="1"/>
              <a:stCxn id="5125" idx="3"/>
              <a:endCxn id="5127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3" name="AutoShape 13"/>
            <p:cNvCxnSpPr>
              <a:cxnSpLocks noChangeShapeType="1"/>
              <a:stCxn id="5126" idx="1"/>
              <a:endCxn id="5125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4" name="AutoShape 14"/>
            <p:cNvCxnSpPr>
              <a:cxnSpLocks noChangeShapeType="1"/>
              <a:stCxn id="5131" idx="0"/>
              <a:endCxn id="5126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15"/>
            <p:cNvCxnSpPr>
              <a:cxnSpLocks noChangeShapeType="1"/>
              <a:stCxn id="5145" idx="7"/>
              <a:endCxn id="5126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16"/>
            <p:cNvCxnSpPr>
              <a:cxnSpLocks noChangeShapeType="1"/>
              <a:stCxn id="5130" idx="0"/>
              <a:endCxn id="5128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17"/>
            <p:cNvCxnSpPr>
              <a:cxnSpLocks noChangeShapeType="1"/>
              <a:stCxn id="5129" idx="0"/>
              <a:endCxn id="5128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8" name="AutoShape 18"/>
            <p:cNvCxnSpPr>
              <a:cxnSpLocks noChangeShapeType="1"/>
              <a:stCxn id="5140" idx="7"/>
              <a:endCxn id="5127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9" name="AutoShape 19"/>
            <p:cNvCxnSpPr>
              <a:cxnSpLocks noChangeShapeType="1"/>
              <a:stCxn id="5128" idx="1"/>
              <a:endCxn id="5127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141" name="Rectangle 21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2" name="Rectangle 22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3" name="AutoShape 23"/>
            <p:cNvCxnSpPr>
              <a:cxnSpLocks noChangeShapeType="1"/>
              <a:stCxn id="5142" idx="0"/>
              <a:endCxn id="5140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4" name="AutoShape 24"/>
            <p:cNvCxnSpPr>
              <a:cxnSpLocks noChangeShapeType="1"/>
              <a:stCxn id="5141" idx="0"/>
              <a:endCxn id="5140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5146" name="Rectangle 26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7" name="Rectangle 27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8" name="AutoShape 28"/>
            <p:cNvCxnSpPr>
              <a:cxnSpLocks noChangeShapeType="1"/>
              <a:stCxn id="5147" idx="0"/>
              <a:endCxn id="5145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9" name="AutoShape 29"/>
            <p:cNvCxnSpPr>
              <a:cxnSpLocks noChangeShapeType="1"/>
              <a:stCxn id="5146" idx="0"/>
              <a:endCxn id="5145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BSTs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Binary Search Trees are an implementation strategy for other ADTs.</a:t>
            </a:r>
            <a:endParaRPr lang="en-US" sz="2000" smtClean="0"/>
          </a:p>
          <a:p>
            <a:pPr lvl="1"/>
            <a:endParaRPr lang="en-US" sz="2000" smtClean="0"/>
          </a:p>
          <a:p>
            <a:r>
              <a:rPr lang="en-US" sz="2400" smtClean="0"/>
              <a:t>Support three basic operations:</a:t>
            </a:r>
          </a:p>
          <a:p>
            <a:pPr lvl="1"/>
            <a:r>
              <a:rPr lang="en-US" sz="2000" smtClean="0"/>
              <a:t>insert(e):		Add a new node containing e, if one does not 				already exist</a:t>
            </a:r>
          </a:p>
          <a:p>
            <a:pPr lvl="1"/>
            <a:r>
              <a:rPr lang="en-US" sz="2000" smtClean="0"/>
              <a:t>find(e): 		Find the node containing e</a:t>
            </a:r>
          </a:p>
          <a:p>
            <a:pPr lvl="1"/>
            <a:r>
              <a:rPr lang="en-US" sz="2000" smtClean="0"/>
              <a:t>remove(e): 	Remove the node containing e</a:t>
            </a:r>
          </a:p>
          <a:p>
            <a:pPr lvl="1">
              <a:buFont typeface="Wingdings" pitchFamily="2" charset="2"/>
              <a:buNone/>
            </a:pPr>
            <a:endParaRPr lang="en-US" sz="2000" smtClean="0"/>
          </a:p>
          <a:p>
            <a:r>
              <a:rPr lang="en-US" sz="2400" smtClean="0"/>
              <a:t>Can easily be adapted to store entries and support retrieval by key.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Do you know of any other ADTs that have similar operations?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36385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To search for a value </a:t>
            </a:r>
            <a:r>
              <a:rPr lang="en-US" sz="2200" b="1" i="1" dirty="0" smtClean="0">
                <a:latin typeface="Times New Roman" pitchFamily="18" charset="0"/>
              </a:rPr>
              <a:t>k</a:t>
            </a:r>
            <a:r>
              <a:rPr lang="en-US" sz="2200" dirty="0" smtClean="0"/>
              <a:t>, we trace a downward path starting at the root.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next node visited depends on the outcome of the comparison of </a:t>
            </a:r>
            <a:r>
              <a:rPr lang="en-US" sz="2200" b="1" i="1" dirty="0" smtClean="0">
                <a:latin typeface="Times New Roman" pitchFamily="18" charset="0"/>
              </a:rPr>
              <a:t>k</a:t>
            </a:r>
            <a:r>
              <a:rPr lang="en-US" sz="2200" dirty="0" smtClean="0"/>
              <a:t> with the value of the current node</a:t>
            </a:r>
          </a:p>
          <a:p>
            <a:pPr lvl="1"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If we reach a leaf, the key is not found and we return </a:t>
            </a:r>
            <a:r>
              <a:rPr lang="en-US" sz="2200" b="1" dirty="0" smtClean="0"/>
              <a:t>null</a:t>
            </a:r>
            <a:endParaRPr lang="en-US" sz="2200" b="1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find(</a:t>
            </a:r>
            <a:r>
              <a:rPr lang="en-US" sz="2000" dirty="0" smtClean="0">
                <a:sym typeface="Symbol" pitchFamily="18" charset="2"/>
              </a:rPr>
              <a:t>4</a:t>
            </a:r>
            <a:r>
              <a:rPr lang="en-US" sz="2000" dirty="0" smtClean="0"/>
              <a:t>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1524000"/>
            <a:ext cx="48387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Algorithm</a:t>
            </a:r>
            <a:r>
              <a:rPr lang="en-US" b="0" dirty="0">
                <a:latin typeface="Times New Roman" pitchFamily="18" charset="0"/>
              </a:rPr>
              <a:t> find(k, v)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T.isExternal</a:t>
            </a:r>
            <a:r>
              <a:rPr lang="en-US" b="0" dirty="0">
                <a:latin typeface="Times New Roman" pitchFamily="18" charset="0"/>
              </a:rPr>
              <a:t>(v)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</a:rPr>
              <a:t>null</a:t>
            </a:r>
            <a:endParaRPr lang="en-US" b="0" dirty="0">
              <a:latin typeface="Times New Roman" pitchFamily="18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k </a:t>
            </a:r>
            <a:r>
              <a:rPr lang="en-US" b="0" dirty="0">
                <a:latin typeface="Symbol" pitchFamily="18" charset="2"/>
                <a:sym typeface="Symbol" pitchFamily="18" charset="2"/>
              </a:rPr>
              <a:t>&lt;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v.element</a:t>
            </a:r>
            <a:r>
              <a:rPr lang="en-US" b="0" dirty="0">
                <a:latin typeface="Times New Roman" pitchFamily="18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find(k, </a:t>
            </a:r>
            <a:r>
              <a:rPr lang="en-US" b="0" dirty="0" err="1">
                <a:latin typeface="Times New Roman" pitchFamily="18" charset="0"/>
              </a:rPr>
              <a:t>T.leftChild</a:t>
            </a:r>
            <a:r>
              <a:rPr lang="en-US" b="0" dirty="0">
                <a:latin typeface="Times New Roman" pitchFamily="18" charset="0"/>
              </a:rPr>
              <a:t>(v))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else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k </a:t>
            </a:r>
            <a:r>
              <a:rPr lang="en-US" b="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v.element</a:t>
            </a:r>
            <a:r>
              <a:rPr lang="en-US" b="0" dirty="0">
                <a:latin typeface="Times New Roman" pitchFamily="18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v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else</a:t>
            </a:r>
            <a:endParaRPr lang="en-US" b="0" dirty="0">
              <a:latin typeface="Times New Roman" pitchFamily="18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find(k, </a:t>
            </a:r>
            <a:r>
              <a:rPr lang="en-US" b="0" dirty="0" err="1">
                <a:latin typeface="Times New Roman" pitchFamily="18" charset="0"/>
              </a:rPr>
              <a:t>T.rightChild</a:t>
            </a:r>
            <a:r>
              <a:rPr lang="en-US" b="0" dirty="0">
                <a:latin typeface="Times New Roman" pitchFamily="18" charset="0"/>
              </a:rPr>
              <a:t>(v))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7177" name="Rectangle 9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8" name="Rectangle 10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9" name="Rectangle 11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80" name="AutoShape 1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81" name="AutoShape 1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AutoShape 1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AutoShape 1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189" name="Rectangle 21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0" name="Rectangle 22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1" name="AutoShape 2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2" name="AutoShape 2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7194" name="Rectangle 26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5" name="Rectangle 27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6" name="AutoShape 2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7" name="AutoShape 2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perform operation insert(k), we search for value k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k is not already in the tree, and let let w be the leaf reached by the search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insert k at node w and expand w into an internal node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insert(5)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00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02" name="AutoShape 10"/>
          <p:cNvCxnSpPr>
            <a:cxnSpLocks noChangeShapeType="1"/>
            <a:stCxn id="8196" idx="3"/>
            <a:endCxn id="8198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3" name="AutoShape 11"/>
          <p:cNvCxnSpPr>
            <a:cxnSpLocks noChangeShapeType="1"/>
            <a:stCxn id="8197" idx="1"/>
            <a:endCxn id="8196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AutoShape 12"/>
          <p:cNvCxnSpPr>
            <a:cxnSpLocks noChangeShapeType="1"/>
            <a:stCxn id="8201" idx="0"/>
            <a:endCxn id="8197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3"/>
          <p:cNvCxnSpPr>
            <a:cxnSpLocks noChangeShapeType="1"/>
            <a:stCxn id="8215" idx="7"/>
            <a:endCxn id="8197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4"/>
          <p:cNvCxnSpPr>
            <a:cxnSpLocks noChangeShapeType="1"/>
            <a:stCxn id="8245" idx="1"/>
            <a:endCxn id="8199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5"/>
          <p:cNvCxnSpPr>
            <a:cxnSpLocks noChangeShapeType="1"/>
            <a:stCxn id="8200" idx="0"/>
            <a:endCxn id="8199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6"/>
          <p:cNvCxnSpPr>
            <a:cxnSpLocks noChangeShapeType="1"/>
            <a:stCxn id="8210" idx="7"/>
            <a:endCxn id="8198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7"/>
          <p:cNvCxnSpPr>
            <a:cxnSpLocks noChangeShapeType="1"/>
            <a:stCxn id="8199" idx="1"/>
            <a:endCxn id="8198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11" name="Rectangle 19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2" name="Rectangle 20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3" name="AutoShape 21"/>
          <p:cNvCxnSpPr>
            <a:cxnSpLocks noChangeShapeType="1"/>
            <a:stCxn id="8212" idx="0"/>
            <a:endCxn id="8210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4" name="AutoShape 22"/>
          <p:cNvCxnSpPr>
            <a:cxnSpLocks noChangeShapeType="1"/>
            <a:stCxn id="8211" idx="0"/>
            <a:endCxn id="8210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16" name="Rectangle 24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7" name="Rectangle 25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8" name="AutoShape 26"/>
          <p:cNvCxnSpPr>
            <a:cxnSpLocks noChangeShapeType="1"/>
            <a:stCxn id="8217" idx="0"/>
            <a:endCxn id="8215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27"/>
          <p:cNvCxnSpPr>
            <a:cxnSpLocks noChangeShapeType="1"/>
            <a:stCxn id="8216" idx="0"/>
            <a:endCxn id="8215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24" name="Rectangle 32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25" name="Rectangle 33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26" name="Rectangle 34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27" name="AutoShape 35"/>
          <p:cNvCxnSpPr>
            <a:cxnSpLocks noChangeShapeType="1"/>
            <a:stCxn id="8220" idx="3"/>
            <a:endCxn id="8222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28" name="AutoShape 36"/>
          <p:cNvCxnSpPr>
            <a:cxnSpLocks noChangeShapeType="1"/>
            <a:stCxn id="8221" idx="1"/>
            <a:endCxn id="8220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AutoShape 37"/>
          <p:cNvCxnSpPr>
            <a:cxnSpLocks noChangeShapeType="1"/>
            <a:stCxn id="8226" idx="0"/>
            <a:endCxn id="8221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AutoShape 38"/>
          <p:cNvCxnSpPr>
            <a:cxnSpLocks noChangeShapeType="1"/>
            <a:stCxn id="8240" idx="7"/>
            <a:endCxn id="8221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AutoShape 39"/>
          <p:cNvCxnSpPr>
            <a:cxnSpLocks noChangeShapeType="1"/>
            <a:stCxn id="8225" idx="0"/>
            <a:endCxn id="8223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32" name="AutoShape 40"/>
          <p:cNvCxnSpPr>
            <a:cxnSpLocks noChangeShapeType="1"/>
            <a:stCxn id="8224" idx="0"/>
            <a:endCxn id="8223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41"/>
          <p:cNvCxnSpPr>
            <a:cxnSpLocks noChangeShapeType="1"/>
            <a:stCxn id="8235" idx="7"/>
            <a:endCxn id="8222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AutoShape 42"/>
          <p:cNvCxnSpPr>
            <a:cxnSpLocks noChangeShapeType="1"/>
            <a:stCxn id="8223" idx="1"/>
            <a:endCxn id="8222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36" name="Rectangle 44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37" name="Rectangle 45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38" name="AutoShape 46"/>
          <p:cNvCxnSpPr>
            <a:cxnSpLocks noChangeShapeType="1"/>
            <a:stCxn id="8237" idx="0"/>
            <a:endCxn id="8235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9" name="AutoShape 47"/>
          <p:cNvCxnSpPr>
            <a:cxnSpLocks noChangeShapeType="1"/>
            <a:stCxn id="8236" idx="0"/>
            <a:endCxn id="8235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41" name="Rectangle 49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42" name="Rectangle 50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43" name="AutoShape 51"/>
          <p:cNvCxnSpPr>
            <a:cxnSpLocks noChangeShapeType="1"/>
            <a:stCxn id="8242" idx="0"/>
            <a:endCxn id="8240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4" name="AutoShape 52"/>
          <p:cNvCxnSpPr>
            <a:cxnSpLocks noChangeShapeType="1"/>
            <a:stCxn id="8241" idx="0"/>
            <a:endCxn id="8240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246" name="Rectangle 54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47" name="Rectangle 55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8248" name="AutoShape 56"/>
          <p:cNvCxnSpPr>
            <a:cxnSpLocks noChangeShapeType="1"/>
            <a:stCxn id="8247" idx="0"/>
            <a:endCxn id="8245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49" name="AutoShape 57"/>
          <p:cNvCxnSpPr>
            <a:cxnSpLocks noChangeShapeType="1"/>
            <a:stCxn id="8246" idx="0"/>
            <a:endCxn id="8245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222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23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24" name="AutoShape 10"/>
          <p:cNvCxnSpPr>
            <a:cxnSpLocks noChangeShapeType="1"/>
            <a:stCxn id="9218" idx="3"/>
            <a:endCxn id="9220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5" name="AutoShape 11"/>
          <p:cNvCxnSpPr>
            <a:cxnSpLocks noChangeShapeType="1"/>
            <a:stCxn id="9219" idx="1"/>
            <a:endCxn id="9218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AutoShape 12"/>
          <p:cNvCxnSpPr>
            <a:cxnSpLocks noChangeShapeType="1"/>
            <a:stCxn id="9223" idx="0"/>
            <a:endCxn id="9219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7" name="AutoShape 13"/>
          <p:cNvCxnSpPr>
            <a:cxnSpLocks noChangeShapeType="1"/>
            <a:stCxn id="9237" idx="7"/>
            <a:endCxn id="9219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8" name="AutoShape 14"/>
          <p:cNvCxnSpPr>
            <a:cxnSpLocks noChangeShapeType="1"/>
            <a:stCxn id="9242" idx="1"/>
            <a:endCxn id="9221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9" name="AutoShape 15"/>
          <p:cNvCxnSpPr>
            <a:cxnSpLocks noChangeShapeType="1"/>
            <a:stCxn id="9222" idx="0"/>
            <a:endCxn id="9221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30" name="AutoShape 16"/>
          <p:cNvCxnSpPr>
            <a:cxnSpLocks noChangeShapeType="1"/>
            <a:stCxn id="9232" idx="7"/>
            <a:endCxn id="9220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AutoShape 17"/>
          <p:cNvCxnSpPr>
            <a:cxnSpLocks noChangeShapeType="1"/>
            <a:stCxn id="9221" idx="1"/>
            <a:endCxn id="9220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33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4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35" name="AutoShape 21"/>
          <p:cNvCxnSpPr>
            <a:cxnSpLocks noChangeShapeType="1"/>
            <a:stCxn id="9234" idx="0"/>
            <a:endCxn id="9232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22"/>
          <p:cNvCxnSpPr>
            <a:cxnSpLocks noChangeShapeType="1"/>
            <a:stCxn id="9233" idx="0"/>
            <a:endCxn id="9232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38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9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0" name="AutoShape 26"/>
          <p:cNvCxnSpPr>
            <a:cxnSpLocks noChangeShapeType="1"/>
            <a:stCxn id="9239" idx="0"/>
            <a:endCxn id="9237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AutoShape 27"/>
          <p:cNvCxnSpPr>
            <a:cxnSpLocks noChangeShapeType="1"/>
            <a:stCxn id="9238" idx="0"/>
            <a:endCxn id="9237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2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43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44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5" name="AutoShape 31"/>
          <p:cNvCxnSpPr>
            <a:cxnSpLocks noChangeShapeType="1"/>
            <a:stCxn id="9244" idx="0"/>
            <a:endCxn id="9242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6" name="AutoShape 32"/>
          <p:cNvCxnSpPr>
            <a:cxnSpLocks noChangeShapeType="1"/>
            <a:stCxn id="9243" idx="0"/>
            <a:endCxn id="9242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9249" name="Oval 35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50" name="Oval 36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51" name="Oval 37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52" name="Oval 38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53" name="Rectangle 39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4" name="Rectangle 40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5" name="Rectangle 41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56" name="AutoShape 42"/>
          <p:cNvCxnSpPr>
            <a:cxnSpLocks noChangeShapeType="1"/>
            <a:stCxn id="9249" idx="3"/>
            <a:endCxn id="9251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7" name="AutoShape 43"/>
          <p:cNvCxnSpPr>
            <a:cxnSpLocks noChangeShapeType="1"/>
            <a:stCxn id="9250" idx="1"/>
            <a:endCxn id="9249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4"/>
          <p:cNvCxnSpPr>
            <a:cxnSpLocks noChangeShapeType="1"/>
            <a:stCxn id="9255" idx="0"/>
            <a:endCxn id="9250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9" name="AutoShape 45"/>
          <p:cNvCxnSpPr>
            <a:cxnSpLocks noChangeShapeType="1"/>
            <a:stCxn id="9269" idx="7"/>
            <a:endCxn id="9250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0" name="AutoShape 46"/>
          <p:cNvCxnSpPr>
            <a:cxnSpLocks noChangeShapeType="1"/>
            <a:stCxn id="9254" idx="0"/>
            <a:endCxn id="9252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1" name="AutoShape 47"/>
          <p:cNvCxnSpPr>
            <a:cxnSpLocks noChangeShapeType="1"/>
            <a:stCxn id="9253" idx="0"/>
            <a:endCxn id="9252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2" name="AutoShape 48"/>
          <p:cNvCxnSpPr>
            <a:cxnSpLocks noChangeShapeType="1"/>
            <a:stCxn id="9264" idx="7"/>
            <a:endCxn id="9251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3" name="AutoShape 49"/>
          <p:cNvCxnSpPr>
            <a:cxnSpLocks noChangeShapeType="1"/>
            <a:stCxn id="9252" idx="1"/>
            <a:endCxn id="9251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64" name="Oval 50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65" name="Rectangle 51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66" name="Rectangle 52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67" name="AutoShape 53"/>
          <p:cNvCxnSpPr>
            <a:cxnSpLocks noChangeShapeType="1"/>
            <a:stCxn id="9266" idx="0"/>
            <a:endCxn id="9264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8" name="AutoShape 54"/>
          <p:cNvCxnSpPr>
            <a:cxnSpLocks noChangeShapeType="1"/>
            <a:stCxn id="9265" idx="0"/>
            <a:endCxn id="9264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69" name="Oval 55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70" name="Rectangle 56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71" name="Rectangle 57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72" name="AutoShape 58"/>
          <p:cNvCxnSpPr>
            <a:cxnSpLocks noChangeShapeType="1"/>
            <a:stCxn id="9271" idx="0"/>
            <a:endCxn id="9269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AutoShape 59"/>
          <p:cNvCxnSpPr>
            <a:cxnSpLocks noChangeShapeType="1"/>
            <a:stCxn id="9270" idx="0"/>
            <a:endCxn id="9269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74" name="Text Box 60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275" name="Text Box 61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276" name="AutoShape 62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</a:t>
            </a:r>
          </a:p>
        </p:txBody>
      </p:sp>
      <p:sp>
        <p:nvSpPr>
          <p:cNvPr id="9278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2481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perform operation remove(k), we search for k.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Assume k is in the tree, and let </a:t>
            </a:r>
            <a:r>
              <a:rPr lang="en-US" sz="2400" dirty="0" err="1" smtClean="0"/>
              <a:t>let</a:t>
            </a:r>
            <a:r>
              <a:rPr lang="en-US" sz="2400" dirty="0" smtClean="0"/>
              <a:t> v be the node storing 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node v has one child, then we can remove it using the existing remove(v) operation.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remove(4)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46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47" name="AutoShape 9"/>
          <p:cNvCxnSpPr>
            <a:cxnSpLocks noChangeShapeType="1"/>
            <a:stCxn id="10242" idx="3"/>
            <a:endCxn id="10244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8" name="AutoShape 10"/>
          <p:cNvCxnSpPr>
            <a:cxnSpLocks noChangeShapeType="1"/>
            <a:stCxn id="10243" idx="3"/>
            <a:endCxn id="10242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9" name="AutoShape 11"/>
          <p:cNvCxnSpPr>
            <a:cxnSpLocks noChangeShapeType="1"/>
            <a:stCxn id="10272" idx="0"/>
            <a:endCxn id="10243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AutoShape 12"/>
          <p:cNvCxnSpPr>
            <a:cxnSpLocks noChangeShapeType="1"/>
            <a:stCxn id="10259" idx="1"/>
            <a:endCxn id="10245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0"/>
            <a:endCxn id="10245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54" idx="7"/>
            <a:endCxn id="10244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5" idx="1"/>
            <a:endCxn id="10244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54" name="Oval 16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55" name="Rectangle 17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56" name="Rectangle 18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57" name="AutoShape 19"/>
          <p:cNvCxnSpPr>
            <a:cxnSpLocks noChangeShapeType="1"/>
            <a:stCxn id="10256" idx="0"/>
            <a:endCxn id="10254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5" idx="0"/>
            <a:endCxn id="10254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21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60" name="Rectangle 22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1" name="Rectangle 23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cxnSp>
        <p:nvCxnSpPr>
          <p:cNvPr id="10262" name="AutoShape 24"/>
          <p:cNvCxnSpPr>
            <a:cxnSpLocks noChangeShapeType="1"/>
            <a:stCxn id="10261" idx="0"/>
            <a:endCxn id="10259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0" idx="0"/>
            <a:endCxn id="10259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4" name="Text Box 26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68" name="Rectangle 30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9" name="Rectangle 31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0" name="AutoShape 32"/>
          <p:cNvCxnSpPr>
            <a:cxnSpLocks noChangeShapeType="1"/>
            <a:stCxn id="10269" idx="0"/>
            <a:endCxn id="10267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1" name="AutoShape 33"/>
          <p:cNvCxnSpPr>
            <a:cxnSpLocks noChangeShapeType="1"/>
            <a:stCxn id="10268" idx="0"/>
            <a:endCxn id="10267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2" name="Rectangle 34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3" name="AutoShape 35"/>
          <p:cNvCxnSpPr>
            <a:cxnSpLocks noChangeShapeType="1"/>
            <a:stCxn id="10267" idx="1"/>
            <a:endCxn id="10242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76" name="Oval 38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77" name="Oval 39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78" name="Rectangle 40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9" name="AutoShape 41"/>
          <p:cNvCxnSpPr>
            <a:cxnSpLocks noChangeShapeType="1"/>
            <a:stCxn id="10274" idx="3"/>
            <a:endCxn id="10276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0" name="AutoShape 42"/>
          <p:cNvCxnSpPr>
            <a:cxnSpLocks noChangeShapeType="1"/>
            <a:stCxn id="10275" idx="3"/>
            <a:endCxn id="10274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98" idx="0"/>
            <a:endCxn id="10275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2" name="AutoShape 44"/>
          <p:cNvCxnSpPr>
            <a:cxnSpLocks noChangeShapeType="1"/>
            <a:stCxn id="10291" idx="0"/>
            <a:endCxn id="10277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3" name="AutoShape 45"/>
          <p:cNvCxnSpPr>
            <a:cxnSpLocks noChangeShapeType="1"/>
            <a:stCxn id="10278" idx="0"/>
            <a:endCxn id="10277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4" name="AutoShape 46"/>
          <p:cNvCxnSpPr>
            <a:cxnSpLocks noChangeShapeType="1"/>
            <a:stCxn id="10286" idx="7"/>
            <a:endCxn id="10276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5" name="AutoShape 47"/>
          <p:cNvCxnSpPr>
            <a:cxnSpLocks noChangeShapeType="1"/>
            <a:stCxn id="10277" idx="1"/>
            <a:endCxn id="10276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86" name="Oval 48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87" name="Rectangle 49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88" name="Rectangle 50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89" name="AutoShape 51"/>
          <p:cNvCxnSpPr>
            <a:cxnSpLocks noChangeShapeType="1"/>
            <a:stCxn id="10288" idx="0"/>
            <a:endCxn id="10286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0" name="AutoShape 52"/>
          <p:cNvCxnSpPr>
            <a:cxnSpLocks noChangeShapeType="1"/>
            <a:stCxn id="10287" idx="0"/>
            <a:endCxn id="10286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1" name="Rectangle 53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93" name="Oval 55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94" name="Rectangle 56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5" name="Rectangle 57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6" name="AutoShape 58"/>
          <p:cNvCxnSpPr>
            <a:cxnSpLocks noChangeShapeType="1"/>
            <a:stCxn id="10295" idx="0"/>
            <a:endCxn id="10293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7" name="AutoShape 59"/>
          <p:cNvCxnSpPr>
            <a:cxnSpLocks noChangeShapeType="1"/>
            <a:stCxn id="10294" idx="0"/>
            <a:endCxn id="10293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8" name="Rectangle 60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9" name="AutoShape 61"/>
          <p:cNvCxnSpPr>
            <a:cxnSpLocks noChangeShapeType="1"/>
            <a:stCxn id="10293" idx="1"/>
            <a:endCxn id="10274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00" name="AutoShape 62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 (cont.)</a:t>
            </a:r>
          </a:p>
        </p:txBody>
      </p:sp>
      <p:sp>
        <p:nvSpPr>
          <p:cNvPr id="10302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about the case where the k to be removed is stored at a node v that has 2 children?</a:t>
            </a:r>
          </a:p>
          <a:p>
            <a:pPr lvl="1" eaLnBrk="1" hangingPunct="1"/>
            <a:r>
              <a:rPr lang="en-US" sz="2000" dirty="0" smtClean="0"/>
              <a:t>we find the internal node w that follows v in an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</a:t>
            </a:r>
          </a:p>
          <a:p>
            <a:pPr lvl="1" eaLnBrk="1" hangingPunct="1"/>
            <a:r>
              <a:rPr lang="en-US" sz="2000" dirty="0" smtClean="0"/>
              <a:t>we copy </a:t>
            </a:r>
            <a:r>
              <a:rPr lang="en-US" sz="2000" dirty="0" err="1" smtClean="0"/>
              <a:t>w.element</a:t>
            </a:r>
            <a:r>
              <a:rPr lang="en-US" sz="2000" dirty="0" smtClean="0"/>
              <a:t>() into node v</a:t>
            </a:r>
          </a:p>
          <a:p>
            <a:pPr lvl="1" eaLnBrk="1" hangingPunct="1"/>
            <a:r>
              <a:rPr lang="en-US" sz="2000" dirty="0" smtClean="0"/>
              <a:t>we remove node w and its left child z (which must be a leaf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Example: remove(3)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mtClean="0"/>
              <a:t>Create the following BST:</a:t>
            </a:r>
          </a:p>
          <a:p>
            <a:pPr lvl="1"/>
            <a:r>
              <a:rPr lang="en-IE" sz="2000" smtClean="0"/>
              <a:t>insert(15), insert(25), insert(5), insert(9), remove(15)</a:t>
            </a:r>
          </a:p>
          <a:p>
            <a:pPr lvl="1"/>
            <a:r>
              <a:rPr lang="en-IE" sz="2000" smtClean="0"/>
              <a:t>insert(37), insert(26), insert(35), insert(28), remove(26)</a:t>
            </a:r>
          </a:p>
          <a:p>
            <a:pPr lvl="1"/>
            <a:r>
              <a:rPr lang="en-IE" sz="2000" smtClean="0"/>
              <a:t>insert(40), insert(1), insert(15), insert(26), insert(6), remove(5)</a:t>
            </a:r>
          </a:p>
          <a:p>
            <a:pPr lvl="1">
              <a:buFont typeface="Wingdings" pitchFamily="2" charset="2"/>
              <a:buNone/>
            </a:pPr>
            <a:endParaRPr lang="en-IE" sz="2000" smtClean="0"/>
          </a:p>
          <a:p>
            <a:r>
              <a:rPr lang="en-IE" sz="2400" smtClean="0"/>
              <a:t>Create the following BST:</a:t>
            </a:r>
          </a:p>
          <a:p>
            <a:pPr lvl="1"/>
            <a:r>
              <a:rPr lang="en-IE" sz="2000" smtClean="0"/>
              <a:t>insert(H), insert(A), insert(P), insert(Y), insert(O), remove(H)</a:t>
            </a:r>
          </a:p>
          <a:p>
            <a:pPr lvl="1"/>
            <a:r>
              <a:rPr lang="en-IE" sz="2000" smtClean="0"/>
              <a:t>insert(B), insert(C), insert(F), insert(E), remove(A)</a:t>
            </a:r>
          </a:p>
          <a:p>
            <a:pPr lvl="1"/>
            <a:r>
              <a:rPr lang="en-IE" sz="2000" smtClean="0"/>
              <a:t>insert(H), insert(A)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30600</TotalTime>
  <Words>629</Words>
  <Application>Microsoft Office PowerPoint</Application>
  <PresentationFormat>On-screen Show (4:3)</PresentationFormat>
  <Paragraphs>167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Radial</vt:lpstr>
      <vt:lpstr>Binary Search Trees</vt:lpstr>
      <vt:lpstr>Binary Search Tree</vt:lpstr>
      <vt:lpstr>Binary Search Tree Example</vt:lpstr>
      <vt:lpstr>Uses of BSTs</vt:lpstr>
      <vt:lpstr>Search</vt:lpstr>
      <vt:lpstr>Insertion</vt:lpstr>
      <vt:lpstr>Deletion</vt:lpstr>
      <vt:lpstr>Deletion (cont.)</vt:lpstr>
      <vt:lpstr>Problems</vt:lpstr>
      <vt:lpstr>Performance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683</cp:revision>
  <cp:lastPrinted>2008-03-04T14:26:47Z</cp:lastPrinted>
  <dcterms:created xsi:type="dcterms:W3CDTF">2009-02-12T07:39:57Z</dcterms:created>
  <dcterms:modified xsi:type="dcterms:W3CDTF">2014-02-27T16:04:22Z</dcterms:modified>
</cp:coreProperties>
</file>