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289" r:id="rId2"/>
    <p:sldId id="290" r:id="rId3"/>
    <p:sldId id="376" r:id="rId4"/>
    <p:sldId id="378" r:id="rId5"/>
    <p:sldId id="377" r:id="rId6"/>
    <p:sldId id="379" r:id="rId7"/>
    <p:sldId id="380" r:id="rId8"/>
    <p:sldId id="381" r:id="rId9"/>
    <p:sldId id="390" r:id="rId10"/>
    <p:sldId id="383" r:id="rId11"/>
    <p:sldId id="384" r:id="rId12"/>
    <p:sldId id="386" r:id="rId13"/>
    <p:sldId id="388" r:id="rId14"/>
    <p:sldId id="387" r:id="rId15"/>
    <p:sldId id="389" r:id="rId16"/>
    <p:sldId id="385" r:id="rId17"/>
    <p:sldId id="391" r:id="rId18"/>
    <p:sldId id="392" r:id="rId19"/>
    <p:sldId id="393" r:id="rId20"/>
    <p:sldId id="398" r:id="rId21"/>
    <p:sldId id="394" r:id="rId22"/>
    <p:sldId id="395" r:id="rId23"/>
    <p:sldId id="396" r:id="rId24"/>
    <p:sldId id="399" r:id="rId25"/>
    <p:sldId id="400" r:id="rId26"/>
    <p:sldId id="401" r:id="rId27"/>
    <p:sldId id="402" r:id="rId28"/>
    <p:sldId id="403" r:id="rId29"/>
    <p:sldId id="404" r:id="rId30"/>
    <p:sldId id="405" r:id="rId31"/>
  </p:sldIdLst>
  <p:sldSz cx="9144000" cy="6858000" type="screen4x3"/>
  <p:notesSz cx="6797675" cy="987425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3A16AB-8D75-4BF9-86A7-F288E6BD9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B1DFA7-1B62-4419-8477-6A83114E8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3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7F731-DFE4-4385-BAE4-853222F9AEE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82E66-A108-4837-8ECF-42D1052B699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86CD4-FECD-4D56-84AA-CF85C50D507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7DB52-DF20-40D3-A5E1-37ABE55BA0E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84B88-886D-42F8-8245-34D3BA52C74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77721-99E2-4BD0-BF93-5CDC6C977A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5750A-9CC8-4DFB-9438-8EE88023B7F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BE363-AD09-4AC0-B024-AB16F225C49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D742C-29BD-41CA-98F3-CB73865275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8AA03-B767-4213-BE38-DE9C0371030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EA4F881-2F0E-4258-A67C-A024D4E73CCA}" type="slidenum">
              <a:rPr lang="en-US" altLang="en-US" b="0" smtClean="0"/>
              <a:pPr eaLnBrk="1" hangingPunct="1"/>
              <a:t>21</a:t>
            </a:fld>
            <a:endParaRPr lang="en-US" altLang="en-US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172B4-9F59-4918-BD03-774BCB0AA4B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E362C2A-89D4-45EE-BFB9-4500D7F7C268}" type="slidenum">
              <a:rPr lang="en-US" altLang="en-US" b="0" smtClean="0"/>
              <a:pPr eaLnBrk="1" hangingPunct="1"/>
              <a:t>22</a:t>
            </a:fld>
            <a:endParaRPr lang="en-US" altLang="en-US" b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1BC980B-A341-4AB5-9663-4BF690827AF4}" type="slidenum">
              <a:rPr lang="en-US" altLang="en-US" b="0" smtClean="0"/>
              <a:pPr eaLnBrk="1" hangingPunct="1"/>
              <a:t>23</a:t>
            </a:fld>
            <a:endParaRPr lang="en-US" altLang="en-US" b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8590C-CD87-4450-B1E7-BE316424EBCA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3B35F-EE64-4F22-A42B-48A479D905F6}" type="slidenum">
              <a:rPr lang="en-US"/>
              <a:pPr/>
              <a:t>26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E6635-8939-4C30-9101-77F052246E91}" type="slidenum">
              <a:rPr lang="en-US"/>
              <a:pPr/>
              <a:t>27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2740F-AC7E-4994-B2A0-60CA4FF66983}" type="slidenum">
              <a:rPr lang="en-US"/>
              <a:pPr/>
              <a:t>28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A94FE-574E-4B5A-98F1-B667737B7996}" type="slidenum">
              <a:rPr lang="en-US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BBCC6-9575-429E-9A7A-67DCDC2FD7CF}" type="slidenum">
              <a:rPr lang="en-US"/>
              <a:pPr/>
              <a:t>30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690269"/>
            <a:ext cx="4984962" cy="4443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87AAD-DA00-4872-AF3F-A144EC03BE0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07CAB-4B99-4A46-B0B2-F89BC1B8C1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AE581-2CC2-402D-B8D8-3002D87F80E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42950"/>
            <a:ext cx="4929187" cy="3698875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02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DB28C-3BDA-466A-A5DB-A011387E43F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AF4B0-776B-49A9-9C89-DFDF076B83A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7A3BF-3FA3-4351-9EC1-0C5849A923C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0FD10-9798-4749-AD4F-0126FC3C50F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-107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pPr>
              <a:defRPr/>
            </a:pPr>
            <a:fld id="{9E1AEBBC-F65E-48F2-943A-3CBF7938D02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smtClean="0"/>
              <a:t>Trees</a:t>
            </a:r>
            <a:endParaRPr lang="en-I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2000" smtClean="0"/>
              <a:t>Rem Collier	</a:t>
            </a:r>
            <a:endParaRPr lang="en-IE" sz="180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IE" sz="180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 smtClean="0"/>
              <a:t>Room A1.02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IE" sz="1800" smtClean="0"/>
              <a:t>University College Dublin, Ireland</a:t>
            </a:r>
            <a:endParaRPr lang="en-IE" sz="2400" smtClean="0"/>
          </a:p>
        </p:txBody>
      </p:sp>
      <p:pic>
        <p:nvPicPr>
          <p:cNvPr id="3076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12291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dirty="0" smtClean="0"/>
              <a:t>Root </a:t>
            </a:r>
            <a:r>
              <a:rPr lang="en-IE" sz="2000" dirty="0" smtClean="0"/>
              <a:t>of tree: A</a:t>
            </a:r>
            <a:endParaRPr lang="en-IE" sz="1800" dirty="0" smtClean="0"/>
          </a:p>
          <a:p>
            <a:r>
              <a:rPr lang="en-IE" sz="2000" b="1" dirty="0" smtClean="0"/>
              <a:t>Parent</a:t>
            </a:r>
            <a:r>
              <a:rPr lang="en-IE" sz="2000" dirty="0" smtClean="0"/>
              <a:t> of H: F</a:t>
            </a:r>
            <a:endParaRPr lang="en-IE" sz="1800" b="1" dirty="0" smtClean="0"/>
          </a:p>
          <a:p>
            <a:r>
              <a:rPr lang="en-IE" sz="2000" b="1" dirty="0" smtClean="0"/>
              <a:t>Children</a:t>
            </a:r>
            <a:r>
              <a:rPr lang="en-IE" sz="2000" dirty="0" smtClean="0"/>
              <a:t> of J: K and L</a:t>
            </a:r>
            <a:endParaRPr lang="en-IE" sz="1800" dirty="0" smtClean="0"/>
          </a:p>
          <a:p>
            <a:r>
              <a:rPr lang="en-IE" sz="2000" b="1" dirty="0" smtClean="0"/>
              <a:t>Sibling</a:t>
            </a:r>
            <a:r>
              <a:rPr lang="en-IE" sz="2000" dirty="0" smtClean="0"/>
              <a:t> of F: G</a:t>
            </a:r>
          </a:p>
          <a:p>
            <a:pPr lvl="1"/>
            <a:endParaRPr lang="en-IE" sz="1800" dirty="0" smtClean="0">
              <a:ea typeface="ＭＳ Ｐゴシック" charset="-128"/>
            </a:endParaRPr>
          </a:p>
          <a:p>
            <a:r>
              <a:rPr lang="en-IE" sz="2000" b="1" dirty="0" smtClean="0"/>
              <a:t>Internal</a:t>
            </a:r>
            <a:r>
              <a:rPr lang="en-IE" sz="2000" dirty="0" smtClean="0"/>
              <a:t> </a:t>
            </a:r>
            <a:r>
              <a:rPr lang="en-IE" sz="2000" b="1" dirty="0" smtClean="0"/>
              <a:t>Nodes</a:t>
            </a:r>
            <a:r>
              <a:rPr lang="en-IE" sz="2000" dirty="0" smtClean="0"/>
              <a:t>: A, B, I</a:t>
            </a:r>
          </a:p>
          <a:p>
            <a:pPr lvl="1"/>
            <a:r>
              <a:rPr lang="en-IE" sz="1800" dirty="0" smtClean="0">
                <a:ea typeface="ＭＳ Ｐゴシック" charset="-128"/>
              </a:rPr>
              <a:t>Any node that has children</a:t>
            </a:r>
          </a:p>
        </p:txBody>
      </p:sp>
      <p:sp>
        <p:nvSpPr>
          <p:cNvPr id="12292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2294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2295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2296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2297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2299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2300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2301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2302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2303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4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6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7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8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09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0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1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2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2313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5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2316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7" name="Oval 9"/>
          <p:cNvSpPr>
            <a:spLocks noChangeArrowheads="1"/>
          </p:cNvSpPr>
          <p:nvPr/>
        </p:nvSpPr>
        <p:spPr bwMode="auto">
          <a:xfrm>
            <a:off x="4643438" y="231457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13315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dirty="0" smtClean="0"/>
              <a:t>Root </a:t>
            </a:r>
            <a:r>
              <a:rPr lang="en-IE" sz="2000" dirty="0" smtClean="0"/>
              <a:t>of tree: A</a:t>
            </a:r>
            <a:endParaRPr lang="en-IE" sz="1800" dirty="0" smtClean="0"/>
          </a:p>
          <a:p>
            <a:r>
              <a:rPr lang="en-IE" sz="2000" b="1" dirty="0" smtClean="0"/>
              <a:t>Parent</a:t>
            </a:r>
            <a:r>
              <a:rPr lang="en-IE" sz="2000" dirty="0" smtClean="0"/>
              <a:t> of H: F</a:t>
            </a:r>
            <a:endParaRPr lang="en-IE" sz="1800" b="1" dirty="0" smtClean="0"/>
          </a:p>
          <a:p>
            <a:r>
              <a:rPr lang="en-IE" sz="2000" b="1" dirty="0" smtClean="0"/>
              <a:t>Children</a:t>
            </a:r>
            <a:r>
              <a:rPr lang="en-IE" sz="2000" dirty="0" smtClean="0"/>
              <a:t> of J: K and L</a:t>
            </a:r>
            <a:endParaRPr lang="en-IE" sz="1800" dirty="0" smtClean="0"/>
          </a:p>
          <a:p>
            <a:r>
              <a:rPr lang="en-IE" sz="2000" b="1" dirty="0" smtClean="0"/>
              <a:t>Sibling</a:t>
            </a:r>
            <a:r>
              <a:rPr lang="en-IE" sz="2000" dirty="0" smtClean="0"/>
              <a:t> of F: G</a:t>
            </a:r>
            <a:endParaRPr lang="en-IE" sz="1800" dirty="0" smtClean="0"/>
          </a:p>
          <a:p>
            <a:r>
              <a:rPr lang="en-IE" sz="2000" b="1" dirty="0" smtClean="0"/>
              <a:t>Internal</a:t>
            </a:r>
            <a:r>
              <a:rPr lang="en-IE" sz="2000" dirty="0" smtClean="0"/>
              <a:t> </a:t>
            </a:r>
            <a:r>
              <a:rPr lang="en-IE" sz="2000" b="1" dirty="0" smtClean="0"/>
              <a:t>Nodes</a:t>
            </a:r>
            <a:r>
              <a:rPr lang="en-IE" sz="2000" dirty="0" smtClean="0"/>
              <a:t>: A, B, I</a:t>
            </a:r>
          </a:p>
          <a:p>
            <a:pPr lvl="1"/>
            <a:endParaRPr lang="en-IE" sz="1800" dirty="0" smtClean="0">
              <a:ea typeface="ＭＳ Ｐゴシック" charset="-128"/>
            </a:endParaRPr>
          </a:p>
          <a:p>
            <a:r>
              <a:rPr lang="en-IE" sz="2000" b="1" dirty="0" smtClean="0"/>
              <a:t>External</a:t>
            </a:r>
            <a:r>
              <a:rPr lang="en-IE" sz="2000" dirty="0" smtClean="0"/>
              <a:t> </a:t>
            </a:r>
            <a:r>
              <a:rPr lang="en-IE" sz="2000" b="1" dirty="0" smtClean="0"/>
              <a:t>Nodes</a:t>
            </a:r>
            <a:r>
              <a:rPr lang="en-IE" sz="2000" dirty="0" smtClean="0"/>
              <a:t>: D, H, L</a:t>
            </a:r>
          </a:p>
          <a:p>
            <a:pPr lvl="1"/>
            <a:r>
              <a:rPr lang="en-IE" sz="1800" dirty="0" smtClean="0">
                <a:ea typeface="ＭＳ Ｐゴシック" charset="-128"/>
              </a:rPr>
              <a:t>Any node that has no children</a:t>
            </a:r>
          </a:p>
          <a:p>
            <a:pPr lvl="1"/>
            <a:r>
              <a:rPr lang="en-IE" sz="1800" dirty="0" smtClean="0">
                <a:ea typeface="ＭＳ Ｐゴシック" charset="-128"/>
              </a:rPr>
              <a:t>Also known as </a:t>
            </a:r>
            <a:r>
              <a:rPr lang="en-IE" sz="1800" i="1" dirty="0" smtClean="0">
                <a:ea typeface="ＭＳ Ｐゴシック" charset="-128"/>
              </a:rPr>
              <a:t>leaves</a:t>
            </a:r>
          </a:p>
        </p:txBody>
      </p:sp>
      <p:sp>
        <p:nvSpPr>
          <p:cNvPr id="13316" name="Oval 9"/>
          <p:cNvSpPr>
            <a:spLocks noChangeArrowheads="1"/>
          </p:cNvSpPr>
          <p:nvPr/>
        </p:nvSpPr>
        <p:spPr bwMode="auto">
          <a:xfrm>
            <a:off x="3786188" y="307181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7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3318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3319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3320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3321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3322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3323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3324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3325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3326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2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3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5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6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3337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3338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39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40" name="Oval 9"/>
          <p:cNvSpPr>
            <a:spLocks noChangeArrowheads="1"/>
          </p:cNvSpPr>
          <p:nvPr/>
        </p:nvSpPr>
        <p:spPr bwMode="auto">
          <a:xfrm>
            <a:off x="5715000" y="414337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1" name="Oval 9"/>
          <p:cNvSpPr>
            <a:spLocks noChangeArrowheads="1"/>
          </p:cNvSpPr>
          <p:nvPr/>
        </p:nvSpPr>
        <p:spPr bwMode="auto">
          <a:xfrm>
            <a:off x="8143875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14339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 dirty="0" smtClean="0"/>
              <a:t>Root </a:t>
            </a:r>
            <a:r>
              <a:rPr lang="en-IE" sz="2000" dirty="0" smtClean="0"/>
              <a:t>of tree: A</a:t>
            </a:r>
            <a:endParaRPr lang="en-IE" sz="1800" dirty="0" smtClean="0"/>
          </a:p>
          <a:p>
            <a:r>
              <a:rPr lang="en-IE" sz="2000" b="1" dirty="0" smtClean="0"/>
              <a:t>Parent</a:t>
            </a:r>
            <a:r>
              <a:rPr lang="en-IE" sz="2000" dirty="0" smtClean="0"/>
              <a:t> of H: F</a:t>
            </a:r>
            <a:endParaRPr lang="en-IE" sz="1800" b="1" dirty="0" smtClean="0"/>
          </a:p>
          <a:p>
            <a:r>
              <a:rPr lang="en-IE" sz="2000" b="1" dirty="0" smtClean="0"/>
              <a:t>Children</a:t>
            </a:r>
            <a:r>
              <a:rPr lang="en-IE" sz="2000" dirty="0" smtClean="0"/>
              <a:t> of J: K and L</a:t>
            </a:r>
            <a:endParaRPr lang="en-IE" sz="1800" dirty="0" smtClean="0"/>
          </a:p>
          <a:p>
            <a:r>
              <a:rPr lang="en-IE" sz="2000" b="1" dirty="0" smtClean="0"/>
              <a:t>Sibling</a:t>
            </a:r>
            <a:r>
              <a:rPr lang="en-IE" sz="2000" dirty="0" smtClean="0"/>
              <a:t> of F: G</a:t>
            </a:r>
            <a:endParaRPr lang="en-IE" sz="1800" dirty="0" smtClean="0"/>
          </a:p>
          <a:p>
            <a:r>
              <a:rPr lang="en-IE" sz="2000" b="1" dirty="0" smtClean="0"/>
              <a:t>Internal</a:t>
            </a:r>
            <a:r>
              <a:rPr lang="en-IE" sz="2000" dirty="0" smtClean="0"/>
              <a:t> </a:t>
            </a:r>
            <a:r>
              <a:rPr lang="en-IE" sz="2000" b="1" dirty="0" smtClean="0"/>
              <a:t>Nodes</a:t>
            </a:r>
            <a:r>
              <a:rPr lang="en-IE" sz="2000" dirty="0" smtClean="0"/>
              <a:t>: A, B, I</a:t>
            </a:r>
            <a:endParaRPr lang="en-IE" sz="1800" dirty="0" smtClean="0"/>
          </a:p>
          <a:p>
            <a:r>
              <a:rPr lang="en-IE" sz="2000" b="1" dirty="0" smtClean="0"/>
              <a:t>External</a:t>
            </a:r>
            <a:r>
              <a:rPr lang="en-IE" sz="2000" dirty="0" smtClean="0"/>
              <a:t> </a:t>
            </a:r>
            <a:r>
              <a:rPr lang="en-IE" sz="2000" b="1" dirty="0" smtClean="0"/>
              <a:t>Nodes</a:t>
            </a:r>
            <a:r>
              <a:rPr lang="en-IE" sz="2000" dirty="0" smtClean="0"/>
              <a:t>: D, H, L</a:t>
            </a:r>
          </a:p>
          <a:p>
            <a:pPr lvl="1"/>
            <a:endParaRPr lang="en-IE" sz="1600" i="1" dirty="0" smtClean="0">
              <a:ea typeface="ＭＳ Ｐゴシック" charset="-128"/>
            </a:endParaRPr>
          </a:p>
          <a:p>
            <a:r>
              <a:rPr lang="en-IE" sz="2000" b="1" dirty="0" smtClean="0"/>
              <a:t>Ancestor </a:t>
            </a:r>
            <a:r>
              <a:rPr lang="en-IE" sz="2000" dirty="0" smtClean="0"/>
              <a:t>of I: A, C, G, or I</a:t>
            </a:r>
          </a:p>
          <a:p>
            <a:pPr lvl="1"/>
            <a:r>
              <a:rPr lang="en-IE" sz="1800" dirty="0" smtClean="0">
                <a:ea typeface="ＭＳ Ｐゴシック" charset="-128"/>
              </a:rPr>
              <a:t>A node </a:t>
            </a:r>
            <a:r>
              <a:rPr lang="en-IE" sz="1800" i="1" dirty="0" smtClean="0">
                <a:ea typeface="ＭＳ Ｐゴシック" charset="-128"/>
              </a:rPr>
              <a:t>u</a:t>
            </a:r>
            <a:r>
              <a:rPr lang="en-IE" sz="1800" dirty="0" smtClean="0">
                <a:ea typeface="ＭＳ Ｐゴシック" charset="-128"/>
              </a:rPr>
              <a:t> is an ancestor of </a:t>
            </a:r>
            <a:r>
              <a:rPr lang="en-IE" sz="1800" i="1" dirty="0" smtClean="0">
                <a:ea typeface="ＭＳ Ｐゴシック" charset="-128"/>
              </a:rPr>
              <a:t>v</a:t>
            </a:r>
            <a:r>
              <a:rPr lang="en-IE" sz="1800" dirty="0" smtClean="0">
                <a:ea typeface="ＭＳ Ｐゴシック" charset="-128"/>
              </a:rPr>
              <a:t> </a:t>
            </a:r>
            <a:r>
              <a:rPr lang="en-IE" sz="1800" dirty="0" err="1" smtClean="0">
                <a:ea typeface="ＭＳ Ｐゴシック" charset="-128"/>
              </a:rPr>
              <a:t>iff</a:t>
            </a:r>
            <a:r>
              <a:rPr lang="en-IE" sz="1800" dirty="0" smtClean="0">
                <a:ea typeface="ＭＳ Ｐゴシック" charset="-128"/>
              </a:rPr>
              <a:t> </a:t>
            </a:r>
            <a:r>
              <a:rPr lang="en-IE" sz="1800" i="1" dirty="0" smtClean="0">
                <a:ea typeface="ＭＳ Ｐゴシック" charset="-128"/>
              </a:rPr>
              <a:t>u = v </a:t>
            </a:r>
            <a:r>
              <a:rPr lang="en-IE" sz="1800" dirty="0" smtClean="0">
                <a:ea typeface="ＭＳ Ｐゴシック" charset="-128"/>
              </a:rPr>
              <a:t>or </a:t>
            </a:r>
            <a:r>
              <a:rPr lang="en-IE" sz="1800" i="1" dirty="0" smtClean="0">
                <a:ea typeface="ＭＳ Ｐゴシック" charset="-128"/>
              </a:rPr>
              <a:t>u</a:t>
            </a:r>
            <a:r>
              <a:rPr lang="en-IE" sz="1800" dirty="0" smtClean="0">
                <a:ea typeface="ＭＳ Ｐゴシック" charset="-128"/>
              </a:rPr>
              <a:t> </a:t>
            </a:r>
            <a:br>
              <a:rPr lang="en-IE" sz="1800" dirty="0" smtClean="0">
                <a:ea typeface="ＭＳ Ｐゴシック" charset="-128"/>
              </a:rPr>
            </a:br>
            <a:r>
              <a:rPr lang="en-IE" sz="1800" dirty="0" smtClean="0">
                <a:ea typeface="ＭＳ Ｐゴシック" charset="-128"/>
              </a:rPr>
              <a:t>is an ancestor of the parent of </a:t>
            </a:r>
            <a:r>
              <a:rPr lang="en-IE" sz="1800" i="1" dirty="0" smtClean="0">
                <a:ea typeface="ＭＳ Ｐゴシック" charset="-128"/>
              </a:rPr>
              <a:t>v (recursion!)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4341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4347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4348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4349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7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59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4360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4361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62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4363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4" name="Oval 9"/>
          <p:cNvSpPr>
            <a:spLocks noChangeArrowheads="1"/>
          </p:cNvSpPr>
          <p:nvPr/>
        </p:nvSpPr>
        <p:spPr bwMode="auto">
          <a:xfrm>
            <a:off x="6286500" y="228600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5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6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15363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 dirty="0" smtClean="0"/>
              <a:t>Root </a:t>
            </a:r>
            <a:r>
              <a:rPr lang="en-IE" sz="2000" dirty="0" smtClean="0"/>
              <a:t>of tree: A</a:t>
            </a:r>
            <a:endParaRPr lang="en-IE" sz="1800" dirty="0" smtClean="0"/>
          </a:p>
          <a:p>
            <a:r>
              <a:rPr lang="en-IE" sz="2000" b="1" dirty="0" smtClean="0"/>
              <a:t>Parent</a:t>
            </a:r>
            <a:r>
              <a:rPr lang="en-IE" sz="2000" dirty="0" smtClean="0"/>
              <a:t> of H: F</a:t>
            </a:r>
            <a:endParaRPr lang="en-IE" sz="1800" b="1" dirty="0" smtClean="0"/>
          </a:p>
          <a:p>
            <a:r>
              <a:rPr lang="en-IE" sz="2000" b="1" dirty="0" smtClean="0"/>
              <a:t>Children</a:t>
            </a:r>
            <a:r>
              <a:rPr lang="en-IE" sz="2000" dirty="0" smtClean="0"/>
              <a:t> of J: K and L</a:t>
            </a:r>
            <a:endParaRPr lang="en-IE" sz="1800" dirty="0" smtClean="0"/>
          </a:p>
          <a:p>
            <a:r>
              <a:rPr lang="en-IE" sz="2000" b="1" dirty="0" smtClean="0"/>
              <a:t>Sibling</a:t>
            </a:r>
            <a:r>
              <a:rPr lang="en-IE" sz="2000" dirty="0" smtClean="0"/>
              <a:t> of F: G</a:t>
            </a:r>
            <a:endParaRPr lang="en-IE" sz="1800" dirty="0" smtClean="0"/>
          </a:p>
          <a:p>
            <a:r>
              <a:rPr lang="en-IE" sz="2000" b="1" dirty="0" smtClean="0"/>
              <a:t>Internal</a:t>
            </a:r>
            <a:r>
              <a:rPr lang="en-IE" sz="2000" dirty="0" smtClean="0"/>
              <a:t> Nodes: A, B, I</a:t>
            </a:r>
            <a:endParaRPr lang="en-IE" sz="1800" dirty="0" smtClean="0"/>
          </a:p>
          <a:p>
            <a:r>
              <a:rPr lang="en-IE" sz="2000" b="1" dirty="0" smtClean="0"/>
              <a:t>External</a:t>
            </a:r>
            <a:r>
              <a:rPr lang="en-IE" sz="2000" dirty="0" smtClean="0"/>
              <a:t> Nodes: D, H, L</a:t>
            </a:r>
            <a:endParaRPr lang="en-IE" sz="1600" i="1" dirty="0" smtClean="0"/>
          </a:p>
          <a:p>
            <a:r>
              <a:rPr lang="en-IE" sz="2000" b="1" dirty="0" smtClean="0"/>
              <a:t>Ancestor </a:t>
            </a:r>
            <a:r>
              <a:rPr lang="en-IE" sz="2000" dirty="0" smtClean="0"/>
              <a:t>of I: A, C, G, or I</a:t>
            </a:r>
          </a:p>
          <a:p>
            <a:pPr lvl="1"/>
            <a:endParaRPr lang="en-IE" sz="1800" i="1" dirty="0" smtClean="0">
              <a:ea typeface="ＭＳ Ｐゴシック" charset="-128"/>
            </a:endParaRPr>
          </a:p>
          <a:p>
            <a:r>
              <a:rPr lang="en-IE" sz="2000" b="1" dirty="0" smtClean="0"/>
              <a:t>Descendent</a:t>
            </a:r>
            <a:r>
              <a:rPr lang="en-IE" sz="2000" dirty="0" smtClean="0"/>
              <a:t> of I: I, J, K, or L</a:t>
            </a:r>
          </a:p>
          <a:p>
            <a:pPr lvl="1"/>
            <a:r>
              <a:rPr lang="en-IE" sz="1800" dirty="0" smtClean="0">
                <a:ea typeface="ＭＳ Ｐゴシック" charset="-128"/>
              </a:rPr>
              <a:t>A node v is a descendent of u if u is an </a:t>
            </a:r>
            <a:br>
              <a:rPr lang="en-IE" sz="1800" dirty="0" smtClean="0">
                <a:ea typeface="ＭＳ Ｐゴシック" charset="-128"/>
              </a:rPr>
            </a:br>
            <a:r>
              <a:rPr lang="en-IE" sz="1800" dirty="0" smtClean="0">
                <a:ea typeface="ＭＳ Ｐゴシック" charset="-128"/>
              </a:rPr>
              <a:t>ancestor of v</a:t>
            </a:r>
          </a:p>
        </p:txBody>
      </p:sp>
      <p:sp>
        <p:nvSpPr>
          <p:cNvPr id="15364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5365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5367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5368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0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1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2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3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6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87" name="Oval 9"/>
          <p:cNvSpPr>
            <a:spLocks noChangeArrowheads="1"/>
          </p:cNvSpPr>
          <p:nvPr/>
        </p:nvSpPr>
        <p:spPr bwMode="auto">
          <a:xfrm>
            <a:off x="809625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8" name="Oval 9"/>
          <p:cNvSpPr>
            <a:spLocks noChangeArrowheads="1"/>
          </p:cNvSpPr>
          <p:nvPr/>
        </p:nvSpPr>
        <p:spPr bwMode="auto">
          <a:xfrm>
            <a:off x="666750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9" name="Oval 9"/>
          <p:cNvSpPr>
            <a:spLocks noChangeArrowheads="1"/>
          </p:cNvSpPr>
          <p:nvPr/>
        </p:nvSpPr>
        <p:spPr bwMode="auto">
          <a:xfrm>
            <a:off x="7524750" y="4886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0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16387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5819775" cy="5256212"/>
          </a:xfrm>
        </p:spPr>
        <p:txBody>
          <a:bodyPr/>
          <a:lstStyle/>
          <a:p>
            <a:r>
              <a:rPr lang="en-IE" sz="2000" b="1" smtClean="0"/>
              <a:t>Root </a:t>
            </a:r>
            <a:r>
              <a:rPr lang="en-IE" sz="2000" smtClean="0"/>
              <a:t>of tree: A</a:t>
            </a:r>
            <a:endParaRPr lang="en-IE" sz="1800" smtClean="0"/>
          </a:p>
          <a:p>
            <a:r>
              <a:rPr lang="en-IE" sz="2000" b="1" smtClean="0"/>
              <a:t>Parent</a:t>
            </a:r>
            <a:r>
              <a:rPr lang="en-IE" sz="2000" smtClean="0"/>
              <a:t> of H: F</a:t>
            </a:r>
            <a:endParaRPr lang="en-IE" sz="1800" b="1" smtClean="0"/>
          </a:p>
          <a:p>
            <a:r>
              <a:rPr lang="en-IE" sz="2000" b="1" smtClean="0"/>
              <a:t>Children</a:t>
            </a:r>
            <a:r>
              <a:rPr lang="en-IE" sz="2000" smtClean="0"/>
              <a:t> of J: K and L</a:t>
            </a:r>
            <a:endParaRPr lang="en-IE" sz="1800" smtClean="0"/>
          </a:p>
          <a:p>
            <a:r>
              <a:rPr lang="en-IE" sz="2000" b="1" smtClean="0"/>
              <a:t>Sibling</a:t>
            </a:r>
            <a:r>
              <a:rPr lang="en-IE" sz="2000" smtClean="0"/>
              <a:t> of F: G</a:t>
            </a:r>
            <a:endParaRPr lang="en-IE" sz="1800" smtClean="0"/>
          </a:p>
          <a:p>
            <a:r>
              <a:rPr lang="en-IE" sz="2000" b="1" smtClean="0"/>
              <a:t>Internal</a:t>
            </a:r>
            <a:r>
              <a:rPr lang="en-IE" sz="2000" smtClean="0"/>
              <a:t> Nodes: A, B, I</a:t>
            </a:r>
            <a:endParaRPr lang="en-IE" sz="1800" smtClean="0"/>
          </a:p>
          <a:p>
            <a:r>
              <a:rPr lang="en-IE" sz="2000" b="1" smtClean="0"/>
              <a:t>External</a:t>
            </a:r>
            <a:r>
              <a:rPr lang="en-IE" sz="2000" smtClean="0"/>
              <a:t> Nodes: D, H, L</a:t>
            </a:r>
            <a:endParaRPr lang="en-IE" sz="1600" i="1" smtClean="0"/>
          </a:p>
          <a:p>
            <a:r>
              <a:rPr lang="en-IE" sz="2000" b="1" smtClean="0"/>
              <a:t>Ancestor </a:t>
            </a:r>
            <a:r>
              <a:rPr lang="en-IE" sz="2000" smtClean="0"/>
              <a:t>of I: A, C, G, or I</a:t>
            </a:r>
          </a:p>
          <a:p>
            <a:r>
              <a:rPr lang="en-IE" sz="2000" b="1" smtClean="0"/>
              <a:t>Descendent</a:t>
            </a:r>
            <a:r>
              <a:rPr lang="en-IE" sz="2000" smtClean="0"/>
              <a:t> of I: I, J, K, or L</a:t>
            </a:r>
          </a:p>
          <a:p>
            <a:pPr lvl="1"/>
            <a:endParaRPr lang="en-IE" sz="1800" i="1" smtClean="0">
              <a:ea typeface="ＭＳ Ｐゴシック" charset="-128"/>
            </a:endParaRPr>
          </a:p>
          <a:p>
            <a:r>
              <a:rPr lang="en-IE" sz="2000" b="1" smtClean="0"/>
              <a:t>Edge</a:t>
            </a:r>
            <a:r>
              <a:rPr lang="en-IE" sz="2000" smtClean="0"/>
              <a:t>: pair (u,v) s.t. u is the parent of v</a:t>
            </a:r>
            <a:endParaRPr lang="en-IE" sz="1600" smtClean="0"/>
          </a:p>
          <a:p>
            <a:pPr lvl="1"/>
            <a:r>
              <a:rPr lang="en-IE" sz="1800" smtClean="0">
                <a:ea typeface="ＭＳ Ｐゴシック" charset="-128"/>
              </a:rPr>
              <a:t>E.g. (A, B), (G, I) </a:t>
            </a:r>
          </a:p>
          <a:p>
            <a:pPr lvl="1"/>
            <a:r>
              <a:rPr lang="en-IE" sz="1800" smtClean="0">
                <a:ea typeface="ＭＳ Ｐゴシック" charset="-128"/>
              </a:rPr>
              <a:t>(A, G) is not an edge!!!</a:t>
            </a:r>
            <a:endParaRPr lang="en-IE" sz="1800" i="1" smtClean="0">
              <a:ea typeface="ＭＳ Ｐゴシック" charset="-128"/>
            </a:endParaRPr>
          </a:p>
          <a:p>
            <a:pPr lvl="1"/>
            <a:endParaRPr lang="en-IE" sz="1600" i="1" smtClean="0">
              <a:ea typeface="ＭＳ Ｐゴシック" charset="-128"/>
            </a:endParaRPr>
          </a:p>
        </p:txBody>
      </p:sp>
      <p:sp>
        <p:nvSpPr>
          <p:cNvPr id="16388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6389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6397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07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6408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11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2" name="Oval 9"/>
          <p:cNvSpPr>
            <a:spLocks noChangeArrowheads="1"/>
          </p:cNvSpPr>
          <p:nvPr/>
        </p:nvSpPr>
        <p:spPr bwMode="auto">
          <a:xfrm>
            <a:off x="6286500" y="228600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3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4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17411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85875"/>
            <a:ext cx="7605713" cy="5256213"/>
          </a:xfrm>
        </p:spPr>
        <p:txBody>
          <a:bodyPr/>
          <a:lstStyle/>
          <a:p>
            <a:r>
              <a:rPr lang="en-IE" sz="2000" b="1" smtClean="0"/>
              <a:t>Root </a:t>
            </a:r>
            <a:r>
              <a:rPr lang="en-IE" sz="2000" smtClean="0"/>
              <a:t>of tree: A</a:t>
            </a:r>
            <a:endParaRPr lang="en-IE" sz="1800" smtClean="0"/>
          </a:p>
          <a:p>
            <a:r>
              <a:rPr lang="en-IE" sz="2000" b="1" smtClean="0"/>
              <a:t>Parent</a:t>
            </a:r>
            <a:r>
              <a:rPr lang="en-IE" sz="2000" smtClean="0"/>
              <a:t> of H: F</a:t>
            </a:r>
            <a:endParaRPr lang="en-IE" sz="1800" b="1" smtClean="0"/>
          </a:p>
          <a:p>
            <a:r>
              <a:rPr lang="en-IE" sz="2000" b="1" smtClean="0"/>
              <a:t>Children</a:t>
            </a:r>
            <a:r>
              <a:rPr lang="en-IE" sz="2000" smtClean="0"/>
              <a:t> of J: K and L</a:t>
            </a:r>
            <a:endParaRPr lang="en-IE" sz="1800" smtClean="0"/>
          </a:p>
          <a:p>
            <a:r>
              <a:rPr lang="en-IE" sz="2000" b="1" smtClean="0"/>
              <a:t>Sibling</a:t>
            </a:r>
            <a:r>
              <a:rPr lang="en-IE" sz="2000" smtClean="0"/>
              <a:t> of F: G</a:t>
            </a:r>
            <a:endParaRPr lang="en-IE" sz="1800" smtClean="0"/>
          </a:p>
          <a:p>
            <a:r>
              <a:rPr lang="en-IE" sz="2000" b="1" smtClean="0"/>
              <a:t>Internal</a:t>
            </a:r>
            <a:r>
              <a:rPr lang="en-IE" sz="2000" smtClean="0"/>
              <a:t> Nodes: A, B, I</a:t>
            </a:r>
            <a:endParaRPr lang="en-IE" sz="1800" smtClean="0"/>
          </a:p>
          <a:p>
            <a:r>
              <a:rPr lang="en-IE" sz="2000" b="1" smtClean="0"/>
              <a:t>External</a:t>
            </a:r>
            <a:r>
              <a:rPr lang="en-IE" sz="2000" smtClean="0"/>
              <a:t> Nodes: D, H, L</a:t>
            </a:r>
            <a:endParaRPr lang="en-IE" sz="1600" i="1" smtClean="0"/>
          </a:p>
          <a:p>
            <a:r>
              <a:rPr lang="en-IE" sz="2000" b="1" smtClean="0"/>
              <a:t>Ancestor </a:t>
            </a:r>
            <a:r>
              <a:rPr lang="en-IE" sz="2000" smtClean="0"/>
              <a:t>of I: A, C, G, or I</a:t>
            </a:r>
          </a:p>
          <a:p>
            <a:r>
              <a:rPr lang="en-IE" sz="2000" b="1" smtClean="0"/>
              <a:t>Descendent</a:t>
            </a:r>
            <a:r>
              <a:rPr lang="en-IE" sz="2000" smtClean="0"/>
              <a:t> of I: I, J, K, or L</a:t>
            </a:r>
          </a:p>
          <a:p>
            <a:r>
              <a:rPr lang="en-IE" sz="2000" b="1" smtClean="0"/>
              <a:t>Edge</a:t>
            </a:r>
            <a:r>
              <a:rPr lang="en-IE" sz="2000" smtClean="0"/>
              <a:t>: pair (u,v) s.t. u is the parent of v</a:t>
            </a:r>
          </a:p>
          <a:p>
            <a:pPr lvl="1"/>
            <a:endParaRPr lang="en-IE" sz="1800" smtClean="0">
              <a:ea typeface="ＭＳ Ｐゴシック" charset="-128"/>
            </a:endParaRPr>
          </a:p>
          <a:p>
            <a:pPr algn="just"/>
            <a:r>
              <a:rPr lang="en-IE" sz="2000" b="1" smtClean="0"/>
              <a:t>Path</a:t>
            </a:r>
            <a:r>
              <a:rPr lang="en-IE" sz="2000" smtClean="0"/>
              <a:t>: sequence (n</a:t>
            </a:r>
            <a:r>
              <a:rPr lang="en-IE" sz="1400" smtClean="0"/>
              <a:t>1</a:t>
            </a:r>
            <a:r>
              <a:rPr lang="en-IE" sz="2000" smtClean="0"/>
              <a:t>, ..., n</a:t>
            </a:r>
            <a:r>
              <a:rPr lang="en-IE" sz="1400" smtClean="0"/>
              <a:t>i</a:t>
            </a:r>
            <a:r>
              <a:rPr lang="en-IE" sz="2000" smtClean="0"/>
              <a:t>) s.t. consecutive nodes are edges</a:t>
            </a:r>
            <a:endParaRPr lang="en-IE" sz="1600" smtClean="0"/>
          </a:p>
          <a:p>
            <a:pPr lvl="1"/>
            <a:r>
              <a:rPr lang="en-IE" sz="1800" smtClean="0">
                <a:ea typeface="ＭＳ Ｐゴシック" charset="-128"/>
              </a:rPr>
              <a:t>E.g. (A, C, G, I) </a:t>
            </a:r>
          </a:p>
          <a:p>
            <a:pPr lvl="1"/>
            <a:r>
              <a:rPr lang="en-IE" sz="1800" smtClean="0">
                <a:ea typeface="ＭＳ Ｐゴシック" charset="-128"/>
              </a:rPr>
              <a:t>(A, B, G) is not an path!!!</a:t>
            </a:r>
            <a:endParaRPr lang="en-IE" sz="1800" i="1" smtClean="0">
              <a:ea typeface="ＭＳ Ｐゴシック" charset="-128"/>
            </a:endParaRPr>
          </a:p>
          <a:p>
            <a:pPr lvl="1"/>
            <a:endParaRPr lang="en-IE" sz="1600" i="1" smtClean="0">
              <a:ea typeface="ＭＳ Ｐゴシック" charset="-128"/>
            </a:endParaRPr>
          </a:p>
        </p:txBody>
      </p:sp>
      <p:sp>
        <p:nvSpPr>
          <p:cNvPr id="17412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7413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0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7433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4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7435" name="Oval 9"/>
          <p:cNvSpPr>
            <a:spLocks noChangeArrowheads="1"/>
          </p:cNvSpPr>
          <p:nvPr/>
        </p:nvSpPr>
        <p:spPr bwMode="auto">
          <a:xfrm>
            <a:off x="5453063" y="1457325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6" name="Oval 9"/>
          <p:cNvSpPr>
            <a:spLocks noChangeArrowheads="1"/>
          </p:cNvSpPr>
          <p:nvPr/>
        </p:nvSpPr>
        <p:spPr bwMode="auto">
          <a:xfrm>
            <a:off x="6286500" y="228600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7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8" name="Oval 9"/>
          <p:cNvSpPr>
            <a:spLocks noChangeArrowheads="1"/>
          </p:cNvSpPr>
          <p:nvPr/>
        </p:nvSpPr>
        <p:spPr bwMode="auto">
          <a:xfrm>
            <a:off x="7881938" y="3957638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Properties</a:t>
            </a:r>
            <a:endParaRPr lang="en-GB" smtClean="0"/>
          </a:p>
        </p:txBody>
      </p:sp>
      <p:sp>
        <p:nvSpPr>
          <p:cNvPr id="18435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7177088" cy="5256212"/>
          </a:xfrm>
        </p:spPr>
        <p:txBody>
          <a:bodyPr/>
          <a:lstStyle/>
          <a:p>
            <a:r>
              <a:rPr lang="en-IE" sz="2000" b="1" smtClean="0"/>
              <a:t>Depth </a:t>
            </a:r>
            <a:r>
              <a:rPr lang="en-IE" sz="2000" smtClean="0"/>
              <a:t>of a node, </a:t>
            </a:r>
            <a:r>
              <a:rPr lang="en-IE" sz="2000" i="1" smtClean="0"/>
              <a:t>v</a:t>
            </a:r>
            <a:r>
              <a:rPr lang="en-IE" sz="2000" smtClean="0"/>
              <a:t>: the number of</a:t>
            </a:r>
            <a:br>
              <a:rPr lang="en-IE" sz="2000" smtClean="0"/>
            </a:br>
            <a:r>
              <a:rPr lang="en-IE" sz="2000" smtClean="0"/>
              <a:t>ancestors of </a:t>
            </a:r>
            <a:r>
              <a:rPr lang="en-IE" sz="2000" i="1" smtClean="0"/>
              <a:t>v </a:t>
            </a:r>
            <a:r>
              <a:rPr lang="en-IE" sz="2000" smtClean="0"/>
              <a:t>excluding</a:t>
            </a:r>
            <a:r>
              <a:rPr lang="en-IE" sz="2000" i="1" smtClean="0"/>
              <a:t> v </a:t>
            </a:r>
            <a:r>
              <a:rPr lang="en-IE" sz="2000" smtClean="0"/>
              <a:t>itself.</a:t>
            </a:r>
          </a:p>
          <a:p>
            <a:pPr lvl="1"/>
            <a:r>
              <a:rPr lang="en-IE" sz="1800" smtClean="0">
                <a:ea typeface="ＭＳ Ｐゴシック" charset="-128"/>
              </a:rPr>
              <a:t>Depth(A) = 0</a:t>
            </a:r>
          </a:p>
          <a:p>
            <a:pPr lvl="1"/>
            <a:r>
              <a:rPr lang="en-IE" sz="1800" smtClean="0">
                <a:ea typeface="ＭＳ Ｐゴシック" charset="-128"/>
              </a:rPr>
              <a:t>Depth(G) = 2</a:t>
            </a:r>
          </a:p>
          <a:p>
            <a:pPr lvl="1"/>
            <a:r>
              <a:rPr lang="en-IE" sz="1800" smtClean="0">
                <a:ea typeface="ＭＳ Ｐゴシック" charset="-128"/>
              </a:rPr>
              <a:t>Depth(E) = 2</a:t>
            </a:r>
          </a:p>
          <a:p>
            <a:pPr lvl="1"/>
            <a:r>
              <a:rPr lang="en-IE" sz="1800" smtClean="0">
                <a:ea typeface="ＭＳ Ｐゴシック" charset="-128"/>
              </a:rPr>
              <a:t>Depth(K) = 5</a:t>
            </a:r>
          </a:p>
          <a:p>
            <a:pPr>
              <a:buFont typeface="Wingdings" charset="2"/>
              <a:buNone/>
            </a:pPr>
            <a:endParaRPr lang="en-IE" sz="2000" smtClean="0"/>
          </a:p>
          <a:p>
            <a:r>
              <a:rPr lang="en-IE" sz="2000" smtClean="0"/>
              <a:t>Recursive definition for depth of a node, </a:t>
            </a:r>
            <a:r>
              <a:rPr lang="en-IE" sz="2000" i="1" smtClean="0"/>
              <a:t>u</a:t>
            </a:r>
            <a:r>
              <a:rPr lang="en-IE" sz="2000" smtClean="0"/>
              <a:t>:</a:t>
            </a:r>
          </a:p>
          <a:p>
            <a:pPr lvl="1"/>
            <a:r>
              <a:rPr lang="en-IE" sz="1600" i="1" smtClean="0">
                <a:ea typeface="ＭＳ Ｐゴシック" charset="-128"/>
              </a:rPr>
              <a:t>u</a:t>
            </a:r>
            <a:r>
              <a:rPr lang="en-IE" sz="1600" smtClean="0">
                <a:ea typeface="ＭＳ Ｐゴシック" charset="-128"/>
              </a:rPr>
              <a:t> is the root: Depth(u) = 0</a:t>
            </a:r>
            <a:endParaRPr lang="en-IE" sz="1600" i="1" smtClean="0">
              <a:ea typeface="ＭＳ Ｐゴシック" charset="-128"/>
            </a:endParaRPr>
          </a:p>
          <a:p>
            <a:pPr lvl="1"/>
            <a:r>
              <a:rPr lang="en-IE" sz="1600" i="1" smtClean="0">
                <a:ea typeface="ＭＳ Ｐゴシック" charset="-128"/>
              </a:rPr>
              <a:t>u</a:t>
            </a:r>
            <a:r>
              <a:rPr lang="en-IE" sz="1600" smtClean="0">
                <a:ea typeface="ＭＳ Ｐゴシック" charset="-128"/>
              </a:rPr>
              <a:t> is not the root: Depth(</a:t>
            </a:r>
            <a:r>
              <a:rPr lang="en-IE" sz="1600" i="1" smtClean="0">
                <a:ea typeface="ＭＳ Ｐゴシック" charset="-128"/>
              </a:rPr>
              <a:t>u</a:t>
            </a:r>
            <a:r>
              <a:rPr lang="en-IE" sz="1600" smtClean="0">
                <a:ea typeface="ＭＳ Ｐゴシック" charset="-128"/>
              </a:rPr>
              <a:t>) = 1 + Depth(Parent(u))</a:t>
            </a:r>
          </a:p>
          <a:p>
            <a:pPr lvl="1"/>
            <a:endParaRPr lang="en-IE" sz="1600" smtClean="0">
              <a:ea typeface="ＭＳ Ｐゴシック" charset="-128"/>
            </a:endParaRPr>
          </a:p>
          <a:p>
            <a:r>
              <a:rPr lang="en-IE" sz="2000" smtClean="0"/>
              <a:t>Depth is sometimes referred to as the </a:t>
            </a:r>
            <a:r>
              <a:rPr lang="en-IE" sz="2000" i="1" smtClean="0"/>
              <a:t>level of the node </a:t>
            </a:r>
            <a:r>
              <a:rPr lang="en-IE" sz="2000" smtClean="0"/>
              <a:t>in the tree.</a:t>
            </a:r>
          </a:p>
          <a:p>
            <a:pPr lvl="1"/>
            <a:endParaRPr lang="en-IE" sz="1600" smtClean="0">
              <a:ea typeface="ＭＳ Ｐゴシック" charset="-128"/>
            </a:endParaRPr>
          </a:p>
          <a:p>
            <a:r>
              <a:rPr lang="en-IE" sz="2000" b="1" smtClean="0"/>
              <a:t>Degree </a:t>
            </a:r>
            <a:r>
              <a:rPr lang="en-IE" sz="2000" smtClean="0"/>
              <a:t>of a node, </a:t>
            </a:r>
            <a:r>
              <a:rPr lang="en-IE" sz="2000" i="1" smtClean="0"/>
              <a:t>v</a:t>
            </a:r>
            <a:r>
              <a:rPr lang="en-IE" sz="2000" smtClean="0"/>
              <a:t>: the number of children of </a:t>
            </a:r>
            <a:r>
              <a:rPr lang="en-IE" sz="2000" i="1" smtClean="0"/>
              <a:t>v</a:t>
            </a:r>
            <a:r>
              <a:rPr lang="en-IE" sz="2000" smtClean="0"/>
              <a:t>.</a:t>
            </a:r>
          </a:p>
          <a:p>
            <a:pPr lvl="1"/>
            <a:r>
              <a:rPr lang="en-IE" sz="1800" smtClean="0">
                <a:ea typeface="ＭＳ Ｐゴシック" charset="-128"/>
              </a:rPr>
              <a:t>Degree(A) = 2, Degree(G) = 1, Degree(E) = 0</a:t>
            </a:r>
          </a:p>
          <a:p>
            <a:pPr lvl="1"/>
            <a:endParaRPr lang="en-IE" sz="1800" smtClean="0">
              <a:ea typeface="ＭＳ Ｐゴシック" charset="-128"/>
            </a:endParaRPr>
          </a:p>
          <a:p>
            <a:pPr lvl="1"/>
            <a:endParaRPr lang="en-IE" sz="1600" smtClean="0">
              <a:ea typeface="ＭＳ Ｐゴシック" charset="-128"/>
            </a:endParaRPr>
          </a:p>
        </p:txBody>
      </p:sp>
      <p:sp>
        <p:nvSpPr>
          <p:cNvPr id="18436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8437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8443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8444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8445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5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8456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Properties</a:t>
            </a:r>
            <a:endParaRPr lang="en-GB" smtClean="0"/>
          </a:p>
        </p:txBody>
      </p:sp>
      <p:sp>
        <p:nvSpPr>
          <p:cNvPr id="19459" name="Content Placeholder 15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7177088" cy="5256212"/>
          </a:xfrm>
        </p:spPr>
        <p:txBody>
          <a:bodyPr/>
          <a:lstStyle/>
          <a:p>
            <a:r>
              <a:rPr lang="en-IE" sz="2000" b="1" smtClean="0"/>
              <a:t>Height </a:t>
            </a:r>
            <a:r>
              <a:rPr lang="en-IE" sz="2000" smtClean="0"/>
              <a:t>of a tree T: the maximum depth of</a:t>
            </a:r>
            <a:br>
              <a:rPr lang="en-IE" sz="2000" smtClean="0"/>
            </a:br>
            <a:r>
              <a:rPr lang="en-IE" sz="2000" smtClean="0"/>
              <a:t>an external node of T.</a:t>
            </a:r>
          </a:p>
          <a:p>
            <a:pPr lvl="1"/>
            <a:r>
              <a:rPr lang="en-IE" sz="1800" smtClean="0">
                <a:ea typeface="ＭＳ Ｐゴシック" charset="-128"/>
              </a:rPr>
              <a:t>Height(T) = 5</a:t>
            </a:r>
          </a:p>
          <a:p>
            <a:pPr lvl="1"/>
            <a:endParaRPr lang="en-IE" sz="1800" smtClean="0">
              <a:ea typeface="ＭＳ Ｐゴシック" charset="-128"/>
            </a:endParaRPr>
          </a:p>
          <a:p>
            <a:r>
              <a:rPr lang="en-IE" sz="2000" smtClean="0"/>
              <a:t>Mathematically defined in terms</a:t>
            </a:r>
            <a:br>
              <a:rPr lang="en-IE" sz="2000" smtClean="0"/>
            </a:br>
            <a:r>
              <a:rPr lang="en-IE" sz="2000" smtClean="0"/>
              <a:t> of the height of a node, </a:t>
            </a:r>
            <a:r>
              <a:rPr lang="en-IE" sz="2000" i="1" smtClean="0"/>
              <a:t>v</a:t>
            </a:r>
            <a:r>
              <a:rPr lang="en-IE" sz="2000" smtClean="0"/>
              <a:t>:</a:t>
            </a:r>
          </a:p>
          <a:p>
            <a:pPr lvl="1"/>
            <a:r>
              <a:rPr lang="en-IE" sz="1800" smtClean="0">
                <a:ea typeface="ＭＳ Ｐゴシック" charset="-128"/>
              </a:rPr>
              <a:t>v is external: Height(v) = 0</a:t>
            </a:r>
          </a:p>
          <a:p>
            <a:pPr lvl="1"/>
            <a:r>
              <a:rPr lang="en-IE" sz="1800" smtClean="0">
                <a:ea typeface="ＭＳ Ｐゴシック" charset="-128"/>
              </a:rPr>
              <a:t>v is internal: Height(v) = 1 + max. Height</a:t>
            </a:r>
            <a:br>
              <a:rPr lang="en-IE" sz="1800" smtClean="0">
                <a:ea typeface="ＭＳ Ｐゴシック" charset="-128"/>
              </a:rPr>
            </a:br>
            <a:r>
              <a:rPr lang="en-IE" sz="1800" smtClean="0">
                <a:ea typeface="ＭＳ Ｐゴシック" charset="-128"/>
              </a:rPr>
              <a:t>				of v’s children</a:t>
            </a:r>
          </a:p>
          <a:p>
            <a:endParaRPr lang="en-IE" sz="2200" smtClean="0"/>
          </a:p>
          <a:p>
            <a:r>
              <a:rPr lang="en-IE" sz="2000" smtClean="0"/>
              <a:t>Example:</a:t>
            </a:r>
          </a:p>
          <a:p>
            <a:pPr lvl="1"/>
            <a:r>
              <a:rPr lang="en-IE" sz="1800" smtClean="0">
                <a:ea typeface="ＭＳ Ｐゴシック" charset="-128"/>
              </a:rPr>
              <a:t>Height(A) = 1 + max(Height(B), Height(C))</a:t>
            </a:r>
          </a:p>
          <a:p>
            <a:pPr lvl="1"/>
            <a:r>
              <a:rPr lang="en-IE" sz="1800" smtClean="0">
                <a:ea typeface="ＭＳ Ｐゴシック" charset="-128"/>
              </a:rPr>
              <a:t>Height(B) = 1 + max(Height(D), Height(E))</a:t>
            </a:r>
          </a:p>
          <a:p>
            <a:pPr lvl="1"/>
            <a:r>
              <a:rPr lang="en-IE" sz="1800" smtClean="0">
                <a:ea typeface="ＭＳ Ｐゴシック" charset="-128"/>
              </a:rPr>
              <a:t>Height(D) = Height(E) = 0</a:t>
            </a:r>
          </a:p>
          <a:p>
            <a:pPr lvl="1"/>
            <a:r>
              <a:rPr lang="en-IE" sz="1800" smtClean="0">
                <a:ea typeface="ＭＳ Ｐゴシック" charset="-128"/>
              </a:rPr>
              <a:t>...</a:t>
            </a:r>
            <a:endParaRPr lang="en-IE" sz="2200" smtClean="0">
              <a:ea typeface="ＭＳ Ｐゴシック" charset="-128"/>
            </a:endParaRPr>
          </a:p>
          <a:p>
            <a:pPr lvl="1"/>
            <a:endParaRPr lang="en-IE" sz="1800" smtClean="0">
              <a:ea typeface="ＭＳ Ｐゴシック" charset="-128"/>
            </a:endParaRPr>
          </a:p>
          <a:p>
            <a:pPr lvl="1"/>
            <a:endParaRPr lang="en-IE" sz="1800" smtClean="0">
              <a:ea typeface="ＭＳ Ｐゴシック" charset="-128"/>
            </a:endParaRPr>
          </a:p>
        </p:txBody>
      </p:sp>
      <p:sp>
        <p:nvSpPr>
          <p:cNvPr id="19460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9461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9464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9465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9466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9467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9468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9469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4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7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8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79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9480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9482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Tree ADT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Trees make use of the </a:t>
            </a:r>
            <a:r>
              <a:rPr lang="en-GB" sz="2000" b="1" u="sng" smtClean="0"/>
              <a:t>Position ADT</a:t>
            </a:r>
            <a:r>
              <a:rPr lang="en-GB" sz="2000" smtClean="0"/>
              <a:t> and have the following operations: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root()</a:t>
            </a:r>
            <a:r>
              <a:rPr lang="en-GB" sz="1800" smtClean="0">
                <a:ea typeface="ＭＳ Ｐゴシック" charset="-128"/>
              </a:rPr>
              <a:t>		returns the Position for the root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parent(p)</a:t>
            </a:r>
            <a:r>
              <a:rPr lang="en-GB" sz="1800" smtClean="0">
                <a:ea typeface="ＭＳ Ｐゴシック" charset="-128"/>
              </a:rPr>
              <a:t> 		returns the Position of p’s parent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children(p)</a:t>
            </a:r>
            <a:r>
              <a:rPr lang="en-GB" sz="1800" smtClean="0">
                <a:ea typeface="ＭＳ Ｐゴシック" charset="-128"/>
              </a:rPr>
              <a:t>	returns an Iterator of the Positions of p’s children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isInternal(p)</a:t>
            </a:r>
            <a:r>
              <a:rPr lang="en-GB" sz="1800" smtClean="0">
                <a:ea typeface="ＭＳ Ｐゴシック" charset="-128"/>
              </a:rPr>
              <a:t>	does p have children?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isExternal(p)</a:t>
            </a:r>
            <a:r>
              <a:rPr lang="en-GB" sz="1800" smtClean="0">
                <a:ea typeface="ＭＳ Ｐゴシック" charset="-128"/>
              </a:rPr>
              <a:t>	is p a leaf?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isRoot(p)</a:t>
            </a:r>
            <a:r>
              <a:rPr lang="en-GB" sz="1800" smtClean="0">
                <a:ea typeface="ＭＳ Ｐゴシック" charset="-128"/>
              </a:rPr>
              <a:t>		is p==root()?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size()</a:t>
            </a:r>
            <a:r>
              <a:rPr lang="en-GB" sz="1800" smtClean="0">
                <a:ea typeface="ＭＳ Ｐゴシック" charset="-128"/>
              </a:rPr>
              <a:t>		number of nodes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isEmpty()</a:t>
            </a:r>
            <a:r>
              <a:rPr lang="en-GB" sz="1800" smtClean="0">
                <a:ea typeface="ＭＳ Ｐゴシック" charset="-128"/>
              </a:rPr>
              <a:t>		tests whether or not the tree is empty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iterator() </a:t>
            </a:r>
            <a:r>
              <a:rPr lang="en-GB" sz="1800" smtClean="0">
                <a:ea typeface="ＭＳ Ｐゴシック" charset="-128"/>
              </a:rPr>
              <a:t>		returns an Iterator of every element in the tree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positions() </a:t>
            </a:r>
            <a:r>
              <a:rPr lang="en-GB" sz="1800" smtClean="0">
                <a:ea typeface="ＭＳ Ｐゴシック" charset="-128"/>
              </a:rPr>
              <a:t>	returns an Iterator of every Position in the tree</a:t>
            </a:r>
          </a:p>
          <a:p>
            <a:pPr lvl="1" eaLnBrk="1" hangingPunct="1"/>
            <a:r>
              <a:rPr lang="en-GB" sz="1800" b="1" smtClean="0">
                <a:ea typeface="ＭＳ Ｐゴシック" charset="-128"/>
              </a:rPr>
              <a:t>replace(p, e)</a:t>
            </a:r>
            <a:r>
              <a:rPr lang="en-GB" sz="1800" smtClean="0">
                <a:ea typeface="ＭＳ Ｐゴシック" charset="-128"/>
              </a:rPr>
              <a:t>	replaces the element at Position p with e</a:t>
            </a:r>
          </a:p>
          <a:p>
            <a:pPr lvl="1" eaLnBrk="1" hangingPunct="1"/>
            <a:endParaRPr lang="en-GB" sz="18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Interface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public interface Tree&lt;T&gt; {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Position&lt;T&gt; root();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Position&lt;T&gt; parent(Position&lt;T&gt; p);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Iterator&lt;Position&lt;T&gt;&gt; children(Position&lt;T&gt; p);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boolean isInternal(Position&lt;T&gt; p);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boolean isExternal(Position&lt;T&gt; p);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boolean isRoot(Position&lt;T&gt; p);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int size();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boolean isEmpty();   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Iterator&lt;T&gt; iterator();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Iterator&lt;Position&lt;T&gt;&gt; positions();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    public T replace(Position&lt;T&gt; p, T t);</a:t>
            </a:r>
          </a:p>
          <a:p>
            <a:pPr>
              <a:buFont typeface="Wingdings" charset="2"/>
              <a:buNone/>
            </a:pPr>
            <a:r>
              <a:rPr lang="en-US" sz="1400" smtClean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Introduction</a:t>
            </a:r>
            <a:endParaRPr lang="en-GB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91525" cy="5256212"/>
          </a:xfrm>
        </p:spPr>
        <p:txBody>
          <a:bodyPr/>
          <a:lstStyle/>
          <a:p>
            <a:pPr eaLnBrk="1" hangingPunct="1"/>
            <a:r>
              <a:rPr lang="en-IE" sz="2000" smtClean="0"/>
              <a:t>A Tree is a </a:t>
            </a:r>
            <a:r>
              <a:rPr lang="en-IE" sz="2000" b="1" u="sng" smtClean="0"/>
              <a:t>hierarchical ADT</a:t>
            </a:r>
            <a:r>
              <a:rPr lang="en-IE" sz="2000" smtClean="0"/>
              <a:t> where data is related in terms of parent-child relationships.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element (node) in the tree has </a:t>
            </a:r>
            <a:r>
              <a:rPr lang="en-IE" sz="1800" b="1" smtClean="0">
                <a:ea typeface="ＭＳ Ｐゴシック" charset="-128"/>
              </a:rPr>
              <a:t>at most 1 parent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element (node) may have </a:t>
            </a:r>
            <a:r>
              <a:rPr lang="en-IE" sz="1800" b="1" smtClean="0">
                <a:ea typeface="ＭＳ Ｐゴシック" charset="-128"/>
              </a:rPr>
              <a:t>0 or more children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tree will include exactly one element (node), known as the </a:t>
            </a:r>
            <a:r>
              <a:rPr lang="en-IE" sz="1800" b="1" smtClean="0">
                <a:ea typeface="ＭＳ Ｐゴシック" charset="-128"/>
              </a:rPr>
              <a:t>root</a:t>
            </a:r>
            <a:r>
              <a:rPr lang="en-IE" sz="1800" smtClean="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400" smtClean="0">
              <a:ea typeface="ＭＳ Ｐゴシック" charset="-128"/>
            </a:endParaRPr>
          </a:p>
          <a:p>
            <a:pPr eaLnBrk="1" hangingPunct="1"/>
            <a:r>
              <a:rPr lang="en-IE" sz="2000" smtClean="0"/>
              <a:t>Trees can be defined </a:t>
            </a:r>
            <a:r>
              <a:rPr lang="en-IE" sz="2000" b="1" smtClean="0"/>
              <a:t>recursively</a:t>
            </a:r>
            <a:r>
              <a:rPr lang="en-IE" sz="2000" smtClean="0"/>
              <a:t>: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A tree T consists of a root node, </a:t>
            </a:r>
            <a:r>
              <a:rPr lang="en-IE" sz="1800" i="1" smtClean="0">
                <a:ea typeface="ＭＳ Ｐゴシック" charset="-128"/>
              </a:rPr>
              <a:t>r</a:t>
            </a:r>
            <a:r>
              <a:rPr lang="en-IE" sz="1800" smtClean="0">
                <a:ea typeface="ＭＳ Ｐゴシック" charset="-128"/>
              </a:rPr>
              <a:t>, </a:t>
            </a:r>
            <a:br>
              <a:rPr lang="en-IE" sz="1800" smtClean="0">
                <a:ea typeface="ＭＳ Ｐゴシック" charset="-128"/>
              </a:rPr>
            </a:br>
            <a:r>
              <a:rPr lang="en-IE" sz="1800" smtClean="0">
                <a:ea typeface="ＭＳ Ｐゴシック" charset="-128"/>
              </a:rPr>
              <a:t>plus a set of subtrees whose roots</a:t>
            </a:r>
            <a:br>
              <a:rPr lang="en-IE" sz="1800" smtClean="0">
                <a:ea typeface="ＭＳ Ｐゴシック" charset="-128"/>
              </a:rPr>
            </a:br>
            <a:r>
              <a:rPr lang="en-IE" sz="1800" smtClean="0">
                <a:ea typeface="ＭＳ Ｐゴシック" charset="-128"/>
              </a:rPr>
              <a:t>are children of </a:t>
            </a:r>
            <a:r>
              <a:rPr lang="en-IE" sz="1800" i="1" smtClean="0">
                <a:ea typeface="ＭＳ Ｐゴシック" charset="-128"/>
              </a:rPr>
              <a:t>r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200" smtClean="0">
              <a:ea typeface="ＭＳ Ｐゴシック" charset="-12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075" y="3608388"/>
            <a:ext cx="3328988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Binary Trees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77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000" smtClean="0"/>
              <a:t>A </a:t>
            </a:r>
            <a:r>
              <a:rPr lang="en-IE" altLang="en-US" sz="2000" b="1" smtClean="0"/>
              <a:t>Binary Tree </a:t>
            </a:r>
            <a:r>
              <a:rPr lang="en-IE" altLang="en-US" sz="2000" smtClean="0"/>
              <a:t>is a tree with the following properties:</a:t>
            </a:r>
          </a:p>
          <a:p>
            <a:pPr lvl="1" eaLnBrk="1" hangingPunct="1"/>
            <a:r>
              <a:rPr lang="en-IE" altLang="en-US" sz="1800" smtClean="0"/>
              <a:t>Every node has at most 2 children (degree 2)</a:t>
            </a:r>
          </a:p>
          <a:p>
            <a:pPr lvl="1" eaLnBrk="1" hangingPunct="1"/>
            <a:r>
              <a:rPr lang="en-IE" altLang="en-US" sz="1800" smtClean="0"/>
              <a:t>Each child node is labelled as being either a </a:t>
            </a:r>
            <a:r>
              <a:rPr lang="en-IE" altLang="en-US" sz="1800" b="1" smtClean="0"/>
              <a:t>left child </a:t>
            </a:r>
            <a:r>
              <a:rPr lang="en-IE" altLang="en-US" sz="1800" smtClean="0"/>
              <a:t>or a </a:t>
            </a:r>
            <a:r>
              <a:rPr lang="en-IE" altLang="en-US" sz="1800" b="1" smtClean="0"/>
              <a:t>right child</a:t>
            </a:r>
          </a:p>
          <a:p>
            <a:pPr lvl="1" eaLnBrk="1" hangingPunct="1"/>
            <a:r>
              <a:rPr lang="en-IE" altLang="en-US" sz="1800" smtClean="0"/>
              <a:t>A left child precedes a right child in the ordering of children of a node</a:t>
            </a:r>
          </a:p>
          <a:p>
            <a:pPr lvl="1" eaLnBrk="1" hangingPunct="1"/>
            <a:endParaRPr lang="en-IE" altLang="en-US" sz="1600" smtClean="0"/>
          </a:p>
          <a:p>
            <a:pPr eaLnBrk="1" hangingPunct="1"/>
            <a:r>
              <a:rPr lang="en-IE" altLang="en-US" sz="2000" b="1" smtClean="0"/>
              <a:t>Proper Binary Tree: </a:t>
            </a:r>
            <a:r>
              <a:rPr lang="en-IE" altLang="en-US" sz="2000" smtClean="0"/>
              <a:t>a Binary Tree in which all nodes have degree 0 or 2.</a:t>
            </a:r>
          </a:p>
          <a:p>
            <a:pPr lvl="1" eaLnBrk="1" hangingPunct="1"/>
            <a:endParaRPr lang="en-IE" altLang="en-US" sz="1600" smtClean="0"/>
          </a:p>
          <a:p>
            <a:pPr eaLnBrk="1" hangingPunct="1"/>
            <a:r>
              <a:rPr lang="en-IE" altLang="en-US" sz="2000" smtClean="0"/>
              <a:t>A Binary Tree, T, is either empty or combines:</a:t>
            </a:r>
            <a:endParaRPr lang="en-IE" altLang="en-US" sz="1800" smtClean="0"/>
          </a:p>
          <a:p>
            <a:pPr lvl="1" eaLnBrk="1" hangingPunct="1"/>
            <a:r>
              <a:rPr lang="en-IE" altLang="en-US" sz="1800" smtClean="0"/>
              <a:t>a node </a:t>
            </a:r>
            <a:r>
              <a:rPr lang="en-IE" altLang="en-US" sz="1800" i="1" smtClean="0"/>
              <a:t>r</a:t>
            </a:r>
            <a:r>
              <a:rPr lang="en-IE" altLang="en-US" sz="1800" smtClean="0"/>
              <a:t>, called the root of T, which stores</a:t>
            </a:r>
            <a:br>
              <a:rPr lang="en-IE" altLang="en-US" sz="1800" smtClean="0"/>
            </a:br>
            <a:r>
              <a:rPr lang="en-IE" altLang="en-US" sz="1800" smtClean="0"/>
              <a:t>an element</a:t>
            </a:r>
          </a:p>
          <a:p>
            <a:pPr lvl="1" eaLnBrk="1" hangingPunct="1"/>
            <a:r>
              <a:rPr lang="en-IE" altLang="en-US" sz="1800" smtClean="0"/>
              <a:t>a binary tree, called the left subtree of T</a:t>
            </a:r>
          </a:p>
          <a:p>
            <a:pPr lvl="1" eaLnBrk="1" hangingPunct="1"/>
            <a:r>
              <a:rPr lang="en-US" altLang="en-US" sz="1800" smtClean="0"/>
              <a:t>a</a:t>
            </a:r>
            <a:r>
              <a:rPr lang="en-IE" altLang="en-US" sz="1800" smtClean="0"/>
              <a:t> binary tree, called the right subtree of T</a:t>
            </a:r>
          </a:p>
          <a:p>
            <a:pPr lvl="1" eaLnBrk="1" hangingPunct="1"/>
            <a:endParaRPr lang="en-IE" altLang="en-US" sz="1800" smtClean="0"/>
          </a:p>
          <a:p>
            <a:pPr eaLnBrk="1" hangingPunct="1"/>
            <a:r>
              <a:rPr lang="en-IE" altLang="en-US" sz="2000" b="1" smtClean="0"/>
              <a:t>Level Property</a:t>
            </a:r>
            <a:r>
              <a:rPr lang="en-IE" altLang="en-US" sz="2000" smtClean="0"/>
              <a:t>: Level d of a binary tree is the set of all nodes with depth d, of which there are at most 2</a:t>
            </a:r>
            <a:r>
              <a:rPr lang="en-IE" altLang="en-US" sz="2000" baseline="30000" smtClean="0"/>
              <a:t>d</a:t>
            </a:r>
            <a:r>
              <a:rPr lang="en-IE" altLang="en-US" sz="2000" smtClean="0"/>
              <a:t> nodes.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sz="180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629025"/>
            <a:ext cx="28194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3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Arithmetic Operations</a:t>
            </a:r>
          </a:p>
        </p:txBody>
      </p:sp>
      <p:sp>
        <p:nvSpPr>
          <p:cNvPr id="5123" name="Content Placeholder 25"/>
          <p:cNvSpPr>
            <a:spLocks noGrp="1"/>
          </p:cNvSpPr>
          <p:nvPr>
            <p:ph idx="1"/>
          </p:nvPr>
        </p:nvSpPr>
        <p:spPr>
          <a:xfrm>
            <a:off x="381000" y="1268413"/>
            <a:ext cx="8496300" cy="525621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en-US" sz="24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smtClean="0"/>
              <a:t>(1 + 3) x (7 – (2 + 1))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z="24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smtClean="0">
                <a:sym typeface="Symbol" pitchFamily="18" charset="2"/>
              </a:rPr>
              <a:t></a:t>
            </a:r>
            <a:endParaRPr lang="en-US" altLang="en-US" sz="2400" smtClean="0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4405313" y="3400425"/>
            <a:ext cx="381000" cy="381000"/>
          </a:xfrm>
          <a:prstGeom prst="rect">
            <a:avLst/>
          </a:prstGeom>
          <a:solidFill>
            <a:srgbClr val="FFCF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3414713" y="4086225"/>
            <a:ext cx="381000" cy="381000"/>
          </a:xfrm>
          <a:prstGeom prst="rect">
            <a:avLst/>
          </a:prstGeom>
          <a:solidFill>
            <a:srgbClr val="FFCF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5700713" y="4086225"/>
            <a:ext cx="381000" cy="381000"/>
          </a:xfrm>
          <a:prstGeom prst="rect">
            <a:avLst/>
          </a:prstGeom>
          <a:solidFill>
            <a:srgbClr val="FFCF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-</a:t>
            </a:r>
          </a:p>
        </p:txBody>
      </p:sp>
      <p:cxnSp>
        <p:nvCxnSpPr>
          <p:cNvPr id="5127" name="Straight Connector 16"/>
          <p:cNvCxnSpPr>
            <a:cxnSpLocks noChangeShapeType="1"/>
            <a:stCxn id="5124" idx="2"/>
            <a:endCxn id="5125" idx="0"/>
          </p:cNvCxnSpPr>
          <p:nvPr/>
        </p:nvCxnSpPr>
        <p:spPr bwMode="auto">
          <a:xfrm rot="5400000">
            <a:off x="3948113" y="3438525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Straight Connector 18"/>
          <p:cNvCxnSpPr>
            <a:cxnSpLocks noChangeShapeType="1"/>
            <a:stCxn id="5124" idx="2"/>
            <a:endCxn id="5126" idx="0"/>
          </p:cNvCxnSpPr>
          <p:nvPr/>
        </p:nvCxnSpPr>
        <p:spPr bwMode="auto">
          <a:xfrm rot="16200000" flipH="1">
            <a:off x="5091113" y="3286125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Straight Connector 20"/>
          <p:cNvCxnSpPr>
            <a:cxnSpLocks noChangeShapeType="1"/>
            <a:stCxn id="5125" idx="2"/>
          </p:cNvCxnSpPr>
          <p:nvPr/>
        </p:nvCxnSpPr>
        <p:spPr bwMode="auto">
          <a:xfrm rot="5400000">
            <a:off x="3109913" y="4352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Connector 22"/>
          <p:cNvCxnSpPr>
            <a:cxnSpLocks noChangeShapeType="1"/>
            <a:stCxn id="5125" idx="2"/>
          </p:cNvCxnSpPr>
          <p:nvPr/>
        </p:nvCxnSpPr>
        <p:spPr bwMode="auto">
          <a:xfrm rot="16200000" flipH="1">
            <a:off x="3719513" y="4352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Connector 23"/>
          <p:cNvCxnSpPr>
            <a:cxnSpLocks noChangeShapeType="1"/>
            <a:stCxn id="5126" idx="2"/>
          </p:cNvCxnSpPr>
          <p:nvPr/>
        </p:nvCxnSpPr>
        <p:spPr bwMode="auto">
          <a:xfrm rot="5400000">
            <a:off x="5395913" y="4352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Connector 24"/>
          <p:cNvCxnSpPr>
            <a:cxnSpLocks noChangeShapeType="1"/>
            <a:stCxn id="5126" idx="2"/>
            <a:endCxn id="5133" idx="0"/>
          </p:cNvCxnSpPr>
          <p:nvPr/>
        </p:nvCxnSpPr>
        <p:spPr bwMode="auto">
          <a:xfrm rot="16200000" flipH="1">
            <a:off x="6157913" y="4200525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Rectangle 26"/>
          <p:cNvSpPr>
            <a:spLocks noChangeArrowheads="1"/>
          </p:cNvSpPr>
          <p:nvPr/>
        </p:nvSpPr>
        <p:spPr bwMode="auto">
          <a:xfrm>
            <a:off x="6615113" y="4848225"/>
            <a:ext cx="381000" cy="381000"/>
          </a:xfrm>
          <a:prstGeom prst="rect">
            <a:avLst/>
          </a:prstGeom>
          <a:solidFill>
            <a:srgbClr val="FFCF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cxnSp>
        <p:nvCxnSpPr>
          <p:cNvPr id="5134" name="Straight Connector 29"/>
          <p:cNvCxnSpPr>
            <a:cxnSpLocks noChangeShapeType="1"/>
            <a:stCxn id="5133" idx="2"/>
            <a:endCxn id="5139" idx="0"/>
          </p:cNvCxnSpPr>
          <p:nvPr/>
        </p:nvCxnSpPr>
        <p:spPr bwMode="auto">
          <a:xfrm rot="5400000">
            <a:off x="6249988" y="5087937"/>
            <a:ext cx="414338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traight Connector 30"/>
          <p:cNvCxnSpPr>
            <a:cxnSpLocks noChangeShapeType="1"/>
            <a:stCxn id="5133" idx="2"/>
          </p:cNvCxnSpPr>
          <p:nvPr/>
        </p:nvCxnSpPr>
        <p:spPr bwMode="auto">
          <a:xfrm rot="16200000" flipH="1">
            <a:off x="6958013" y="507682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Rectangle 31"/>
          <p:cNvSpPr>
            <a:spLocks noChangeArrowheads="1"/>
          </p:cNvSpPr>
          <p:nvPr/>
        </p:nvSpPr>
        <p:spPr bwMode="auto">
          <a:xfrm>
            <a:off x="2714625" y="4857750"/>
            <a:ext cx="376238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137" name="Rectangle 42"/>
          <p:cNvSpPr>
            <a:spLocks noChangeArrowheads="1"/>
          </p:cNvSpPr>
          <p:nvPr/>
        </p:nvSpPr>
        <p:spPr bwMode="auto">
          <a:xfrm>
            <a:off x="4071938" y="4857750"/>
            <a:ext cx="357187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5138" name="Rectangle 56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5139" name="Rectangle 65"/>
          <p:cNvSpPr>
            <a:spLocks noChangeArrowheads="1"/>
          </p:cNvSpPr>
          <p:nvPr/>
        </p:nvSpPr>
        <p:spPr bwMode="auto">
          <a:xfrm>
            <a:off x="5929313" y="5643563"/>
            <a:ext cx="357187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140" name="Rectangle 72"/>
          <p:cNvSpPr>
            <a:spLocks noChangeArrowheads="1"/>
          </p:cNvSpPr>
          <p:nvPr/>
        </p:nvSpPr>
        <p:spPr bwMode="auto">
          <a:xfrm>
            <a:off x="7358063" y="5624513"/>
            <a:ext cx="35718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23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 ADT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Binary Tree ADT</a:t>
            </a:r>
            <a:r>
              <a:rPr lang="en-US" altLang="en-US" sz="2000" dirty="0" smtClean="0"/>
              <a:t> = Tree ADT + 4 extra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left(p)		return the Position of p’s left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right(p)		return the Position of p’s 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 smtClean="0"/>
              <a:t>hasLeft</a:t>
            </a:r>
            <a:r>
              <a:rPr lang="en-US" altLang="en-US" sz="1800" dirty="0" smtClean="0"/>
              <a:t>(p)		test whether p has a left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err="1" smtClean="0"/>
              <a:t>hasRight</a:t>
            </a:r>
            <a:r>
              <a:rPr lang="en-IE" altLang="en-US" sz="1800" dirty="0" smtClean="0"/>
              <a:t>(p)	test whether p has a right child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000" dirty="0" smtClean="0"/>
              <a:t>The corresponding Java Interface mirrors this:</a:t>
            </a: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endParaRPr lang="en-US" alt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&lt;T&gt; extends Tree&lt;T&gt;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public Position&lt;T&gt; left(Position&lt;T&gt; p);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public Position&lt;T&gt; right(Position&lt;T&gt; p);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hasLeft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(Position&lt;T&gt; p);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hasRight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(Position&lt;T&gt; p);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</a:pPr>
            <a:endParaRPr lang="en-IE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000" dirty="0" smtClean="0"/>
              <a:t>Again, no update methods are provided – these are left to the implementation strategy: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1800" dirty="0" smtClean="0"/>
              <a:t>links vs arrays; proper vs </a:t>
            </a:r>
            <a:r>
              <a:rPr lang="en-IE" altLang="en-US" sz="1800" dirty="0" smtClean="0"/>
              <a:t>standard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514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Tree Traversal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35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Systematic way of “visiting” or “processing” each node in the tree.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A very common operation: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print out each node’s label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add 10 to each node’s label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examine each node to find label “Elvis”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count total number of nodes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…</a:t>
            </a:r>
          </a:p>
          <a:p>
            <a:pPr lvl="2"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000" smtClean="0"/>
              <a:t>Q: But in which order are nodes visited??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A: many “standard” orders: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pre-order traversal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in-order traversal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post-order traversal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Euler traversal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breadth-first traversal  (all nodes at depth=0, then depth=1, then depth=2)</a:t>
            </a:r>
          </a:p>
        </p:txBody>
      </p:sp>
      <p:sp>
        <p:nvSpPr>
          <p:cNvPr id="81924" name="AutoShape 4"/>
          <p:cNvSpPr>
            <a:spLocks/>
          </p:cNvSpPr>
          <p:nvPr/>
        </p:nvSpPr>
        <p:spPr bwMode="auto">
          <a:xfrm>
            <a:off x="3733800" y="47244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175125" y="4841875"/>
            <a:ext cx="27559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GB" sz="2400" b="0">
                <a:latin typeface="Times New Roman" pitchFamily="18" charset="0"/>
              </a:rPr>
              <a:t>Cover these now</a:t>
            </a:r>
            <a:br>
              <a:rPr lang="en-GB" sz="2400" b="0">
                <a:latin typeface="Times New Roman" pitchFamily="18" charset="0"/>
              </a:rPr>
            </a:br>
            <a:r>
              <a:rPr lang="en-GB" sz="1600" b="0">
                <a:latin typeface="Times New Roman" pitchFamily="18" charset="0"/>
              </a:rPr>
              <a:t/>
            </a:r>
            <a:br>
              <a:rPr lang="en-GB" sz="1600" b="0">
                <a:latin typeface="Times New Roman" pitchFamily="18" charset="0"/>
              </a:rPr>
            </a:br>
            <a:r>
              <a:rPr lang="en-GB" b="0">
                <a:latin typeface="Times New Roman" pitchFamily="18" charset="0"/>
              </a:rPr>
              <a:t>breadth first: discuss</a:t>
            </a:r>
            <a:r>
              <a:rPr lang="en-IE" b="0">
                <a:latin typeface="Times New Roman" pitchFamily="18" charset="0"/>
              </a:rPr>
              <a:t>ed later</a:t>
            </a:r>
            <a:endParaRPr lang="en-GB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Pre-Order Tree Traversal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preorder </a:t>
            </a:r>
            <a:r>
              <a:rPr lang="en-US" sz="2400" b="1" dirty="0" smtClean="0"/>
              <a:t>traversal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dirty="0" smtClean="0"/>
              <a:t>Algorithm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3B853E"/>
                </a:solidFill>
              </a:rPr>
              <a:t>preOrder</a:t>
            </a:r>
            <a:r>
              <a:rPr lang="en-US" sz="2000" dirty="0" smtClean="0">
                <a:solidFill>
                  <a:srgbClr val="3B853E"/>
                </a:solidFill>
              </a:rPr>
              <a:t>(v)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“visit” node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3B853E"/>
                </a:solidFill>
              </a:rPr>
              <a:t>v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dirty="0" smtClean="0"/>
              <a:t>	for each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child </a:t>
            </a:r>
            <a:r>
              <a:rPr lang="en-US" sz="2000" dirty="0" smtClean="0">
                <a:solidFill>
                  <a:srgbClr val="3B853E"/>
                </a:solidFill>
              </a:rPr>
              <a:t>w </a:t>
            </a:r>
            <a:r>
              <a:rPr lang="en-US" sz="2000" dirty="0" smtClean="0">
                <a:solidFill>
                  <a:schemeClr val="accent2"/>
                </a:solidFill>
              </a:rPr>
              <a:t>of</a:t>
            </a:r>
            <a:r>
              <a:rPr lang="en-US" sz="2000" dirty="0" smtClean="0">
                <a:solidFill>
                  <a:srgbClr val="3B853E"/>
                </a:solidFill>
              </a:rPr>
              <a:t> v</a:t>
            </a:r>
            <a:r>
              <a:rPr lang="en-US" sz="2000" dirty="0" smtClean="0"/>
              <a:t> </a:t>
            </a:r>
            <a:r>
              <a:rPr lang="en-US" sz="2000" b="1" dirty="0" smtClean="0"/>
              <a:t>do</a:t>
            </a:r>
            <a:endParaRPr lang="en-US" sz="2000" dirty="0" smtClean="0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    recursively perform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3B853E"/>
                </a:solidFill>
              </a:rPr>
              <a:t>preOrder</a:t>
            </a:r>
            <a:r>
              <a:rPr lang="en-US" sz="2000" dirty="0" smtClean="0">
                <a:solidFill>
                  <a:srgbClr val="3B853E"/>
                </a:solidFill>
              </a:rPr>
              <a:t>(w)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sz="2000" dirty="0" smtClean="0"/>
          </a:p>
          <a:p>
            <a:r>
              <a:rPr lang="en-US" sz="2000" dirty="0" smtClean="0"/>
              <a:t>Reading a </a:t>
            </a:r>
            <a:r>
              <a:rPr lang="en-US" sz="2000" dirty="0" smtClean="0"/>
              <a:t>document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 beginning </a:t>
            </a:r>
            <a:r>
              <a:rPr lang="en-US" sz="2000" dirty="0" smtClean="0"/>
              <a:t>to end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r="1234"/>
          <a:stretch>
            <a:fillRect/>
          </a:stretch>
        </p:blipFill>
        <p:spPr>
          <a:xfrm>
            <a:off x="3810000" y="3124200"/>
            <a:ext cx="5105400" cy="3525838"/>
          </a:xfrm>
        </p:spPr>
      </p:pic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85800" y="1295400"/>
            <a:ext cx="4724400" cy="1905000"/>
          </a:xfrm>
          <a:prstGeom prst="rect">
            <a:avLst/>
          </a:prstGeom>
          <a:noFill/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293813" y="4851400"/>
            <a:ext cx="1597025" cy="1320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0" i="1">
                <a:latin typeface="Times New Roman" pitchFamily="18" charset="0"/>
              </a:rPr>
              <a:t>Don’t read</a:t>
            </a:r>
            <a:br>
              <a:rPr lang="en-GB" sz="2000" b="0" i="1">
                <a:latin typeface="Times New Roman" pitchFamily="18" charset="0"/>
              </a:rPr>
            </a:br>
            <a:r>
              <a:rPr lang="en-GB" sz="2000" b="0" i="1">
                <a:latin typeface="Times New Roman" pitchFamily="18" charset="0"/>
              </a:rPr>
              <a:t>a section</a:t>
            </a:r>
            <a:br>
              <a:rPr lang="en-GB" sz="2000" b="0" i="1">
                <a:latin typeface="Times New Roman" pitchFamily="18" charset="0"/>
              </a:rPr>
            </a:br>
            <a:r>
              <a:rPr lang="en-GB" sz="2000" b="0" i="1">
                <a:latin typeface="Times New Roman" pitchFamily="18" charset="0"/>
              </a:rPr>
              <a:t>until read all</a:t>
            </a:r>
            <a:br>
              <a:rPr lang="en-GB" sz="2000" b="0" i="1">
                <a:latin typeface="Times New Roman" pitchFamily="18" charset="0"/>
              </a:rPr>
            </a:br>
            <a:r>
              <a:rPr lang="en-GB" sz="2000" b="0" i="1">
                <a:latin typeface="Times New Roman" pitchFamily="18" charset="0"/>
              </a:rPr>
              <a:t>prior sections</a:t>
            </a:r>
          </a:p>
        </p:txBody>
      </p:sp>
    </p:spTree>
    <p:extLst>
      <p:ext uri="{BB962C8B-B14F-4D97-AF65-F5344CB8AC3E}">
        <p14:creationId xmlns:p14="http://schemas.microsoft.com/office/powerpoint/2010/main" val="10923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962400" y="2971800"/>
            <a:ext cx="4810125" cy="3657600"/>
          </a:xfrm>
        </p:spPr>
      </p:pic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522413" y="4572000"/>
            <a:ext cx="1893887" cy="1320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0" i="1">
                <a:latin typeface="Times New Roman" pitchFamily="18" charset="0"/>
              </a:rPr>
              <a:t>to compute</a:t>
            </a:r>
            <a:br>
              <a:rPr lang="en-GB" sz="2000" b="0" i="1">
                <a:latin typeface="Times New Roman" pitchFamily="18" charset="0"/>
              </a:rPr>
            </a:br>
            <a:r>
              <a:rPr lang="en-GB" sz="2000" b="0" i="1">
                <a:latin typeface="Times New Roman" pitchFamily="18" charset="0"/>
              </a:rPr>
              <a:t>value for parent,</a:t>
            </a:r>
          </a:p>
          <a:p>
            <a:pPr eaLnBrk="0" hangingPunct="0"/>
            <a:r>
              <a:rPr lang="en-GB" sz="2000" b="0" i="1">
                <a:latin typeface="Times New Roman" pitchFamily="18" charset="0"/>
              </a:rPr>
              <a:t>must first visit</a:t>
            </a:r>
          </a:p>
          <a:p>
            <a:pPr eaLnBrk="0" hangingPunct="0"/>
            <a:r>
              <a:rPr lang="en-GB" sz="2000" b="0" i="1">
                <a:latin typeface="Times New Roman" pitchFamily="18" charset="0"/>
              </a:rPr>
              <a:t>all children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Post-Order Tree Traversal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>
                <a:solidFill>
                  <a:schemeClr val="accent2"/>
                </a:solidFill>
              </a:rPr>
              <a:t>postorder</a:t>
            </a:r>
            <a:r>
              <a:rPr lang="en-US" sz="2400" b="1" smtClean="0"/>
              <a:t> traversal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smtClean="0"/>
              <a:t>Algorithm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3B853E"/>
                </a:solidFill>
              </a:rPr>
              <a:t>postOrder(v)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smtClean="0"/>
              <a:t>	for each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child </a:t>
            </a:r>
            <a:r>
              <a:rPr lang="en-US" sz="2000" smtClean="0">
                <a:solidFill>
                  <a:srgbClr val="3B853E"/>
                </a:solidFill>
              </a:rPr>
              <a:t>w</a:t>
            </a:r>
            <a:r>
              <a:rPr lang="en-US" sz="2000" smtClean="0">
                <a:solidFill>
                  <a:schemeClr val="accent2"/>
                </a:solidFill>
              </a:rPr>
              <a:t> of</a:t>
            </a:r>
            <a:r>
              <a:rPr lang="en-US" sz="2000" smtClean="0">
                <a:solidFill>
                  <a:srgbClr val="3B853E"/>
                </a:solidFill>
              </a:rPr>
              <a:t> v</a:t>
            </a:r>
            <a:r>
              <a:rPr lang="en-US" sz="2000" smtClean="0"/>
              <a:t> </a:t>
            </a:r>
            <a:r>
              <a:rPr lang="en-US" sz="2000" b="1" smtClean="0"/>
              <a:t>do</a:t>
            </a:r>
            <a:endParaRPr lang="en-US" sz="2000" smtClean="0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smtClean="0">
                <a:solidFill>
                  <a:schemeClr val="accent2"/>
                </a:solidFill>
              </a:rPr>
              <a:t>		  recursively perform </a:t>
            </a:r>
            <a:r>
              <a:rPr lang="en-US" sz="2000" smtClean="0">
                <a:solidFill>
                  <a:srgbClr val="3B853E"/>
                </a:solidFill>
              </a:rPr>
              <a:t>postOrder(w)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smtClean="0">
                <a:solidFill>
                  <a:schemeClr val="accent2"/>
                </a:solidFill>
              </a:rPr>
              <a:t>	“visit” node </a:t>
            </a:r>
            <a:r>
              <a:rPr lang="en-US" sz="2000" smtClean="0">
                <a:solidFill>
                  <a:srgbClr val="3B853E"/>
                </a:solidFill>
              </a:rPr>
              <a:t>v</a:t>
            </a:r>
            <a:endParaRPr lang="en-US" sz="2000" smtClean="0"/>
          </a:p>
          <a:p>
            <a:endParaRPr lang="en-US" sz="2400" b="1" smtClean="0"/>
          </a:p>
          <a:p>
            <a:r>
              <a:rPr lang="en-US" sz="2400" b="1" smtClean="0"/>
              <a:t>du</a:t>
            </a:r>
            <a:r>
              <a:rPr lang="en-US" sz="2400" smtClean="0"/>
              <a:t> </a:t>
            </a:r>
            <a:r>
              <a:rPr lang="en-US" sz="2000" smtClean="0"/>
              <a:t>(disk usage)</a:t>
            </a:r>
            <a:r>
              <a:rPr lang="en-US" sz="2400" smtClean="0"/>
              <a:t> command</a:t>
            </a:r>
            <a:br>
              <a:rPr lang="en-US" sz="2400" smtClean="0"/>
            </a:br>
            <a:r>
              <a:rPr lang="en-US" sz="2400" smtClean="0"/>
              <a:t>in Unix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685800" y="1295400"/>
            <a:ext cx="4724400" cy="1905000"/>
          </a:xfrm>
          <a:prstGeom prst="rect">
            <a:avLst/>
          </a:prstGeom>
          <a:noFill/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0988" y="3419475"/>
            <a:ext cx="8863012" cy="3209925"/>
            <a:chOff x="177" y="2256"/>
            <a:chExt cx="5583" cy="2022"/>
          </a:xfrm>
        </p:grpSpPr>
        <p:pic>
          <p:nvPicPr>
            <p:cNvPr id="921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6" y="2256"/>
              <a:ext cx="3504" cy="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168" name="Text Box 4"/>
            <p:cNvSpPr txBox="1">
              <a:spLocks noChangeArrowheads="1"/>
            </p:cNvSpPr>
            <p:nvPr/>
          </p:nvSpPr>
          <p:spPr bwMode="auto">
            <a:xfrm>
              <a:off x="177" y="3312"/>
              <a:ext cx="1033" cy="64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0" i="1">
                  <a:latin typeface="Times New Roman" pitchFamily="18" charset="0"/>
                </a:rPr>
                <a:t>print operator</a:t>
              </a:r>
              <a:br>
                <a:rPr lang="en-GB" sz="2000" b="0" i="1">
                  <a:latin typeface="Times New Roman" pitchFamily="18" charset="0"/>
                </a:rPr>
              </a:br>
              <a:r>
                <a:rPr lang="en-GB" sz="2000" b="0" i="1">
                  <a:latin typeface="Times New Roman" pitchFamily="18" charset="0"/>
                </a:rPr>
                <a:t>between</a:t>
              </a:r>
              <a:br>
                <a:rPr lang="en-GB" sz="2000" b="0" i="1">
                  <a:latin typeface="Times New Roman" pitchFamily="18" charset="0"/>
                </a:rPr>
              </a:br>
              <a:r>
                <a:rPr lang="en-GB" sz="2000" b="0" i="1">
                  <a:latin typeface="Times New Roman" pitchFamily="18" charset="0"/>
                </a:rPr>
                <a:t>children</a:t>
              </a:r>
            </a:p>
          </p:txBody>
        </p:sp>
      </p:grpSp>
      <p:sp>
        <p:nvSpPr>
          <p:cNvPr id="921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In-Order Tree Traversal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inorder</a:t>
            </a:r>
            <a:r>
              <a:rPr lang="en-US" sz="2400" smtClean="0">
                <a:solidFill>
                  <a:srgbClr val="3B853E"/>
                </a:solidFill>
              </a:rPr>
              <a:t> </a:t>
            </a:r>
            <a:r>
              <a:rPr lang="en-US" sz="2400" b="1" smtClean="0"/>
              <a:t>traversal of a</a:t>
            </a:r>
            <a:r>
              <a:rPr lang="en-US" sz="2000" b="1" smtClean="0"/>
              <a:t> </a:t>
            </a:r>
            <a:r>
              <a:rPr lang="en-US" sz="2800" b="1" smtClean="0"/>
              <a:t>binary tree  </a:t>
            </a:r>
            <a:r>
              <a:rPr lang="en-US" sz="2000" b="1" smtClean="0"/>
              <a:t>(inapplicable to non-binary trees)</a:t>
            </a:r>
            <a:endParaRPr lang="en-US" sz="2800" smtClean="0"/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3124200" y="1905000"/>
            <a:ext cx="5105400" cy="1200150"/>
          </a:xfrm>
          <a:prstGeom prst="rect">
            <a:avLst/>
          </a:prstGeom>
          <a:noFill/>
          <a:ln w="9525">
            <a:solidFill>
              <a:srgbClr val="BF0F1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Times" charset="0"/>
              </a:rPr>
              <a:t>algorithm</a:t>
            </a:r>
            <a:r>
              <a:rPr lang="en-US" sz="2000" b="0">
                <a:solidFill>
                  <a:srgbClr val="3B853E"/>
                </a:solidFill>
                <a:latin typeface="Times" charset="0"/>
              </a:rPr>
              <a:t> inOrder(v)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 b="0">
                <a:solidFill>
                  <a:srgbClr val="3B853E"/>
                </a:solidFill>
                <a:latin typeface="Times" charset="0"/>
              </a:rPr>
              <a:t>       </a:t>
            </a:r>
            <a:r>
              <a:rPr lang="en-US" sz="2000" b="0">
                <a:solidFill>
                  <a:schemeClr val="accent2"/>
                </a:solidFill>
                <a:latin typeface="Times" charset="0"/>
              </a:rPr>
              <a:t>recursively perform</a:t>
            </a:r>
            <a:r>
              <a:rPr lang="en-US" sz="2000" b="0">
                <a:solidFill>
                  <a:srgbClr val="3B853E"/>
                </a:solidFill>
                <a:latin typeface="Times" charset="0"/>
              </a:rPr>
              <a:t> inOrder(leftChild(v))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 b="0">
                <a:solidFill>
                  <a:srgbClr val="3B853E"/>
                </a:solidFill>
                <a:latin typeface="Times" charset="0"/>
              </a:rPr>
              <a:t>       “</a:t>
            </a:r>
            <a:r>
              <a:rPr lang="en-US" sz="2000" b="0">
                <a:solidFill>
                  <a:schemeClr val="accent2"/>
                </a:solidFill>
                <a:latin typeface="Times" charset="0"/>
              </a:rPr>
              <a:t>visit” node</a:t>
            </a:r>
            <a:r>
              <a:rPr lang="en-US" sz="2000" b="0">
                <a:solidFill>
                  <a:srgbClr val="3B853E"/>
                </a:solidFill>
                <a:latin typeface="Times" charset="0"/>
              </a:rPr>
              <a:t> v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 b="0">
                <a:solidFill>
                  <a:schemeClr val="accent2"/>
                </a:solidFill>
                <a:latin typeface="Times" charset="0"/>
              </a:rPr>
              <a:t>      recursively perform</a:t>
            </a:r>
            <a:r>
              <a:rPr lang="en-US" sz="2000" b="0">
                <a:latin typeface="Times" charset="0"/>
              </a:rPr>
              <a:t> </a:t>
            </a:r>
            <a:r>
              <a:rPr lang="en-US" sz="2000" b="0">
                <a:solidFill>
                  <a:srgbClr val="3B853E"/>
                </a:solidFill>
                <a:latin typeface="Times" charset="0"/>
              </a:rPr>
              <a:t>inOrder(rightChild(v))</a:t>
            </a:r>
            <a:endParaRPr lang="en-US" sz="2400">
              <a:latin typeface="Times" charset="0"/>
            </a:endParaRPr>
          </a:p>
        </p:txBody>
      </p:sp>
      <p:sp>
        <p:nvSpPr>
          <p:cNvPr id="92166" name="Text Box 8"/>
          <p:cNvSpPr txBox="1">
            <a:spLocks noChangeArrowheads="1"/>
          </p:cNvSpPr>
          <p:nvPr/>
        </p:nvSpPr>
        <p:spPr bwMode="auto">
          <a:xfrm>
            <a:off x="76200" y="3276600"/>
            <a:ext cx="4876800" cy="1200150"/>
          </a:xfrm>
          <a:prstGeom prst="rect">
            <a:avLst/>
          </a:prstGeom>
          <a:noFill/>
          <a:ln w="9525">
            <a:solidFill>
              <a:srgbClr val="BF0F1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buFontTx/>
              <a:buChar char="•"/>
            </a:pPr>
            <a:r>
              <a:rPr lang="en-US" sz="2000" b="0">
                <a:latin typeface="Times" charset="0"/>
              </a:rPr>
              <a:t>printing an arithmetic expression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b="0">
                <a:latin typeface="Times" charset="0"/>
              </a:rPr>
              <a:t>specialization of an inorder traversal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b="0">
                <a:latin typeface="Times" charset="0"/>
              </a:rPr>
              <a:t>print “(“ before traversing the left subtree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b="0">
                <a:latin typeface="Times" charset="0"/>
              </a:rPr>
              <a:t>print “)” after traversing the right subtree</a:t>
            </a:r>
            <a:endParaRPr lang="en-US" sz="2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2514600"/>
            <a:ext cx="6477000" cy="4343400"/>
          </a:xfrm>
        </p:spPr>
      </p:pic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 Tree Traversal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Generic traversal of a binary tree</a:t>
            </a:r>
          </a:p>
          <a:p>
            <a:endParaRPr lang="en-US" sz="2400" smtClean="0"/>
          </a:p>
          <a:p>
            <a:r>
              <a:rPr lang="en-US" sz="2400" smtClean="0"/>
              <a:t>the preorder, inorder, and postorder traversals are special cases of the Euler tour traversal</a:t>
            </a:r>
          </a:p>
          <a:p>
            <a:endParaRPr lang="en-US" sz="2400" smtClean="0"/>
          </a:p>
          <a:p>
            <a:r>
              <a:rPr lang="en-US" sz="2400" smtClean="0"/>
              <a:t>“walk around” the tree and</a:t>
            </a:r>
            <a:br>
              <a:rPr lang="en-US" sz="2400" smtClean="0"/>
            </a:br>
            <a:r>
              <a:rPr lang="en-US" sz="2400" smtClean="0"/>
              <a:t>visit each node three</a:t>
            </a:r>
            <a:br>
              <a:rPr lang="en-US" sz="2400" smtClean="0"/>
            </a:br>
            <a:r>
              <a:rPr lang="en-US" sz="2400" smtClean="0"/>
              <a:t>times:</a:t>
            </a:r>
          </a:p>
          <a:p>
            <a:pPr lvl="1"/>
            <a:r>
              <a:rPr lang="en-US" sz="2000" smtClean="0"/>
              <a:t>on the left</a:t>
            </a:r>
          </a:p>
          <a:p>
            <a:pPr lvl="1"/>
            <a:r>
              <a:rPr lang="en-US" sz="2000" smtClean="0"/>
              <a:t>from below</a:t>
            </a:r>
          </a:p>
          <a:p>
            <a:pPr lvl="1"/>
            <a:r>
              <a:rPr lang="en-US" sz="2000" smtClean="0"/>
              <a:t>on the right</a:t>
            </a:r>
          </a:p>
        </p:txBody>
      </p:sp>
    </p:spTree>
    <p:extLst>
      <p:ext uri="{BB962C8B-B14F-4D97-AF65-F5344CB8AC3E}">
        <p14:creationId xmlns:p14="http://schemas.microsoft.com/office/powerpoint/2010/main" val="36794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Introduction</a:t>
            </a:r>
            <a:endParaRPr lang="en-GB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91525" cy="5256212"/>
          </a:xfrm>
        </p:spPr>
        <p:txBody>
          <a:bodyPr/>
          <a:lstStyle/>
          <a:p>
            <a:pPr eaLnBrk="1" hangingPunct="1"/>
            <a:r>
              <a:rPr lang="en-IE" sz="2000" smtClean="0"/>
              <a:t>A Tree is a </a:t>
            </a:r>
            <a:r>
              <a:rPr lang="en-IE" sz="2000" b="1" u="sng" smtClean="0"/>
              <a:t>hierarchical ADT</a:t>
            </a:r>
            <a:r>
              <a:rPr lang="en-IE" sz="2000" smtClean="0"/>
              <a:t> where data is related in terms of parent-child relationships.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element (node) in the tree has </a:t>
            </a:r>
            <a:r>
              <a:rPr lang="en-IE" sz="1800" b="1" smtClean="0">
                <a:ea typeface="ＭＳ Ｐゴシック" charset="-128"/>
              </a:rPr>
              <a:t>at most 1 parent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element (node) may have </a:t>
            </a:r>
            <a:r>
              <a:rPr lang="en-IE" sz="1800" b="1" smtClean="0">
                <a:ea typeface="ＭＳ Ｐゴシック" charset="-128"/>
              </a:rPr>
              <a:t>0 or more children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tree will include exactly one element (node), known as the </a:t>
            </a:r>
            <a:r>
              <a:rPr lang="en-IE" sz="1800" b="1" smtClean="0">
                <a:ea typeface="ＭＳ Ｐゴシック" charset="-128"/>
              </a:rPr>
              <a:t>root</a:t>
            </a:r>
            <a:r>
              <a:rPr lang="en-IE" sz="1800" smtClean="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400" smtClean="0">
              <a:ea typeface="ＭＳ Ｐゴシック" charset="-128"/>
            </a:endParaRPr>
          </a:p>
          <a:p>
            <a:pPr eaLnBrk="1" hangingPunct="1"/>
            <a:r>
              <a:rPr lang="en-IE" sz="2000" smtClean="0"/>
              <a:t>Trees can be defined </a:t>
            </a:r>
            <a:r>
              <a:rPr lang="en-IE" sz="2000" b="1" smtClean="0"/>
              <a:t>recursively</a:t>
            </a:r>
            <a:r>
              <a:rPr lang="en-IE" sz="2000" smtClean="0"/>
              <a:t>: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A tree T consists of a root node, </a:t>
            </a:r>
            <a:r>
              <a:rPr lang="en-IE" sz="1800" i="1" smtClean="0">
                <a:ea typeface="ＭＳ Ｐゴシック" charset="-128"/>
              </a:rPr>
              <a:t>r</a:t>
            </a:r>
            <a:r>
              <a:rPr lang="en-IE" sz="1800" smtClean="0">
                <a:ea typeface="ＭＳ Ｐゴシック" charset="-128"/>
              </a:rPr>
              <a:t>, </a:t>
            </a:r>
            <a:br>
              <a:rPr lang="en-IE" sz="1800" smtClean="0">
                <a:ea typeface="ＭＳ Ｐゴシック" charset="-128"/>
              </a:rPr>
            </a:br>
            <a:r>
              <a:rPr lang="en-IE" sz="1800" smtClean="0">
                <a:ea typeface="ＭＳ Ｐゴシック" charset="-128"/>
              </a:rPr>
              <a:t>plus a set of subtrees whose roots</a:t>
            </a:r>
            <a:br>
              <a:rPr lang="en-IE" sz="1800" smtClean="0">
                <a:ea typeface="ＭＳ Ｐゴシック" charset="-128"/>
              </a:rPr>
            </a:br>
            <a:r>
              <a:rPr lang="en-IE" sz="1800" smtClean="0">
                <a:ea typeface="ＭＳ Ｐゴシック" charset="-128"/>
              </a:rPr>
              <a:t>are children of </a:t>
            </a:r>
            <a:r>
              <a:rPr lang="en-IE" sz="1800" i="1" smtClean="0">
                <a:ea typeface="ＭＳ Ｐゴシック" charset="-128"/>
              </a:rPr>
              <a:t>r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200" smtClean="0">
              <a:ea typeface="ＭＳ Ｐゴシック" charset="-128"/>
            </a:endParaRPr>
          </a:p>
          <a:p>
            <a:pPr eaLnBrk="1" hangingPunct="1"/>
            <a:r>
              <a:rPr lang="en-IE" sz="2000" smtClean="0"/>
              <a:t>Trees occur throughout the real world: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Family Trees</a:t>
            </a:r>
          </a:p>
        </p:txBody>
      </p:sp>
      <p:pic>
        <p:nvPicPr>
          <p:cNvPr id="5124" name="Picture 4" descr="kennedy_tre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4850" y="3497263"/>
            <a:ext cx="2501900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Comparison: Traversal Algorithms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079500"/>
            <a:ext cx="3657600" cy="12827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/>
              <a:t>preOrder: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/>
              <a:t>1.	</a:t>
            </a:r>
            <a:r>
              <a:rPr lang="en-US" sz="2400" b="1" smtClean="0"/>
              <a:t>visit this node</a:t>
            </a:r>
            <a:endParaRPr lang="en-US" sz="2400" smtClean="0"/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/>
              <a:t>2.	preOrder left child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/>
              <a:t>3. preOrder right child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2438400" y="2451100"/>
            <a:ext cx="3657600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inOrder: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1.	inOrder left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2.	</a:t>
            </a:r>
            <a:r>
              <a:rPr lang="en-US" sz="2400"/>
              <a:t>visit this node</a:t>
            </a:r>
            <a:endParaRPr lang="en-US" sz="2400" b="0"/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3.	inOrder right child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2438400" y="3721100"/>
            <a:ext cx="3657600" cy="123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postOrder: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1.	postOrder left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2.	postOrder right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3.	</a:t>
            </a:r>
            <a:r>
              <a:rPr lang="en-US" sz="2400"/>
              <a:t>visit this node</a:t>
            </a:r>
            <a:endParaRPr lang="en-US" sz="2400" b="0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108825" y="2133600"/>
            <a:ext cx="2036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only difference</a:t>
            </a:r>
            <a:br>
              <a:rPr lang="en-US" sz="2400" b="0">
                <a:latin typeface="Times New Roman" pitchFamily="18" charset="0"/>
              </a:rPr>
            </a:br>
            <a:r>
              <a:rPr lang="en-US" sz="2400" b="0">
                <a:latin typeface="Times New Roman" pitchFamily="18" charset="0"/>
              </a:rPr>
              <a:t>is when this</a:t>
            </a:r>
            <a:br>
              <a:rPr lang="en-US" sz="2400" b="0">
                <a:latin typeface="Times New Roman" pitchFamily="18" charset="0"/>
              </a:rPr>
            </a:br>
            <a:r>
              <a:rPr lang="en-US" sz="2400" b="0">
                <a:latin typeface="Times New Roman" pitchFamily="18" charset="0"/>
              </a:rPr>
              <a:t>step occurs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5562600" y="3124200"/>
            <a:ext cx="1524000" cy="1600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 flipV="1">
            <a:off x="5410200" y="3124200"/>
            <a:ext cx="1676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H="1" flipV="1">
            <a:off x="5334000" y="1600200"/>
            <a:ext cx="17526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2438400" y="5029200"/>
            <a:ext cx="36576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Euler: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1. </a:t>
            </a:r>
            <a:r>
              <a:rPr lang="en-US" sz="2400"/>
              <a:t>visit this node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2.	postOrder left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3. </a:t>
            </a:r>
            <a:r>
              <a:rPr lang="en-US" sz="2400"/>
              <a:t>Visit this node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4.	postOrder right child</a:t>
            </a:r>
          </a:p>
          <a:p>
            <a:pPr marL="342900" indent="-342900" algn="l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0"/>
              <a:t>5.	</a:t>
            </a:r>
            <a:r>
              <a:rPr lang="en-US" sz="2400"/>
              <a:t>visit this node</a:t>
            </a:r>
            <a:endParaRPr lang="en-US" sz="2400" b="0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 flipH="1">
            <a:off x="5867400" y="3124200"/>
            <a:ext cx="1219200" cy="2133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5867400" y="3124200"/>
            <a:ext cx="1219200" cy="2819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5943600" y="3200400"/>
            <a:ext cx="1143000" cy="3429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52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Introduction</a:t>
            </a:r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91525" cy="5256212"/>
          </a:xfrm>
        </p:spPr>
        <p:txBody>
          <a:bodyPr/>
          <a:lstStyle/>
          <a:p>
            <a:pPr eaLnBrk="1" hangingPunct="1"/>
            <a:r>
              <a:rPr lang="en-IE" sz="2000" smtClean="0"/>
              <a:t>A Tree is a </a:t>
            </a:r>
            <a:r>
              <a:rPr lang="en-IE" sz="2000" b="1" u="sng" smtClean="0"/>
              <a:t>hierarchical ADT</a:t>
            </a:r>
            <a:r>
              <a:rPr lang="en-IE" sz="2000" smtClean="0"/>
              <a:t> where data is related in terms of parent-child relationships.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element (node) in the tree has </a:t>
            </a:r>
            <a:r>
              <a:rPr lang="en-IE" sz="1800" b="1" smtClean="0">
                <a:ea typeface="ＭＳ Ｐゴシック" charset="-128"/>
              </a:rPr>
              <a:t>at most 1 parent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element (node) may have </a:t>
            </a:r>
            <a:r>
              <a:rPr lang="en-IE" sz="1800" b="1" smtClean="0">
                <a:ea typeface="ＭＳ Ｐゴシック" charset="-128"/>
              </a:rPr>
              <a:t>0 or more children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tree will include exactly one element (node), known as the </a:t>
            </a:r>
            <a:r>
              <a:rPr lang="en-IE" sz="1800" b="1" smtClean="0">
                <a:ea typeface="ＭＳ Ｐゴシック" charset="-128"/>
              </a:rPr>
              <a:t>root</a:t>
            </a:r>
            <a:r>
              <a:rPr lang="en-IE" sz="1800" smtClean="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400" smtClean="0">
              <a:ea typeface="ＭＳ Ｐゴシック" charset="-128"/>
            </a:endParaRPr>
          </a:p>
          <a:p>
            <a:pPr eaLnBrk="1" hangingPunct="1"/>
            <a:r>
              <a:rPr lang="en-IE" sz="2000" smtClean="0"/>
              <a:t>Trees can be defined </a:t>
            </a:r>
            <a:r>
              <a:rPr lang="en-IE" sz="2000" b="1" smtClean="0"/>
              <a:t>recursively</a:t>
            </a:r>
            <a:r>
              <a:rPr lang="en-IE" sz="2000" smtClean="0"/>
              <a:t>: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A tree T consists of a root node, </a:t>
            </a:r>
            <a:r>
              <a:rPr lang="en-IE" sz="1800" i="1" smtClean="0">
                <a:ea typeface="ＭＳ Ｐゴシック" charset="-128"/>
              </a:rPr>
              <a:t>r</a:t>
            </a:r>
            <a:r>
              <a:rPr lang="en-IE" sz="1800" smtClean="0">
                <a:ea typeface="ＭＳ Ｐゴシック" charset="-128"/>
              </a:rPr>
              <a:t>, </a:t>
            </a:r>
            <a:br>
              <a:rPr lang="en-IE" sz="1800" smtClean="0">
                <a:ea typeface="ＭＳ Ｐゴシック" charset="-128"/>
              </a:rPr>
            </a:br>
            <a:r>
              <a:rPr lang="en-IE" sz="1800" smtClean="0">
                <a:ea typeface="ＭＳ Ｐゴシック" charset="-128"/>
              </a:rPr>
              <a:t>plus a set of subtrees whose roots</a:t>
            </a:r>
            <a:br>
              <a:rPr lang="en-IE" sz="1800" smtClean="0">
                <a:ea typeface="ＭＳ Ｐゴシック" charset="-128"/>
              </a:rPr>
            </a:br>
            <a:r>
              <a:rPr lang="en-IE" sz="1800" smtClean="0">
                <a:ea typeface="ＭＳ Ｐゴシック" charset="-128"/>
              </a:rPr>
              <a:t>are children of </a:t>
            </a:r>
            <a:r>
              <a:rPr lang="en-IE" sz="1800" i="1" smtClean="0">
                <a:ea typeface="ＭＳ Ｐゴシック" charset="-128"/>
              </a:rPr>
              <a:t>r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200" smtClean="0">
              <a:ea typeface="ＭＳ Ｐゴシック" charset="-128"/>
            </a:endParaRPr>
          </a:p>
          <a:p>
            <a:pPr eaLnBrk="1" hangingPunct="1"/>
            <a:r>
              <a:rPr lang="en-IE" sz="2000" smtClean="0"/>
              <a:t>Trees occur throughout the real world: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Family Trees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Company Structures</a:t>
            </a:r>
          </a:p>
          <a:p>
            <a:pPr lvl="1" eaLnBrk="1" hangingPunct="1"/>
            <a:endParaRPr lang="en-IE" sz="1800" smtClean="0">
              <a:ea typeface="ＭＳ Ｐゴシック" charset="-128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500438"/>
            <a:ext cx="3522663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Introduction</a:t>
            </a:r>
            <a:endParaRPr lang="en-GB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91525" cy="5256212"/>
          </a:xfrm>
        </p:spPr>
        <p:txBody>
          <a:bodyPr/>
          <a:lstStyle/>
          <a:p>
            <a:pPr eaLnBrk="1" hangingPunct="1"/>
            <a:r>
              <a:rPr lang="en-IE" sz="2000" smtClean="0"/>
              <a:t>A Tree is a </a:t>
            </a:r>
            <a:r>
              <a:rPr lang="en-IE" sz="2000" b="1" u="sng" smtClean="0"/>
              <a:t>hierarchical ADT</a:t>
            </a:r>
            <a:r>
              <a:rPr lang="en-IE" sz="2000" smtClean="0"/>
              <a:t> where data is related in terms of parent-child relationships.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element (node) in the tree has </a:t>
            </a:r>
            <a:r>
              <a:rPr lang="en-IE" sz="1800" b="1" smtClean="0">
                <a:ea typeface="ＭＳ Ｐゴシック" charset="-128"/>
              </a:rPr>
              <a:t>at most 1 parent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element (node) may have </a:t>
            </a:r>
            <a:r>
              <a:rPr lang="en-IE" sz="1800" b="1" smtClean="0">
                <a:ea typeface="ＭＳ Ｐゴシック" charset="-128"/>
              </a:rPr>
              <a:t>0 or more children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Each tree will include exactly one element (node), known as the </a:t>
            </a:r>
            <a:r>
              <a:rPr lang="en-IE" sz="1800" b="1" smtClean="0">
                <a:ea typeface="ＭＳ Ｐゴシック" charset="-128"/>
              </a:rPr>
              <a:t>root</a:t>
            </a:r>
            <a:r>
              <a:rPr lang="en-IE" sz="1800" smtClean="0">
                <a:ea typeface="ＭＳ Ｐゴシック" charset="-128"/>
              </a:rPr>
              <a:t>, which has no parent.</a:t>
            </a:r>
          </a:p>
          <a:p>
            <a:pPr lvl="2" eaLnBrk="1" hangingPunct="1"/>
            <a:endParaRPr lang="en-IE" sz="1400" smtClean="0">
              <a:ea typeface="ＭＳ Ｐゴシック" charset="-128"/>
            </a:endParaRPr>
          </a:p>
          <a:p>
            <a:pPr eaLnBrk="1" hangingPunct="1"/>
            <a:r>
              <a:rPr lang="en-IE" sz="2000" smtClean="0"/>
              <a:t>Trees can be defined </a:t>
            </a:r>
            <a:r>
              <a:rPr lang="en-IE" sz="2000" b="1" smtClean="0"/>
              <a:t>recursively</a:t>
            </a:r>
            <a:r>
              <a:rPr lang="en-IE" sz="2000" smtClean="0"/>
              <a:t>: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A tree T consists of a root node, </a:t>
            </a:r>
            <a:r>
              <a:rPr lang="en-IE" sz="1800" i="1" smtClean="0">
                <a:ea typeface="ＭＳ Ｐゴシック" charset="-128"/>
              </a:rPr>
              <a:t>r</a:t>
            </a:r>
            <a:r>
              <a:rPr lang="en-IE" sz="1800" smtClean="0">
                <a:ea typeface="ＭＳ Ｐゴシック" charset="-128"/>
              </a:rPr>
              <a:t>, </a:t>
            </a:r>
            <a:br>
              <a:rPr lang="en-IE" sz="1800" smtClean="0">
                <a:ea typeface="ＭＳ Ｐゴシック" charset="-128"/>
              </a:rPr>
            </a:br>
            <a:r>
              <a:rPr lang="en-IE" sz="1800" smtClean="0">
                <a:ea typeface="ＭＳ Ｐゴシック" charset="-128"/>
              </a:rPr>
              <a:t>plus a set of subtrees whose roots</a:t>
            </a:r>
            <a:br>
              <a:rPr lang="en-IE" sz="1800" smtClean="0">
                <a:ea typeface="ＭＳ Ｐゴシック" charset="-128"/>
              </a:rPr>
            </a:br>
            <a:r>
              <a:rPr lang="en-IE" sz="1800" smtClean="0">
                <a:ea typeface="ＭＳ Ｐゴシック" charset="-128"/>
              </a:rPr>
              <a:t>are children of </a:t>
            </a:r>
            <a:r>
              <a:rPr lang="en-IE" sz="1800" i="1" smtClean="0">
                <a:ea typeface="ＭＳ Ｐゴシック" charset="-128"/>
              </a:rPr>
              <a:t>r</a:t>
            </a:r>
            <a:r>
              <a:rPr lang="en-IE" sz="1800" smtClean="0">
                <a:ea typeface="ＭＳ Ｐゴシック" charset="-128"/>
              </a:rPr>
              <a:t>.</a:t>
            </a:r>
          </a:p>
          <a:p>
            <a:pPr lvl="2" eaLnBrk="1" hangingPunct="1"/>
            <a:endParaRPr lang="en-IE" sz="1200" smtClean="0">
              <a:ea typeface="ＭＳ Ｐゴシック" charset="-128"/>
            </a:endParaRPr>
          </a:p>
          <a:p>
            <a:pPr eaLnBrk="1" hangingPunct="1"/>
            <a:r>
              <a:rPr lang="en-IE" sz="2000" smtClean="0"/>
              <a:t>Trees occur throughout the real world: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Family Trees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Company Structures</a:t>
            </a:r>
          </a:p>
          <a:p>
            <a:pPr lvl="1" eaLnBrk="1" hangingPunct="1"/>
            <a:r>
              <a:rPr lang="en-IE" sz="1800" smtClean="0">
                <a:ea typeface="ＭＳ Ｐゴシック" charset="-128"/>
              </a:rPr>
              <a:t>File Systems</a:t>
            </a:r>
          </a:p>
          <a:p>
            <a:pPr lvl="1" eaLnBrk="1" hangingPunct="1"/>
            <a:endParaRPr lang="en-IE" sz="1800" smtClean="0">
              <a:ea typeface="ＭＳ Ｐゴシック" charset="-128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3605213"/>
            <a:ext cx="36798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8195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smtClean="0"/>
              <a:t>Root </a:t>
            </a:r>
            <a:r>
              <a:rPr lang="en-IE" sz="2000" smtClean="0"/>
              <a:t>of tree: A</a:t>
            </a:r>
          </a:p>
          <a:p>
            <a:pPr lvl="1"/>
            <a:r>
              <a:rPr lang="en-IE" sz="1800" smtClean="0">
                <a:ea typeface="ＭＳ Ｐゴシック" charset="-128"/>
              </a:rPr>
              <a:t>The only node with no parent</a:t>
            </a:r>
          </a:p>
        </p:txBody>
      </p:sp>
      <p:sp>
        <p:nvSpPr>
          <p:cNvPr id="8196" name="Oval 9"/>
          <p:cNvSpPr>
            <a:spLocks noChangeArrowheads="1"/>
          </p:cNvSpPr>
          <p:nvPr/>
        </p:nvSpPr>
        <p:spPr bwMode="auto">
          <a:xfrm>
            <a:off x="5453063" y="1452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7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8198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8199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8200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8201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8202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8203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8204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8205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8206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4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5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6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8217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8218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9219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smtClean="0"/>
              <a:t>Root </a:t>
            </a:r>
            <a:r>
              <a:rPr lang="en-IE" sz="2000" smtClean="0"/>
              <a:t>of tree: A</a:t>
            </a:r>
          </a:p>
          <a:p>
            <a:pPr lvl="1"/>
            <a:endParaRPr lang="en-IE" sz="1800" smtClean="0">
              <a:ea typeface="ＭＳ Ｐゴシック" charset="-128"/>
            </a:endParaRPr>
          </a:p>
          <a:p>
            <a:r>
              <a:rPr lang="en-IE" sz="2000" b="1" smtClean="0"/>
              <a:t>Parent</a:t>
            </a:r>
            <a:r>
              <a:rPr lang="en-IE" sz="2000" smtClean="0"/>
              <a:t> of H: F</a:t>
            </a:r>
            <a:endParaRPr lang="en-IE" sz="1800" b="1" smtClean="0"/>
          </a:p>
          <a:p>
            <a:pPr lvl="1"/>
            <a:r>
              <a:rPr lang="en-IE" sz="1600" smtClean="0">
                <a:ea typeface="ＭＳ Ｐゴシック" charset="-128"/>
              </a:rPr>
              <a:t>C is the parent of F</a:t>
            </a:r>
          </a:p>
          <a:p>
            <a:pPr lvl="1"/>
            <a:r>
              <a:rPr lang="en-IE" sz="1600" smtClean="0">
                <a:ea typeface="ＭＳ Ｐゴシック" charset="-128"/>
              </a:rPr>
              <a:t>A is the parent of C</a:t>
            </a:r>
          </a:p>
        </p:txBody>
      </p:sp>
      <p:sp>
        <p:nvSpPr>
          <p:cNvPr id="9220" name="Oval 9"/>
          <p:cNvSpPr>
            <a:spLocks noChangeArrowheads="1"/>
          </p:cNvSpPr>
          <p:nvPr/>
        </p:nvSpPr>
        <p:spPr bwMode="auto">
          <a:xfrm>
            <a:off x="6072188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1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9222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9223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9224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9225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9226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9227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9228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9229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9230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9231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2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3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5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6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7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8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39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40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9241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9242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243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10243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smtClean="0"/>
              <a:t>Root </a:t>
            </a:r>
            <a:r>
              <a:rPr lang="en-IE" sz="2000" smtClean="0"/>
              <a:t>of tree: A</a:t>
            </a:r>
            <a:endParaRPr lang="en-IE" sz="1800" smtClean="0"/>
          </a:p>
          <a:p>
            <a:r>
              <a:rPr lang="en-IE" sz="2000" b="1" smtClean="0"/>
              <a:t>Parent</a:t>
            </a:r>
            <a:r>
              <a:rPr lang="en-IE" sz="2000" smtClean="0"/>
              <a:t> of H: F</a:t>
            </a:r>
          </a:p>
          <a:p>
            <a:pPr lvl="1"/>
            <a:endParaRPr lang="en-IE" sz="1800" b="1" smtClean="0">
              <a:ea typeface="ＭＳ Ｐゴシック" charset="-128"/>
            </a:endParaRPr>
          </a:p>
          <a:p>
            <a:r>
              <a:rPr lang="en-IE" sz="2000" b="1" smtClean="0"/>
              <a:t>Children</a:t>
            </a:r>
            <a:r>
              <a:rPr lang="en-IE" sz="2000" smtClean="0"/>
              <a:t> of J: K and L</a:t>
            </a:r>
          </a:p>
          <a:p>
            <a:pPr lvl="1"/>
            <a:r>
              <a:rPr lang="en-IE" sz="1800" smtClean="0">
                <a:ea typeface="ＭＳ Ｐゴシック" charset="-128"/>
              </a:rPr>
              <a:t>K is a child of J</a:t>
            </a:r>
          </a:p>
          <a:p>
            <a:pPr lvl="1"/>
            <a:r>
              <a:rPr lang="en-IE" sz="1800" smtClean="0">
                <a:ea typeface="ＭＳ Ｐゴシック" charset="-128"/>
              </a:rPr>
              <a:t>L is a child of J</a:t>
            </a:r>
          </a:p>
        </p:txBody>
      </p:sp>
      <p:sp>
        <p:nvSpPr>
          <p:cNvPr id="10244" name="Oval 9"/>
          <p:cNvSpPr>
            <a:spLocks noChangeArrowheads="1"/>
          </p:cNvSpPr>
          <p:nvPr/>
        </p:nvSpPr>
        <p:spPr bwMode="auto">
          <a:xfrm>
            <a:off x="666750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5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0246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0248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0249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0251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0252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0253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0254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7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8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0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1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3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4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0265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0266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7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0268" name="Oval 9"/>
          <p:cNvSpPr>
            <a:spLocks noChangeArrowheads="1"/>
          </p:cNvSpPr>
          <p:nvPr/>
        </p:nvSpPr>
        <p:spPr bwMode="auto">
          <a:xfrm>
            <a:off x="8096250" y="5643563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Trees: Terminology</a:t>
            </a:r>
            <a:endParaRPr lang="en-GB" smtClean="0"/>
          </a:p>
        </p:txBody>
      </p:sp>
      <p:sp>
        <p:nvSpPr>
          <p:cNvPr id="11267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000" b="1" smtClean="0"/>
              <a:t>Root </a:t>
            </a:r>
            <a:r>
              <a:rPr lang="en-IE" sz="2000" smtClean="0"/>
              <a:t>of tree: A</a:t>
            </a:r>
            <a:endParaRPr lang="en-IE" sz="1800" smtClean="0"/>
          </a:p>
          <a:p>
            <a:r>
              <a:rPr lang="en-IE" sz="2000" b="1" smtClean="0"/>
              <a:t>Parent</a:t>
            </a:r>
            <a:r>
              <a:rPr lang="en-IE" sz="2000" smtClean="0"/>
              <a:t> of H: F</a:t>
            </a:r>
            <a:endParaRPr lang="en-IE" sz="1800" b="1" smtClean="0"/>
          </a:p>
          <a:p>
            <a:r>
              <a:rPr lang="en-IE" sz="2000" b="1" smtClean="0"/>
              <a:t>Children</a:t>
            </a:r>
            <a:r>
              <a:rPr lang="en-IE" sz="2000" smtClean="0"/>
              <a:t> of J: K and L</a:t>
            </a:r>
          </a:p>
          <a:p>
            <a:pPr lvl="1">
              <a:buFont typeface="Wingdings" charset="2"/>
              <a:buNone/>
            </a:pPr>
            <a:endParaRPr lang="en-IE" sz="1800" smtClean="0">
              <a:ea typeface="ＭＳ Ｐゴシック" charset="-128"/>
            </a:endParaRPr>
          </a:p>
          <a:p>
            <a:r>
              <a:rPr lang="en-IE" sz="2000" b="1" smtClean="0"/>
              <a:t>Sibling</a:t>
            </a:r>
            <a:r>
              <a:rPr lang="en-IE" sz="2000" smtClean="0"/>
              <a:t> of F: G</a:t>
            </a:r>
          </a:p>
          <a:p>
            <a:pPr lvl="1"/>
            <a:r>
              <a:rPr lang="en-IE" sz="1800" smtClean="0">
                <a:ea typeface="ＭＳ Ｐゴシック" charset="-128"/>
              </a:rPr>
              <a:t>Sibling of G: F</a:t>
            </a:r>
          </a:p>
          <a:p>
            <a:pPr lvl="1"/>
            <a:r>
              <a:rPr lang="en-IE" sz="1800" smtClean="0">
                <a:ea typeface="ＭＳ Ｐゴシック" charset="-128"/>
              </a:rPr>
              <a:t>J does not have a sibling!</a:t>
            </a:r>
          </a:p>
        </p:txBody>
      </p:sp>
      <p:sp>
        <p:nvSpPr>
          <p:cNvPr id="11268" name="Oval 9"/>
          <p:cNvSpPr>
            <a:spLocks noChangeArrowheads="1"/>
          </p:cNvSpPr>
          <p:nvPr/>
        </p:nvSpPr>
        <p:spPr bwMode="auto">
          <a:xfrm>
            <a:off x="7143750" y="3143250"/>
            <a:ext cx="762000" cy="685800"/>
          </a:xfrm>
          <a:prstGeom prst="ellipse">
            <a:avLst/>
          </a:prstGeom>
          <a:noFill/>
          <a:ln w="38100">
            <a:solidFill>
              <a:srgbClr val="FF1414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9" name="Oval 2"/>
          <p:cNvSpPr>
            <a:spLocks noChangeArrowheads="1"/>
          </p:cNvSpPr>
          <p:nvPr/>
        </p:nvSpPr>
        <p:spPr bwMode="auto">
          <a:xfrm>
            <a:off x="5605463" y="1566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1270" name="Oval 3"/>
          <p:cNvSpPr>
            <a:spLocks noChangeArrowheads="1"/>
          </p:cNvSpPr>
          <p:nvPr/>
        </p:nvSpPr>
        <p:spPr bwMode="auto">
          <a:xfrm>
            <a:off x="48434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1271" name="Oval 4"/>
          <p:cNvSpPr>
            <a:spLocks noChangeArrowheads="1"/>
          </p:cNvSpPr>
          <p:nvPr/>
        </p:nvSpPr>
        <p:spPr bwMode="auto">
          <a:xfrm>
            <a:off x="5453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11272" name="Oval 5"/>
          <p:cNvSpPr>
            <a:spLocks noChangeArrowheads="1"/>
          </p:cNvSpPr>
          <p:nvPr/>
        </p:nvSpPr>
        <p:spPr bwMode="auto">
          <a:xfrm>
            <a:off x="3929063" y="3167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6443663" y="2405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5834063" y="4233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</a:t>
            </a:r>
          </a:p>
        </p:txBody>
      </p:sp>
      <p:sp>
        <p:nvSpPr>
          <p:cNvPr id="11275" name="Oval 8"/>
          <p:cNvSpPr>
            <a:spLocks noChangeArrowheads="1"/>
          </p:cNvSpPr>
          <p:nvPr/>
        </p:nvSpPr>
        <p:spPr bwMode="auto">
          <a:xfrm>
            <a:off x="72818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G</a:t>
            </a:r>
          </a:p>
        </p:txBody>
      </p:sp>
      <p:sp>
        <p:nvSpPr>
          <p:cNvPr id="11276" name="Oval 9"/>
          <p:cNvSpPr>
            <a:spLocks noChangeArrowheads="1"/>
          </p:cNvSpPr>
          <p:nvPr/>
        </p:nvSpPr>
        <p:spPr bwMode="auto">
          <a:xfrm>
            <a:off x="6215063" y="3243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11277" name="Oval 10"/>
          <p:cNvSpPr>
            <a:spLocks noChangeArrowheads="1"/>
          </p:cNvSpPr>
          <p:nvPr/>
        </p:nvSpPr>
        <p:spPr bwMode="auto">
          <a:xfrm>
            <a:off x="8043863" y="4081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1278" name="Oval 11"/>
          <p:cNvSpPr>
            <a:spLocks noChangeArrowheads="1"/>
          </p:cNvSpPr>
          <p:nvPr/>
        </p:nvSpPr>
        <p:spPr bwMode="auto">
          <a:xfrm>
            <a:off x="7662863" y="4995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1279" name="Line 12"/>
          <p:cNvSpPr>
            <a:spLocks noChangeShapeType="1"/>
          </p:cNvSpPr>
          <p:nvPr/>
        </p:nvSpPr>
        <p:spPr bwMode="auto">
          <a:xfrm flipH="1">
            <a:off x="52244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0" name="Line 13"/>
          <p:cNvSpPr>
            <a:spLocks noChangeShapeType="1"/>
          </p:cNvSpPr>
          <p:nvPr/>
        </p:nvSpPr>
        <p:spPr bwMode="auto">
          <a:xfrm flipH="1">
            <a:off x="4310063" y="27860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1" name="Line 14"/>
          <p:cNvSpPr>
            <a:spLocks noChangeShapeType="1"/>
          </p:cNvSpPr>
          <p:nvPr/>
        </p:nvSpPr>
        <p:spPr bwMode="auto">
          <a:xfrm>
            <a:off x="6062663" y="20240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2" name="Line 15"/>
          <p:cNvSpPr>
            <a:spLocks noChangeShapeType="1"/>
          </p:cNvSpPr>
          <p:nvPr/>
        </p:nvSpPr>
        <p:spPr bwMode="auto">
          <a:xfrm>
            <a:off x="5224463" y="28622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3" name="Line 16"/>
          <p:cNvSpPr>
            <a:spLocks noChangeShapeType="1"/>
          </p:cNvSpPr>
          <p:nvPr/>
        </p:nvSpPr>
        <p:spPr bwMode="auto">
          <a:xfrm flipH="1">
            <a:off x="6519863" y="29384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4" name="Line 17"/>
          <p:cNvSpPr>
            <a:spLocks noChangeShapeType="1"/>
          </p:cNvSpPr>
          <p:nvPr/>
        </p:nvSpPr>
        <p:spPr bwMode="auto">
          <a:xfrm>
            <a:off x="6900863" y="2862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5" name="Line 18"/>
          <p:cNvSpPr>
            <a:spLocks noChangeShapeType="1"/>
          </p:cNvSpPr>
          <p:nvPr/>
        </p:nvSpPr>
        <p:spPr bwMode="auto">
          <a:xfrm flipH="1">
            <a:off x="6138863" y="37004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6" name="Line 19"/>
          <p:cNvSpPr>
            <a:spLocks noChangeShapeType="1"/>
          </p:cNvSpPr>
          <p:nvPr/>
        </p:nvSpPr>
        <p:spPr bwMode="auto">
          <a:xfrm>
            <a:off x="7662863" y="36242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7" name="Line 20"/>
          <p:cNvSpPr>
            <a:spLocks noChangeShapeType="1"/>
          </p:cNvSpPr>
          <p:nvPr/>
        </p:nvSpPr>
        <p:spPr bwMode="auto">
          <a:xfrm flipH="1">
            <a:off x="7967663" y="45386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88" name="Oval 21"/>
          <p:cNvSpPr>
            <a:spLocks noChangeArrowheads="1"/>
          </p:cNvSpPr>
          <p:nvPr/>
        </p:nvSpPr>
        <p:spPr bwMode="auto">
          <a:xfrm>
            <a:off x="82724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</a:t>
            </a:r>
          </a:p>
        </p:txBody>
      </p:sp>
      <p:sp>
        <p:nvSpPr>
          <p:cNvPr id="11289" name="Oval 22"/>
          <p:cNvSpPr>
            <a:spLocks noChangeArrowheads="1"/>
          </p:cNvSpPr>
          <p:nvPr/>
        </p:nvSpPr>
        <p:spPr bwMode="auto">
          <a:xfrm>
            <a:off x="6824663" y="5757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11290" name="Line 23"/>
          <p:cNvSpPr>
            <a:spLocks noChangeShapeType="1"/>
          </p:cNvSpPr>
          <p:nvPr/>
        </p:nvSpPr>
        <p:spPr bwMode="auto">
          <a:xfrm flipH="1">
            <a:off x="7205663" y="537686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291" name="Line 24"/>
          <p:cNvSpPr>
            <a:spLocks noChangeShapeType="1"/>
          </p:cNvSpPr>
          <p:nvPr/>
        </p:nvSpPr>
        <p:spPr bwMode="auto">
          <a:xfrm>
            <a:off x="8043863" y="537686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30838</TotalTime>
  <Words>1561</Words>
  <Application>Microsoft Office PowerPoint</Application>
  <PresentationFormat>On-screen Show (4:3)</PresentationFormat>
  <Paragraphs>492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Radial</vt:lpstr>
      <vt:lpstr>Trees</vt:lpstr>
      <vt:lpstr>Trees: Introduction</vt:lpstr>
      <vt:lpstr>Trees: Introduction</vt:lpstr>
      <vt:lpstr>Trees: Introduction</vt:lpstr>
      <vt:lpstr>Trees: Introduction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Terminology</vt:lpstr>
      <vt:lpstr>Trees: Properties</vt:lpstr>
      <vt:lpstr>Trees: Properties</vt:lpstr>
      <vt:lpstr>Tree ADT</vt:lpstr>
      <vt:lpstr>Tree Interface</vt:lpstr>
      <vt:lpstr>Binary Trees</vt:lpstr>
      <vt:lpstr>Binary Tree</vt:lpstr>
      <vt:lpstr>Example: Arithmetic Operations</vt:lpstr>
      <vt:lpstr>Binary Tree ADT</vt:lpstr>
      <vt:lpstr>Tree Traversal</vt:lpstr>
      <vt:lpstr>Tree Traversal</vt:lpstr>
      <vt:lpstr>Pre-Order Tree Traversal</vt:lpstr>
      <vt:lpstr>Post-Order Tree Traversal</vt:lpstr>
      <vt:lpstr>In-Order Tree Traversal</vt:lpstr>
      <vt:lpstr>Euler Tour Tree Traversal</vt:lpstr>
      <vt:lpstr>Comparison: Traversal Algorithms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697</cp:revision>
  <cp:lastPrinted>2009-02-10T14:30:02Z</cp:lastPrinted>
  <dcterms:created xsi:type="dcterms:W3CDTF">2009-02-10T11:22:06Z</dcterms:created>
  <dcterms:modified xsi:type="dcterms:W3CDTF">2014-04-04T10:18:23Z</dcterms:modified>
</cp:coreProperties>
</file>