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41"/>
  </p:notesMasterIdLst>
  <p:sldIdLst>
    <p:sldId id="289" r:id="rId2"/>
    <p:sldId id="293" r:id="rId3"/>
    <p:sldId id="280" r:id="rId4"/>
    <p:sldId id="281" r:id="rId5"/>
    <p:sldId id="282" r:id="rId6"/>
    <p:sldId id="290" r:id="rId7"/>
    <p:sldId id="257" r:id="rId8"/>
    <p:sldId id="288" r:id="rId9"/>
    <p:sldId id="291" r:id="rId10"/>
    <p:sldId id="294" r:id="rId11"/>
    <p:sldId id="292" r:id="rId12"/>
    <p:sldId id="258" r:id="rId13"/>
    <p:sldId id="259" r:id="rId14"/>
    <p:sldId id="260" r:id="rId15"/>
    <p:sldId id="261" r:id="rId16"/>
    <p:sldId id="285" r:id="rId17"/>
    <p:sldId id="286" r:id="rId18"/>
    <p:sldId id="287" r:id="rId19"/>
    <p:sldId id="263" r:id="rId20"/>
    <p:sldId id="264" r:id="rId21"/>
    <p:sldId id="266" r:id="rId22"/>
    <p:sldId id="265"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4" r:id="rId37"/>
    <p:sldId id="296" r:id="rId38"/>
    <p:sldId id="297" r:id="rId39"/>
    <p:sldId id="29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77119" autoAdjust="0"/>
  </p:normalViewPr>
  <p:slideViewPr>
    <p:cSldViewPr snapToGrid="0" snapToObjects="1">
      <p:cViewPr varScale="1">
        <p:scale>
          <a:sx n="51" d="100"/>
          <a:sy n="51" d="100"/>
        </p:scale>
        <p:origin x="1400" y="192"/>
      </p:cViewPr>
      <p:guideLst>
        <p:guide orient="horz" pos="2160"/>
        <p:guide pos="2880"/>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989E6-C8B1-1C49-A802-C984AE171559}"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GB"/>
        </a:p>
      </dgm:t>
    </dgm:pt>
    <dgm:pt modelId="{B728E05E-A7EA-6447-BF19-3C1548FC118C}">
      <dgm:prSet phldrT="[Text]"/>
      <dgm:spPr/>
      <dgm:t>
        <a:bodyPr/>
        <a:lstStyle/>
        <a:p>
          <a:r>
            <a:rPr lang="en-GB" dirty="0"/>
            <a:t>Course</a:t>
          </a:r>
        </a:p>
      </dgm:t>
    </dgm:pt>
    <dgm:pt modelId="{BD33A3F7-0617-3C42-A8CE-2975DD87CEF6}" type="parTrans" cxnId="{299B300F-8E60-F446-80DF-4EC9F35551A9}">
      <dgm:prSet/>
      <dgm:spPr/>
      <dgm:t>
        <a:bodyPr/>
        <a:lstStyle/>
        <a:p>
          <a:endParaRPr lang="en-GB"/>
        </a:p>
      </dgm:t>
    </dgm:pt>
    <dgm:pt modelId="{C1FD74D9-F8AC-0C43-849E-1A4EB58D045A}" type="sibTrans" cxnId="{299B300F-8E60-F446-80DF-4EC9F35551A9}">
      <dgm:prSet/>
      <dgm:spPr/>
      <dgm:t>
        <a:bodyPr/>
        <a:lstStyle/>
        <a:p>
          <a:endParaRPr lang="en-GB"/>
        </a:p>
      </dgm:t>
    </dgm:pt>
    <dgm:pt modelId="{B200DFB9-9F55-0D4D-9436-37C1F3D5D1D6}" type="asst">
      <dgm:prSet phldrT="[Text]"/>
      <dgm:spPr/>
      <dgm:t>
        <a:bodyPr/>
        <a:lstStyle/>
        <a:p>
          <a:r>
            <a:rPr lang="en-GB" dirty="0"/>
            <a:t>Prerequisite</a:t>
          </a:r>
        </a:p>
      </dgm:t>
    </dgm:pt>
    <dgm:pt modelId="{EDD8BF3E-4C9C-C04D-AB75-C057FF4E626E}" type="sibTrans" cxnId="{0619DE19-FE3A-694D-A286-0B81CF2AD094}">
      <dgm:prSet/>
      <dgm:spPr/>
      <dgm:t>
        <a:bodyPr/>
        <a:lstStyle/>
        <a:p>
          <a:endParaRPr lang="en-GB"/>
        </a:p>
      </dgm:t>
    </dgm:pt>
    <dgm:pt modelId="{3CB2E9F6-BEE1-774F-AAB0-82FB81779946}" type="parTrans" cxnId="{0619DE19-FE3A-694D-A286-0B81CF2AD094}">
      <dgm:prSet/>
      <dgm:spPr>
        <a:ln w="19050">
          <a:solidFill>
            <a:schemeClr val="accent2"/>
          </a:solidFill>
          <a:tailEnd type="triangle" w="lg" len="med"/>
        </a:ln>
      </dgm:spPr>
      <dgm:t>
        <a:bodyPr/>
        <a:lstStyle/>
        <a:p>
          <a:endParaRPr lang="en-GB"/>
        </a:p>
      </dgm:t>
    </dgm:pt>
    <dgm:pt modelId="{ED76B9DE-6416-9A48-8D23-D193A9F393F6}" type="asst">
      <dgm:prSet phldrT="[Text]"/>
      <dgm:spPr/>
      <dgm:t>
        <a:bodyPr/>
        <a:lstStyle/>
        <a:p>
          <a:r>
            <a:rPr lang="en-GB" dirty="0"/>
            <a:t>Session</a:t>
          </a:r>
        </a:p>
      </dgm:t>
    </dgm:pt>
    <dgm:pt modelId="{3F0EC00C-6C53-B748-8083-E2AFC80F46AE}" type="parTrans" cxnId="{E6D868CA-8B43-6A47-B164-AF0338ACB7B1}">
      <dgm:prSet/>
      <dgm:spPr>
        <a:ln w="19050">
          <a:solidFill>
            <a:schemeClr val="accent2"/>
          </a:solidFill>
          <a:tailEnd type="triangle" w="lg" len="med"/>
        </a:ln>
      </dgm:spPr>
      <dgm:t>
        <a:bodyPr/>
        <a:lstStyle/>
        <a:p>
          <a:endParaRPr lang="en-GB"/>
        </a:p>
      </dgm:t>
    </dgm:pt>
    <dgm:pt modelId="{7379806C-9FC4-6842-9A1C-F0EF9DBDA50B}" type="sibTrans" cxnId="{E6D868CA-8B43-6A47-B164-AF0338ACB7B1}">
      <dgm:prSet/>
      <dgm:spPr/>
      <dgm:t>
        <a:bodyPr/>
        <a:lstStyle/>
        <a:p>
          <a:endParaRPr lang="en-GB"/>
        </a:p>
      </dgm:t>
    </dgm:pt>
    <dgm:pt modelId="{707973C7-F8BE-1947-99D1-3722D2DD3D83}" type="asst">
      <dgm:prSet phldrT="[Text]"/>
      <dgm:spPr/>
      <dgm:t>
        <a:bodyPr/>
        <a:lstStyle/>
        <a:p>
          <a:r>
            <a:rPr lang="en-GB" dirty="0"/>
            <a:t>Teacher</a:t>
          </a:r>
        </a:p>
      </dgm:t>
    </dgm:pt>
    <dgm:pt modelId="{B7A6A8FE-C039-1644-A7A6-2418073FD07B}" type="parTrans" cxnId="{656A8CDB-8158-FA4B-8508-1F63F06EF2FB}">
      <dgm:prSet/>
      <dgm:spPr>
        <a:ln w="19050">
          <a:solidFill>
            <a:schemeClr val="accent2"/>
          </a:solidFill>
          <a:tailEnd type="triangle" w="lg" len="med"/>
        </a:ln>
      </dgm:spPr>
      <dgm:t>
        <a:bodyPr/>
        <a:lstStyle/>
        <a:p>
          <a:endParaRPr lang="en-GB"/>
        </a:p>
      </dgm:t>
    </dgm:pt>
    <dgm:pt modelId="{94613141-674C-F746-A997-47A1DD1C2B40}" type="sibTrans" cxnId="{656A8CDB-8158-FA4B-8508-1F63F06EF2FB}">
      <dgm:prSet/>
      <dgm:spPr/>
      <dgm:t>
        <a:bodyPr/>
        <a:lstStyle/>
        <a:p>
          <a:endParaRPr lang="en-GB"/>
        </a:p>
      </dgm:t>
    </dgm:pt>
    <dgm:pt modelId="{9C9C80F1-78C4-1345-8763-A1368108AC8F}" type="asst">
      <dgm:prSet phldrT="[Text]"/>
      <dgm:spPr/>
      <dgm:t>
        <a:bodyPr/>
        <a:lstStyle/>
        <a:p>
          <a:r>
            <a:rPr lang="en-GB" dirty="0"/>
            <a:t>Student</a:t>
          </a:r>
        </a:p>
      </dgm:t>
    </dgm:pt>
    <dgm:pt modelId="{CED7614C-C56C-DC44-AE8B-E9824390E1D8}" type="parTrans" cxnId="{29651732-277A-A748-847D-663AC44543AF}">
      <dgm:prSet/>
      <dgm:spPr>
        <a:ln w="19050">
          <a:solidFill>
            <a:schemeClr val="accent2"/>
          </a:solidFill>
          <a:tailEnd type="triangle" w="lg" len="med"/>
        </a:ln>
      </dgm:spPr>
      <dgm:t>
        <a:bodyPr/>
        <a:lstStyle/>
        <a:p>
          <a:endParaRPr lang="en-GB"/>
        </a:p>
      </dgm:t>
    </dgm:pt>
    <dgm:pt modelId="{E9833F53-F9D7-AB47-923B-DEC3E61CE192}" type="sibTrans" cxnId="{29651732-277A-A748-847D-663AC44543AF}">
      <dgm:prSet/>
      <dgm:spPr/>
      <dgm:t>
        <a:bodyPr/>
        <a:lstStyle/>
        <a:p>
          <a:endParaRPr lang="en-GB"/>
        </a:p>
      </dgm:t>
    </dgm:pt>
    <dgm:pt modelId="{79E88981-9C8F-AB46-A2DA-473B2A79F129}" type="pres">
      <dgm:prSet presAssocID="{B45989E6-C8B1-1C49-A802-C984AE171559}" presName="hierChild1" presStyleCnt="0">
        <dgm:presLayoutVars>
          <dgm:orgChart val="1"/>
          <dgm:chPref val="1"/>
          <dgm:dir/>
          <dgm:animOne val="branch"/>
          <dgm:animLvl val="lvl"/>
          <dgm:resizeHandles/>
        </dgm:presLayoutVars>
      </dgm:prSet>
      <dgm:spPr/>
    </dgm:pt>
    <dgm:pt modelId="{49F5383C-8FBC-A448-B61F-353B96159081}" type="pres">
      <dgm:prSet presAssocID="{B728E05E-A7EA-6447-BF19-3C1548FC118C}" presName="hierRoot1" presStyleCnt="0">
        <dgm:presLayoutVars>
          <dgm:hierBranch val="init"/>
        </dgm:presLayoutVars>
      </dgm:prSet>
      <dgm:spPr/>
    </dgm:pt>
    <dgm:pt modelId="{9A86F1A4-B521-7E46-BE88-7FA18AE301F3}" type="pres">
      <dgm:prSet presAssocID="{B728E05E-A7EA-6447-BF19-3C1548FC118C}" presName="rootComposite1" presStyleCnt="0"/>
      <dgm:spPr/>
    </dgm:pt>
    <dgm:pt modelId="{AA524133-3922-9441-A0CD-CD5E58AC02D4}" type="pres">
      <dgm:prSet presAssocID="{B728E05E-A7EA-6447-BF19-3C1548FC118C}" presName="rootText1" presStyleLbl="node0" presStyleIdx="0" presStyleCnt="1">
        <dgm:presLayoutVars>
          <dgm:chPref val="3"/>
        </dgm:presLayoutVars>
      </dgm:prSet>
      <dgm:spPr/>
    </dgm:pt>
    <dgm:pt modelId="{1D75F082-EA47-9C4C-8F55-C55015A369B8}" type="pres">
      <dgm:prSet presAssocID="{B728E05E-A7EA-6447-BF19-3C1548FC118C}" presName="rootConnector1" presStyleLbl="node1" presStyleIdx="0" presStyleCnt="0"/>
      <dgm:spPr/>
    </dgm:pt>
    <dgm:pt modelId="{1604400D-01E1-A042-9DEE-51354E53ED4D}" type="pres">
      <dgm:prSet presAssocID="{B728E05E-A7EA-6447-BF19-3C1548FC118C}" presName="hierChild2" presStyleCnt="0"/>
      <dgm:spPr/>
    </dgm:pt>
    <dgm:pt modelId="{631A73A5-572A-2F49-BE49-CF00797DF348}" type="pres">
      <dgm:prSet presAssocID="{B728E05E-A7EA-6447-BF19-3C1548FC118C}" presName="hierChild3" presStyleCnt="0"/>
      <dgm:spPr/>
    </dgm:pt>
    <dgm:pt modelId="{AFE8FE21-F022-9B4B-8423-F41CF7AB7138}" type="pres">
      <dgm:prSet presAssocID="{3CB2E9F6-BEE1-774F-AAB0-82FB81779946}" presName="Name111" presStyleLbl="parChTrans1D2" presStyleIdx="0" presStyleCnt="2"/>
      <dgm:spPr/>
    </dgm:pt>
    <dgm:pt modelId="{3E9D5466-1A2E-964E-ABE6-58E1675A6DA8}" type="pres">
      <dgm:prSet presAssocID="{B200DFB9-9F55-0D4D-9436-37C1F3D5D1D6}" presName="hierRoot3" presStyleCnt="0">
        <dgm:presLayoutVars>
          <dgm:hierBranch val="init"/>
        </dgm:presLayoutVars>
      </dgm:prSet>
      <dgm:spPr/>
    </dgm:pt>
    <dgm:pt modelId="{03A2EC9C-77D6-F34B-926F-4272897638C0}" type="pres">
      <dgm:prSet presAssocID="{B200DFB9-9F55-0D4D-9436-37C1F3D5D1D6}" presName="rootComposite3" presStyleCnt="0"/>
      <dgm:spPr/>
    </dgm:pt>
    <dgm:pt modelId="{7F13045C-B101-5147-8BCE-EF0C4A7E9D76}" type="pres">
      <dgm:prSet presAssocID="{B200DFB9-9F55-0D4D-9436-37C1F3D5D1D6}" presName="rootText3" presStyleLbl="asst1" presStyleIdx="0" presStyleCnt="4">
        <dgm:presLayoutVars>
          <dgm:chPref val="3"/>
        </dgm:presLayoutVars>
      </dgm:prSet>
      <dgm:spPr/>
    </dgm:pt>
    <dgm:pt modelId="{B5017DE8-D159-904A-A485-CE8531866D47}" type="pres">
      <dgm:prSet presAssocID="{B200DFB9-9F55-0D4D-9436-37C1F3D5D1D6}" presName="rootConnector3" presStyleLbl="asst1" presStyleIdx="0" presStyleCnt="4"/>
      <dgm:spPr/>
    </dgm:pt>
    <dgm:pt modelId="{DBFFDFA2-2B01-EA4F-BECB-6EA91E1027E2}" type="pres">
      <dgm:prSet presAssocID="{B200DFB9-9F55-0D4D-9436-37C1F3D5D1D6}" presName="hierChild6" presStyleCnt="0"/>
      <dgm:spPr/>
    </dgm:pt>
    <dgm:pt modelId="{8719FF47-A071-F64C-BA37-A0E57D287F1E}" type="pres">
      <dgm:prSet presAssocID="{B200DFB9-9F55-0D4D-9436-37C1F3D5D1D6}" presName="hierChild7" presStyleCnt="0"/>
      <dgm:spPr/>
    </dgm:pt>
    <dgm:pt modelId="{8F13923E-A15D-3448-A2B0-5296AE3F0737}" type="pres">
      <dgm:prSet presAssocID="{3F0EC00C-6C53-B748-8083-E2AFC80F46AE}" presName="Name111" presStyleLbl="parChTrans1D2" presStyleIdx="1" presStyleCnt="2"/>
      <dgm:spPr/>
    </dgm:pt>
    <dgm:pt modelId="{77812789-F3BB-6844-9488-329CFEFCC928}" type="pres">
      <dgm:prSet presAssocID="{ED76B9DE-6416-9A48-8D23-D193A9F393F6}" presName="hierRoot3" presStyleCnt="0">
        <dgm:presLayoutVars>
          <dgm:hierBranch val="init"/>
        </dgm:presLayoutVars>
      </dgm:prSet>
      <dgm:spPr/>
    </dgm:pt>
    <dgm:pt modelId="{7F430D0C-518A-F64E-945E-2484B89DCF1F}" type="pres">
      <dgm:prSet presAssocID="{ED76B9DE-6416-9A48-8D23-D193A9F393F6}" presName="rootComposite3" presStyleCnt="0"/>
      <dgm:spPr/>
    </dgm:pt>
    <dgm:pt modelId="{83D3168A-CF89-A74B-8DCB-0E929152846D}" type="pres">
      <dgm:prSet presAssocID="{ED76B9DE-6416-9A48-8D23-D193A9F393F6}" presName="rootText3" presStyleLbl="asst1" presStyleIdx="1" presStyleCnt="4">
        <dgm:presLayoutVars>
          <dgm:chPref val="3"/>
        </dgm:presLayoutVars>
      </dgm:prSet>
      <dgm:spPr/>
    </dgm:pt>
    <dgm:pt modelId="{4E200B9B-0094-974D-8CF2-4E99E46E1F48}" type="pres">
      <dgm:prSet presAssocID="{ED76B9DE-6416-9A48-8D23-D193A9F393F6}" presName="rootConnector3" presStyleLbl="asst1" presStyleIdx="1" presStyleCnt="4"/>
      <dgm:spPr/>
    </dgm:pt>
    <dgm:pt modelId="{5B0BBB47-E366-9A44-8037-FB7536A9FF8A}" type="pres">
      <dgm:prSet presAssocID="{ED76B9DE-6416-9A48-8D23-D193A9F393F6}" presName="hierChild6" presStyleCnt="0"/>
      <dgm:spPr/>
    </dgm:pt>
    <dgm:pt modelId="{E8AE9AAE-EBD4-8A44-A65B-752163B88774}" type="pres">
      <dgm:prSet presAssocID="{ED76B9DE-6416-9A48-8D23-D193A9F393F6}" presName="hierChild7" presStyleCnt="0"/>
      <dgm:spPr/>
    </dgm:pt>
    <dgm:pt modelId="{758EE4B1-883F-A241-8A56-B087A4060702}" type="pres">
      <dgm:prSet presAssocID="{B7A6A8FE-C039-1644-A7A6-2418073FD07B}" presName="Name111" presStyleLbl="parChTrans1D3" presStyleIdx="0" presStyleCnt="2"/>
      <dgm:spPr/>
    </dgm:pt>
    <dgm:pt modelId="{2076BCF1-0692-F046-9F2D-1772696272FA}" type="pres">
      <dgm:prSet presAssocID="{707973C7-F8BE-1947-99D1-3722D2DD3D83}" presName="hierRoot3" presStyleCnt="0">
        <dgm:presLayoutVars>
          <dgm:hierBranch val="init"/>
        </dgm:presLayoutVars>
      </dgm:prSet>
      <dgm:spPr/>
    </dgm:pt>
    <dgm:pt modelId="{05C34631-55CF-574C-A904-A965EF5ACF99}" type="pres">
      <dgm:prSet presAssocID="{707973C7-F8BE-1947-99D1-3722D2DD3D83}" presName="rootComposite3" presStyleCnt="0"/>
      <dgm:spPr/>
    </dgm:pt>
    <dgm:pt modelId="{7B368CD2-7774-3648-9A00-8B520431D111}" type="pres">
      <dgm:prSet presAssocID="{707973C7-F8BE-1947-99D1-3722D2DD3D83}" presName="rootText3" presStyleLbl="asst1" presStyleIdx="2" presStyleCnt="4">
        <dgm:presLayoutVars>
          <dgm:chPref val="3"/>
        </dgm:presLayoutVars>
      </dgm:prSet>
      <dgm:spPr/>
    </dgm:pt>
    <dgm:pt modelId="{13133680-906C-F247-A403-9A4828C5205D}" type="pres">
      <dgm:prSet presAssocID="{707973C7-F8BE-1947-99D1-3722D2DD3D83}" presName="rootConnector3" presStyleLbl="asst1" presStyleIdx="2" presStyleCnt="4"/>
      <dgm:spPr/>
    </dgm:pt>
    <dgm:pt modelId="{35960A93-A9B1-064F-AF97-60997FBB7A4F}" type="pres">
      <dgm:prSet presAssocID="{707973C7-F8BE-1947-99D1-3722D2DD3D83}" presName="hierChild6" presStyleCnt="0"/>
      <dgm:spPr/>
    </dgm:pt>
    <dgm:pt modelId="{001CEFAA-0409-D042-835E-05F4AF453FD8}" type="pres">
      <dgm:prSet presAssocID="{707973C7-F8BE-1947-99D1-3722D2DD3D83}" presName="hierChild7" presStyleCnt="0"/>
      <dgm:spPr/>
    </dgm:pt>
    <dgm:pt modelId="{F449349C-4A82-0749-9692-23D68ADCE5BB}" type="pres">
      <dgm:prSet presAssocID="{CED7614C-C56C-DC44-AE8B-E9824390E1D8}" presName="Name111" presStyleLbl="parChTrans1D3" presStyleIdx="1" presStyleCnt="2"/>
      <dgm:spPr/>
    </dgm:pt>
    <dgm:pt modelId="{D15BF7D4-02CD-5742-8774-C65A8FDBEA22}" type="pres">
      <dgm:prSet presAssocID="{9C9C80F1-78C4-1345-8763-A1368108AC8F}" presName="hierRoot3" presStyleCnt="0">
        <dgm:presLayoutVars>
          <dgm:hierBranch val="init"/>
        </dgm:presLayoutVars>
      </dgm:prSet>
      <dgm:spPr/>
    </dgm:pt>
    <dgm:pt modelId="{A53F11E7-73DD-C74D-8A74-6248F18F1C07}" type="pres">
      <dgm:prSet presAssocID="{9C9C80F1-78C4-1345-8763-A1368108AC8F}" presName="rootComposite3" presStyleCnt="0"/>
      <dgm:spPr/>
    </dgm:pt>
    <dgm:pt modelId="{F08A9B8C-EC58-1F4D-A6F0-5644201D7561}" type="pres">
      <dgm:prSet presAssocID="{9C9C80F1-78C4-1345-8763-A1368108AC8F}" presName="rootText3" presStyleLbl="asst1" presStyleIdx="3" presStyleCnt="4">
        <dgm:presLayoutVars>
          <dgm:chPref val="3"/>
        </dgm:presLayoutVars>
      </dgm:prSet>
      <dgm:spPr/>
    </dgm:pt>
    <dgm:pt modelId="{D6583120-A30A-ED42-9E75-7CBFBBCF1A62}" type="pres">
      <dgm:prSet presAssocID="{9C9C80F1-78C4-1345-8763-A1368108AC8F}" presName="rootConnector3" presStyleLbl="asst1" presStyleIdx="3" presStyleCnt="4"/>
      <dgm:spPr/>
    </dgm:pt>
    <dgm:pt modelId="{83235243-6A84-6847-BFE2-BC455A1D0D5A}" type="pres">
      <dgm:prSet presAssocID="{9C9C80F1-78C4-1345-8763-A1368108AC8F}" presName="hierChild6" presStyleCnt="0"/>
      <dgm:spPr/>
    </dgm:pt>
    <dgm:pt modelId="{9F264C90-74FB-704C-8DC0-1F149B3F9AEC}" type="pres">
      <dgm:prSet presAssocID="{9C9C80F1-78C4-1345-8763-A1368108AC8F}" presName="hierChild7" presStyleCnt="0"/>
      <dgm:spPr/>
    </dgm:pt>
  </dgm:ptLst>
  <dgm:cxnLst>
    <dgm:cxn modelId="{F29C1609-F00C-3645-8351-63FEA24D897A}" type="presOf" srcId="{707973C7-F8BE-1947-99D1-3722D2DD3D83}" destId="{13133680-906C-F247-A403-9A4828C5205D}" srcOrd="1" destOrd="0" presId="urn:microsoft.com/office/officeart/2005/8/layout/orgChart1"/>
    <dgm:cxn modelId="{299B300F-8E60-F446-80DF-4EC9F35551A9}" srcId="{B45989E6-C8B1-1C49-A802-C984AE171559}" destId="{B728E05E-A7EA-6447-BF19-3C1548FC118C}" srcOrd="0" destOrd="0" parTransId="{BD33A3F7-0617-3C42-A8CE-2975DD87CEF6}" sibTransId="{C1FD74D9-F8AC-0C43-849E-1A4EB58D045A}"/>
    <dgm:cxn modelId="{0619DE19-FE3A-694D-A286-0B81CF2AD094}" srcId="{B728E05E-A7EA-6447-BF19-3C1548FC118C}" destId="{B200DFB9-9F55-0D4D-9436-37C1F3D5D1D6}" srcOrd="0" destOrd="0" parTransId="{3CB2E9F6-BEE1-774F-AAB0-82FB81779946}" sibTransId="{EDD8BF3E-4C9C-C04D-AB75-C057FF4E626E}"/>
    <dgm:cxn modelId="{CB4F2C25-4ADE-314A-816B-360F477900BF}" type="presOf" srcId="{3CB2E9F6-BEE1-774F-AAB0-82FB81779946}" destId="{AFE8FE21-F022-9B4B-8423-F41CF7AB7138}" srcOrd="0" destOrd="0" presId="urn:microsoft.com/office/officeart/2005/8/layout/orgChart1"/>
    <dgm:cxn modelId="{29651732-277A-A748-847D-663AC44543AF}" srcId="{ED76B9DE-6416-9A48-8D23-D193A9F393F6}" destId="{9C9C80F1-78C4-1345-8763-A1368108AC8F}" srcOrd="1" destOrd="0" parTransId="{CED7614C-C56C-DC44-AE8B-E9824390E1D8}" sibTransId="{E9833F53-F9D7-AB47-923B-DEC3E61CE192}"/>
    <dgm:cxn modelId="{5E6CE43A-8DC1-D242-829E-CDB530D29183}" type="presOf" srcId="{707973C7-F8BE-1947-99D1-3722D2DD3D83}" destId="{7B368CD2-7774-3648-9A00-8B520431D111}" srcOrd="0" destOrd="0" presId="urn:microsoft.com/office/officeart/2005/8/layout/orgChart1"/>
    <dgm:cxn modelId="{E4D8A249-5A8D-2043-AA16-B9636BF0D796}" type="presOf" srcId="{9C9C80F1-78C4-1345-8763-A1368108AC8F}" destId="{D6583120-A30A-ED42-9E75-7CBFBBCF1A62}" srcOrd="1" destOrd="0" presId="urn:microsoft.com/office/officeart/2005/8/layout/orgChart1"/>
    <dgm:cxn modelId="{45330E58-CC90-7E49-914F-1B32DF930FBB}" type="presOf" srcId="{B728E05E-A7EA-6447-BF19-3C1548FC118C}" destId="{AA524133-3922-9441-A0CD-CD5E58AC02D4}" srcOrd="0" destOrd="0" presId="urn:microsoft.com/office/officeart/2005/8/layout/orgChart1"/>
    <dgm:cxn modelId="{5E7A1061-4A09-D74C-8D6D-8F8B55C4A77C}" type="presOf" srcId="{ED76B9DE-6416-9A48-8D23-D193A9F393F6}" destId="{4E200B9B-0094-974D-8CF2-4E99E46E1F48}" srcOrd="1" destOrd="0" presId="urn:microsoft.com/office/officeart/2005/8/layout/orgChart1"/>
    <dgm:cxn modelId="{01FCF771-D719-C04D-BA20-047BA7EB68E8}" type="presOf" srcId="{B7A6A8FE-C039-1644-A7A6-2418073FD07B}" destId="{758EE4B1-883F-A241-8A56-B087A4060702}" srcOrd="0" destOrd="0" presId="urn:microsoft.com/office/officeart/2005/8/layout/orgChart1"/>
    <dgm:cxn modelId="{FA831574-4F80-624A-92F1-FFCE697CEDF0}" type="presOf" srcId="{CED7614C-C56C-DC44-AE8B-E9824390E1D8}" destId="{F449349C-4A82-0749-9692-23D68ADCE5BB}" srcOrd="0" destOrd="0" presId="urn:microsoft.com/office/officeart/2005/8/layout/orgChart1"/>
    <dgm:cxn modelId="{20C80C90-A4C0-FC49-A2E6-AA682114C61A}" type="presOf" srcId="{3F0EC00C-6C53-B748-8083-E2AFC80F46AE}" destId="{8F13923E-A15D-3448-A2B0-5296AE3F0737}" srcOrd="0" destOrd="0" presId="urn:microsoft.com/office/officeart/2005/8/layout/orgChart1"/>
    <dgm:cxn modelId="{C63DD092-663A-3144-9DD8-6B798B234181}" type="presOf" srcId="{9C9C80F1-78C4-1345-8763-A1368108AC8F}" destId="{F08A9B8C-EC58-1F4D-A6F0-5644201D7561}" srcOrd="0" destOrd="0" presId="urn:microsoft.com/office/officeart/2005/8/layout/orgChart1"/>
    <dgm:cxn modelId="{C1B640BB-9185-8B42-B368-E39B13312E86}" type="presOf" srcId="{ED76B9DE-6416-9A48-8D23-D193A9F393F6}" destId="{83D3168A-CF89-A74B-8DCB-0E929152846D}" srcOrd="0" destOrd="0" presId="urn:microsoft.com/office/officeart/2005/8/layout/orgChart1"/>
    <dgm:cxn modelId="{D15991C2-6A89-474A-99D6-DC27832AB21D}" type="presOf" srcId="{B728E05E-A7EA-6447-BF19-3C1548FC118C}" destId="{1D75F082-EA47-9C4C-8F55-C55015A369B8}" srcOrd="1" destOrd="0" presId="urn:microsoft.com/office/officeart/2005/8/layout/orgChart1"/>
    <dgm:cxn modelId="{E6D868CA-8B43-6A47-B164-AF0338ACB7B1}" srcId="{B728E05E-A7EA-6447-BF19-3C1548FC118C}" destId="{ED76B9DE-6416-9A48-8D23-D193A9F393F6}" srcOrd="1" destOrd="0" parTransId="{3F0EC00C-6C53-B748-8083-E2AFC80F46AE}" sibTransId="{7379806C-9FC4-6842-9A1C-F0EF9DBDA50B}"/>
    <dgm:cxn modelId="{656A8CDB-8158-FA4B-8508-1F63F06EF2FB}" srcId="{ED76B9DE-6416-9A48-8D23-D193A9F393F6}" destId="{707973C7-F8BE-1947-99D1-3722D2DD3D83}" srcOrd="0" destOrd="0" parTransId="{B7A6A8FE-C039-1644-A7A6-2418073FD07B}" sibTransId="{94613141-674C-F746-A997-47A1DD1C2B40}"/>
    <dgm:cxn modelId="{54CCB1DC-822A-9B49-AEB6-8B84F64F3090}" type="presOf" srcId="{B45989E6-C8B1-1C49-A802-C984AE171559}" destId="{79E88981-9C8F-AB46-A2DA-473B2A79F129}" srcOrd="0" destOrd="0" presId="urn:microsoft.com/office/officeart/2005/8/layout/orgChart1"/>
    <dgm:cxn modelId="{90BD24E6-3F26-F34D-ACD1-06C4F525AD69}" type="presOf" srcId="{B200DFB9-9F55-0D4D-9436-37C1F3D5D1D6}" destId="{7F13045C-B101-5147-8BCE-EF0C4A7E9D76}" srcOrd="0" destOrd="0" presId="urn:microsoft.com/office/officeart/2005/8/layout/orgChart1"/>
    <dgm:cxn modelId="{46F621E7-DD34-A948-B436-C0021D555647}" type="presOf" srcId="{B200DFB9-9F55-0D4D-9436-37C1F3D5D1D6}" destId="{B5017DE8-D159-904A-A485-CE8531866D47}" srcOrd="1" destOrd="0" presId="urn:microsoft.com/office/officeart/2005/8/layout/orgChart1"/>
    <dgm:cxn modelId="{B5F22ED0-5B40-8747-A1A9-E41B01E28434}" type="presParOf" srcId="{79E88981-9C8F-AB46-A2DA-473B2A79F129}" destId="{49F5383C-8FBC-A448-B61F-353B96159081}" srcOrd="0" destOrd="0" presId="urn:microsoft.com/office/officeart/2005/8/layout/orgChart1"/>
    <dgm:cxn modelId="{91CD8852-A7AB-0744-B825-CD459FD34A1E}" type="presParOf" srcId="{49F5383C-8FBC-A448-B61F-353B96159081}" destId="{9A86F1A4-B521-7E46-BE88-7FA18AE301F3}" srcOrd="0" destOrd="0" presId="urn:microsoft.com/office/officeart/2005/8/layout/orgChart1"/>
    <dgm:cxn modelId="{6C73E4A5-7373-6347-8278-EF25552F1E4B}" type="presParOf" srcId="{9A86F1A4-B521-7E46-BE88-7FA18AE301F3}" destId="{AA524133-3922-9441-A0CD-CD5E58AC02D4}" srcOrd="0" destOrd="0" presId="urn:microsoft.com/office/officeart/2005/8/layout/orgChart1"/>
    <dgm:cxn modelId="{A0DDD8BF-0369-F240-9742-BDECF2FEF698}" type="presParOf" srcId="{9A86F1A4-B521-7E46-BE88-7FA18AE301F3}" destId="{1D75F082-EA47-9C4C-8F55-C55015A369B8}" srcOrd="1" destOrd="0" presId="urn:microsoft.com/office/officeart/2005/8/layout/orgChart1"/>
    <dgm:cxn modelId="{896FCAC6-69D7-C141-B4A8-45F90F7B934C}" type="presParOf" srcId="{49F5383C-8FBC-A448-B61F-353B96159081}" destId="{1604400D-01E1-A042-9DEE-51354E53ED4D}" srcOrd="1" destOrd="0" presId="urn:microsoft.com/office/officeart/2005/8/layout/orgChart1"/>
    <dgm:cxn modelId="{5E5557CC-89E2-4F46-828F-80ED6E8EEBAF}" type="presParOf" srcId="{49F5383C-8FBC-A448-B61F-353B96159081}" destId="{631A73A5-572A-2F49-BE49-CF00797DF348}" srcOrd="2" destOrd="0" presId="urn:microsoft.com/office/officeart/2005/8/layout/orgChart1"/>
    <dgm:cxn modelId="{F8B7290B-25A4-5140-BDAF-79BDCC43BAAB}" type="presParOf" srcId="{631A73A5-572A-2F49-BE49-CF00797DF348}" destId="{AFE8FE21-F022-9B4B-8423-F41CF7AB7138}" srcOrd="0" destOrd="0" presId="urn:microsoft.com/office/officeart/2005/8/layout/orgChart1"/>
    <dgm:cxn modelId="{B6B73852-1EB2-A04D-A388-49645F644DBE}" type="presParOf" srcId="{631A73A5-572A-2F49-BE49-CF00797DF348}" destId="{3E9D5466-1A2E-964E-ABE6-58E1675A6DA8}" srcOrd="1" destOrd="0" presId="urn:microsoft.com/office/officeart/2005/8/layout/orgChart1"/>
    <dgm:cxn modelId="{52F5184A-6C1A-8E4E-8BBC-5E4672C1B4D7}" type="presParOf" srcId="{3E9D5466-1A2E-964E-ABE6-58E1675A6DA8}" destId="{03A2EC9C-77D6-F34B-926F-4272897638C0}" srcOrd="0" destOrd="0" presId="urn:microsoft.com/office/officeart/2005/8/layout/orgChart1"/>
    <dgm:cxn modelId="{19DDDBCC-48B0-4244-9CB4-C69F27113B06}" type="presParOf" srcId="{03A2EC9C-77D6-F34B-926F-4272897638C0}" destId="{7F13045C-B101-5147-8BCE-EF0C4A7E9D76}" srcOrd="0" destOrd="0" presId="urn:microsoft.com/office/officeart/2005/8/layout/orgChart1"/>
    <dgm:cxn modelId="{3E664561-CA9F-E147-9382-3A68B80E9EEF}" type="presParOf" srcId="{03A2EC9C-77D6-F34B-926F-4272897638C0}" destId="{B5017DE8-D159-904A-A485-CE8531866D47}" srcOrd="1" destOrd="0" presId="urn:microsoft.com/office/officeart/2005/8/layout/orgChart1"/>
    <dgm:cxn modelId="{3E7540D2-CC6F-3642-85E0-1E896CAB3ED7}" type="presParOf" srcId="{3E9D5466-1A2E-964E-ABE6-58E1675A6DA8}" destId="{DBFFDFA2-2B01-EA4F-BECB-6EA91E1027E2}" srcOrd="1" destOrd="0" presId="urn:microsoft.com/office/officeart/2005/8/layout/orgChart1"/>
    <dgm:cxn modelId="{120B2DF9-9C1E-E642-9919-A1102B8AD162}" type="presParOf" srcId="{3E9D5466-1A2E-964E-ABE6-58E1675A6DA8}" destId="{8719FF47-A071-F64C-BA37-A0E57D287F1E}" srcOrd="2" destOrd="0" presId="urn:microsoft.com/office/officeart/2005/8/layout/orgChart1"/>
    <dgm:cxn modelId="{F5B14659-44A8-7645-943F-0877BC769FE3}" type="presParOf" srcId="{631A73A5-572A-2F49-BE49-CF00797DF348}" destId="{8F13923E-A15D-3448-A2B0-5296AE3F0737}" srcOrd="2" destOrd="0" presId="urn:microsoft.com/office/officeart/2005/8/layout/orgChart1"/>
    <dgm:cxn modelId="{B784C132-6C5F-C54B-A248-C4B54D778FBD}" type="presParOf" srcId="{631A73A5-572A-2F49-BE49-CF00797DF348}" destId="{77812789-F3BB-6844-9488-329CFEFCC928}" srcOrd="3" destOrd="0" presId="urn:microsoft.com/office/officeart/2005/8/layout/orgChart1"/>
    <dgm:cxn modelId="{14D506D1-40D7-D94F-A818-3D53F06B8E12}" type="presParOf" srcId="{77812789-F3BB-6844-9488-329CFEFCC928}" destId="{7F430D0C-518A-F64E-945E-2484B89DCF1F}" srcOrd="0" destOrd="0" presId="urn:microsoft.com/office/officeart/2005/8/layout/orgChart1"/>
    <dgm:cxn modelId="{8736A22D-6673-B54F-A3FA-D94206646521}" type="presParOf" srcId="{7F430D0C-518A-F64E-945E-2484B89DCF1F}" destId="{83D3168A-CF89-A74B-8DCB-0E929152846D}" srcOrd="0" destOrd="0" presId="urn:microsoft.com/office/officeart/2005/8/layout/orgChart1"/>
    <dgm:cxn modelId="{8A702021-385F-AE41-9747-4ADFC006D888}" type="presParOf" srcId="{7F430D0C-518A-F64E-945E-2484B89DCF1F}" destId="{4E200B9B-0094-974D-8CF2-4E99E46E1F48}" srcOrd="1" destOrd="0" presId="urn:microsoft.com/office/officeart/2005/8/layout/orgChart1"/>
    <dgm:cxn modelId="{8404A52A-B747-1F47-A8CD-6EE5F29030B4}" type="presParOf" srcId="{77812789-F3BB-6844-9488-329CFEFCC928}" destId="{5B0BBB47-E366-9A44-8037-FB7536A9FF8A}" srcOrd="1" destOrd="0" presId="urn:microsoft.com/office/officeart/2005/8/layout/orgChart1"/>
    <dgm:cxn modelId="{3E077E3F-506D-2940-B423-60F254FD4967}" type="presParOf" srcId="{77812789-F3BB-6844-9488-329CFEFCC928}" destId="{E8AE9AAE-EBD4-8A44-A65B-752163B88774}" srcOrd="2" destOrd="0" presId="urn:microsoft.com/office/officeart/2005/8/layout/orgChart1"/>
    <dgm:cxn modelId="{F1539D56-B8A1-1943-9055-2CDEB5526D8B}" type="presParOf" srcId="{E8AE9AAE-EBD4-8A44-A65B-752163B88774}" destId="{758EE4B1-883F-A241-8A56-B087A4060702}" srcOrd="0" destOrd="0" presId="urn:microsoft.com/office/officeart/2005/8/layout/orgChart1"/>
    <dgm:cxn modelId="{B27DBEFF-22D0-8B4A-BFD2-A5050C5A8E2F}" type="presParOf" srcId="{E8AE9AAE-EBD4-8A44-A65B-752163B88774}" destId="{2076BCF1-0692-F046-9F2D-1772696272FA}" srcOrd="1" destOrd="0" presId="urn:microsoft.com/office/officeart/2005/8/layout/orgChart1"/>
    <dgm:cxn modelId="{E038BABB-05A4-E34E-AD21-34E008A17C08}" type="presParOf" srcId="{2076BCF1-0692-F046-9F2D-1772696272FA}" destId="{05C34631-55CF-574C-A904-A965EF5ACF99}" srcOrd="0" destOrd="0" presId="urn:microsoft.com/office/officeart/2005/8/layout/orgChart1"/>
    <dgm:cxn modelId="{96E1D216-4ABA-EF49-A719-8B3AA22FCEC1}" type="presParOf" srcId="{05C34631-55CF-574C-A904-A965EF5ACF99}" destId="{7B368CD2-7774-3648-9A00-8B520431D111}" srcOrd="0" destOrd="0" presId="urn:microsoft.com/office/officeart/2005/8/layout/orgChart1"/>
    <dgm:cxn modelId="{2471DCF2-EC6F-C54D-B820-C6BF99188A72}" type="presParOf" srcId="{05C34631-55CF-574C-A904-A965EF5ACF99}" destId="{13133680-906C-F247-A403-9A4828C5205D}" srcOrd="1" destOrd="0" presId="urn:microsoft.com/office/officeart/2005/8/layout/orgChart1"/>
    <dgm:cxn modelId="{A7626C9C-F446-DB49-84F8-4A25453FAB25}" type="presParOf" srcId="{2076BCF1-0692-F046-9F2D-1772696272FA}" destId="{35960A93-A9B1-064F-AF97-60997FBB7A4F}" srcOrd="1" destOrd="0" presId="urn:microsoft.com/office/officeart/2005/8/layout/orgChart1"/>
    <dgm:cxn modelId="{3B93CB29-3B9B-A147-8AAE-B5B2D5694123}" type="presParOf" srcId="{2076BCF1-0692-F046-9F2D-1772696272FA}" destId="{001CEFAA-0409-D042-835E-05F4AF453FD8}" srcOrd="2" destOrd="0" presId="urn:microsoft.com/office/officeart/2005/8/layout/orgChart1"/>
    <dgm:cxn modelId="{F90227C7-F799-464D-BB30-CDFAE30E2EDA}" type="presParOf" srcId="{E8AE9AAE-EBD4-8A44-A65B-752163B88774}" destId="{F449349C-4A82-0749-9692-23D68ADCE5BB}" srcOrd="2" destOrd="0" presId="urn:microsoft.com/office/officeart/2005/8/layout/orgChart1"/>
    <dgm:cxn modelId="{57A7678E-B563-1E4C-9E24-D9A68ADB5E1C}" type="presParOf" srcId="{E8AE9AAE-EBD4-8A44-A65B-752163B88774}" destId="{D15BF7D4-02CD-5742-8774-C65A8FDBEA22}" srcOrd="3" destOrd="0" presId="urn:microsoft.com/office/officeart/2005/8/layout/orgChart1"/>
    <dgm:cxn modelId="{01E2401A-A982-2949-A189-5B9DE46ADCB8}" type="presParOf" srcId="{D15BF7D4-02CD-5742-8774-C65A8FDBEA22}" destId="{A53F11E7-73DD-C74D-8A74-6248F18F1C07}" srcOrd="0" destOrd="0" presId="urn:microsoft.com/office/officeart/2005/8/layout/orgChart1"/>
    <dgm:cxn modelId="{D60F73A3-CE40-9B4D-A554-9DA2C369405C}" type="presParOf" srcId="{A53F11E7-73DD-C74D-8A74-6248F18F1C07}" destId="{F08A9B8C-EC58-1F4D-A6F0-5644201D7561}" srcOrd="0" destOrd="0" presId="urn:microsoft.com/office/officeart/2005/8/layout/orgChart1"/>
    <dgm:cxn modelId="{96E6B88D-4E8D-074D-924D-C24FCE7CB62E}" type="presParOf" srcId="{A53F11E7-73DD-C74D-8A74-6248F18F1C07}" destId="{D6583120-A30A-ED42-9E75-7CBFBBCF1A62}" srcOrd="1" destOrd="0" presId="urn:microsoft.com/office/officeart/2005/8/layout/orgChart1"/>
    <dgm:cxn modelId="{EA185D34-9E71-D647-899D-F800C93DBFEC}" type="presParOf" srcId="{D15BF7D4-02CD-5742-8774-C65A8FDBEA22}" destId="{83235243-6A84-6847-BFE2-BC455A1D0D5A}" srcOrd="1" destOrd="0" presId="urn:microsoft.com/office/officeart/2005/8/layout/orgChart1"/>
    <dgm:cxn modelId="{61BBE189-BD96-9540-AE16-2B1883A5DF6B}" type="presParOf" srcId="{D15BF7D4-02CD-5742-8774-C65A8FDBEA22}" destId="{9F264C90-74FB-704C-8DC0-1F149B3F9AE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9349C-4A82-0749-9692-23D68ADCE5BB}">
      <dsp:nvSpPr>
        <dsp:cNvPr id="0" name=""/>
        <dsp:cNvSpPr/>
      </dsp:nvSpPr>
      <dsp:spPr>
        <a:xfrm>
          <a:off x="4126241" y="2477554"/>
          <a:ext cx="187132" cy="819819"/>
        </a:xfrm>
        <a:custGeom>
          <a:avLst/>
          <a:gdLst/>
          <a:ahLst/>
          <a:cxnLst/>
          <a:rect l="0" t="0" r="0" b="0"/>
          <a:pathLst>
            <a:path>
              <a:moveTo>
                <a:pt x="0" y="0"/>
              </a:moveTo>
              <a:lnTo>
                <a:pt x="0" y="819819"/>
              </a:lnTo>
              <a:lnTo>
                <a:pt x="187132" y="819819"/>
              </a:lnTo>
            </a:path>
          </a:pathLst>
        </a:custGeom>
        <a:noFill/>
        <a:ln w="19050" cap="flat" cmpd="sng" algn="ctr">
          <a:solidFill>
            <a:schemeClr val="accent2"/>
          </a:solidFill>
          <a:prstDash val="solid"/>
          <a:tailEnd type="triangle" w="lg" len="med"/>
        </a:ln>
        <a:effectLst/>
      </dsp:spPr>
      <dsp:style>
        <a:lnRef idx="1">
          <a:scrgbClr r="0" g="0" b="0"/>
        </a:lnRef>
        <a:fillRef idx="0">
          <a:scrgbClr r="0" g="0" b="0"/>
        </a:fillRef>
        <a:effectRef idx="0">
          <a:scrgbClr r="0" g="0" b="0"/>
        </a:effectRef>
        <a:fontRef idx="minor"/>
      </dsp:style>
    </dsp:sp>
    <dsp:sp modelId="{758EE4B1-883F-A241-8A56-B087A4060702}">
      <dsp:nvSpPr>
        <dsp:cNvPr id="0" name=""/>
        <dsp:cNvSpPr/>
      </dsp:nvSpPr>
      <dsp:spPr>
        <a:xfrm>
          <a:off x="3939108" y="2477554"/>
          <a:ext cx="187132" cy="819819"/>
        </a:xfrm>
        <a:custGeom>
          <a:avLst/>
          <a:gdLst/>
          <a:ahLst/>
          <a:cxnLst/>
          <a:rect l="0" t="0" r="0" b="0"/>
          <a:pathLst>
            <a:path>
              <a:moveTo>
                <a:pt x="187132" y="0"/>
              </a:moveTo>
              <a:lnTo>
                <a:pt x="187132" y="819819"/>
              </a:lnTo>
              <a:lnTo>
                <a:pt x="0" y="819819"/>
              </a:lnTo>
            </a:path>
          </a:pathLst>
        </a:custGeom>
        <a:noFill/>
        <a:ln w="19050" cap="flat" cmpd="sng" algn="ctr">
          <a:solidFill>
            <a:schemeClr val="accent2"/>
          </a:solidFill>
          <a:prstDash val="solid"/>
          <a:tailEnd type="triangle" w="lg" len="med"/>
        </a:ln>
        <a:effectLst/>
      </dsp:spPr>
      <dsp:style>
        <a:lnRef idx="1">
          <a:scrgbClr r="0" g="0" b="0"/>
        </a:lnRef>
        <a:fillRef idx="0">
          <a:scrgbClr r="0" g="0" b="0"/>
        </a:fillRef>
        <a:effectRef idx="0">
          <a:scrgbClr r="0" g="0" b="0"/>
        </a:effectRef>
        <a:fontRef idx="minor"/>
      </dsp:style>
    </dsp:sp>
    <dsp:sp modelId="{8F13923E-A15D-3448-A2B0-5296AE3F0737}">
      <dsp:nvSpPr>
        <dsp:cNvPr id="0" name=""/>
        <dsp:cNvSpPr/>
      </dsp:nvSpPr>
      <dsp:spPr>
        <a:xfrm>
          <a:off x="1969758" y="1212180"/>
          <a:ext cx="1265373" cy="819819"/>
        </a:xfrm>
        <a:custGeom>
          <a:avLst/>
          <a:gdLst/>
          <a:ahLst/>
          <a:cxnLst/>
          <a:rect l="0" t="0" r="0" b="0"/>
          <a:pathLst>
            <a:path>
              <a:moveTo>
                <a:pt x="0" y="0"/>
              </a:moveTo>
              <a:lnTo>
                <a:pt x="0" y="819819"/>
              </a:lnTo>
              <a:lnTo>
                <a:pt x="1265373" y="819819"/>
              </a:lnTo>
            </a:path>
          </a:pathLst>
        </a:custGeom>
        <a:noFill/>
        <a:ln w="19050" cap="flat" cmpd="sng" algn="ctr">
          <a:solidFill>
            <a:schemeClr val="accent2"/>
          </a:solidFill>
          <a:prstDash val="solid"/>
          <a:tailEnd type="triangle" w="lg" len="med"/>
        </a:ln>
        <a:effectLst/>
      </dsp:spPr>
      <dsp:style>
        <a:lnRef idx="1">
          <a:scrgbClr r="0" g="0" b="0"/>
        </a:lnRef>
        <a:fillRef idx="0">
          <a:scrgbClr r="0" g="0" b="0"/>
        </a:fillRef>
        <a:effectRef idx="0">
          <a:scrgbClr r="0" g="0" b="0"/>
        </a:effectRef>
        <a:fontRef idx="minor"/>
      </dsp:style>
    </dsp:sp>
    <dsp:sp modelId="{AFE8FE21-F022-9B4B-8423-F41CF7AB7138}">
      <dsp:nvSpPr>
        <dsp:cNvPr id="0" name=""/>
        <dsp:cNvSpPr/>
      </dsp:nvSpPr>
      <dsp:spPr>
        <a:xfrm>
          <a:off x="1782626" y="1212180"/>
          <a:ext cx="187132" cy="819819"/>
        </a:xfrm>
        <a:custGeom>
          <a:avLst/>
          <a:gdLst/>
          <a:ahLst/>
          <a:cxnLst/>
          <a:rect l="0" t="0" r="0" b="0"/>
          <a:pathLst>
            <a:path>
              <a:moveTo>
                <a:pt x="187132" y="0"/>
              </a:moveTo>
              <a:lnTo>
                <a:pt x="187132" y="819819"/>
              </a:lnTo>
              <a:lnTo>
                <a:pt x="0" y="819819"/>
              </a:lnTo>
            </a:path>
          </a:pathLst>
        </a:custGeom>
        <a:noFill/>
        <a:ln w="19050" cap="flat" cmpd="sng" algn="ctr">
          <a:solidFill>
            <a:schemeClr val="accent2"/>
          </a:solidFill>
          <a:prstDash val="solid"/>
          <a:tailEnd type="triangle" w="lg" len="med"/>
        </a:ln>
        <a:effectLst/>
      </dsp:spPr>
      <dsp:style>
        <a:lnRef idx="1">
          <a:scrgbClr r="0" g="0" b="0"/>
        </a:lnRef>
        <a:fillRef idx="0">
          <a:scrgbClr r="0" g="0" b="0"/>
        </a:fillRef>
        <a:effectRef idx="0">
          <a:scrgbClr r="0" g="0" b="0"/>
        </a:effectRef>
        <a:fontRef idx="minor"/>
      </dsp:style>
    </dsp:sp>
    <dsp:sp modelId="{AA524133-3922-9441-A0CD-CD5E58AC02D4}">
      <dsp:nvSpPr>
        <dsp:cNvPr id="0" name=""/>
        <dsp:cNvSpPr/>
      </dsp:nvSpPr>
      <dsp:spPr>
        <a:xfrm>
          <a:off x="1078650" y="321071"/>
          <a:ext cx="1782216" cy="891108"/>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Course</a:t>
          </a:r>
        </a:p>
      </dsp:txBody>
      <dsp:txXfrm>
        <a:off x="1078650" y="321071"/>
        <a:ext cx="1782216" cy="891108"/>
      </dsp:txXfrm>
    </dsp:sp>
    <dsp:sp modelId="{7F13045C-B101-5147-8BCE-EF0C4A7E9D76}">
      <dsp:nvSpPr>
        <dsp:cNvPr id="0" name=""/>
        <dsp:cNvSpPr/>
      </dsp:nvSpPr>
      <dsp:spPr>
        <a:xfrm>
          <a:off x="409" y="1586445"/>
          <a:ext cx="1782216" cy="891108"/>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Prerequisite</a:t>
          </a:r>
        </a:p>
      </dsp:txBody>
      <dsp:txXfrm>
        <a:off x="409" y="1586445"/>
        <a:ext cx="1782216" cy="891108"/>
      </dsp:txXfrm>
    </dsp:sp>
    <dsp:sp modelId="{83D3168A-CF89-A74B-8DCB-0E929152846D}">
      <dsp:nvSpPr>
        <dsp:cNvPr id="0" name=""/>
        <dsp:cNvSpPr/>
      </dsp:nvSpPr>
      <dsp:spPr>
        <a:xfrm>
          <a:off x="3235132" y="1586445"/>
          <a:ext cx="1782216" cy="891108"/>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Session</a:t>
          </a:r>
        </a:p>
      </dsp:txBody>
      <dsp:txXfrm>
        <a:off x="3235132" y="1586445"/>
        <a:ext cx="1782216" cy="891108"/>
      </dsp:txXfrm>
    </dsp:sp>
    <dsp:sp modelId="{7B368CD2-7774-3648-9A00-8B520431D111}">
      <dsp:nvSpPr>
        <dsp:cNvPr id="0" name=""/>
        <dsp:cNvSpPr/>
      </dsp:nvSpPr>
      <dsp:spPr>
        <a:xfrm>
          <a:off x="2156891" y="2851819"/>
          <a:ext cx="1782216" cy="891108"/>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Teacher</a:t>
          </a:r>
        </a:p>
      </dsp:txBody>
      <dsp:txXfrm>
        <a:off x="2156891" y="2851819"/>
        <a:ext cx="1782216" cy="891108"/>
      </dsp:txXfrm>
    </dsp:sp>
    <dsp:sp modelId="{F08A9B8C-EC58-1F4D-A6F0-5644201D7561}">
      <dsp:nvSpPr>
        <dsp:cNvPr id="0" name=""/>
        <dsp:cNvSpPr/>
      </dsp:nvSpPr>
      <dsp:spPr>
        <a:xfrm>
          <a:off x="4313373" y="2851819"/>
          <a:ext cx="1782216" cy="891108"/>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Student</a:t>
          </a:r>
        </a:p>
      </dsp:txBody>
      <dsp:txXfrm>
        <a:off x="4313373" y="2851819"/>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17D16-2E99-1540-9D48-558D4479CEA2}" type="datetimeFigureOut">
              <a:rPr lang="en-US" smtClean="0"/>
              <a:t>2/18/19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3283D4-996B-1046-9B9E-15B214BD3593}" type="slidenum">
              <a:rPr lang="en-US" smtClean="0"/>
              <a:t>‹#›</a:t>
            </a:fld>
            <a:endParaRPr lang="en-US"/>
          </a:p>
        </p:txBody>
      </p:sp>
    </p:spTree>
    <p:extLst>
      <p:ext uri="{BB962C8B-B14F-4D97-AF65-F5344CB8AC3E}">
        <p14:creationId xmlns:p14="http://schemas.microsoft.com/office/powerpoint/2010/main" val="1762679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283D4-996B-1046-9B9E-15B214BD3593}" type="slidenum">
              <a:rPr lang="en-US" smtClean="0"/>
              <a:t>3</a:t>
            </a:fld>
            <a:endParaRPr lang="en-US"/>
          </a:p>
        </p:txBody>
      </p:sp>
    </p:spTree>
    <p:extLst>
      <p:ext uri="{BB962C8B-B14F-4D97-AF65-F5344CB8AC3E}">
        <p14:creationId xmlns:p14="http://schemas.microsoft.com/office/powerpoint/2010/main" val="1233551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35EBE-45F2-9847-8475-CFA88773BCBA}" type="slidenum">
              <a:rPr lang="en-IE" smtClean="0"/>
              <a:t>4</a:t>
            </a:fld>
            <a:endParaRPr lang="en-IE"/>
          </a:p>
        </p:txBody>
      </p:sp>
    </p:spTree>
    <p:extLst>
      <p:ext uri="{BB962C8B-B14F-4D97-AF65-F5344CB8AC3E}">
        <p14:creationId xmlns:p14="http://schemas.microsoft.com/office/powerpoint/2010/main" val="333410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35EBE-45F2-9847-8475-CFA88773BCBA}" type="slidenum">
              <a:rPr lang="en-IE" smtClean="0"/>
              <a:t>5</a:t>
            </a:fld>
            <a:endParaRPr lang="en-IE"/>
          </a:p>
        </p:txBody>
      </p:sp>
    </p:spTree>
    <p:extLst>
      <p:ext uri="{BB962C8B-B14F-4D97-AF65-F5344CB8AC3E}">
        <p14:creationId xmlns:p14="http://schemas.microsoft.com/office/powerpoint/2010/main" val="31511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course of a day, most of us encounter several activities that involve some interaction with a database. For example, if we go to the bank to deposit or withdraw funds, if we make a hotel or airline reservation or if we buy an item</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such as a book, toy, or computer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an Internet vendor through its Web page, chances are that our activities will involve someone or some computer program accessing a database.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53283D4-996B-1046-9B9E-15B214BD3593}" type="slidenum">
              <a:rPr lang="en-US" smtClean="0"/>
              <a:t>15</a:t>
            </a:fld>
            <a:endParaRPr lang="en-US"/>
          </a:p>
        </p:txBody>
      </p:sp>
    </p:spTree>
    <p:extLst>
      <p:ext uri="{BB962C8B-B14F-4D97-AF65-F5344CB8AC3E}">
        <p14:creationId xmlns:p14="http://schemas.microsoft.com/office/powerpoint/2010/main" val="55463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Defining a database involves specifying the data types, structures, and constraints for the data to be stored in the database. Constructing the database is the process of storing the data itself on some storage medium that is controlled by the DBMS. Manipulating a database includes such functions as querying the database to retrieve specific data, updating the database to reflect changes in the world, and generating reports from the data. Sharing a database allows multiple users and programs to access the database concurrently. </a:t>
            </a:r>
            <a:endParaRPr lang="en-US" sz="2800" dirty="0"/>
          </a:p>
        </p:txBody>
      </p:sp>
      <p:sp>
        <p:nvSpPr>
          <p:cNvPr id="4" name="Slide Number Placeholder 3"/>
          <p:cNvSpPr>
            <a:spLocks noGrp="1"/>
          </p:cNvSpPr>
          <p:nvPr>
            <p:ph type="sldNum" sz="quarter" idx="10"/>
          </p:nvPr>
        </p:nvSpPr>
        <p:spPr/>
        <p:txBody>
          <a:bodyPr/>
          <a:lstStyle/>
          <a:p>
            <a:fld id="{253283D4-996B-1046-9B9E-15B214BD3593}" type="slidenum">
              <a:rPr lang="en-US" smtClean="0"/>
              <a:t>18</a:t>
            </a:fld>
            <a:endParaRPr lang="en-US"/>
          </a:p>
        </p:txBody>
      </p:sp>
    </p:spTree>
    <p:extLst>
      <p:ext uri="{BB962C8B-B14F-4D97-AF65-F5344CB8AC3E}">
        <p14:creationId xmlns:p14="http://schemas.microsoft.com/office/powerpoint/2010/main" val="221681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(adapted from https://</a:t>
            </a:r>
            <a:r>
              <a:rPr lang="en-US" dirty="0" err="1"/>
              <a:t>www.mongodb.com</a:t>
            </a:r>
            <a:r>
              <a:rPr lang="en-US" dirty="0"/>
              <a:t>/</a:t>
            </a:r>
            <a:r>
              <a:rPr lang="en-US" dirty="0" err="1"/>
              <a:t>nosql</a:t>
            </a:r>
            <a:r>
              <a:rPr lang="en-US" dirty="0"/>
              <a:t>-explained)</a:t>
            </a:r>
          </a:p>
        </p:txBody>
      </p:sp>
      <p:sp>
        <p:nvSpPr>
          <p:cNvPr id="4" name="Slide Number Placeholder 3"/>
          <p:cNvSpPr>
            <a:spLocks noGrp="1"/>
          </p:cNvSpPr>
          <p:nvPr>
            <p:ph type="sldNum" sz="quarter" idx="5"/>
          </p:nvPr>
        </p:nvSpPr>
        <p:spPr/>
        <p:txBody>
          <a:bodyPr/>
          <a:lstStyle/>
          <a:p>
            <a:fld id="{253283D4-996B-1046-9B9E-15B214BD3593}" type="slidenum">
              <a:rPr lang="en-US" smtClean="0"/>
              <a:t>37</a:t>
            </a:fld>
            <a:endParaRPr lang="en-US"/>
          </a:p>
        </p:txBody>
      </p:sp>
    </p:spTree>
    <p:extLst>
      <p:ext uri="{BB962C8B-B14F-4D97-AF65-F5344CB8AC3E}">
        <p14:creationId xmlns:p14="http://schemas.microsoft.com/office/powerpoint/2010/main" val="49707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DDA25-F5B9-174B-A670-26A3DEB1C57C}" type="datetimeFigureOut">
              <a:rPr lang="en-US" smtClean="0"/>
              <a:t>2/18/19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9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DDA25-F5B9-174B-A670-26A3DEB1C57C}" type="datetimeFigureOut">
              <a:rPr lang="en-US" smtClean="0"/>
              <a:t>2/18/19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165408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DDA25-F5B9-174B-A670-26A3DEB1C57C}" type="datetimeFigureOut">
              <a:rPr lang="en-US" smtClean="0"/>
              <a:t>2/18/19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97589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3505200"/>
            <a:ext cx="7431174" cy="1752600"/>
          </a:xfrm>
        </p:spPr>
        <p:txBody>
          <a:bodyPr/>
          <a:lstStyle>
            <a:lvl1pPr marL="0" indent="0" algn="l">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bg1">
                    <a:lumMod val="50000"/>
                  </a:schemeClr>
                </a:solidFill>
                <a:latin typeface="Gill Sans"/>
                <a:cs typeface="Gill Sans"/>
              </a:rPr>
              <a:t>Click to enter text</a:t>
            </a:r>
            <a:endParaRPr lang="en-US" dirty="0">
              <a:latin typeface="Gill Sans"/>
              <a:cs typeface="Gill Sans"/>
            </a:endParaRPr>
          </a:p>
        </p:txBody>
      </p:sp>
      <p:sp>
        <p:nvSpPr>
          <p:cNvPr id="4" name="Date Placeholder 3"/>
          <p:cNvSpPr>
            <a:spLocks noGrp="1"/>
          </p:cNvSpPr>
          <p:nvPr>
            <p:ph type="dt" sz="half" idx="10"/>
          </p:nvPr>
        </p:nvSpPr>
        <p:spPr/>
        <p:txBody>
          <a:bodyPr/>
          <a:lstStyle/>
          <a:p>
            <a:fld id="{6C3DDA25-F5B9-174B-A670-26A3DEB1C57C}" type="datetimeFigureOut">
              <a:rPr lang="en-US" smtClean="0"/>
              <a:t>2/18/19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5F785B0-14A9-8E4E-A077-B6A1310D01B8}"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685800" y="1371600"/>
            <a:ext cx="7848600" cy="1927225"/>
          </a:xfrm>
        </p:spPr>
        <p:txBody>
          <a:bodyPr/>
          <a:lstStyle/>
          <a:p>
            <a:r>
              <a:rPr lang="en-US" sz="4000"/>
              <a:t>Click to edit Master title style</a:t>
            </a:r>
            <a:endParaRPr lang="en-IE" dirty="0"/>
          </a:p>
        </p:txBody>
      </p:sp>
    </p:spTree>
    <p:extLst>
      <p:ext uri="{BB962C8B-B14F-4D97-AF65-F5344CB8AC3E}">
        <p14:creationId xmlns:p14="http://schemas.microsoft.com/office/powerpoint/2010/main" val="149974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DDA25-F5B9-174B-A670-26A3DEB1C57C}" type="datetimeFigureOut">
              <a:rPr lang="en-US" smtClean="0"/>
              <a:t>2/18/19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9297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DDA25-F5B9-174B-A670-26A3DEB1C57C}" type="datetimeFigureOut">
              <a:rPr lang="en-US" smtClean="0"/>
              <a:t>2/18/19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5F785B0-14A9-8E4E-A077-B6A1310D01B8}"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487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DDA25-F5B9-174B-A670-26A3DEB1C57C}" type="datetimeFigureOut">
              <a:rPr lang="en-US" smtClean="0"/>
              <a:t>2/18/19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31609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DDA25-F5B9-174B-A670-26A3DEB1C57C}" type="datetimeFigureOut">
              <a:rPr lang="en-US" smtClean="0"/>
              <a:t>2/18/19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5F785B0-14A9-8E4E-A077-B6A1310D01B8}"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72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3DDA25-F5B9-174B-A670-26A3DEB1C57C}" type="datetimeFigureOut">
              <a:rPr lang="en-US" smtClean="0"/>
              <a:t>2/18/19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92300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DDA25-F5B9-174B-A670-26A3DEB1C57C}" type="datetimeFigureOut">
              <a:rPr lang="en-US" smtClean="0"/>
              <a:t>2/18/19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168193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DDA25-F5B9-174B-A670-26A3DEB1C57C}" type="datetimeFigureOut">
              <a:rPr lang="en-US" smtClean="0"/>
              <a:t>2/18/19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89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DDA25-F5B9-174B-A670-26A3DEB1C57C}" type="datetimeFigureOut">
              <a:rPr lang="en-US" smtClean="0"/>
              <a:t>2/18/19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5F785B0-14A9-8E4E-A077-B6A1310D01B8}" type="slidenum">
              <a:rPr lang="en-GB" smtClean="0"/>
              <a:t>‹#›</a:t>
            </a:fld>
            <a:endParaRPr lang="en-GB" dirty="0"/>
          </a:p>
        </p:txBody>
      </p:sp>
    </p:spTree>
    <p:extLst>
      <p:ext uri="{BB962C8B-B14F-4D97-AF65-F5344CB8AC3E}">
        <p14:creationId xmlns:p14="http://schemas.microsoft.com/office/powerpoint/2010/main" val="91009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C3DDA25-F5B9-174B-A670-26A3DEB1C57C}" type="datetimeFigureOut">
              <a:rPr lang="en-US" smtClean="0"/>
              <a:t>2/18/19</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5F785B0-14A9-8E4E-A077-B6A1310D01B8}" type="slidenum">
              <a:rPr lang="en-GB" smtClean="0"/>
              <a:t>‹#›</a:t>
            </a:fld>
            <a:endParaRPr lang="en-GB" dirty="0"/>
          </a:p>
        </p:txBody>
      </p:sp>
    </p:spTree>
    <p:extLst>
      <p:ext uri="{BB962C8B-B14F-4D97-AF65-F5344CB8AC3E}">
        <p14:creationId xmlns:p14="http://schemas.microsoft.com/office/powerpoint/2010/main" val="121861121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xStyles>
    <p:titleStyle>
      <a:lvl1pPr algn="l" defTabSz="914400" rtl="0" eaLnBrk="1" latinLnBrk="0" hangingPunct="1">
        <a:spcBef>
          <a:spcPct val="0"/>
        </a:spcBef>
        <a:buNone/>
        <a:defRPr sz="4000" kern="1200" spc="-100" baseline="0">
          <a:solidFill>
            <a:schemeClr val="tx2"/>
          </a:solidFill>
          <a:latin typeface="Gill Sans"/>
          <a:ea typeface="+mj-ea"/>
          <a:cs typeface="Gill San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Neue"/>
          <a:ea typeface="+mn-ea"/>
          <a:cs typeface="Helvetica Neue"/>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Neue"/>
          <a:ea typeface="+mn-ea"/>
          <a:cs typeface="Helvetica Neue"/>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Neue"/>
          <a:ea typeface="+mn-ea"/>
          <a:cs typeface="Helvetica Neue"/>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Neue"/>
          <a:ea typeface="+mn-ea"/>
          <a:cs typeface="Helvetica Neue"/>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Neue"/>
          <a:ea typeface="+mn-ea"/>
          <a:cs typeface="Helvetica Neue"/>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lillis@ucd.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amazon.cn/%E4%B8%96%E7%95%8C%E8%91%97%E5%90%8D%E8%AE%A1%E7%AE%97%E6%9C%BA%E6%95%99%E6%9D%90%E7%B2%BE%E9%80%89-%E6%95%B0%E6%8D%AE%E5%BA%93%E7%B3%BB%E7%BB%9F%E5%9F%BA%E7%A1%80-%E5%9F%83%E5%B0%94%E7%8E%9B%E6%96%AF%E5%88%A9/dp/B0060E7QQ6/ref=sr_1_1?s=books&amp;ie=UTF8&amp;qid=1376641380&amp;sr=1-1&amp;keywords=elmasr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david.lillis@ucd.i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smoodle.ucd.ie/moodle/course/view.php?id=74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371600"/>
            <a:ext cx="8308017" cy="1927225"/>
          </a:xfrm>
        </p:spPr>
        <p:txBody>
          <a:bodyPr/>
          <a:lstStyle/>
          <a:p>
            <a:r>
              <a:rPr lang="en-IE" sz="4000" dirty="0"/>
              <a:t>Lecture 1:</a:t>
            </a:r>
            <a:br>
              <a:rPr lang="en-IE" sz="4000" dirty="0"/>
            </a:br>
            <a:r>
              <a:rPr lang="en-IE" dirty="0"/>
              <a:t>Introduction</a:t>
            </a:r>
            <a:endParaRPr lang="en-IE" sz="2400" dirty="0"/>
          </a:p>
        </p:txBody>
      </p:sp>
      <p:sp>
        <p:nvSpPr>
          <p:cNvPr id="3" name="Subtitle 2"/>
          <p:cNvSpPr>
            <a:spLocks noGrp="1"/>
          </p:cNvSpPr>
          <p:nvPr>
            <p:ph type="subTitle" idx="1"/>
          </p:nvPr>
        </p:nvSpPr>
        <p:spPr>
          <a:xfrm>
            <a:off x="685799" y="3505200"/>
            <a:ext cx="7856621" cy="1752600"/>
          </a:xfrm>
        </p:spPr>
        <p:txBody>
          <a:bodyPr>
            <a:normAutofit fontScale="92500"/>
          </a:bodyPr>
          <a:lstStyle/>
          <a:p>
            <a:r>
              <a:rPr lang="en-IE" sz="2800" dirty="0">
                <a:solidFill>
                  <a:schemeClr val="bg1">
                    <a:lumMod val="50000"/>
                  </a:schemeClr>
                </a:solidFill>
              </a:rPr>
              <a:t>COMP2013J: Databases and Information Systems</a:t>
            </a:r>
          </a:p>
          <a:p>
            <a:r>
              <a:rPr lang="en-IE" dirty="0">
                <a:solidFill>
                  <a:schemeClr val="tx1"/>
                </a:solidFill>
              </a:rPr>
              <a:t>Dr. David Lillis (</a:t>
            </a:r>
            <a:r>
              <a:rPr lang="en-IE" dirty="0">
                <a:solidFill>
                  <a:schemeClr val="tx1"/>
                </a:solidFill>
                <a:hlinkClick r:id="rId2"/>
              </a:rPr>
              <a:t>david.lillis@ucd.ie</a:t>
            </a:r>
            <a:r>
              <a:rPr lang="en-IE" dirty="0">
                <a:solidFill>
                  <a:schemeClr val="tx1"/>
                </a:solidFill>
              </a:rPr>
              <a:t>)</a:t>
            </a:r>
          </a:p>
          <a:p>
            <a:r>
              <a:rPr lang="en-IE" sz="2000" dirty="0"/>
              <a:t>UCD School of Computer Science</a:t>
            </a:r>
          </a:p>
          <a:p>
            <a:r>
              <a:rPr lang="en-IE" sz="2000" dirty="0"/>
              <a:t>Beijing-Dublin International College</a:t>
            </a:r>
          </a:p>
        </p:txBody>
      </p:sp>
    </p:spTree>
    <p:extLst>
      <p:ext uri="{BB962C8B-B14F-4D97-AF65-F5344CB8AC3E}">
        <p14:creationId xmlns:p14="http://schemas.microsoft.com/office/powerpoint/2010/main" val="7144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BF82-EA2E-E748-AD75-4ABD39D8CC9D}"/>
              </a:ext>
            </a:extLst>
          </p:cNvPr>
          <p:cNvSpPr>
            <a:spLocks noGrp="1"/>
          </p:cNvSpPr>
          <p:nvPr>
            <p:ph type="title"/>
          </p:nvPr>
        </p:nvSpPr>
        <p:spPr/>
        <p:txBody>
          <a:bodyPr/>
          <a:lstStyle/>
          <a:p>
            <a:r>
              <a:rPr lang="en-US" dirty="0"/>
              <a:t>Plagiarism &amp; UCD Computer Science</a:t>
            </a:r>
          </a:p>
        </p:txBody>
      </p:sp>
      <p:sp>
        <p:nvSpPr>
          <p:cNvPr id="3" name="Content Placeholder 2">
            <a:extLst>
              <a:ext uri="{FF2B5EF4-FFF2-40B4-BE49-F238E27FC236}">
                <a16:creationId xmlns:a16="http://schemas.microsoft.com/office/drawing/2014/main" id="{1E00AEEF-D148-2049-8718-6EBCC91B4086}"/>
              </a:ext>
            </a:extLst>
          </p:cNvPr>
          <p:cNvSpPr>
            <a:spLocks noGrp="1"/>
          </p:cNvSpPr>
          <p:nvPr>
            <p:ph idx="1"/>
          </p:nvPr>
        </p:nvSpPr>
        <p:spPr/>
        <p:txBody>
          <a:bodyPr>
            <a:normAutofit fontScale="92500" lnSpcReduction="10000"/>
          </a:bodyPr>
          <a:lstStyle/>
          <a:p>
            <a:r>
              <a:rPr lang="en-IE" b="1" dirty="0"/>
              <a:t>Plagiarism is a serious academic offence</a:t>
            </a:r>
          </a:p>
          <a:p>
            <a:pPr lvl="1"/>
            <a:r>
              <a:rPr lang="en-IE" dirty="0">
                <a:solidFill>
                  <a:srgbClr val="00B050"/>
                </a:solidFill>
              </a:rPr>
              <a:t>[Student Code, sections 6.2 &amp; 6.3]</a:t>
            </a:r>
            <a:r>
              <a:rPr lang="en-IE" dirty="0"/>
              <a:t> or </a:t>
            </a:r>
            <a:r>
              <a:rPr lang="en-IE" dirty="0">
                <a:solidFill>
                  <a:srgbClr val="FF0000"/>
                </a:solidFill>
              </a:rPr>
              <a:t>[UCD Registry Plagiarism Policy] </a:t>
            </a:r>
            <a:r>
              <a:rPr lang="en-IE" dirty="0"/>
              <a:t>or [CS Plagiarism policy and procedures] </a:t>
            </a:r>
          </a:p>
          <a:p>
            <a:r>
              <a:rPr lang="en-IE" dirty="0"/>
              <a:t>Our staff and demonstrators are </a:t>
            </a:r>
            <a:r>
              <a:rPr lang="en-IE" b="1" dirty="0"/>
              <a:t>proactive </a:t>
            </a:r>
            <a:r>
              <a:rPr lang="en-IE" dirty="0"/>
              <a:t>in looking for possible plagiarism in all submitted work </a:t>
            </a:r>
          </a:p>
          <a:p>
            <a:r>
              <a:rPr lang="en-IE" dirty="0"/>
              <a:t>Suspected plagiarism is investigated by the CS Plagiarism subcommittee </a:t>
            </a:r>
          </a:p>
          <a:p>
            <a:pPr lvl="1"/>
            <a:r>
              <a:rPr lang="en-IE" dirty="0"/>
              <a:t>Usually includes an interview with student(s) involved </a:t>
            </a:r>
          </a:p>
          <a:p>
            <a:pPr lvl="1"/>
            <a:r>
              <a:rPr lang="en-IE" dirty="0"/>
              <a:t>1st offence: </a:t>
            </a:r>
            <a:r>
              <a:rPr lang="en-IE" b="1" dirty="0"/>
              <a:t>usually </a:t>
            </a:r>
            <a:r>
              <a:rPr lang="en-IE" dirty="0"/>
              <a:t>0 or NG in the affected components </a:t>
            </a:r>
          </a:p>
          <a:p>
            <a:pPr lvl="1"/>
            <a:r>
              <a:rPr lang="en-IE" dirty="0"/>
              <a:t>2nd offence: may be referred to the </a:t>
            </a:r>
            <a:r>
              <a:rPr lang="en-IE" b="1" dirty="0"/>
              <a:t>University disciplinary committee </a:t>
            </a:r>
          </a:p>
          <a:p>
            <a:r>
              <a:rPr lang="en-IE" dirty="0"/>
              <a:t>Student who enables plagiarism is equally responsible </a:t>
            </a:r>
          </a:p>
          <a:p>
            <a:pPr lvl="1"/>
            <a:r>
              <a:rPr lang="en-IE" b="1" dirty="0">
                <a:solidFill>
                  <a:srgbClr val="FF0000"/>
                </a:solidFill>
              </a:rPr>
              <a:t>http://</a:t>
            </a:r>
            <a:r>
              <a:rPr lang="en-IE" b="1" dirty="0" err="1">
                <a:solidFill>
                  <a:srgbClr val="FF0000"/>
                </a:solidFill>
              </a:rPr>
              <a:t>www.ucd.ie</a:t>
            </a:r>
            <a:r>
              <a:rPr lang="en-IE" b="1" dirty="0">
                <a:solidFill>
                  <a:srgbClr val="FF0000"/>
                </a:solidFill>
              </a:rPr>
              <a:t>/students/guide/</a:t>
            </a:r>
            <a:r>
              <a:rPr lang="en-IE" b="1" dirty="0" err="1">
                <a:solidFill>
                  <a:srgbClr val="FF0000"/>
                </a:solidFill>
              </a:rPr>
              <a:t>academicregs.html</a:t>
            </a:r>
            <a:r>
              <a:rPr lang="en-IE" b="1" dirty="0">
                <a:solidFill>
                  <a:srgbClr val="FF0000"/>
                </a:solidFill>
              </a:rPr>
              <a:t> </a:t>
            </a:r>
            <a:endParaRPr lang="en-IE" dirty="0">
              <a:solidFill>
                <a:srgbClr val="FF0000"/>
              </a:solidFill>
            </a:endParaRPr>
          </a:p>
          <a:p>
            <a:pPr lvl="1"/>
            <a:r>
              <a:rPr lang="en-IE" b="1" dirty="0">
                <a:solidFill>
                  <a:srgbClr val="0070C0"/>
                </a:solidFill>
              </a:rPr>
              <a:t>http://</a:t>
            </a:r>
            <a:r>
              <a:rPr lang="en-IE" b="1" dirty="0" err="1">
                <a:solidFill>
                  <a:srgbClr val="0070C0"/>
                </a:solidFill>
              </a:rPr>
              <a:t>libguides.ucd.ie</a:t>
            </a:r>
            <a:r>
              <a:rPr lang="en-IE" b="1" dirty="0">
                <a:solidFill>
                  <a:srgbClr val="0070C0"/>
                </a:solidFill>
              </a:rPr>
              <a:t>/</a:t>
            </a:r>
            <a:r>
              <a:rPr lang="en-IE" b="1" dirty="0" err="1">
                <a:solidFill>
                  <a:srgbClr val="0070C0"/>
                </a:solidFill>
              </a:rPr>
              <a:t>academicintegrity</a:t>
            </a:r>
            <a:r>
              <a:rPr lang="en-IE" b="1" dirty="0"/>
              <a:t> </a:t>
            </a:r>
            <a:endParaRPr lang="en-IE" dirty="0"/>
          </a:p>
          <a:p>
            <a:endParaRPr lang="en-US" dirty="0"/>
          </a:p>
        </p:txBody>
      </p:sp>
    </p:spTree>
    <p:extLst>
      <p:ext uri="{BB962C8B-B14F-4D97-AF65-F5344CB8AC3E}">
        <p14:creationId xmlns:p14="http://schemas.microsoft.com/office/powerpoint/2010/main" val="314527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Asking for help</a:t>
            </a:r>
          </a:p>
        </p:txBody>
      </p:sp>
      <p:sp>
        <p:nvSpPr>
          <p:cNvPr id="3" name="Content Placeholder 2"/>
          <p:cNvSpPr>
            <a:spLocks noGrp="1"/>
          </p:cNvSpPr>
          <p:nvPr>
            <p:ph idx="1"/>
          </p:nvPr>
        </p:nvSpPr>
        <p:spPr/>
        <p:txBody>
          <a:bodyPr/>
          <a:lstStyle/>
          <a:p>
            <a:r>
              <a:rPr lang="en-IE" dirty="0"/>
              <a:t>If you find things difficult, help is available.</a:t>
            </a:r>
          </a:p>
          <a:p>
            <a:pPr marL="0" indent="0">
              <a:buNone/>
            </a:pPr>
            <a:endParaRPr lang="en-IE" dirty="0"/>
          </a:p>
          <a:p>
            <a:pPr lvl="1"/>
            <a:r>
              <a:rPr lang="en-IE" sz="2400" dirty="0"/>
              <a:t>There is a lecturer and many TAs in every lab.</a:t>
            </a:r>
          </a:p>
          <a:p>
            <a:pPr lvl="1"/>
            <a:r>
              <a:rPr lang="en-IE" sz="2400" dirty="0"/>
              <a:t>You can ask a question after class.</a:t>
            </a:r>
          </a:p>
          <a:p>
            <a:pPr lvl="1"/>
            <a:r>
              <a:rPr lang="en-IE" sz="2400" dirty="0"/>
              <a:t>You can email a TA with a question outside class.</a:t>
            </a:r>
          </a:p>
          <a:p>
            <a:pPr lvl="1"/>
            <a:r>
              <a:rPr lang="en-IE" sz="2400" dirty="0"/>
              <a:t>You can email me with a question outside class.</a:t>
            </a:r>
          </a:p>
          <a:p>
            <a:pPr lvl="1"/>
            <a:r>
              <a:rPr lang="en-IE" sz="2400" dirty="0"/>
              <a:t>You can get help from your classmates.</a:t>
            </a:r>
          </a:p>
          <a:p>
            <a:pPr lvl="2"/>
            <a:r>
              <a:rPr lang="en-IE" sz="2000" dirty="0"/>
              <a:t>Getting help to understand something is not the same as copying a solution!</a:t>
            </a:r>
          </a:p>
        </p:txBody>
      </p:sp>
    </p:spTree>
    <p:extLst>
      <p:ext uri="{BB962C8B-B14F-4D97-AF65-F5344CB8AC3E}">
        <p14:creationId xmlns:p14="http://schemas.microsoft.com/office/powerpoint/2010/main" val="153092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Content</a:t>
            </a:r>
          </a:p>
        </p:txBody>
      </p:sp>
      <p:sp>
        <p:nvSpPr>
          <p:cNvPr id="3" name="Content Placeholder 2"/>
          <p:cNvSpPr>
            <a:spLocks noGrp="1"/>
          </p:cNvSpPr>
          <p:nvPr>
            <p:ph idx="1"/>
          </p:nvPr>
        </p:nvSpPr>
        <p:spPr/>
        <p:txBody>
          <a:bodyPr/>
          <a:lstStyle/>
          <a:p>
            <a:r>
              <a:rPr lang="en-GB" dirty="0"/>
              <a:t>Based on sections of the book</a:t>
            </a:r>
          </a:p>
          <a:p>
            <a:pPr lvl="1"/>
            <a:r>
              <a:rPr lang="en-GB" dirty="0"/>
              <a:t>Fundamentals of Database Systems (6</a:t>
            </a:r>
            <a:r>
              <a:rPr lang="en-GB" baseline="30000" dirty="0"/>
              <a:t>th</a:t>
            </a:r>
            <a:r>
              <a:rPr lang="en-GB" dirty="0"/>
              <a:t> Edition)</a:t>
            </a:r>
            <a:br>
              <a:rPr lang="en-GB" dirty="0"/>
            </a:br>
            <a:r>
              <a:rPr lang="en-GB" dirty="0"/>
              <a:t>by </a:t>
            </a:r>
            <a:r>
              <a:rPr lang="en-GB" dirty="0" err="1"/>
              <a:t>Elmasri</a:t>
            </a:r>
            <a:r>
              <a:rPr lang="en-GB" dirty="0"/>
              <a:t> and </a:t>
            </a:r>
            <a:r>
              <a:rPr lang="en-GB" dirty="0" err="1"/>
              <a:t>Navathe</a:t>
            </a:r>
            <a:endParaRPr lang="en-GB" dirty="0"/>
          </a:p>
          <a:p>
            <a:pPr lvl="1"/>
            <a:r>
              <a:rPr lang="en-GB" dirty="0"/>
              <a:t>ISBN-10: 0136086209 | ISBN-13: 978-0136086208</a:t>
            </a:r>
          </a:p>
          <a:p>
            <a:pPr lvl="1"/>
            <a:r>
              <a:rPr lang="en-GB" dirty="0"/>
              <a:t>Chinese version available from </a:t>
            </a:r>
            <a:r>
              <a:rPr lang="hu-HU" dirty="0">
                <a:hlinkClick r:id="rId2"/>
              </a:rPr>
              <a:t>Amazon.cn</a:t>
            </a:r>
            <a:r>
              <a:rPr lang="hu-HU" dirty="0"/>
              <a:t> </a:t>
            </a:r>
          </a:p>
          <a:p>
            <a:pPr lvl="1"/>
            <a:r>
              <a:rPr lang="hu-HU" dirty="0"/>
              <a:t>ISBN: 9787302260448, 7302260443</a:t>
            </a:r>
            <a:endParaRPr lang="en-GB" dirty="0"/>
          </a:p>
          <a:p>
            <a:pPr marL="274320" lvl="1" indent="0">
              <a:buNone/>
            </a:pPr>
            <a:endParaRPr lang="en-GB" dirty="0"/>
          </a:p>
          <a:p>
            <a:r>
              <a:rPr lang="en-GB" dirty="0"/>
              <a:t>All materials will be covered in lecture notes</a:t>
            </a:r>
          </a:p>
          <a:p>
            <a:endParaRPr lang="en-GB" dirty="0"/>
          </a:p>
          <a:p>
            <a:r>
              <a:rPr lang="en-GB" dirty="0"/>
              <a:t>Practical work will using MySQL Relational </a:t>
            </a:r>
            <a:r>
              <a:rPr lang="en-GB" dirty="0" err="1"/>
              <a:t>DataBase</a:t>
            </a:r>
            <a:r>
              <a:rPr lang="en-GB" dirty="0"/>
              <a:t> Management System (RDBMS)</a:t>
            </a:r>
          </a:p>
          <a:p>
            <a:pPr lvl="1"/>
            <a:r>
              <a:rPr lang="en-GB" dirty="0"/>
              <a:t>Free, cross platform, open source database management system</a:t>
            </a:r>
          </a:p>
        </p:txBody>
      </p:sp>
    </p:spTree>
    <p:extLst>
      <p:ext uri="{BB962C8B-B14F-4D97-AF65-F5344CB8AC3E}">
        <p14:creationId xmlns:p14="http://schemas.microsoft.com/office/powerpoint/2010/main" val="138470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p>
        </p:txBody>
      </p:sp>
      <p:sp>
        <p:nvSpPr>
          <p:cNvPr id="3" name="Content Placeholder 2"/>
          <p:cNvSpPr>
            <a:spLocks noGrp="1"/>
          </p:cNvSpPr>
          <p:nvPr>
            <p:ph idx="1"/>
          </p:nvPr>
        </p:nvSpPr>
        <p:spPr/>
        <p:txBody>
          <a:bodyPr>
            <a:normAutofit fontScale="85000" lnSpcReduction="20000"/>
          </a:bodyPr>
          <a:lstStyle/>
          <a:p>
            <a:r>
              <a:rPr lang="en-US" dirty="0"/>
              <a:t>Introduction to Databases</a:t>
            </a:r>
          </a:p>
          <a:p>
            <a:endParaRPr lang="en-US" dirty="0"/>
          </a:p>
          <a:p>
            <a:r>
              <a:rPr lang="en-US" dirty="0"/>
              <a:t>Database Models</a:t>
            </a:r>
          </a:p>
          <a:p>
            <a:endParaRPr lang="en-US" dirty="0"/>
          </a:p>
          <a:p>
            <a:r>
              <a:rPr lang="en-US" dirty="0"/>
              <a:t>Relational Database Model</a:t>
            </a:r>
          </a:p>
          <a:p>
            <a:endParaRPr lang="en-US" dirty="0"/>
          </a:p>
          <a:p>
            <a:r>
              <a:rPr lang="en-US" dirty="0"/>
              <a:t>Structured Query Language</a:t>
            </a:r>
          </a:p>
          <a:p>
            <a:endParaRPr lang="en-US" dirty="0"/>
          </a:p>
          <a:p>
            <a:r>
              <a:rPr lang="en-US" dirty="0"/>
              <a:t>Database Design (Entity-Relationship Model)</a:t>
            </a:r>
          </a:p>
          <a:p>
            <a:endParaRPr lang="en-US" dirty="0"/>
          </a:p>
          <a:p>
            <a:r>
              <a:rPr lang="en-US" dirty="0"/>
              <a:t>Database </a:t>
            </a:r>
            <a:r>
              <a:rPr lang="en-GB" dirty="0"/>
              <a:t>Normalisation</a:t>
            </a:r>
          </a:p>
          <a:p>
            <a:endParaRPr lang="en-GB" dirty="0"/>
          </a:p>
          <a:p>
            <a:r>
              <a:rPr lang="en-GB" dirty="0"/>
              <a:t>Programmatic DB Use</a:t>
            </a:r>
          </a:p>
          <a:p>
            <a:endParaRPr lang="en-GB" dirty="0"/>
          </a:p>
          <a:p>
            <a:r>
              <a:rPr lang="en-GB" dirty="0"/>
              <a:t>NoSQL Databases</a:t>
            </a:r>
          </a:p>
          <a:p>
            <a:endParaRPr lang="en-GB" dirty="0"/>
          </a:p>
        </p:txBody>
      </p:sp>
    </p:spTree>
    <p:extLst>
      <p:ext uri="{BB962C8B-B14F-4D97-AF65-F5344CB8AC3E}">
        <p14:creationId xmlns:p14="http://schemas.microsoft.com/office/powerpoint/2010/main" val="388525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Introduction to Databases and information systems</a:t>
            </a:r>
            <a:endParaRPr lang="en-GB" dirty="0"/>
          </a:p>
        </p:txBody>
      </p:sp>
    </p:spTree>
    <p:extLst>
      <p:ext uri="{BB962C8B-B14F-4D97-AF65-F5344CB8AC3E}">
        <p14:creationId xmlns:p14="http://schemas.microsoft.com/office/powerpoint/2010/main" val="337776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Why Study Databases?</a:t>
            </a:r>
          </a:p>
        </p:txBody>
      </p:sp>
      <p:sp>
        <p:nvSpPr>
          <p:cNvPr id="5" name="Content Placeholder 4"/>
          <p:cNvSpPr>
            <a:spLocks noGrp="1"/>
          </p:cNvSpPr>
          <p:nvPr>
            <p:ph idx="1"/>
          </p:nvPr>
        </p:nvSpPr>
        <p:spPr/>
        <p:txBody>
          <a:bodyPr/>
          <a:lstStyle/>
          <a:p>
            <a:r>
              <a:rPr lang="en-GB" dirty="0"/>
              <a:t>A huge amount of information being stored.</a:t>
            </a:r>
          </a:p>
          <a:p>
            <a:endParaRPr lang="en-GB" dirty="0"/>
          </a:p>
          <a:p>
            <a:r>
              <a:rPr lang="en-GB" dirty="0"/>
              <a:t>The College, Medical records, Employers, Companies, Government Agencies, etc.</a:t>
            </a:r>
          </a:p>
          <a:p>
            <a:endParaRPr lang="en-GB" dirty="0"/>
          </a:p>
          <a:p>
            <a:r>
              <a:rPr lang="en-GB" dirty="0"/>
              <a:t>Managing that data is a </a:t>
            </a:r>
            <a:r>
              <a:rPr lang="en-GB" b="1" dirty="0"/>
              <a:t>really big </a:t>
            </a:r>
            <a:r>
              <a:rPr lang="en-GB" dirty="0"/>
              <a:t>task</a:t>
            </a:r>
          </a:p>
          <a:p>
            <a:endParaRPr lang="en-GB" dirty="0"/>
          </a:p>
          <a:p>
            <a:r>
              <a:rPr lang="en-GB" dirty="0"/>
              <a:t>Data Base Management Systems (DBMS)</a:t>
            </a:r>
          </a:p>
          <a:p>
            <a:endParaRPr lang="en-GB" dirty="0"/>
          </a:p>
          <a:p>
            <a:r>
              <a:rPr lang="en-GB" dirty="0"/>
              <a:t>Storing is easy, </a:t>
            </a:r>
            <a:r>
              <a:rPr lang="en-GB" b="1" dirty="0"/>
              <a:t>managing</a:t>
            </a:r>
            <a:r>
              <a:rPr lang="en-GB" dirty="0"/>
              <a:t> is the issue</a:t>
            </a:r>
          </a:p>
          <a:p>
            <a:endParaRPr lang="en-GB" dirty="0"/>
          </a:p>
        </p:txBody>
      </p:sp>
    </p:spTree>
    <p:extLst>
      <p:ext uri="{BB962C8B-B14F-4D97-AF65-F5344CB8AC3E}">
        <p14:creationId xmlns:p14="http://schemas.microsoft.com/office/powerpoint/2010/main" val="29642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Database?</a:t>
            </a:r>
          </a:p>
        </p:txBody>
      </p:sp>
      <p:sp>
        <p:nvSpPr>
          <p:cNvPr id="3" name="Content Placeholder 2"/>
          <p:cNvSpPr>
            <a:spLocks noGrp="1"/>
          </p:cNvSpPr>
          <p:nvPr>
            <p:ph idx="1"/>
          </p:nvPr>
        </p:nvSpPr>
        <p:spPr/>
        <p:txBody>
          <a:bodyPr/>
          <a:lstStyle/>
          <a:p>
            <a:r>
              <a:rPr lang="en-US" dirty="0"/>
              <a:t>Initial Definition: A database is a collection of related data</a:t>
            </a:r>
          </a:p>
          <a:p>
            <a:endParaRPr lang="en-US" dirty="0"/>
          </a:p>
          <a:p>
            <a:r>
              <a:rPr lang="en-US" dirty="0"/>
              <a:t>For example, consider the names, telephone numbers, and addresses of the people you know </a:t>
            </a:r>
          </a:p>
          <a:p>
            <a:endParaRPr lang="en-US" dirty="0"/>
          </a:p>
          <a:p>
            <a:r>
              <a:rPr lang="en-US" dirty="0"/>
              <a:t>You may have recorded this data in an indexed address book (The contacts in your phone) </a:t>
            </a:r>
          </a:p>
          <a:p>
            <a:endParaRPr lang="en-US" dirty="0"/>
          </a:p>
          <a:p>
            <a:r>
              <a:rPr lang="en-US" dirty="0"/>
              <a:t>This is a collection of related data with an implicit meaning and hence is a database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410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Specific Properties of a Database</a:t>
            </a:r>
          </a:p>
        </p:txBody>
      </p:sp>
      <p:sp>
        <p:nvSpPr>
          <p:cNvPr id="3" name="Content Placeholder 2"/>
          <p:cNvSpPr>
            <a:spLocks noGrp="1"/>
          </p:cNvSpPr>
          <p:nvPr>
            <p:ph idx="1"/>
          </p:nvPr>
        </p:nvSpPr>
        <p:spPr/>
        <p:txBody>
          <a:bodyPr/>
          <a:lstStyle/>
          <a:p>
            <a:r>
              <a:rPr lang="en-US" dirty="0"/>
              <a:t>A database represents some aspect of the real world</a:t>
            </a:r>
          </a:p>
          <a:p>
            <a:pPr lvl="1"/>
            <a:r>
              <a:rPr lang="en-US" dirty="0"/>
              <a:t>Changes to the real world are reflected in the database</a:t>
            </a:r>
          </a:p>
          <a:p>
            <a:pPr lvl="1"/>
            <a:endParaRPr lang="en-US" dirty="0"/>
          </a:p>
          <a:p>
            <a:r>
              <a:rPr lang="en-US" dirty="0"/>
              <a:t>A database is a logically connected collection of data with some meaning</a:t>
            </a:r>
          </a:p>
          <a:p>
            <a:pPr lvl="1"/>
            <a:r>
              <a:rPr lang="en-US" dirty="0"/>
              <a:t>A random assortment of data cannot correctly be called a database</a:t>
            </a:r>
          </a:p>
          <a:p>
            <a:endParaRPr lang="en-US" dirty="0"/>
          </a:p>
          <a:p>
            <a:r>
              <a:rPr lang="en-US" dirty="0"/>
              <a:t>A database is designed, built, and populated with data for a specific purpose</a:t>
            </a:r>
          </a:p>
          <a:p>
            <a:pPr lvl="1"/>
            <a:r>
              <a:rPr lang="en-US" dirty="0"/>
              <a:t>It has an intended group of users and some applications in which these users are interested</a:t>
            </a:r>
          </a:p>
          <a:p>
            <a:endParaRPr lang="en-US" dirty="0"/>
          </a:p>
          <a:p>
            <a:pPr lvl="1"/>
            <a:endParaRPr lang="en-US" dirty="0"/>
          </a:p>
          <a:p>
            <a:endParaRPr lang="en-US" dirty="0"/>
          </a:p>
        </p:txBody>
      </p:sp>
    </p:spTree>
    <p:extLst>
      <p:ext uri="{BB962C8B-B14F-4D97-AF65-F5344CB8AC3E}">
        <p14:creationId xmlns:p14="http://schemas.microsoft.com/office/powerpoint/2010/main" val="391285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Systems</a:t>
            </a:r>
          </a:p>
        </p:txBody>
      </p:sp>
      <p:sp>
        <p:nvSpPr>
          <p:cNvPr id="3" name="Content Placeholder 2"/>
          <p:cNvSpPr>
            <a:spLocks noGrp="1"/>
          </p:cNvSpPr>
          <p:nvPr>
            <p:ph idx="1"/>
          </p:nvPr>
        </p:nvSpPr>
        <p:spPr/>
        <p:txBody>
          <a:bodyPr/>
          <a:lstStyle/>
          <a:p>
            <a:r>
              <a:rPr lang="en-US" dirty="0"/>
              <a:t>A database management system (DBMS) is a collection of programs that enables users to create and maintain a database</a:t>
            </a:r>
          </a:p>
          <a:p>
            <a:endParaRPr lang="en-US" dirty="0"/>
          </a:p>
          <a:p>
            <a:r>
              <a:rPr lang="en-US" dirty="0"/>
              <a:t>The DBMS is a general-purpose software system that allows the processes of </a:t>
            </a:r>
            <a:r>
              <a:rPr lang="en-US" b="1" dirty="0">
                <a:solidFill>
                  <a:srgbClr val="FF0000"/>
                </a:solidFill>
              </a:rPr>
              <a:t>defining</a:t>
            </a:r>
            <a:r>
              <a:rPr lang="en-US" dirty="0"/>
              <a:t>, </a:t>
            </a:r>
            <a:r>
              <a:rPr lang="en-US" b="1" dirty="0">
                <a:solidFill>
                  <a:srgbClr val="FF0000"/>
                </a:solidFill>
              </a:rPr>
              <a:t>constructing</a:t>
            </a:r>
            <a:r>
              <a:rPr lang="en-US" dirty="0"/>
              <a:t>, </a:t>
            </a:r>
            <a:r>
              <a:rPr lang="en-US" b="1" dirty="0">
                <a:solidFill>
                  <a:srgbClr val="FF0000"/>
                </a:solidFill>
              </a:rPr>
              <a:t>manipulating</a:t>
            </a:r>
            <a:r>
              <a:rPr lang="en-US" dirty="0"/>
              <a:t>, and </a:t>
            </a:r>
            <a:r>
              <a:rPr lang="en-US" b="1" dirty="0">
                <a:solidFill>
                  <a:srgbClr val="FF0000"/>
                </a:solidFill>
              </a:rPr>
              <a:t>sharing</a:t>
            </a:r>
            <a:r>
              <a:rPr lang="en-US" dirty="0">
                <a:solidFill>
                  <a:srgbClr val="FF0000"/>
                </a:solidFill>
              </a:rPr>
              <a:t> </a:t>
            </a:r>
            <a:r>
              <a:rPr lang="en-US" dirty="0"/>
              <a:t>databases among various users and applications </a:t>
            </a:r>
          </a:p>
          <a:p>
            <a:endParaRPr lang="en-US" dirty="0"/>
          </a:p>
        </p:txBody>
      </p:sp>
    </p:spTree>
    <p:extLst>
      <p:ext uri="{BB962C8B-B14F-4D97-AF65-F5344CB8AC3E}">
        <p14:creationId xmlns:p14="http://schemas.microsoft.com/office/powerpoint/2010/main" val="325226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4264"/>
            <a:ext cx="8229600" cy="990600"/>
          </a:xfrm>
        </p:spPr>
        <p:txBody>
          <a:bodyPr/>
          <a:lstStyle/>
          <a:p>
            <a:r>
              <a:rPr lang="en-GB" dirty="0"/>
              <a:t>DBMS Models</a:t>
            </a:r>
          </a:p>
        </p:txBody>
      </p:sp>
      <p:sp>
        <p:nvSpPr>
          <p:cNvPr id="3" name="Content Placeholder 2"/>
          <p:cNvSpPr>
            <a:spLocks noGrp="1"/>
          </p:cNvSpPr>
          <p:nvPr>
            <p:ph idx="1"/>
          </p:nvPr>
        </p:nvSpPr>
        <p:spPr/>
        <p:txBody>
          <a:bodyPr>
            <a:normAutofit lnSpcReduction="10000"/>
          </a:bodyPr>
          <a:lstStyle/>
          <a:p>
            <a:r>
              <a:rPr lang="en-GB" dirty="0"/>
              <a:t>Nowadays most databases are </a:t>
            </a:r>
            <a:r>
              <a:rPr lang="en-GB" dirty="0">
                <a:solidFill>
                  <a:srgbClr val="FF0000"/>
                </a:solidFill>
              </a:rPr>
              <a:t>relational</a:t>
            </a:r>
            <a:r>
              <a:rPr lang="en-GB" dirty="0"/>
              <a:t>.</a:t>
            </a:r>
          </a:p>
          <a:p>
            <a:endParaRPr lang="en-GB" dirty="0"/>
          </a:p>
          <a:p>
            <a:r>
              <a:rPr lang="en-GB" dirty="0"/>
              <a:t>This is a specific model and this module we will concentrate most on this model.</a:t>
            </a:r>
          </a:p>
          <a:p>
            <a:endParaRPr lang="en-GB" dirty="0"/>
          </a:p>
          <a:p>
            <a:r>
              <a:rPr lang="en-GB" dirty="0"/>
              <a:t>Other models that have been used are</a:t>
            </a:r>
          </a:p>
          <a:p>
            <a:pPr lvl="1"/>
            <a:r>
              <a:rPr lang="en-GB" dirty="0"/>
              <a:t>Hierarchical</a:t>
            </a:r>
          </a:p>
          <a:p>
            <a:pPr lvl="1"/>
            <a:r>
              <a:rPr lang="en-GB" dirty="0"/>
              <a:t>Network</a:t>
            </a:r>
          </a:p>
          <a:p>
            <a:endParaRPr lang="en-GB" dirty="0"/>
          </a:p>
          <a:p>
            <a:r>
              <a:rPr lang="en-GB" dirty="0"/>
              <a:t>Other models have been suggested in recent years</a:t>
            </a:r>
          </a:p>
          <a:p>
            <a:pPr lvl="1"/>
            <a:r>
              <a:rPr lang="en-GB" dirty="0"/>
              <a:t>Object-Oriented</a:t>
            </a:r>
          </a:p>
          <a:p>
            <a:pPr lvl="1"/>
            <a:r>
              <a:rPr lang="en-GB" dirty="0"/>
              <a:t>Trans-relational</a:t>
            </a:r>
          </a:p>
          <a:p>
            <a:pPr lvl="1"/>
            <a:r>
              <a:rPr lang="en-GB" dirty="0"/>
              <a:t>NOSQL (Not Only SQL)</a:t>
            </a:r>
          </a:p>
          <a:p>
            <a:endParaRPr lang="en-GB" dirty="0"/>
          </a:p>
        </p:txBody>
      </p:sp>
    </p:spTree>
    <p:extLst>
      <p:ext uri="{BB962C8B-B14F-4D97-AF65-F5344CB8AC3E}">
        <p14:creationId xmlns:p14="http://schemas.microsoft.com/office/powerpoint/2010/main" val="56615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About Me</a:t>
            </a:r>
          </a:p>
        </p:txBody>
      </p:sp>
      <p:sp>
        <p:nvSpPr>
          <p:cNvPr id="3" name="Content Placeholder 2"/>
          <p:cNvSpPr>
            <a:spLocks noGrp="1"/>
          </p:cNvSpPr>
          <p:nvPr>
            <p:ph sz="half" idx="1"/>
          </p:nvPr>
        </p:nvSpPr>
        <p:spPr/>
        <p:txBody>
          <a:bodyPr>
            <a:normAutofit fontScale="92500" lnSpcReduction="10000"/>
          </a:bodyPr>
          <a:lstStyle/>
          <a:p>
            <a:r>
              <a:rPr lang="en-IE" dirty="0"/>
              <a:t>My name is David Lillis:</a:t>
            </a:r>
          </a:p>
          <a:p>
            <a:pPr lvl="1"/>
            <a:r>
              <a:rPr lang="en-IE" dirty="0"/>
              <a:t>“Lillis” is my family name.</a:t>
            </a:r>
          </a:p>
          <a:p>
            <a:pPr lvl="1"/>
            <a:r>
              <a:rPr lang="en-IE" dirty="0"/>
              <a:t>“David” is my given name.</a:t>
            </a:r>
          </a:p>
          <a:p>
            <a:pPr lvl="1"/>
            <a:r>
              <a:rPr lang="en-IE" dirty="0"/>
              <a:t>You can call me “David”, or “</a:t>
            </a:r>
            <a:r>
              <a:rPr lang="en-IE" dirty="0" err="1"/>
              <a:t>Dr.</a:t>
            </a:r>
            <a:r>
              <a:rPr lang="en-IE" dirty="0"/>
              <a:t> Lillis” (if you prefer to be more formal): I don’t mind.</a:t>
            </a:r>
          </a:p>
          <a:p>
            <a:pPr lvl="1"/>
            <a:endParaRPr lang="en-IE" dirty="0"/>
          </a:p>
          <a:p>
            <a:r>
              <a:rPr lang="en-IE" dirty="0"/>
              <a:t>Originally from Ennis: a town with a population of 25,000 located in the west of Ireland</a:t>
            </a:r>
          </a:p>
          <a:p>
            <a:endParaRPr lang="en-IE"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a:ext>
            </a:extLst>
          </a:blip>
          <a:srcRect/>
          <a:stretch>
            <a:fillRect/>
          </a:stretch>
        </p:blipFill>
        <p:spPr/>
      </p:pic>
      <p:cxnSp>
        <p:nvCxnSpPr>
          <p:cNvPr id="10" name="Straight Arrow Connector 9"/>
          <p:cNvCxnSpPr/>
          <p:nvPr/>
        </p:nvCxnSpPr>
        <p:spPr bwMode="auto">
          <a:xfrm flipV="1">
            <a:off x="4081346" y="4516244"/>
            <a:ext cx="1795347" cy="4795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6082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Data</a:t>
            </a:r>
          </a:p>
        </p:txBody>
      </p:sp>
      <p:sp>
        <p:nvSpPr>
          <p:cNvPr id="3" name="Content Placeholder 2"/>
          <p:cNvSpPr>
            <a:spLocks noGrp="1"/>
          </p:cNvSpPr>
          <p:nvPr>
            <p:ph idx="1"/>
          </p:nvPr>
        </p:nvSpPr>
        <p:spPr/>
        <p:txBody>
          <a:bodyPr>
            <a:normAutofit fontScale="92500"/>
          </a:bodyPr>
          <a:lstStyle/>
          <a:p>
            <a:r>
              <a:rPr lang="en-GB" dirty="0"/>
              <a:t>Businesses have always maintained data</a:t>
            </a:r>
          </a:p>
          <a:p>
            <a:endParaRPr lang="en-GB" dirty="0"/>
          </a:p>
          <a:p>
            <a:r>
              <a:rPr lang="en-GB" dirty="0"/>
              <a:t>For centuries this was done on paper</a:t>
            </a:r>
          </a:p>
          <a:p>
            <a:endParaRPr lang="en-GB" dirty="0"/>
          </a:p>
          <a:p>
            <a:r>
              <a:rPr lang="en-GB" dirty="0"/>
              <a:t>Huge files that had to be manually searched in order to find information</a:t>
            </a:r>
          </a:p>
          <a:p>
            <a:endParaRPr lang="en-GB" dirty="0"/>
          </a:p>
          <a:p>
            <a:r>
              <a:rPr lang="en-GB" dirty="0"/>
              <a:t>The advent of computers allowed electronic storage</a:t>
            </a:r>
          </a:p>
          <a:p>
            <a:endParaRPr lang="en-GB" dirty="0"/>
          </a:p>
          <a:p>
            <a:r>
              <a:rPr lang="en-GB" dirty="0"/>
              <a:t>First attempts stored electronic versions of documents</a:t>
            </a:r>
          </a:p>
          <a:p>
            <a:endParaRPr lang="en-GB" dirty="0"/>
          </a:p>
          <a:p>
            <a:r>
              <a:rPr lang="en-GB" dirty="0"/>
              <a:t>The first major problem was how to store financial information</a:t>
            </a:r>
          </a:p>
        </p:txBody>
      </p:sp>
    </p:spTree>
    <p:extLst>
      <p:ext uri="{BB962C8B-B14F-4D97-AF65-F5344CB8AC3E}">
        <p14:creationId xmlns:p14="http://schemas.microsoft.com/office/powerpoint/2010/main" val="1037117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Spreadsheets</a:t>
            </a:r>
            <a:endParaRPr lang="en-GB" dirty="0"/>
          </a:p>
        </p:txBody>
      </p:sp>
      <p:pic>
        <p:nvPicPr>
          <p:cNvPr id="4" name="Content Placeholder 3" descr="spreadsheetpaper.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805" y="0"/>
            <a:ext cx="5560195" cy="6950244"/>
          </a:xfrm>
        </p:spPr>
      </p:pic>
    </p:spTree>
    <p:extLst>
      <p:ext uri="{BB962C8B-B14F-4D97-AF65-F5344CB8AC3E}">
        <p14:creationId xmlns:p14="http://schemas.microsoft.com/office/powerpoint/2010/main" val="237801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Spreadsheets</a:t>
            </a:r>
            <a:endParaRPr lang="en-GB" dirty="0"/>
          </a:p>
        </p:txBody>
      </p:sp>
      <p:sp>
        <p:nvSpPr>
          <p:cNvPr id="3" name="Content Placeholder 2"/>
          <p:cNvSpPr>
            <a:spLocks noGrp="1"/>
          </p:cNvSpPr>
          <p:nvPr>
            <p:ph idx="1"/>
          </p:nvPr>
        </p:nvSpPr>
        <p:spPr/>
        <p:txBody>
          <a:bodyPr>
            <a:normAutofit/>
          </a:bodyPr>
          <a:lstStyle/>
          <a:p>
            <a:r>
              <a:rPr lang="en-GB" dirty="0"/>
              <a:t>Spreadsheets have been used by accountants for centuries.</a:t>
            </a:r>
          </a:p>
          <a:p>
            <a:endParaRPr lang="en-GB" dirty="0"/>
          </a:p>
          <a:p>
            <a:r>
              <a:rPr lang="en-GB" dirty="0"/>
              <a:t>Very early electronic versions of spreadsheets were developed for mainframe computers in the 1960s.</a:t>
            </a:r>
          </a:p>
          <a:p>
            <a:endParaRPr lang="en-GB" dirty="0"/>
          </a:p>
          <a:p>
            <a:r>
              <a:rPr lang="en-GB" dirty="0"/>
              <a:t>Modern computerised spreadsheets began with Daniel Bricklen and Bob Frankston.</a:t>
            </a:r>
          </a:p>
          <a:p>
            <a:endParaRPr lang="en-GB" dirty="0"/>
          </a:p>
          <a:p>
            <a:r>
              <a:rPr lang="en-GB" dirty="0"/>
              <a:t>They developed VisiCalc in 1978, which became the basis for all electronic spreadsheets since.</a:t>
            </a:r>
          </a:p>
          <a:p>
            <a:endParaRPr lang="en-GB" dirty="0"/>
          </a:p>
        </p:txBody>
      </p:sp>
    </p:spTree>
    <p:extLst>
      <p:ext uri="{BB962C8B-B14F-4D97-AF65-F5344CB8AC3E}">
        <p14:creationId xmlns:p14="http://schemas.microsoft.com/office/powerpoint/2010/main" val="167827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VisiCalc</a:t>
            </a:r>
          </a:p>
        </p:txBody>
      </p:sp>
      <p:pic>
        <p:nvPicPr>
          <p:cNvPr id="4" name="Content Placeholder 3" descr="VisiCalc.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4" y="1652337"/>
            <a:ext cx="9154694" cy="4291263"/>
          </a:xfrm>
        </p:spPr>
      </p:pic>
    </p:spTree>
    <p:extLst>
      <p:ext uri="{BB962C8B-B14F-4D97-AF65-F5344CB8AC3E}">
        <p14:creationId xmlns:p14="http://schemas.microsoft.com/office/powerpoint/2010/main" val="3808796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Storing Data</a:t>
            </a:r>
          </a:p>
        </p:txBody>
      </p:sp>
      <p:sp>
        <p:nvSpPr>
          <p:cNvPr id="3" name="Content Placeholder 2"/>
          <p:cNvSpPr>
            <a:spLocks noGrp="1"/>
          </p:cNvSpPr>
          <p:nvPr>
            <p:ph idx="1"/>
          </p:nvPr>
        </p:nvSpPr>
        <p:spPr/>
        <p:txBody>
          <a:bodyPr>
            <a:normAutofit fontScale="92500" lnSpcReduction="10000"/>
          </a:bodyPr>
          <a:lstStyle/>
          <a:p>
            <a:r>
              <a:rPr lang="en-GB" dirty="0"/>
              <a:t>Storing data as simply electronic copies of existing documents is not sufficient.</a:t>
            </a:r>
          </a:p>
          <a:p>
            <a:endParaRPr lang="en-GB" dirty="0"/>
          </a:p>
          <a:p>
            <a:r>
              <a:rPr lang="en-GB" dirty="0"/>
              <a:t>How do we search for information?</a:t>
            </a:r>
          </a:p>
          <a:p>
            <a:pPr lvl="1"/>
            <a:r>
              <a:rPr lang="en-GB" dirty="0"/>
              <a:t>How many BSc II students do we have?</a:t>
            </a:r>
          </a:p>
          <a:p>
            <a:pPr lvl="1"/>
            <a:r>
              <a:rPr lang="en-GB" dirty="0"/>
              <a:t>Is Sean Russell in the list?</a:t>
            </a:r>
          </a:p>
          <a:p>
            <a:pPr lvl="1"/>
            <a:r>
              <a:rPr lang="en-GB" dirty="0"/>
              <a:t>What modules is he registered for?</a:t>
            </a:r>
          </a:p>
          <a:p>
            <a:endParaRPr lang="en-GB" dirty="0"/>
          </a:p>
          <a:p>
            <a:r>
              <a:rPr lang="en-GB" dirty="0"/>
              <a:t>This type of </a:t>
            </a:r>
            <a:r>
              <a:rPr lang="en-GB" b="1" dirty="0"/>
              <a:t>query</a:t>
            </a:r>
            <a:r>
              <a:rPr lang="en-GB" dirty="0"/>
              <a:t> requires that we change how things are done.</a:t>
            </a:r>
          </a:p>
          <a:p>
            <a:endParaRPr lang="en-GB" dirty="0"/>
          </a:p>
          <a:p>
            <a:r>
              <a:rPr lang="en-GB" dirty="0"/>
              <a:t>People then began to look at how to model data for electronic use.</a:t>
            </a:r>
          </a:p>
          <a:p>
            <a:endParaRPr lang="en-GB" dirty="0"/>
          </a:p>
        </p:txBody>
      </p:sp>
    </p:spTree>
    <p:extLst>
      <p:ext uri="{BB962C8B-B14F-4D97-AF65-F5344CB8AC3E}">
        <p14:creationId xmlns:p14="http://schemas.microsoft.com/office/powerpoint/2010/main" val="331188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Based Database</a:t>
            </a:r>
          </a:p>
        </p:txBody>
      </p:sp>
      <p:sp>
        <p:nvSpPr>
          <p:cNvPr id="9" name="Rounded Rectangle 8"/>
          <p:cNvSpPr/>
          <p:nvPr/>
        </p:nvSpPr>
        <p:spPr>
          <a:xfrm>
            <a:off x="4748689" y="1726777"/>
            <a:ext cx="3938111" cy="372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t>Purchases File</a:t>
            </a:r>
            <a:endParaRPr lang="en-GB" dirty="0"/>
          </a:p>
          <a:p>
            <a:r>
              <a:rPr lang="en-GB" dirty="0"/>
              <a:t>101-10000-Paper</a:t>
            </a:r>
          </a:p>
          <a:p>
            <a:r>
              <a:rPr lang="en-GB" dirty="0"/>
              <a:t>102-200-Staples</a:t>
            </a:r>
          </a:p>
          <a:p>
            <a:r>
              <a:rPr lang="en-GB" dirty="0"/>
              <a:t>…</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10" name="Up Arrow Callout 9"/>
          <p:cNvSpPr/>
          <p:nvPr/>
        </p:nvSpPr>
        <p:spPr>
          <a:xfrm>
            <a:off x="1260926" y="5500105"/>
            <a:ext cx="2677184" cy="1151184"/>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Program</a:t>
            </a:r>
          </a:p>
        </p:txBody>
      </p:sp>
      <p:sp>
        <p:nvSpPr>
          <p:cNvPr id="11" name="Rounded Rectangle 10"/>
          <p:cNvSpPr/>
          <p:nvPr/>
        </p:nvSpPr>
        <p:spPr>
          <a:xfrm>
            <a:off x="782863" y="1726777"/>
            <a:ext cx="3785711" cy="372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a:t>Sales File</a:t>
            </a:r>
          </a:p>
          <a:p>
            <a:r>
              <a:rPr lang="en-GB" dirty="0"/>
              <a:t>001-100-Staples</a:t>
            </a:r>
          </a:p>
          <a:p>
            <a:r>
              <a:rPr lang="en-GB" dirty="0"/>
              <a:t>002-5000-Paper</a:t>
            </a:r>
          </a:p>
          <a:p>
            <a:r>
              <a:rPr lang="en-GB" dirty="0"/>
              <a:t>003-1-Printer</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12" name="Up Arrow Callout 11"/>
          <p:cNvSpPr/>
          <p:nvPr/>
        </p:nvSpPr>
        <p:spPr>
          <a:xfrm>
            <a:off x="5378848" y="5500105"/>
            <a:ext cx="2677184" cy="1151184"/>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Program</a:t>
            </a:r>
          </a:p>
        </p:txBody>
      </p:sp>
    </p:spTree>
    <p:extLst>
      <p:ext uri="{BB962C8B-B14F-4D97-AF65-F5344CB8AC3E}">
        <p14:creationId xmlns:p14="http://schemas.microsoft.com/office/powerpoint/2010/main" val="402691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Based Database Systems</a:t>
            </a:r>
          </a:p>
        </p:txBody>
      </p:sp>
      <p:sp>
        <p:nvSpPr>
          <p:cNvPr id="3" name="Content Placeholder 2"/>
          <p:cNvSpPr>
            <a:spLocks noGrp="1"/>
          </p:cNvSpPr>
          <p:nvPr>
            <p:ph idx="1"/>
          </p:nvPr>
        </p:nvSpPr>
        <p:spPr/>
        <p:txBody>
          <a:bodyPr/>
          <a:lstStyle/>
          <a:p>
            <a:r>
              <a:rPr lang="en-GB" dirty="0"/>
              <a:t>Disadvantages</a:t>
            </a:r>
          </a:p>
          <a:p>
            <a:pPr lvl="1"/>
            <a:r>
              <a:rPr lang="en-GB" dirty="0"/>
              <a:t>No query language</a:t>
            </a:r>
          </a:p>
          <a:p>
            <a:pPr lvl="1"/>
            <a:r>
              <a:rPr lang="en-GB" dirty="0"/>
              <a:t>No scalability</a:t>
            </a:r>
          </a:p>
          <a:p>
            <a:pPr lvl="1"/>
            <a:r>
              <a:rPr lang="en-GB" dirty="0"/>
              <a:t>Hard to update schema and modify data</a:t>
            </a:r>
          </a:p>
          <a:p>
            <a:pPr lvl="1"/>
            <a:r>
              <a:rPr lang="en-GB" dirty="0"/>
              <a:t>Recovery?</a:t>
            </a:r>
          </a:p>
          <a:p>
            <a:endParaRPr lang="en-GB" dirty="0"/>
          </a:p>
          <a:p>
            <a:r>
              <a:rPr lang="en-GB" dirty="0"/>
              <a:t>Advantages</a:t>
            </a:r>
          </a:p>
          <a:p>
            <a:pPr lvl="1"/>
            <a:r>
              <a:rPr lang="en-GB" dirty="0"/>
              <a:t>More lightweight than a DBMS</a:t>
            </a:r>
          </a:p>
          <a:p>
            <a:pPr lvl="1"/>
            <a:r>
              <a:rPr lang="en-GB" dirty="0"/>
              <a:t>Might be good enough for small data, for example a personal address book</a:t>
            </a:r>
          </a:p>
          <a:p>
            <a:endParaRPr lang="en-GB" dirty="0"/>
          </a:p>
        </p:txBody>
      </p:sp>
    </p:spTree>
    <p:extLst>
      <p:ext uri="{BB962C8B-B14F-4D97-AF65-F5344CB8AC3E}">
        <p14:creationId xmlns:p14="http://schemas.microsoft.com/office/powerpoint/2010/main" val="3684674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Hierarchical Database Model</a:t>
            </a:r>
          </a:p>
        </p:txBody>
      </p:sp>
      <p:sp>
        <p:nvSpPr>
          <p:cNvPr id="3" name="Content Placeholder 2"/>
          <p:cNvSpPr>
            <a:spLocks noGrp="1"/>
          </p:cNvSpPr>
          <p:nvPr>
            <p:ph idx="1"/>
          </p:nvPr>
        </p:nvSpPr>
        <p:spPr/>
        <p:txBody>
          <a:bodyPr>
            <a:normAutofit fontScale="92500" lnSpcReduction="20000"/>
          </a:bodyPr>
          <a:lstStyle/>
          <a:p>
            <a:r>
              <a:rPr lang="en-GB" dirty="0"/>
              <a:t>The oldest DBMS model is the hierarchical model (Information Management System from IBM)</a:t>
            </a:r>
          </a:p>
          <a:p>
            <a:endParaRPr lang="en-GB" dirty="0"/>
          </a:p>
          <a:p>
            <a:r>
              <a:rPr lang="en-GB" dirty="0"/>
              <a:t>Developed in the 1960s to overcome the problems with file processing</a:t>
            </a:r>
          </a:p>
          <a:p>
            <a:endParaRPr lang="en-GB" dirty="0"/>
          </a:p>
          <a:p>
            <a:r>
              <a:rPr lang="en-GB" dirty="0"/>
              <a:t>The model was not standardised</a:t>
            </a:r>
          </a:p>
          <a:p>
            <a:endParaRPr lang="en-GB" dirty="0"/>
          </a:p>
          <a:p>
            <a:r>
              <a:rPr lang="en-GB" dirty="0"/>
              <a:t>It was based on a tree structure consisting of nodes, branches and roots</a:t>
            </a:r>
          </a:p>
          <a:p>
            <a:endParaRPr lang="en-GB" dirty="0"/>
          </a:p>
          <a:p>
            <a:r>
              <a:rPr lang="en-GB" dirty="0"/>
              <a:t>It allowed for 1 to many relationships</a:t>
            </a:r>
          </a:p>
          <a:p>
            <a:endParaRPr lang="en-GB" dirty="0"/>
          </a:p>
          <a:p>
            <a:r>
              <a:rPr lang="en-GB" dirty="0"/>
              <a:t>The best known implementation is IMS by IBM</a:t>
            </a:r>
          </a:p>
          <a:p>
            <a:endParaRPr lang="en-GB" dirty="0"/>
          </a:p>
        </p:txBody>
      </p:sp>
    </p:spTree>
    <p:extLst>
      <p:ext uri="{BB962C8B-B14F-4D97-AF65-F5344CB8AC3E}">
        <p14:creationId xmlns:p14="http://schemas.microsoft.com/office/powerpoint/2010/main" val="163895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Hierarchical Based Database</a:t>
            </a:r>
          </a:p>
        </p:txBody>
      </p:sp>
      <p:sp>
        <p:nvSpPr>
          <p:cNvPr id="10" name="Up Arrow Callout 9"/>
          <p:cNvSpPr/>
          <p:nvPr/>
        </p:nvSpPr>
        <p:spPr>
          <a:xfrm>
            <a:off x="1260926" y="5500105"/>
            <a:ext cx="2677184" cy="1151184"/>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Program</a:t>
            </a:r>
          </a:p>
        </p:txBody>
      </p:sp>
      <p:sp>
        <p:nvSpPr>
          <p:cNvPr id="12" name="Up Arrow Callout 11"/>
          <p:cNvSpPr/>
          <p:nvPr/>
        </p:nvSpPr>
        <p:spPr>
          <a:xfrm>
            <a:off x="5378848" y="5500105"/>
            <a:ext cx="2677184" cy="1151184"/>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Program</a:t>
            </a:r>
          </a:p>
        </p:txBody>
      </p:sp>
      <p:graphicFrame>
        <p:nvGraphicFramePr>
          <p:cNvPr id="3" name="Diagram 2"/>
          <p:cNvGraphicFramePr/>
          <p:nvPr>
            <p:extLst>
              <p:ext uri="{D42A27DB-BD31-4B8C-83A1-F6EECF244321}">
                <p14:modId xmlns:p14="http://schemas.microsoft.com/office/powerpoint/2010/main" val="183859295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44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Database System</a:t>
            </a:r>
          </a:p>
        </p:txBody>
      </p:sp>
      <p:sp>
        <p:nvSpPr>
          <p:cNvPr id="3" name="Content Placeholder 2"/>
          <p:cNvSpPr>
            <a:spLocks noGrp="1"/>
          </p:cNvSpPr>
          <p:nvPr>
            <p:ph idx="1"/>
          </p:nvPr>
        </p:nvSpPr>
        <p:spPr/>
        <p:txBody>
          <a:bodyPr>
            <a:normAutofit lnSpcReduction="10000"/>
          </a:bodyPr>
          <a:lstStyle/>
          <a:p>
            <a:r>
              <a:rPr lang="en-GB" dirty="0"/>
              <a:t>The network model was developed by committee</a:t>
            </a:r>
          </a:p>
          <a:p>
            <a:endParaRPr lang="en-GB" dirty="0"/>
          </a:p>
          <a:p>
            <a:r>
              <a:rPr lang="en-GB" dirty="0"/>
              <a:t>The Database Task Group (DBTG) of CODASYL (</a:t>
            </a:r>
            <a:r>
              <a:rPr lang="en-GB" dirty="0" err="1"/>
              <a:t>COnference</a:t>
            </a:r>
            <a:r>
              <a:rPr lang="en-GB" dirty="0"/>
              <a:t> on </a:t>
            </a:r>
            <a:r>
              <a:rPr lang="en-GB" dirty="0" err="1"/>
              <a:t>DAta</a:t>
            </a:r>
            <a:r>
              <a:rPr lang="en-GB" dirty="0"/>
              <a:t> </a:t>
            </a:r>
            <a:r>
              <a:rPr lang="en-GB" dirty="0" err="1"/>
              <a:t>SYstems</a:t>
            </a:r>
            <a:r>
              <a:rPr lang="en-GB" dirty="0"/>
              <a:t> Languages) developed the model so that it could be standardised</a:t>
            </a:r>
          </a:p>
          <a:p>
            <a:endParaRPr lang="en-GB" dirty="0"/>
          </a:p>
          <a:p>
            <a:r>
              <a:rPr lang="en-GB" dirty="0"/>
              <a:t>CODASYL are the people who developed the COBOL programming language and much of the language of the network model looks like COBOL</a:t>
            </a:r>
          </a:p>
          <a:p>
            <a:endParaRPr lang="en-GB" dirty="0"/>
          </a:p>
          <a:p>
            <a:r>
              <a:rPr lang="en-GB" dirty="0"/>
              <a:t>The model allows the implementation of many-to-many (M:M) relationships, which ultimately get translated into one-to-many (1:M).</a:t>
            </a:r>
          </a:p>
        </p:txBody>
      </p:sp>
    </p:spTree>
    <p:extLst>
      <p:ext uri="{BB962C8B-B14F-4D97-AF65-F5344CB8AC3E}">
        <p14:creationId xmlns:p14="http://schemas.microsoft.com/office/powerpoint/2010/main" val="47824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s://www.visitennis.com/wp-content/uploads/2016/08/Parking-in-Ennis.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14724" y="0"/>
            <a:ext cx="154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77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Based Database</a:t>
            </a:r>
          </a:p>
        </p:txBody>
      </p:sp>
      <p:sp>
        <p:nvSpPr>
          <p:cNvPr id="10" name="Up Arrow Callout 9"/>
          <p:cNvSpPr/>
          <p:nvPr/>
        </p:nvSpPr>
        <p:spPr>
          <a:xfrm>
            <a:off x="1260926" y="5500105"/>
            <a:ext cx="2677184" cy="1151184"/>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Program</a:t>
            </a:r>
          </a:p>
        </p:txBody>
      </p:sp>
      <p:sp>
        <p:nvSpPr>
          <p:cNvPr id="12" name="Up Arrow Callout 11"/>
          <p:cNvSpPr/>
          <p:nvPr/>
        </p:nvSpPr>
        <p:spPr>
          <a:xfrm>
            <a:off x="5378848" y="5500105"/>
            <a:ext cx="2677184" cy="1151184"/>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Program</a:t>
            </a:r>
          </a:p>
        </p:txBody>
      </p:sp>
      <p:sp>
        <p:nvSpPr>
          <p:cNvPr id="4" name="Rectangle 3"/>
          <p:cNvSpPr/>
          <p:nvPr/>
        </p:nvSpPr>
        <p:spPr>
          <a:xfrm>
            <a:off x="3630722" y="1813575"/>
            <a:ext cx="1464875" cy="520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Course</a:t>
            </a:r>
          </a:p>
        </p:txBody>
      </p:sp>
      <p:sp>
        <p:nvSpPr>
          <p:cNvPr id="7" name="Rectangle 6"/>
          <p:cNvSpPr/>
          <p:nvPr/>
        </p:nvSpPr>
        <p:spPr>
          <a:xfrm>
            <a:off x="1861047" y="2811091"/>
            <a:ext cx="1464875" cy="520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Prerequisite</a:t>
            </a:r>
          </a:p>
        </p:txBody>
      </p:sp>
      <p:sp>
        <p:nvSpPr>
          <p:cNvPr id="8" name="Rectangle 7"/>
          <p:cNvSpPr/>
          <p:nvPr/>
        </p:nvSpPr>
        <p:spPr>
          <a:xfrm>
            <a:off x="5159557" y="2811091"/>
            <a:ext cx="1464875" cy="520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Session</a:t>
            </a:r>
          </a:p>
        </p:txBody>
      </p:sp>
      <p:sp>
        <p:nvSpPr>
          <p:cNvPr id="9" name="Rectangle 8"/>
          <p:cNvSpPr/>
          <p:nvPr/>
        </p:nvSpPr>
        <p:spPr>
          <a:xfrm>
            <a:off x="3325922" y="4233832"/>
            <a:ext cx="1464875" cy="520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Teacher</a:t>
            </a:r>
          </a:p>
        </p:txBody>
      </p:sp>
      <p:sp>
        <p:nvSpPr>
          <p:cNvPr id="11" name="Rectangle 10"/>
          <p:cNvSpPr/>
          <p:nvPr/>
        </p:nvSpPr>
        <p:spPr>
          <a:xfrm>
            <a:off x="6460307" y="4149069"/>
            <a:ext cx="1464875" cy="520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Student</a:t>
            </a:r>
          </a:p>
        </p:txBody>
      </p:sp>
      <p:cxnSp>
        <p:nvCxnSpPr>
          <p:cNvPr id="6" name="Straight Arrow Connector 5"/>
          <p:cNvCxnSpPr>
            <a:stCxn id="4" idx="2"/>
            <a:endCxn id="7" idx="3"/>
          </p:cNvCxnSpPr>
          <p:nvPr/>
        </p:nvCxnSpPr>
        <p:spPr>
          <a:xfrm flipH="1">
            <a:off x="3325922" y="2334349"/>
            <a:ext cx="1037238" cy="737129"/>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3"/>
            <a:endCxn id="8" idx="0"/>
          </p:cNvCxnSpPr>
          <p:nvPr/>
        </p:nvCxnSpPr>
        <p:spPr>
          <a:xfrm>
            <a:off x="5095597" y="2073962"/>
            <a:ext cx="796398" cy="737129"/>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1"/>
            <a:endCxn id="4" idx="2"/>
          </p:cNvCxnSpPr>
          <p:nvPr/>
        </p:nvCxnSpPr>
        <p:spPr>
          <a:xfrm flipH="1" flipV="1">
            <a:off x="4363160" y="2334349"/>
            <a:ext cx="796397" cy="737129"/>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1"/>
            <a:endCxn id="7" idx="3"/>
          </p:cNvCxnSpPr>
          <p:nvPr/>
        </p:nvCxnSpPr>
        <p:spPr>
          <a:xfrm flipH="1">
            <a:off x="3325922" y="3071478"/>
            <a:ext cx="1833635" cy="0"/>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2"/>
            <a:endCxn id="9" idx="0"/>
          </p:cNvCxnSpPr>
          <p:nvPr/>
        </p:nvCxnSpPr>
        <p:spPr>
          <a:xfrm flipH="1">
            <a:off x="4058360" y="3331865"/>
            <a:ext cx="1833635" cy="901967"/>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1" idx="0"/>
          </p:cNvCxnSpPr>
          <p:nvPr/>
        </p:nvCxnSpPr>
        <p:spPr>
          <a:xfrm>
            <a:off x="5891995" y="3331865"/>
            <a:ext cx="1300750" cy="817204"/>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9" idx="0"/>
            <a:endCxn id="7" idx="2"/>
          </p:cNvCxnSpPr>
          <p:nvPr/>
        </p:nvCxnSpPr>
        <p:spPr>
          <a:xfrm flipH="1" flipV="1">
            <a:off x="2593485" y="3331865"/>
            <a:ext cx="1464875" cy="901967"/>
          </a:xfrm>
          <a:prstGeom prst="straightConnector1">
            <a:avLst/>
          </a:prstGeom>
          <a:ln w="35941">
            <a:solidFill>
              <a:schemeClr val="accent2"/>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674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Relational Database Model</a:t>
            </a:r>
          </a:p>
        </p:txBody>
      </p:sp>
      <p:sp>
        <p:nvSpPr>
          <p:cNvPr id="3" name="Content Placeholder 2"/>
          <p:cNvSpPr>
            <a:spLocks noGrp="1"/>
          </p:cNvSpPr>
          <p:nvPr>
            <p:ph idx="1"/>
          </p:nvPr>
        </p:nvSpPr>
        <p:spPr/>
        <p:txBody>
          <a:bodyPr>
            <a:normAutofit/>
          </a:bodyPr>
          <a:lstStyle/>
          <a:p>
            <a:r>
              <a:rPr lang="en-GB" dirty="0"/>
              <a:t>Formulated by Edgar </a:t>
            </a:r>
            <a:r>
              <a:rPr lang="en-GB" dirty="0" err="1"/>
              <a:t>Codd</a:t>
            </a:r>
            <a:r>
              <a:rPr lang="en-GB" dirty="0"/>
              <a:t> of IBM in 1970.</a:t>
            </a:r>
          </a:p>
          <a:p>
            <a:endParaRPr lang="en-GB" dirty="0"/>
          </a:p>
          <a:p>
            <a:r>
              <a:rPr lang="en-GB" dirty="0"/>
              <a:t>Commercial RDBMS in 80s.</a:t>
            </a:r>
          </a:p>
          <a:p>
            <a:endParaRPr lang="en-GB" dirty="0"/>
          </a:p>
          <a:p>
            <a:r>
              <a:rPr lang="en-GB" dirty="0"/>
              <a:t>“</a:t>
            </a:r>
            <a:r>
              <a:rPr lang="en-GB" dirty="0" err="1"/>
              <a:t>Codd's</a:t>
            </a:r>
            <a:r>
              <a:rPr lang="en-GB" dirty="0"/>
              <a:t> 12 Rules” (actually 13) that all RDBMSs should follow.</a:t>
            </a:r>
          </a:p>
          <a:p>
            <a:endParaRPr lang="en-GB" dirty="0"/>
          </a:p>
          <a:p>
            <a:r>
              <a:rPr lang="en-GB" dirty="0"/>
              <a:t>Most widely used model at present</a:t>
            </a:r>
          </a:p>
          <a:p>
            <a:pPr lvl="1"/>
            <a:r>
              <a:rPr lang="en-GB" dirty="0"/>
              <a:t>Access, Oracle, MySQL, </a:t>
            </a:r>
            <a:r>
              <a:rPr lang="en-GB" dirty="0" err="1"/>
              <a:t>MariaDB</a:t>
            </a:r>
            <a:r>
              <a:rPr lang="en-GB" dirty="0"/>
              <a:t>, MS SQL Server, DB2, Sybase ASE, </a:t>
            </a:r>
            <a:r>
              <a:rPr lang="en-GB" dirty="0" err="1"/>
              <a:t>PostgresSQL</a:t>
            </a:r>
            <a:r>
              <a:rPr lang="en-GB" dirty="0"/>
              <a:t> etc.</a:t>
            </a:r>
          </a:p>
        </p:txBody>
      </p:sp>
    </p:spTree>
    <p:extLst>
      <p:ext uri="{BB962C8B-B14F-4D97-AF65-F5344CB8AC3E}">
        <p14:creationId xmlns:p14="http://schemas.microsoft.com/office/powerpoint/2010/main" val="3301343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Relational Concepts</a:t>
            </a:r>
          </a:p>
        </p:txBody>
      </p:sp>
      <p:sp>
        <p:nvSpPr>
          <p:cNvPr id="3" name="Content Placeholder 2"/>
          <p:cNvSpPr>
            <a:spLocks noGrp="1"/>
          </p:cNvSpPr>
          <p:nvPr>
            <p:ph idx="1"/>
          </p:nvPr>
        </p:nvSpPr>
        <p:spPr/>
        <p:txBody>
          <a:bodyPr/>
          <a:lstStyle/>
          <a:p>
            <a:r>
              <a:rPr lang="en-GB" dirty="0"/>
              <a:t>Data is represented as collections of </a:t>
            </a:r>
            <a:r>
              <a:rPr lang="en-GB" b="1" dirty="0">
                <a:solidFill>
                  <a:srgbClr val="FF0000"/>
                </a:solidFill>
              </a:rPr>
              <a:t>relations</a:t>
            </a:r>
          </a:p>
          <a:p>
            <a:endParaRPr lang="en-GB" dirty="0"/>
          </a:p>
          <a:p>
            <a:r>
              <a:rPr lang="en-GB" dirty="0"/>
              <a:t>Each relation is </a:t>
            </a:r>
            <a:r>
              <a:rPr lang="en-GB" b="1" dirty="0">
                <a:solidFill>
                  <a:srgbClr val="FF0000"/>
                </a:solidFill>
              </a:rPr>
              <a:t>table</a:t>
            </a:r>
            <a:r>
              <a:rPr lang="en-GB" b="1" dirty="0"/>
              <a:t> </a:t>
            </a:r>
            <a:r>
              <a:rPr lang="en-GB" dirty="0"/>
              <a:t>of values</a:t>
            </a:r>
          </a:p>
          <a:p>
            <a:endParaRPr lang="en-GB" dirty="0"/>
          </a:p>
          <a:p>
            <a:r>
              <a:rPr lang="en-GB" dirty="0"/>
              <a:t>Each table consists of </a:t>
            </a:r>
            <a:r>
              <a:rPr lang="en-GB" b="1" dirty="0">
                <a:solidFill>
                  <a:srgbClr val="FF0000"/>
                </a:solidFill>
              </a:rPr>
              <a:t>rows</a:t>
            </a:r>
            <a:r>
              <a:rPr lang="en-GB" dirty="0">
                <a:solidFill>
                  <a:srgbClr val="FF0000"/>
                </a:solidFill>
              </a:rPr>
              <a:t> </a:t>
            </a:r>
            <a:r>
              <a:rPr lang="en-GB" dirty="0"/>
              <a:t>and </a:t>
            </a:r>
            <a:r>
              <a:rPr lang="en-GB" b="1" dirty="0">
                <a:solidFill>
                  <a:srgbClr val="FF0000"/>
                </a:solidFill>
              </a:rPr>
              <a:t>columns</a:t>
            </a:r>
          </a:p>
          <a:p>
            <a:endParaRPr lang="en-GB" dirty="0"/>
          </a:p>
          <a:p>
            <a:r>
              <a:rPr lang="en-GB" dirty="0"/>
              <a:t>Each </a:t>
            </a:r>
            <a:r>
              <a:rPr lang="en-GB" b="1" dirty="0">
                <a:solidFill>
                  <a:srgbClr val="FF0000"/>
                </a:solidFill>
              </a:rPr>
              <a:t>row</a:t>
            </a:r>
            <a:r>
              <a:rPr lang="en-GB" dirty="0">
                <a:solidFill>
                  <a:srgbClr val="FF0000"/>
                </a:solidFill>
              </a:rPr>
              <a:t> </a:t>
            </a:r>
            <a:r>
              <a:rPr lang="en-GB" dirty="0"/>
              <a:t>represents an </a:t>
            </a:r>
            <a:r>
              <a:rPr lang="en-GB" b="1" dirty="0">
                <a:solidFill>
                  <a:srgbClr val="FF0000"/>
                </a:solidFill>
              </a:rPr>
              <a:t>entity</a:t>
            </a:r>
            <a:r>
              <a:rPr lang="en-GB" dirty="0">
                <a:solidFill>
                  <a:srgbClr val="FF0000"/>
                </a:solidFill>
              </a:rPr>
              <a:t> </a:t>
            </a:r>
            <a:r>
              <a:rPr lang="en-GB" dirty="0"/>
              <a:t>or </a:t>
            </a:r>
            <a:r>
              <a:rPr lang="en-GB" b="1" dirty="0">
                <a:solidFill>
                  <a:srgbClr val="FF0000"/>
                </a:solidFill>
              </a:rPr>
              <a:t>record</a:t>
            </a:r>
          </a:p>
          <a:p>
            <a:endParaRPr lang="en-GB" dirty="0"/>
          </a:p>
          <a:p>
            <a:r>
              <a:rPr lang="en-GB" dirty="0"/>
              <a:t>Rows are unordered</a:t>
            </a:r>
          </a:p>
        </p:txBody>
      </p:sp>
    </p:spTree>
    <p:extLst>
      <p:ext uri="{BB962C8B-B14F-4D97-AF65-F5344CB8AC3E}">
        <p14:creationId xmlns:p14="http://schemas.microsoft.com/office/powerpoint/2010/main" val="540547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Relational Concepts</a:t>
            </a:r>
          </a:p>
        </p:txBody>
      </p:sp>
      <p:sp>
        <p:nvSpPr>
          <p:cNvPr id="3" name="Content Placeholder 2"/>
          <p:cNvSpPr>
            <a:spLocks noGrp="1"/>
          </p:cNvSpPr>
          <p:nvPr>
            <p:ph idx="1"/>
          </p:nvPr>
        </p:nvSpPr>
        <p:spPr/>
        <p:txBody>
          <a:bodyPr/>
          <a:lstStyle/>
          <a:p>
            <a:r>
              <a:rPr lang="en-GB" dirty="0"/>
              <a:t>No duplicate rows are allowed</a:t>
            </a:r>
          </a:p>
          <a:p>
            <a:endParaRPr lang="en-GB" dirty="0"/>
          </a:p>
          <a:p>
            <a:r>
              <a:rPr lang="en-GB" dirty="0"/>
              <a:t>Each relation has a </a:t>
            </a:r>
            <a:r>
              <a:rPr lang="en-GB" b="1" dirty="0">
                <a:solidFill>
                  <a:srgbClr val="FF0000"/>
                </a:solidFill>
              </a:rPr>
              <a:t>primary key</a:t>
            </a:r>
            <a:r>
              <a:rPr lang="en-GB" dirty="0"/>
              <a:t>, the value of which uniquely identifies the </a:t>
            </a:r>
            <a:r>
              <a:rPr lang="en-GB" b="1" dirty="0">
                <a:solidFill>
                  <a:srgbClr val="FF0000"/>
                </a:solidFill>
              </a:rPr>
              <a:t>record/entity</a:t>
            </a:r>
          </a:p>
          <a:p>
            <a:endParaRPr lang="en-GB" dirty="0"/>
          </a:p>
          <a:p>
            <a:r>
              <a:rPr lang="en-GB" dirty="0"/>
              <a:t>Each column represents an </a:t>
            </a:r>
            <a:r>
              <a:rPr lang="en-GB" b="1" dirty="0">
                <a:solidFill>
                  <a:srgbClr val="FF0000"/>
                </a:solidFill>
              </a:rPr>
              <a:t>attribute</a:t>
            </a:r>
          </a:p>
          <a:p>
            <a:endParaRPr lang="en-GB" dirty="0"/>
          </a:p>
          <a:p>
            <a:r>
              <a:rPr lang="en-GB" dirty="0"/>
              <a:t>Table name and column name are used to help interpret the values</a:t>
            </a:r>
          </a:p>
        </p:txBody>
      </p:sp>
    </p:spTree>
    <p:extLst>
      <p:ext uri="{BB962C8B-B14F-4D97-AF65-F5344CB8AC3E}">
        <p14:creationId xmlns:p14="http://schemas.microsoft.com/office/powerpoint/2010/main" val="1487554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Terminology</a:t>
            </a:r>
          </a:p>
        </p:txBody>
      </p:sp>
      <p:sp>
        <p:nvSpPr>
          <p:cNvPr id="3" name="Content Placeholder 2"/>
          <p:cNvSpPr>
            <a:spLocks noGrp="1"/>
          </p:cNvSpPr>
          <p:nvPr>
            <p:ph idx="1"/>
          </p:nvPr>
        </p:nvSpPr>
        <p:spPr/>
        <p:txBody>
          <a:bodyPr>
            <a:normAutofit fontScale="77500" lnSpcReduction="20000"/>
          </a:bodyPr>
          <a:lstStyle/>
          <a:p>
            <a:r>
              <a:rPr lang="en-GB" b="1" dirty="0">
                <a:solidFill>
                  <a:srgbClr val="FF0000"/>
                </a:solidFill>
              </a:rPr>
              <a:t>Relation</a:t>
            </a:r>
            <a:r>
              <a:rPr lang="en-GB" dirty="0">
                <a:solidFill>
                  <a:srgbClr val="FF0000"/>
                </a:solidFill>
              </a:rPr>
              <a:t> </a:t>
            </a:r>
            <a:r>
              <a:rPr lang="en-GB" dirty="0"/>
              <a:t>is a mathematical term for a </a:t>
            </a:r>
            <a:r>
              <a:rPr lang="en-GB" b="1" dirty="0">
                <a:solidFill>
                  <a:srgbClr val="FF0000"/>
                </a:solidFill>
              </a:rPr>
              <a:t>table</a:t>
            </a:r>
          </a:p>
          <a:p>
            <a:endParaRPr lang="en-GB" dirty="0"/>
          </a:p>
          <a:p>
            <a:r>
              <a:rPr lang="en-GB" b="1" dirty="0">
                <a:solidFill>
                  <a:srgbClr val="FF0000"/>
                </a:solidFill>
              </a:rPr>
              <a:t>Row</a:t>
            </a:r>
            <a:r>
              <a:rPr lang="en-GB" dirty="0">
                <a:solidFill>
                  <a:srgbClr val="FF0000"/>
                </a:solidFill>
              </a:rPr>
              <a:t> </a:t>
            </a:r>
            <a:r>
              <a:rPr lang="en-GB" dirty="0"/>
              <a:t>is called a </a:t>
            </a:r>
            <a:r>
              <a:rPr lang="en-GB" b="1" dirty="0">
                <a:solidFill>
                  <a:srgbClr val="FF0000"/>
                </a:solidFill>
              </a:rPr>
              <a:t>Tuple</a:t>
            </a:r>
          </a:p>
          <a:p>
            <a:endParaRPr lang="en-GB" dirty="0"/>
          </a:p>
          <a:p>
            <a:r>
              <a:rPr lang="en-GB" b="1" dirty="0">
                <a:solidFill>
                  <a:srgbClr val="FF0000"/>
                </a:solidFill>
              </a:rPr>
              <a:t>Column</a:t>
            </a:r>
            <a:r>
              <a:rPr lang="en-GB" dirty="0">
                <a:solidFill>
                  <a:srgbClr val="FF0000"/>
                </a:solidFill>
              </a:rPr>
              <a:t> </a:t>
            </a:r>
            <a:r>
              <a:rPr lang="en-GB" dirty="0"/>
              <a:t>is called an </a:t>
            </a:r>
            <a:r>
              <a:rPr lang="en-GB" b="1" dirty="0">
                <a:solidFill>
                  <a:srgbClr val="FF0000"/>
                </a:solidFill>
              </a:rPr>
              <a:t>Attribute</a:t>
            </a:r>
          </a:p>
          <a:p>
            <a:endParaRPr lang="en-GB" dirty="0"/>
          </a:p>
          <a:p>
            <a:r>
              <a:rPr lang="en-GB" b="1" dirty="0">
                <a:solidFill>
                  <a:srgbClr val="FF0000"/>
                </a:solidFill>
              </a:rPr>
              <a:t>Domain</a:t>
            </a:r>
            <a:r>
              <a:rPr lang="en-GB" dirty="0">
                <a:solidFill>
                  <a:srgbClr val="FF0000"/>
                </a:solidFill>
              </a:rPr>
              <a:t> </a:t>
            </a:r>
            <a:r>
              <a:rPr lang="en-GB" dirty="0"/>
              <a:t>is used to describe the types of values that can appear in a column</a:t>
            </a:r>
          </a:p>
          <a:p>
            <a:endParaRPr lang="en-GB" dirty="0"/>
          </a:p>
          <a:p>
            <a:r>
              <a:rPr lang="en-GB" b="1" dirty="0">
                <a:solidFill>
                  <a:srgbClr val="FF0000"/>
                </a:solidFill>
              </a:rPr>
              <a:t>Degree</a:t>
            </a:r>
            <a:r>
              <a:rPr lang="en-GB" dirty="0">
                <a:solidFill>
                  <a:srgbClr val="FF0000"/>
                </a:solidFill>
              </a:rPr>
              <a:t> </a:t>
            </a:r>
            <a:r>
              <a:rPr lang="en-GB" dirty="0"/>
              <a:t>is the number of attributes</a:t>
            </a:r>
          </a:p>
          <a:p>
            <a:endParaRPr lang="en-GB" b="1" dirty="0">
              <a:solidFill>
                <a:srgbClr val="FF0000"/>
              </a:solidFill>
            </a:endParaRPr>
          </a:p>
          <a:p>
            <a:r>
              <a:rPr lang="en-GB" b="1" dirty="0">
                <a:solidFill>
                  <a:srgbClr val="FF0000"/>
                </a:solidFill>
              </a:rPr>
              <a:t>Cardinality</a:t>
            </a:r>
            <a:r>
              <a:rPr lang="en-GB" dirty="0">
                <a:solidFill>
                  <a:srgbClr val="FF0000"/>
                </a:solidFill>
              </a:rPr>
              <a:t> </a:t>
            </a:r>
            <a:r>
              <a:rPr lang="en-GB" dirty="0"/>
              <a:t>– the number of tuples/rows in a relation</a:t>
            </a:r>
          </a:p>
          <a:p>
            <a:endParaRPr lang="en-GB" dirty="0"/>
          </a:p>
          <a:p>
            <a:r>
              <a:rPr lang="en-GB" b="1" dirty="0">
                <a:solidFill>
                  <a:srgbClr val="FF0000"/>
                </a:solidFill>
              </a:rPr>
              <a:t>Atomic Value </a:t>
            </a:r>
            <a:r>
              <a:rPr lang="en-GB" dirty="0"/>
              <a:t>– precisely one value at each row intersection</a:t>
            </a:r>
          </a:p>
          <a:p>
            <a:pPr marL="0" indent="0">
              <a:buNone/>
            </a:pPr>
            <a:endParaRPr lang="en-GB" dirty="0"/>
          </a:p>
          <a:p>
            <a:r>
              <a:rPr lang="en-GB" b="1" dirty="0">
                <a:solidFill>
                  <a:srgbClr val="FF0000"/>
                </a:solidFill>
              </a:rPr>
              <a:t>Null Value </a:t>
            </a:r>
            <a:r>
              <a:rPr lang="en-GB" dirty="0"/>
              <a:t>– Missing, not known or irrelevant data (not the same as zero or blank)</a:t>
            </a:r>
          </a:p>
          <a:p>
            <a:endParaRPr lang="en-GB" dirty="0"/>
          </a:p>
        </p:txBody>
      </p:sp>
    </p:spTree>
    <p:extLst>
      <p:ext uri="{BB962C8B-B14F-4D97-AF65-F5344CB8AC3E}">
        <p14:creationId xmlns:p14="http://schemas.microsoft.com/office/powerpoint/2010/main" val="1398354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023360" y="2220142"/>
            <a:ext cx="1187831" cy="3928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students</a:t>
            </a:r>
          </a:p>
        </p:txBody>
      </p:sp>
      <p:sp>
        <p:nvSpPr>
          <p:cNvPr id="29" name="Rectangle 28"/>
          <p:cNvSpPr/>
          <p:nvPr/>
        </p:nvSpPr>
        <p:spPr>
          <a:xfrm>
            <a:off x="1379710" y="5408741"/>
            <a:ext cx="1461943" cy="8953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Cardinality is 3</a:t>
            </a:r>
          </a:p>
        </p:txBody>
      </p:sp>
      <p:sp>
        <p:nvSpPr>
          <p:cNvPr id="18" name="Rectangle 17"/>
          <p:cNvSpPr/>
          <p:nvPr/>
        </p:nvSpPr>
        <p:spPr>
          <a:xfrm>
            <a:off x="7273169" y="950184"/>
            <a:ext cx="1413631" cy="749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Degree is 4</a:t>
            </a:r>
          </a:p>
        </p:txBody>
      </p:sp>
      <p:sp>
        <p:nvSpPr>
          <p:cNvPr id="2" name="Title 1"/>
          <p:cNvSpPr>
            <a:spLocks noGrp="1"/>
          </p:cNvSpPr>
          <p:nvPr>
            <p:ph type="title"/>
          </p:nvPr>
        </p:nvSpPr>
        <p:spPr/>
        <p:txBody>
          <a:bodyPr/>
          <a:lstStyle/>
          <a:p>
            <a:r>
              <a:rPr lang="en-GB" dirty="0"/>
              <a:t>Student Table/Relation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4440120"/>
              </p:ext>
            </p:extLst>
          </p:nvPr>
        </p:nvGraphicFramePr>
        <p:xfrm>
          <a:off x="2103120" y="2385929"/>
          <a:ext cx="6878833" cy="2021840"/>
        </p:xfrm>
        <a:graphic>
          <a:graphicData uri="http://schemas.openxmlformats.org/drawingml/2006/table">
            <a:tbl>
              <a:tblPr firstRow="1" bandRow="1">
                <a:tableStyleId>{5C22544A-7EE6-4342-B048-85BDC9FD1C3A}</a:tableStyleId>
              </a:tblPr>
              <a:tblGrid>
                <a:gridCol w="1719708">
                  <a:extLst>
                    <a:ext uri="{9D8B030D-6E8A-4147-A177-3AD203B41FA5}">
                      <a16:colId xmlns:a16="http://schemas.microsoft.com/office/drawing/2014/main" val="20000"/>
                    </a:ext>
                  </a:extLst>
                </a:gridCol>
                <a:gridCol w="1791858">
                  <a:extLst>
                    <a:ext uri="{9D8B030D-6E8A-4147-A177-3AD203B41FA5}">
                      <a16:colId xmlns:a16="http://schemas.microsoft.com/office/drawing/2014/main" val="20001"/>
                    </a:ext>
                  </a:extLst>
                </a:gridCol>
                <a:gridCol w="1647559">
                  <a:extLst>
                    <a:ext uri="{9D8B030D-6E8A-4147-A177-3AD203B41FA5}">
                      <a16:colId xmlns:a16="http://schemas.microsoft.com/office/drawing/2014/main" val="20002"/>
                    </a:ext>
                  </a:extLst>
                </a:gridCol>
                <a:gridCol w="1719708">
                  <a:extLst>
                    <a:ext uri="{9D8B030D-6E8A-4147-A177-3AD203B41FA5}">
                      <a16:colId xmlns:a16="http://schemas.microsoft.com/office/drawing/2014/main" val="20003"/>
                    </a:ext>
                  </a:extLst>
                </a:gridCol>
              </a:tblGrid>
              <a:tr h="370840">
                <a:tc>
                  <a:txBody>
                    <a:bodyPr/>
                    <a:lstStyle/>
                    <a:p>
                      <a:r>
                        <a:rPr lang="en-GB" u="sng" dirty="0" err="1"/>
                        <a:t>student_no</a:t>
                      </a:r>
                      <a:endParaRPr lang="en-GB" u="sng" dirty="0"/>
                    </a:p>
                  </a:txBody>
                  <a:tcPr/>
                </a:tc>
                <a:tc>
                  <a:txBody>
                    <a:bodyPr/>
                    <a:lstStyle/>
                    <a:p>
                      <a:r>
                        <a:rPr lang="en-GB" dirty="0"/>
                        <a:t>name</a:t>
                      </a:r>
                    </a:p>
                  </a:txBody>
                  <a:tcPr/>
                </a:tc>
                <a:tc>
                  <a:txBody>
                    <a:bodyPr/>
                    <a:lstStyle/>
                    <a:p>
                      <a:r>
                        <a:rPr lang="en-GB" dirty="0"/>
                        <a:t>major</a:t>
                      </a:r>
                    </a:p>
                  </a:txBody>
                  <a:tcPr/>
                </a:tc>
                <a:tc>
                  <a:txBody>
                    <a:bodyPr/>
                    <a:lstStyle/>
                    <a:p>
                      <a:r>
                        <a:rPr lang="en-GB" dirty="0" err="1"/>
                        <a:t>year_of_entry</a:t>
                      </a:r>
                      <a:endParaRPr lang="en-GB" dirty="0"/>
                    </a:p>
                  </a:txBody>
                  <a:tcPr/>
                </a:tc>
                <a:extLst>
                  <a:ext uri="{0D108BD9-81ED-4DB2-BD59-A6C34878D82A}">
                    <a16:rowId xmlns:a16="http://schemas.microsoft.com/office/drawing/2014/main" val="10000"/>
                  </a:ext>
                </a:extLst>
              </a:tr>
              <a:tr h="370840">
                <a:tc>
                  <a:txBody>
                    <a:bodyPr/>
                    <a:lstStyle/>
                    <a:p>
                      <a:r>
                        <a:rPr lang="en-GB" dirty="0"/>
                        <a:t>1712345</a:t>
                      </a:r>
                    </a:p>
                  </a:txBody>
                  <a:tcPr/>
                </a:tc>
                <a:tc>
                  <a:txBody>
                    <a:bodyPr/>
                    <a:lstStyle/>
                    <a:p>
                      <a:r>
                        <a:rPr lang="en-GB" dirty="0" err="1"/>
                        <a:t>Xu</a:t>
                      </a:r>
                      <a:r>
                        <a:rPr lang="en-GB" dirty="0"/>
                        <a:t> </a:t>
                      </a:r>
                      <a:r>
                        <a:rPr lang="en-GB" dirty="0" err="1"/>
                        <a:t>Lina</a:t>
                      </a:r>
                      <a:endParaRPr lang="en-GB" dirty="0"/>
                    </a:p>
                  </a:txBody>
                  <a:tcPr/>
                </a:tc>
                <a:tc>
                  <a:txBody>
                    <a:bodyPr/>
                    <a:lstStyle/>
                    <a:p>
                      <a:r>
                        <a:rPr lang="en-GB" dirty="0"/>
                        <a:t>Finance</a:t>
                      </a:r>
                    </a:p>
                  </a:txBody>
                  <a:tcPr/>
                </a:tc>
                <a:tc>
                  <a:txBody>
                    <a:bodyPr/>
                    <a:lstStyle/>
                    <a:p>
                      <a:r>
                        <a:rPr lang="en-GB" dirty="0"/>
                        <a:t>2017</a:t>
                      </a:r>
                    </a:p>
                  </a:txBody>
                  <a:tcPr/>
                </a:tc>
                <a:extLst>
                  <a:ext uri="{0D108BD9-81ED-4DB2-BD59-A6C34878D82A}">
                    <a16:rowId xmlns:a16="http://schemas.microsoft.com/office/drawing/2014/main" val="10001"/>
                  </a:ext>
                </a:extLst>
              </a:tr>
              <a:tr h="370840">
                <a:tc>
                  <a:txBody>
                    <a:bodyPr/>
                    <a:lstStyle/>
                    <a:p>
                      <a:r>
                        <a:rPr lang="en-GB" dirty="0"/>
                        <a:t>1718999</a:t>
                      </a:r>
                    </a:p>
                  </a:txBody>
                  <a:tcPr/>
                </a:tc>
                <a:tc>
                  <a:txBody>
                    <a:bodyPr/>
                    <a:lstStyle/>
                    <a:p>
                      <a:r>
                        <a:rPr lang="en-GB" dirty="0"/>
                        <a:t>Sean Russell</a:t>
                      </a:r>
                    </a:p>
                  </a:txBody>
                  <a:tcPr/>
                </a:tc>
                <a:tc>
                  <a:txBody>
                    <a:bodyPr/>
                    <a:lstStyle/>
                    <a:p>
                      <a:r>
                        <a:rPr lang="en-GB" dirty="0"/>
                        <a:t>Software Engineering</a:t>
                      </a:r>
                    </a:p>
                  </a:txBody>
                  <a:tcPr/>
                </a:tc>
                <a:tc>
                  <a:txBody>
                    <a:bodyPr/>
                    <a:lstStyle/>
                    <a:p>
                      <a:r>
                        <a:rPr lang="en-GB" dirty="0"/>
                        <a:t>2018</a:t>
                      </a:r>
                    </a:p>
                  </a:txBody>
                  <a:tcPr/>
                </a:tc>
                <a:extLst>
                  <a:ext uri="{0D108BD9-81ED-4DB2-BD59-A6C34878D82A}">
                    <a16:rowId xmlns:a16="http://schemas.microsoft.com/office/drawing/2014/main" val="10002"/>
                  </a:ext>
                </a:extLst>
              </a:tr>
              <a:tr h="370840">
                <a:tc>
                  <a:txBody>
                    <a:bodyPr/>
                    <a:lstStyle/>
                    <a:p>
                      <a:r>
                        <a:rPr lang="en-GB" dirty="0"/>
                        <a:t>1618985</a:t>
                      </a:r>
                    </a:p>
                  </a:txBody>
                  <a:tcPr/>
                </a:tc>
                <a:tc>
                  <a:txBody>
                    <a:bodyPr/>
                    <a:lstStyle/>
                    <a:p>
                      <a:r>
                        <a:rPr lang="en-GB" dirty="0"/>
                        <a:t>Brett Becker</a:t>
                      </a:r>
                    </a:p>
                  </a:txBody>
                  <a:tcPr/>
                </a:tc>
                <a:tc>
                  <a:txBody>
                    <a:bodyPr/>
                    <a:lstStyle/>
                    <a:p>
                      <a:r>
                        <a:rPr lang="en-GB" dirty="0"/>
                        <a:t>Internet of Things</a:t>
                      </a:r>
                    </a:p>
                  </a:txBody>
                  <a:tcPr/>
                </a:tc>
                <a:tc>
                  <a:txBody>
                    <a:bodyPr/>
                    <a:lstStyle/>
                    <a:p>
                      <a:r>
                        <a:rPr lang="en-GB" dirty="0"/>
                        <a:t>2017</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2339110" y="1524000"/>
            <a:ext cx="1288337" cy="5938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Primary Key</a:t>
            </a:r>
          </a:p>
        </p:txBody>
      </p:sp>
      <p:cxnSp>
        <p:nvCxnSpPr>
          <p:cNvPr id="7" name="Straight Arrow Connector 6"/>
          <p:cNvCxnSpPr>
            <a:stCxn id="5" idx="2"/>
          </p:cNvCxnSpPr>
          <p:nvPr/>
        </p:nvCxnSpPr>
        <p:spPr>
          <a:xfrm flipH="1">
            <a:off x="2841653" y="2117865"/>
            <a:ext cx="141626" cy="39464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332043" y="648683"/>
            <a:ext cx="1306612" cy="548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Attributes</a:t>
            </a:r>
          </a:p>
        </p:txBody>
      </p:sp>
      <p:cxnSp>
        <p:nvCxnSpPr>
          <p:cNvPr id="11" name="Straight Arrow Connector 10"/>
          <p:cNvCxnSpPr>
            <a:stCxn id="9" idx="2"/>
          </p:cNvCxnSpPr>
          <p:nvPr/>
        </p:nvCxnSpPr>
        <p:spPr>
          <a:xfrm>
            <a:off x="6985349" y="1196867"/>
            <a:ext cx="653306" cy="1315639"/>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2"/>
          </p:cNvCxnSpPr>
          <p:nvPr/>
        </p:nvCxnSpPr>
        <p:spPr>
          <a:xfrm flipH="1">
            <a:off x="6332043" y="1196867"/>
            <a:ext cx="653306" cy="1315639"/>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559436" y="1196867"/>
            <a:ext cx="2425913" cy="1315639"/>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2"/>
          </p:cNvCxnSpPr>
          <p:nvPr/>
        </p:nvCxnSpPr>
        <p:spPr>
          <a:xfrm flipH="1">
            <a:off x="3216276" y="1196867"/>
            <a:ext cx="3769073" cy="1315639"/>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85795" y="4869694"/>
            <a:ext cx="1187829" cy="6578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Tuples</a:t>
            </a:r>
          </a:p>
        </p:txBody>
      </p:sp>
      <p:cxnSp>
        <p:nvCxnSpPr>
          <p:cNvPr id="21" name="Elbow Connector 20"/>
          <p:cNvCxnSpPr>
            <a:stCxn id="19" idx="0"/>
          </p:cNvCxnSpPr>
          <p:nvPr/>
        </p:nvCxnSpPr>
        <p:spPr>
          <a:xfrm rot="5400000" flipH="1" flipV="1">
            <a:off x="1411722" y="4070226"/>
            <a:ext cx="767457" cy="831480"/>
          </a:xfrm>
          <a:prstGeom prst="bentConnector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9" idx="0"/>
          </p:cNvCxnSpPr>
          <p:nvPr/>
        </p:nvCxnSpPr>
        <p:spPr>
          <a:xfrm rot="5400000" flipH="1" flipV="1">
            <a:off x="1059029" y="3717531"/>
            <a:ext cx="1472845" cy="831483"/>
          </a:xfrm>
          <a:prstGeom prst="bentConnector3">
            <a:avLst>
              <a:gd name="adj1" fmla="val 98385"/>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9" idx="0"/>
          </p:cNvCxnSpPr>
          <p:nvPr/>
        </p:nvCxnSpPr>
        <p:spPr>
          <a:xfrm rot="5400000" flipH="1" flipV="1">
            <a:off x="826993" y="3485497"/>
            <a:ext cx="1936914" cy="831481"/>
          </a:xfrm>
          <a:prstGeom prst="bentConnector3">
            <a:avLst>
              <a:gd name="adj1" fmla="val 10047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431516" y="5015876"/>
            <a:ext cx="3919836" cy="12882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Domain of Major Attribute is = {Finance, Software Engineering, Internet of Things}</a:t>
            </a:r>
          </a:p>
          <a:p>
            <a:pPr algn="ctr"/>
            <a:endParaRPr lang="en-GB" dirty="0"/>
          </a:p>
        </p:txBody>
      </p:sp>
      <p:sp>
        <p:nvSpPr>
          <p:cNvPr id="32" name="Rectangle 31"/>
          <p:cNvSpPr/>
          <p:nvPr/>
        </p:nvSpPr>
        <p:spPr>
          <a:xfrm>
            <a:off x="298595" y="1379467"/>
            <a:ext cx="1288337" cy="5938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Relation Name</a:t>
            </a:r>
          </a:p>
        </p:txBody>
      </p:sp>
      <p:cxnSp>
        <p:nvCxnSpPr>
          <p:cNvPr id="34" name="Straight Arrow Connector 33"/>
          <p:cNvCxnSpPr>
            <a:stCxn id="32" idx="2"/>
            <a:endCxn id="31" idx="0"/>
          </p:cNvCxnSpPr>
          <p:nvPr/>
        </p:nvCxnSpPr>
        <p:spPr>
          <a:xfrm>
            <a:off x="942764" y="1973332"/>
            <a:ext cx="674512" cy="24681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0"/>
          </p:cNvCxnSpPr>
          <p:nvPr/>
        </p:nvCxnSpPr>
        <p:spPr>
          <a:xfrm flipH="1" flipV="1">
            <a:off x="6332043" y="4221010"/>
            <a:ext cx="59391" cy="79486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147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Database Approach</a:t>
            </a:r>
          </a:p>
        </p:txBody>
      </p:sp>
      <p:sp>
        <p:nvSpPr>
          <p:cNvPr id="3" name="Content Placeholder 2"/>
          <p:cNvSpPr>
            <a:spLocks noGrp="1"/>
          </p:cNvSpPr>
          <p:nvPr>
            <p:ph idx="1"/>
          </p:nvPr>
        </p:nvSpPr>
        <p:spPr/>
        <p:txBody>
          <a:bodyPr>
            <a:normAutofit/>
          </a:bodyPr>
          <a:lstStyle/>
          <a:p>
            <a:r>
              <a:rPr lang="en-GB" dirty="0"/>
              <a:t>Data can be </a:t>
            </a:r>
            <a:r>
              <a:rPr lang="en-GB" b="1" dirty="0"/>
              <a:t>shared</a:t>
            </a:r>
          </a:p>
          <a:p>
            <a:endParaRPr lang="en-GB" dirty="0"/>
          </a:p>
          <a:p>
            <a:r>
              <a:rPr lang="en-GB" b="1" dirty="0"/>
              <a:t>Redundancy</a:t>
            </a:r>
            <a:r>
              <a:rPr lang="en-GB" dirty="0"/>
              <a:t> can be reduced</a:t>
            </a:r>
          </a:p>
          <a:p>
            <a:pPr marL="0" indent="0">
              <a:buNone/>
            </a:pPr>
            <a:endParaRPr lang="en-GB" dirty="0"/>
          </a:p>
          <a:p>
            <a:r>
              <a:rPr lang="en-GB" b="1" dirty="0"/>
              <a:t>Integrity</a:t>
            </a:r>
            <a:r>
              <a:rPr lang="en-GB" dirty="0"/>
              <a:t> can be maintained</a:t>
            </a:r>
          </a:p>
          <a:p>
            <a:endParaRPr lang="en-GB" dirty="0"/>
          </a:p>
          <a:p>
            <a:r>
              <a:rPr lang="en-GB" b="1" dirty="0"/>
              <a:t>Security</a:t>
            </a:r>
            <a:r>
              <a:rPr lang="en-GB" dirty="0"/>
              <a:t> can be enforced</a:t>
            </a:r>
          </a:p>
          <a:p>
            <a:endParaRPr lang="en-GB" dirty="0"/>
          </a:p>
          <a:p>
            <a:r>
              <a:rPr lang="en-GB" dirty="0"/>
              <a:t>Conflicting </a:t>
            </a:r>
            <a:r>
              <a:rPr lang="en-GB" b="1" dirty="0"/>
              <a:t>requirements</a:t>
            </a:r>
            <a:r>
              <a:rPr lang="en-GB" dirty="0"/>
              <a:t> can be balanced</a:t>
            </a:r>
          </a:p>
          <a:p>
            <a:endParaRPr lang="en-GB" dirty="0"/>
          </a:p>
          <a:p>
            <a:r>
              <a:rPr lang="en-GB" b="1" dirty="0"/>
              <a:t>Standards</a:t>
            </a:r>
            <a:r>
              <a:rPr lang="en-GB" dirty="0"/>
              <a:t> can be enforced</a:t>
            </a:r>
          </a:p>
        </p:txBody>
      </p:sp>
      <p:sp>
        <p:nvSpPr>
          <p:cNvPr id="4" name="Rectangle 3">
            <a:extLst>
              <a:ext uri="{FF2B5EF4-FFF2-40B4-BE49-F238E27FC236}">
                <a16:creationId xmlns:a16="http://schemas.microsoft.com/office/drawing/2014/main" id="{5673E33A-379F-1244-B4CF-5630061622C2}"/>
              </a:ext>
            </a:extLst>
          </p:cNvPr>
          <p:cNvSpPr/>
          <p:nvPr/>
        </p:nvSpPr>
        <p:spPr>
          <a:xfrm>
            <a:off x="6366076" y="1412111"/>
            <a:ext cx="2459620" cy="144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Redundancy</a:t>
            </a:r>
            <a:r>
              <a:rPr lang="en-US" dirty="0"/>
              <a:t> happens when the same data is stored in 2 or more places</a:t>
            </a:r>
            <a:endParaRPr lang="en-US" b="1" dirty="0"/>
          </a:p>
        </p:txBody>
      </p:sp>
      <p:sp>
        <p:nvSpPr>
          <p:cNvPr id="5" name="Rectangle 4">
            <a:extLst>
              <a:ext uri="{FF2B5EF4-FFF2-40B4-BE49-F238E27FC236}">
                <a16:creationId xmlns:a16="http://schemas.microsoft.com/office/drawing/2014/main" id="{8A7F86AD-5743-1C4F-A1A9-A218D586C74A}"/>
              </a:ext>
            </a:extLst>
          </p:cNvPr>
          <p:cNvSpPr/>
          <p:nvPr/>
        </p:nvSpPr>
        <p:spPr>
          <a:xfrm>
            <a:off x="6366076" y="3014240"/>
            <a:ext cx="2459620" cy="144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Integrity</a:t>
            </a:r>
            <a:r>
              <a:rPr lang="en-US" dirty="0"/>
              <a:t> means that the data in the database is accurate and consistent</a:t>
            </a:r>
            <a:endParaRPr lang="en-US" b="1" dirty="0"/>
          </a:p>
        </p:txBody>
      </p:sp>
    </p:spTree>
    <p:extLst>
      <p:ext uri="{BB962C8B-B14F-4D97-AF65-F5344CB8AC3E}">
        <p14:creationId xmlns:p14="http://schemas.microsoft.com/office/powerpoint/2010/main" val="2002049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005A-70C3-F340-BC4D-98C76847690C}"/>
              </a:ext>
            </a:extLst>
          </p:cNvPr>
          <p:cNvSpPr>
            <a:spLocks noGrp="1"/>
          </p:cNvSpPr>
          <p:nvPr>
            <p:ph type="title"/>
          </p:nvPr>
        </p:nvSpPr>
        <p:spPr/>
        <p:txBody>
          <a:bodyPr/>
          <a:lstStyle/>
          <a:p>
            <a:r>
              <a:rPr lang="en-US" dirty="0"/>
              <a:t>NoSQL</a:t>
            </a:r>
          </a:p>
        </p:txBody>
      </p:sp>
      <p:sp>
        <p:nvSpPr>
          <p:cNvPr id="3" name="Content Placeholder 2">
            <a:extLst>
              <a:ext uri="{FF2B5EF4-FFF2-40B4-BE49-F238E27FC236}">
                <a16:creationId xmlns:a16="http://schemas.microsoft.com/office/drawing/2014/main" id="{0066D552-9383-5B4C-A078-6DE94942055E}"/>
              </a:ext>
            </a:extLst>
          </p:cNvPr>
          <p:cNvSpPr>
            <a:spLocks noGrp="1"/>
          </p:cNvSpPr>
          <p:nvPr>
            <p:ph idx="1"/>
          </p:nvPr>
        </p:nvSpPr>
        <p:spPr/>
        <p:txBody>
          <a:bodyPr>
            <a:normAutofit lnSpcReduction="10000"/>
          </a:bodyPr>
          <a:lstStyle/>
          <a:p>
            <a:r>
              <a:rPr lang="en-US" dirty="0"/>
              <a:t>NoSQL databases were invented in the 2000s to deal with some new challenges that traditional relational databases struggled with. Especially useful for large, unstructured data, and data that does not need to be updated instantly.</a:t>
            </a:r>
          </a:p>
          <a:p>
            <a:r>
              <a:rPr lang="en-US" dirty="0"/>
              <a:t>Different types:</a:t>
            </a:r>
          </a:p>
          <a:p>
            <a:pPr marL="731520" lvl="1" indent="-457200">
              <a:buFont typeface="+mj-lt"/>
              <a:buAutoNum type="arabicPeriod"/>
            </a:pPr>
            <a:r>
              <a:rPr lang="en-IE" b="1" dirty="0"/>
              <a:t>Document databases</a:t>
            </a:r>
            <a:r>
              <a:rPr lang="en-IE" dirty="0"/>
              <a:t> pair each key with a complex data structure known as a document. Documents can contain many different key-value pairs, or key-array pairs, or even nested documents. Typical example: </a:t>
            </a:r>
            <a:r>
              <a:rPr lang="en-IE" i="1" dirty="0"/>
              <a:t>MongoDB</a:t>
            </a:r>
            <a:endParaRPr lang="en-IE" dirty="0"/>
          </a:p>
          <a:p>
            <a:pPr marL="731520" lvl="1" indent="-457200">
              <a:buFont typeface="+mj-lt"/>
              <a:buAutoNum type="arabicPeriod"/>
            </a:pPr>
            <a:endParaRPr lang="en-IE" dirty="0"/>
          </a:p>
          <a:p>
            <a:pPr marL="731520" lvl="1" indent="-457200">
              <a:buFont typeface="+mj-lt"/>
              <a:buAutoNum type="arabicPeriod"/>
            </a:pPr>
            <a:r>
              <a:rPr lang="en-IE" b="1" dirty="0"/>
              <a:t>Graph stores</a:t>
            </a:r>
            <a:r>
              <a:rPr lang="en-IE" dirty="0"/>
              <a:t> are used to store information about networks of data, such as social connections. Graph stores include </a:t>
            </a:r>
            <a:r>
              <a:rPr lang="en-IE" i="1" dirty="0"/>
              <a:t>Neo4J</a:t>
            </a:r>
            <a:r>
              <a:rPr lang="en-IE" dirty="0"/>
              <a:t> and </a:t>
            </a:r>
            <a:r>
              <a:rPr lang="en-IE" i="1" dirty="0" err="1"/>
              <a:t>Giraph</a:t>
            </a:r>
            <a:r>
              <a:rPr lang="en-IE" dirty="0"/>
              <a:t>.</a:t>
            </a:r>
          </a:p>
        </p:txBody>
      </p:sp>
    </p:spTree>
    <p:extLst>
      <p:ext uri="{BB962C8B-B14F-4D97-AF65-F5344CB8AC3E}">
        <p14:creationId xmlns:p14="http://schemas.microsoft.com/office/powerpoint/2010/main" val="680306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6EC2-E13E-8245-813C-F99191DBF101}"/>
              </a:ext>
            </a:extLst>
          </p:cNvPr>
          <p:cNvSpPr>
            <a:spLocks noGrp="1"/>
          </p:cNvSpPr>
          <p:nvPr>
            <p:ph type="title"/>
          </p:nvPr>
        </p:nvSpPr>
        <p:spPr/>
        <p:txBody>
          <a:bodyPr/>
          <a:lstStyle/>
          <a:p>
            <a:r>
              <a:rPr lang="en-US" dirty="0"/>
              <a:t>NoSQL (continued)</a:t>
            </a:r>
          </a:p>
        </p:txBody>
      </p:sp>
      <p:sp>
        <p:nvSpPr>
          <p:cNvPr id="3" name="Content Placeholder 2">
            <a:extLst>
              <a:ext uri="{FF2B5EF4-FFF2-40B4-BE49-F238E27FC236}">
                <a16:creationId xmlns:a16="http://schemas.microsoft.com/office/drawing/2014/main" id="{C036B26E-5637-A74B-8E78-F473FF954827}"/>
              </a:ext>
            </a:extLst>
          </p:cNvPr>
          <p:cNvSpPr>
            <a:spLocks noGrp="1"/>
          </p:cNvSpPr>
          <p:nvPr>
            <p:ph idx="1"/>
          </p:nvPr>
        </p:nvSpPr>
        <p:spPr/>
        <p:txBody>
          <a:bodyPr/>
          <a:lstStyle/>
          <a:p>
            <a:pPr marL="731520" lvl="1" indent="-457200">
              <a:buFont typeface="+mj-lt"/>
              <a:buAutoNum type="arabicPeriod" startAt="3"/>
            </a:pPr>
            <a:r>
              <a:rPr lang="en-IE" b="1" dirty="0"/>
              <a:t>Key-value stores</a:t>
            </a:r>
            <a:r>
              <a:rPr lang="en-IE" dirty="0"/>
              <a:t> are the simplest NoSQL databases. Every single item in the database is stored as an attribute name (or 'key'), together with its value. Examples of key-value stores are </a:t>
            </a:r>
            <a:r>
              <a:rPr lang="en-IE" i="1" dirty="0" err="1"/>
              <a:t>Riak</a:t>
            </a:r>
            <a:r>
              <a:rPr lang="en-IE" dirty="0"/>
              <a:t> and </a:t>
            </a:r>
            <a:r>
              <a:rPr lang="en-IE" i="1" dirty="0"/>
              <a:t>Berkeley DB</a:t>
            </a:r>
            <a:r>
              <a:rPr lang="en-IE" dirty="0"/>
              <a:t>. Some key-value stores, such as </a:t>
            </a:r>
            <a:r>
              <a:rPr lang="en-IE" i="1" dirty="0" err="1"/>
              <a:t>Redis</a:t>
            </a:r>
            <a:r>
              <a:rPr lang="en-IE" dirty="0"/>
              <a:t>, allow each value to have a type, such as 'integer', which adds functionality.</a:t>
            </a:r>
          </a:p>
          <a:p>
            <a:pPr marL="731520" lvl="1" indent="-457200">
              <a:buFont typeface="+mj-lt"/>
              <a:buAutoNum type="arabicPeriod" startAt="3"/>
            </a:pPr>
            <a:endParaRPr lang="en-IE" dirty="0"/>
          </a:p>
          <a:p>
            <a:pPr marL="731520" lvl="1" indent="-457200">
              <a:buFont typeface="+mj-lt"/>
              <a:buAutoNum type="arabicPeriod" startAt="3"/>
            </a:pPr>
            <a:r>
              <a:rPr lang="en-IE" b="1" dirty="0"/>
              <a:t>Wide-column stores</a:t>
            </a:r>
            <a:r>
              <a:rPr lang="en-IE" dirty="0"/>
              <a:t> such as </a:t>
            </a:r>
            <a:r>
              <a:rPr lang="en-IE" i="1" dirty="0"/>
              <a:t>Cassandra</a:t>
            </a:r>
            <a:r>
              <a:rPr lang="en-IE" dirty="0"/>
              <a:t> and </a:t>
            </a:r>
            <a:r>
              <a:rPr lang="en-IE" i="1" dirty="0"/>
              <a:t>HBase</a:t>
            </a:r>
            <a:r>
              <a:rPr lang="en-IE" dirty="0"/>
              <a:t> are optimized for queries over large datasets, and store columns of data together, instead of rows.</a:t>
            </a:r>
          </a:p>
          <a:p>
            <a:pPr marL="0" indent="0">
              <a:buNone/>
            </a:pPr>
            <a:endParaRPr lang="en-US" dirty="0"/>
          </a:p>
        </p:txBody>
      </p:sp>
    </p:spTree>
    <p:extLst>
      <p:ext uri="{BB962C8B-B14F-4D97-AF65-F5344CB8AC3E}">
        <p14:creationId xmlns:p14="http://schemas.microsoft.com/office/powerpoint/2010/main" val="229491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F3ED-DB03-FD4A-A3DE-5ACE56AE7CD1}"/>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9A6D227A-0C9D-CC41-99E8-7941E99B5B78}"/>
              </a:ext>
            </a:extLst>
          </p:cNvPr>
          <p:cNvSpPr>
            <a:spLocks noGrp="1"/>
          </p:cNvSpPr>
          <p:nvPr>
            <p:ph idx="1"/>
          </p:nvPr>
        </p:nvSpPr>
        <p:spPr/>
        <p:txBody>
          <a:bodyPr/>
          <a:lstStyle/>
          <a:p>
            <a:r>
              <a:rPr lang="en-US" dirty="0"/>
              <a:t>We will mostly be using MySQL Community Server (latest version is 8.0.15)</a:t>
            </a:r>
          </a:p>
          <a:p>
            <a:endParaRPr lang="en-US" dirty="0"/>
          </a:p>
          <a:p>
            <a:r>
              <a:rPr lang="en-US" dirty="0"/>
              <a:t>Download from here: </a:t>
            </a:r>
            <a:r>
              <a:rPr lang="en-US" dirty="0">
                <a:hlinkClick r:id="rId2"/>
              </a:rPr>
              <a:t>https://dev.mysql.com/downloads/mysql/</a:t>
            </a:r>
            <a:endParaRPr lang="en-US" dirty="0"/>
          </a:p>
          <a:p>
            <a:endParaRPr lang="en-US" dirty="0"/>
          </a:p>
          <a:p>
            <a:r>
              <a:rPr lang="en-US" dirty="0"/>
              <a:t>You need to install this before your first lab in Week 3.</a:t>
            </a:r>
          </a:p>
        </p:txBody>
      </p:sp>
    </p:spTree>
    <p:extLst>
      <p:ext uri="{BB962C8B-B14F-4D97-AF65-F5344CB8AC3E}">
        <p14:creationId xmlns:p14="http://schemas.microsoft.com/office/powerpoint/2010/main" val="274280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About Me</a:t>
            </a:r>
          </a:p>
        </p:txBody>
      </p:sp>
      <p:sp>
        <p:nvSpPr>
          <p:cNvPr id="3" name="Content Placeholder 2"/>
          <p:cNvSpPr>
            <a:spLocks noGrp="1"/>
          </p:cNvSpPr>
          <p:nvPr>
            <p:ph sz="half" idx="1"/>
          </p:nvPr>
        </p:nvSpPr>
        <p:spPr/>
        <p:txBody>
          <a:bodyPr/>
          <a:lstStyle/>
          <a:p>
            <a:pPr marL="0" indent="0">
              <a:buNone/>
            </a:pPr>
            <a:endParaRPr lang="en-IE" dirty="0"/>
          </a:p>
          <a:p>
            <a:r>
              <a:rPr lang="en-IE" dirty="0"/>
              <a:t>I live in Dublin: Ireland's capital city (and biggest city): population of 1,300,000</a:t>
            </a:r>
          </a:p>
          <a:p>
            <a:pPr lvl="1"/>
            <a:r>
              <a:rPr lang="en-IE" dirty="0"/>
              <a:t>(The entire country of Ireland has about 4,700,000 people)</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a:ext>
            </a:extLst>
          </a:blip>
          <a:srcRect/>
          <a:stretch>
            <a:fillRect/>
          </a:stretch>
        </p:blipFill>
        <p:spPr/>
      </p:pic>
      <p:cxnSp>
        <p:nvCxnSpPr>
          <p:cNvPr id="5" name="Straight Arrow Connector 4"/>
          <p:cNvCxnSpPr>
            <a:cxnSpLocks/>
          </p:cNvCxnSpPr>
          <p:nvPr/>
        </p:nvCxnSpPr>
        <p:spPr bwMode="auto">
          <a:xfrm>
            <a:off x="3768811" y="3323968"/>
            <a:ext cx="4195180" cy="485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06323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About Me</a:t>
            </a:r>
          </a:p>
        </p:txBody>
      </p:sp>
      <p:sp>
        <p:nvSpPr>
          <p:cNvPr id="3" name="Content Placeholder 2"/>
          <p:cNvSpPr>
            <a:spLocks noGrp="1"/>
          </p:cNvSpPr>
          <p:nvPr>
            <p:ph sz="half" idx="1"/>
          </p:nvPr>
        </p:nvSpPr>
        <p:spPr>
          <a:xfrm>
            <a:off x="323849" y="1268413"/>
            <a:ext cx="4979757" cy="5256212"/>
          </a:xfrm>
        </p:spPr>
        <p:txBody>
          <a:bodyPr>
            <a:normAutofit fontScale="92500" lnSpcReduction="10000"/>
          </a:bodyPr>
          <a:lstStyle/>
          <a:p>
            <a:r>
              <a:rPr lang="en-IE" sz="2400" dirty="0"/>
              <a:t>Assistant Professor in School of Computer Science in UCD</a:t>
            </a:r>
          </a:p>
          <a:p>
            <a:endParaRPr lang="en-IE" sz="2400" dirty="0"/>
          </a:p>
          <a:p>
            <a:r>
              <a:rPr lang="en-IE" sz="2400" dirty="0"/>
              <a:t>I did my PhD in UCD also, in the area of Multi Agent Systems.</a:t>
            </a:r>
          </a:p>
          <a:p>
            <a:pPr lvl="1"/>
            <a:r>
              <a:rPr lang="en-IE" sz="2000" dirty="0"/>
              <a:t>I have also done research on Information Retrieval, Digital Forensics and Sensor Systems.</a:t>
            </a:r>
          </a:p>
          <a:p>
            <a:pPr lvl="1"/>
            <a:endParaRPr lang="en-IE" sz="2000" dirty="0"/>
          </a:p>
          <a:p>
            <a:r>
              <a:rPr lang="en-IE" sz="2400" dirty="0"/>
              <a:t>Previously taught in:</a:t>
            </a:r>
          </a:p>
          <a:p>
            <a:pPr lvl="1"/>
            <a:r>
              <a:rPr lang="en-IE" sz="2000" dirty="0"/>
              <a:t>Griffith College Dublin.</a:t>
            </a:r>
          </a:p>
          <a:p>
            <a:pPr lvl="1"/>
            <a:r>
              <a:rPr lang="en-IE" sz="2000" dirty="0"/>
              <a:t>Fudan University, Shanghai.</a:t>
            </a:r>
          </a:p>
          <a:p>
            <a:pPr lvl="1"/>
            <a:endParaRPr lang="en-IE" sz="2000" dirty="0"/>
          </a:p>
          <a:p>
            <a:r>
              <a:rPr lang="en-IE" sz="2000" dirty="0"/>
              <a:t>This is my 6</a:t>
            </a:r>
            <a:r>
              <a:rPr lang="en-IE" sz="2000" baseline="30000" dirty="0"/>
              <a:t>th</a:t>
            </a:r>
            <a:r>
              <a:rPr lang="en-IE" sz="2000" dirty="0"/>
              <a:t> semester lecturing in BDIC, and my 9</a:t>
            </a:r>
            <a:r>
              <a:rPr lang="en-IE" sz="2000" baseline="30000" dirty="0"/>
              <a:t>th</a:t>
            </a:r>
            <a:r>
              <a:rPr lang="en-IE" sz="2000" dirty="0"/>
              <a:t> semester in China.</a:t>
            </a:r>
          </a:p>
          <a:p>
            <a:endParaRPr lang="en-IE"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5303606" y="1795161"/>
            <a:ext cx="3840394" cy="5080000"/>
          </a:xfrm>
          <a:prstGeom prst="rect">
            <a:avLst/>
          </a:prstGeom>
        </p:spPr>
      </p:pic>
    </p:spTree>
    <p:extLst>
      <p:ext uri="{BB962C8B-B14F-4D97-AF65-F5344CB8AC3E}">
        <p14:creationId xmlns:p14="http://schemas.microsoft.com/office/powerpoint/2010/main" val="77619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Timetable</a:t>
            </a:r>
          </a:p>
        </p:txBody>
      </p:sp>
      <p:sp>
        <p:nvSpPr>
          <p:cNvPr id="3" name="Content Placeholder 2"/>
          <p:cNvSpPr>
            <a:spLocks noGrp="1"/>
          </p:cNvSpPr>
          <p:nvPr>
            <p:ph idx="1"/>
          </p:nvPr>
        </p:nvSpPr>
        <p:spPr/>
        <p:txBody>
          <a:bodyPr/>
          <a:lstStyle/>
          <a:p>
            <a:r>
              <a:rPr lang="en-US" dirty="0"/>
              <a:t>Lectures:</a:t>
            </a:r>
          </a:p>
          <a:p>
            <a:pPr lvl="1"/>
            <a:r>
              <a:rPr lang="en-US" dirty="0"/>
              <a:t>Mondays 08:00-09:35 in Room 502, Teaching Building 4</a:t>
            </a:r>
          </a:p>
          <a:p>
            <a:pPr lvl="1"/>
            <a:endParaRPr lang="en-US" dirty="0"/>
          </a:p>
          <a:p>
            <a:r>
              <a:rPr lang="en-US" dirty="0"/>
              <a:t>Labs:</a:t>
            </a:r>
          </a:p>
          <a:p>
            <a:pPr lvl="1"/>
            <a:r>
              <a:rPr lang="en-US" dirty="0"/>
              <a:t>Tuesdays 15:25-17:00 in Room 214, Teaching Building 4</a:t>
            </a:r>
          </a:p>
          <a:p>
            <a:pPr lvl="1"/>
            <a:endParaRPr lang="en-US" dirty="0"/>
          </a:p>
          <a:p>
            <a:r>
              <a:rPr lang="en-US" dirty="0"/>
              <a:t>Labs begin in Week 3.</a:t>
            </a:r>
          </a:p>
        </p:txBody>
      </p:sp>
    </p:spTree>
    <p:extLst>
      <p:ext uri="{BB962C8B-B14F-4D97-AF65-F5344CB8AC3E}">
        <p14:creationId xmlns:p14="http://schemas.microsoft.com/office/powerpoint/2010/main" val="100824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Format</a:t>
            </a:r>
          </a:p>
        </p:txBody>
      </p:sp>
      <p:sp>
        <p:nvSpPr>
          <p:cNvPr id="3" name="Content Placeholder 2"/>
          <p:cNvSpPr>
            <a:spLocks noGrp="1"/>
          </p:cNvSpPr>
          <p:nvPr>
            <p:ph idx="1"/>
          </p:nvPr>
        </p:nvSpPr>
        <p:spPr/>
        <p:txBody>
          <a:bodyPr>
            <a:normAutofit lnSpcReduction="10000"/>
          </a:bodyPr>
          <a:lstStyle/>
          <a:p>
            <a:r>
              <a:rPr lang="en-US" dirty="0"/>
              <a:t>Lectures will run from </a:t>
            </a:r>
            <a:r>
              <a:rPr lang="en-US" b="1" dirty="0"/>
              <a:t>Week 1</a:t>
            </a:r>
            <a:r>
              <a:rPr lang="en-US" dirty="0"/>
              <a:t> to </a:t>
            </a:r>
            <a:r>
              <a:rPr lang="en-US" b="1" dirty="0"/>
              <a:t>Week 15</a:t>
            </a:r>
            <a:r>
              <a:rPr lang="en-US" dirty="0"/>
              <a:t> (inclusive).</a:t>
            </a:r>
          </a:p>
          <a:p>
            <a:r>
              <a:rPr lang="en-US" dirty="0"/>
              <a:t>Labs will run from </a:t>
            </a:r>
            <a:r>
              <a:rPr lang="en-US" b="1" dirty="0"/>
              <a:t>Week 3</a:t>
            </a:r>
            <a:r>
              <a:rPr lang="en-US" dirty="0"/>
              <a:t> to </a:t>
            </a:r>
            <a:r>
              <a:rPr lang="en-US" b="1" dirty="0"/>
              <a:t>Week 15 </a:t>
            </a:r>
            <a:r>
              <a:rPr lang="en-US" dirty="0"/>
              <a:t>(inclusive).</a:t>
            </a:r>
          </a:p>
          <a:p>
            <a:endParaRPr lang="en-US" dirty="0"/>
          </a:p>
          <a:p>
            <a:r>
              <a:rPr lang="en-US" dirty="0"/>
              <a:t>If you have any questions about the module, please ask me or a teaching assistant.</a:t>
            </a:r>
          </a:p>
          <a:p>
            <a:endParaRPr lang="en-US" dirty="0"/>
          </a:p>
          <a:p>
            <a:r>
              <a:rPr lang="en-US" dirty="0"/>
              <a:t>After a lecture, during labs or by email:</a:t>
            </a:r>
          </a:p>
          <a:p>
            <a:pPr lvl="1"/>
            <a:r>
              <a:rPr lang="en-US" dirty="0"/>
              <a:t>My email address is </a:t>
            </a:r>
            <a:r>
              <a:rPr lang="en-US" dirty="0">
                <a:latin typeface="Inconsolata"/>
                <a:cs typeface="Inconsolata"/>
                <a:hlinkClick r:id="rId2"/>
              </a:rPr>
              <a:t>david.lillis@ucd.ie</a:t>
            </a:r>
            <a:endParaRPr lang="en-US" dirty="0">
              <a:latin typeface="Inconsolata"/>
              <a:cs typeface="Inconsolata"/>
            </a:endParaRPr>
          </a:p>
          <a:p>
            <a:pPr lvl="1"/>
            <a:endParaRPr lang="en-GB" dirty="0"/>
          </a:p>
          <a:p>
            <a:r>
              <a:rPr lang="en-GB" dirty="0"/>
              <a:t>Assessment is split between </a:t>
            </a:r>
          </a:p>
          <a:p>
            <a:pPr lvl="1"/>
            <a:r>
              <a:rPr lang="en-GB" dirty="0"/>
              <a:t>70% Final exam at end of term (Week 17/18)</a:t>
            </a:r>
          </a:p>
          <a:p>
            <a:pPr lvl="1"/>
            <a:r>
              <a:rPr lang="en-GB" dirty="0"/>
              <a:t>30% Practical work during semester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73983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 Learning Environment (VLE)</a:t>
            </a:r>
          </a:p>
        </p:txBody>
      </p:sp>
      <p:sp>
        <p:nvSpPr>
          <p:cNvPr id="3" name="Content Placeholder 2"/>
          <p:cNvSpPr>
            <a:spLocks noGrp="1"/>
          </p:cNvSpPr>
          <p:nvPr>
            <p:ph idx="1"/>
          </p:nvPr>
        </p:nvSpPr>
        <p:spPr>
          <a:xfrm>
            <a:off x="457200" y="1814977"/>
            <a:ext cx="3668751" cy="3670767"/>
          </a:xfrm>
        </p:spPr>
        <p:txBody>
          <a:bodyPr>
            <a:normAutofit/>
          </a:bodyPr>
          <a:lstStyle/>
          <a:p>
            <a:r>
              <a:rPr lang="en-US" dirty="0"/>
              <a:t>We will use </a:t>
            </a:r>
            <a:r>
              <a:rPr lang="en-US" b="1" dirty="0"/>
              <a:t>Moodle</a:t>
            </a:r>
            <a:r>
              <a:rPr lang="en-US" dirty="0"/>
              <a:t> as the VLE for this module.</a:t>
            </a:r>
          </a:p>
          <a:p>
            <a:r>
              <a:rPr lang="en-US" dirty="0"/>
              <a:t>Located at: </a:t>
            </a:r>
            <a:r>
              <a:rPr lang="en-US" sz="1800" dirty="0">
                <a:hlinkClick r:id="rId2"/>
              </a:rPr>
              <a:t>https://csmoodle.ucd.ie/moodle/course/view.php?id=747</a:t>
            </a:r>
            <a:r>
              <a:rPr lang="en-US" sz="1800" dirty="0"/>
              <a:t> </a:t>
            </a:r>
            <a:r>
              <a:rPr lang="en-US" dirty="0"/>
              <a:t>(or scan the QR code)</a:t>
            </a:r>
          </a:p>
          <a:p>
            <a:r>
              <a:rPr lang="en-US" dirty="0"/>
              <a:t>Enrolment key:</a:t>
            </a:r>
          </a:p>
          <a:p>
            <a:pPr lvl="1"/>
            <a:r>
              <a:rPr lang="mr-IN" dirty="0"/>
              <a:t>BDIC-</a:t>
            </a:r>
            <a:r>
              <a:rPr lang="en-IE" dirty="0"/>
              <a:t>Data</a:t>
            </a:r>
            <a:r>
              <a:rPr lang="mr-IN" dirty="0"/>
              <a:t>-201</a:t>
            </a:r>
            <a:r>
              <a:rPr lang="en-IE" dirty="0"/>
              <a:t>9</a:t>
            </a:r>
            <a:endParaRPr lang="en-US" dirty="0"/>
          </a:p>
        </p:txBody>
      </p:sp>
      <p:pic>
        <p:nvPicPr>
          <p:cNvPr id="5" name="Picture 4">
            <a:extLst>
              <a:ext uri="{FF2B5EF4-FFF2-40B4-BE49-F238E27FC236}">
                <a16:creationId xmlns:a16="http://schemas.microsoft.com/office/drawing/2014/main" id="{D0831A85-5B65-3B48-B90C-03218740A0B1}"/>
              </a:ext>
            </a:extLst>
          </p:cNvPr>
          <p:cNvPicPr>
            <a:picLocks noChangeAspect="1"/>
          </p:cNvPicPr>
          <p:nvPr/>
        </p:nvPicPr>
        <p:blipFill>
          <a:blip r:embed="rId3"/>
          <a:stretch>
            <a:fillRect/>
          </a:stretch>
        </p:blipFill>
        <p:spPr>
          <a:xfrm>
            <a:off x="4125951" y="1574800"/>
            <a:ext cx="4749800" cy="4749800"/>
          </a:xfrm>
          <a:prstGeom prst="rect">
            <a:avLst/>
          </a:prstGeom>
        </p:spPr>
      </p:pic>
    </p:spTree>
    <p:extLst>
      <p:ext uri="{BB962C8B-B14F-4D97-AF65-F5344CB8AC3E}">
        <p14:creationId xmlns:p14="http://schemas.microsoft.com/office/powerpoint/2010/main" val="1325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normAutofit/>
          </a:bodyPr>
          <a:lstStyle/>
          <a:p>
            <a:r>
              <a:rPr lang="en-IE" dirty="0"/>
              <a:t>Assignments are </a:t>
            </a:r>
            <a:r>
              <a:rPr lang="en-IE" b="1" dirty="0"/>
              <a:t>individual </a:t>
            </a:r>
            <a:r>
              <a:rPr lang="en-IE" dirty="0"/>
              <a:t>(not group assignments).</a:t>
            </a:r>
          </a:p>
          <a:p>
            <a:endParaRPr lang="en-IE" dirty="0"/>
          </a:p>
          <a:p>
            <a:r>
              <a:rPr lang="en-IE" dirty="0"/>
              <a:t>This means that you must submit </a:t>
            </a:r>
            <a:r>
              <a:rPr lang="en-IE" b="1" dirty="0"/>
              <a:t>your own work</a:t>
            </a:r>
            <a:r>
              <a:rPr lang="en-IE" dirty="0"/>
              <a:t> only.</a:t>
            </a:r>
            <a:br>
              <a:rPr lang="en-IE" dirty="0"/>
            </a:br>
            <a:br>
              <a:rPr lang="en-IE" dirty="0"/>
            </a:br>
            <a:r>
              <a:rPr lang="en-IE" dirty="0"/>
              <a:t>If you submit somebody else's work and pretend that you wrote it, this is called </a:t>
            </a:r>
            <a:r>
              <a:rPr lang="en-IE" b="1" dirty="0"/>
              <a:t>plagiarism</a:t>
            </a:r>
            <a:r>
              <a:rPr lang="en-IE" dirty="0"/>
              <a:t>.</a:t>
            </a:r>
          </a:p>
          <a:p>
            <a:endParaRPr lang="en-IE" dirty="0"/>
          </a:p>
          <a:p>
            <a:r>
              <a:rPr lang="en-IE" dirty="0"/>
              <a:t>Plagiarism is a </a:t>
            </a:r>
            <a:r>
              <a:rPr lang="en-IE" b="1" dirty="0"/>
              <a:t>very serious</a:t>
            </a:r>
            <a:r>
              <a:rPr lang="en-IE" dirty="0"/>
              <a:t> academic offence.</a:t>
            </a:r>
          </a:p>
        </p:txBody>
      </p:sp>
    </p:spTree>
    <p:extLst>
      <p:ext uri="{BB962C8B-B14F-4D97-AF65-F5344CB8AC3E}">
        <p14:creationId xmlns:p14="http://schemas.microsoft.com/office/powerpoint/2010/main" val="910730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3193</TotalTime>
  <Words>1937</Words>
  <Application>Microsoft Macintosh PowerPoint</Application>
  <PresentationFormat>On-screen Show (4:3)</PresentationFormat>
  <Paragraphs>364</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Gill Sans</vt:lpstr>
      <vt:lpstr>Helvetica Neue</vt:lpstr>
      <vt:lpstr>Inconsolata</vt:lpstr>
      <vt:lpstr>Default Theme</vt:lpstr>
      <vt:lpstr>Lecture 1: Introduction</vt:lpstr>
      <vt:lpstr>About Me</vt:lpstr>
      <vt:lpstr>PowerPoint Presentation</vt:lpstr>
      <vt:lpstr>About Me</vt:lpstr>
      <vt:lpstr>About Me</vt:lpstr>
      <vt:lpstr>Module Timetable</vt:lpstr>
      <vt:lpstr>Module Format</vt:lpstr>
      <vt:lpstr>Virtual Learning Environment (VLE)</vt:lpstr>
      <vt:lpstr>Assignments</vt:lpstr>
      <vt:lpstr>Plagiarism &amp; UCD Computer Science</vt:lpstr>
      <vt:lpstr>Asking for help</vt:lpstr>
      <vt:lpstr>Module Content</vt:lpstr>
      <vt:lpstr>Topics</vt:lpstr>
      <vt:lpstr>Introduction to Databases and information systems</vt:lpstr>
      <vt:lpstr>Why Study Databases?</vt:lpstr>
      <vt:lpstr>What is a Database?</vt:lpstr>
      <vt:lpstr>More Specific Properties of a Database</vt:lpstr>
      <vt:lpstr>Database Management Systems</vt:lpstr>
      <vt:lpstr>DBMS Models</vt:lpstr>
      <vt:lpstr>Managing Data</vt:lpstr>
      <vt:lpstr>Spreadsheets</vt:lpstr>
      <vt:lpstr>Spreadsheets</vt:lpstr>
      <vt:lpstr>VisiCalc</vt:lpstr>
      <vt:lpstr>Storing Data</vt:lpstr>
      <vt:lpstr>File Based Database</vt:lpstr>
      <vt:lpstr>File Based Database Systems</vt:lpstr>
      <vt:lpstr>Hierarchical Database Model</vt:lpstr>
      <vt:lpstr>Hierarchical Based Database</vt:lpstr>
      <vt:lpstr>Network Database System</vt:lpstr>
      <vt:lpstr>Network Based Database</vt:lpstr>
      <vt:lpstr>Relational Database Model</vt:lpstr>
      <vt:lpstr>Relational Concepts</vt:lpstr>
      <vt:lpstr>Relational Concepts</vt:lpstr>
      <vt:lpstr>Database Terminology</vt:lpstr>
      <vt:lpstr>Student Table/Relation</vt:lpstr>
      <vt:lpstr>Advantages of Database Approach</vt:lpstr>
      <vt:lpstr>NoSQL</vt:lpstr>
      <vt:lpstr>NoSQL (continued)</vt:lpstr>
      <vt:lpstr>MySQL</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information systems</dc:title>
  <dc:creator>Sean Russell</dc:creator>
  <cp:lastModifiedBy>David Lillis</cp:lastModifiedBy>
  <cp:revision>119</cp:revision>
  <dcterms:created xsi:type="dcterms:W3CDTF">2013-08-20T07:56:59Z</dcterms:created>
  <dcterms:modified xsi:type="dcterms:W3CDTF">2019-02-17T22:46:48Z</dcterms:modified>
</cp:coreProperties>
</file>