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34"/>
  </p:notesMasterIdLst>
  <p:sldIdLst>
    <p:sldId id="294" r:id="rId2"/>
    <p:sldId id="257" r:id="rId3"/>
    <p:sldId id="258" r:id="rId4"/>
    <p:sldId id="286" r:id="rId5"/>
    <p:sldId id="259" r:id="rId6"/>
    <p:sldId id="260" r:id="rId7"/>
    <p:sldId id="287" r:id="rId8"/>
    <p:sldId id="262" r:id="rId9"/>
    <p:sldId id="285" r:id="rId10"/>
    <p:sldId id="288" r:id="rId11"/>
    <p:sldId id="289" r:id="rId12"/>
    <p:sldId id="261" r:id="rId13"/>
    <p:sldId id="290" r:id="rId14"/>
    <p:sldId id="296" r:id="rId15"/>
    <p:sldId id="295" r:id="rId16"/>
    <p:sldId id="29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2" r:id="rId26"/>
    <p:sldId id="297" r:id="rId27"/>
    <p:sldId id="298" r:id="rId28"/>
    <p:sldId id="273" r:id="rId29"/>
    <p:sldId id="275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1"/>
    <p:restoredTop sz="77442" autoAdjust="0"/>
  </p:normalViewPr>
  <p:slideViewPr>
    <p:cSldViewPr snapToGrid="0" snapToObjects="1">
      <p:cViewPr>
        <p:scale>
          <a:sx n="80" d="100"/>
          <a:sy n="80" d="100"/>
        </p:scale>
        <p:origin x="15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44AB-486B-414C-8122-B962F336F2A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0C4D5-9454-9B47-BAE2-14BA62C6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simple database is Week2.sql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C4D5-9454-9B47-BAE2-14BA62C6B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simple database is Week2.sql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C4D5-9454-9B47-BAE2-14BA62C6BB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0C4D5-9454-9B47-BAE2-14BA62C6B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C4D5-9454-9B47-BAE2-14BA62C6BB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0C4D5-9454-9B47-BAE2-14BA62C6BB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57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1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875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5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4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3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3DDA25-F5B9-174B-A670-26A3DEB1C57C}" type="datetimeFigureOut">
              <a:rPr lang="en-US" smtClean="0"/>
              <a:t>2/25/19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F785B0-14A9-8E4E-A077-B6A1310D01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23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"/>
          <a:ea typeface="+mj-ea"/>
          <a:cs typeface="Gill San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308017" cy="1927225"/>
          </a:xfrm>
        </p:spPr>
        <p:txBody>
          <a:bodyPr/>
          <a:lstStyle/>
          <a:p>
            <a:r>
              <a:rPr lang="en-IE" sz="4000" dirty="0"/>
              <a:t>Lecture 2:</a:t>
            </a:r>
            <a:br>
              <a:rPr lang="en-IE" sz="4000" dirty="0"/>
            </a:br>
            <a:r>
              <a:rPr lang="en-IE" dirty="0"/>
              <a:t>Relational Databases</a:t>
            </a:r>
            <a:endParaRPr lang="en-IE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856621" cy="1752600"/>
          </a:xfrm>
        </p:spPr>
        <p:txBody>
          <a:bodyPr>
            <a:normAutofit fontScale="92500"/>
          </a:bodyPr>
          <a:lstStyle/>
          <a:p>
            <a:r>
              <a:rPr lang="en-IE" sz="28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>
                <a:solidFill>
                  <a:schemeClr val="tx1"/>
                </a:solidFill>
              </a:rPr>
              <a:t>Dr.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sz="2000" dirty="0"/>
              <a:t>UCD School of Computer Science</a:t>
            </a:r>
          </a:p>
          <a:p>
            <a:r>
              <a:rPr lang="en-IE" sz="2000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122064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Combined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3" y="1524000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95480"/>
              </p:ext>
            </p:extLst>
          </p:nvPr>
        </p:nvGraphicFramePr>
        <p:xfrm>
          <a:off x="575893" y="1920769"/>
          <a:ext cx="5796193" cy="347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231">
                <a:tc>
                  <a:txBody>
                    <a:bodyPr/>
                    <a:lstStyle/>
                    <a:p>
                      <a:r>
                        <a:rPr lang="en-GB" sz="2400" u="none" dirty="0" err="1"/>
                        <a:t>student_no</a:t>
                      </a:r>
                      <a:endParaRPr lang="en-GB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module_code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1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Keys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893" y="1524000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4909"/>
              </p:ext>
            </p:extLst>
          </p:nvPr>
        </p:nvGraphicFramePr>
        <p:xfrm>
          <a:off x="575893" y="1920769"/>
          <a:ext cx="5796193" cy="404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231">
                <a:tc>
                  <a:txBody>
                    <a:bodyPr/>
                    <a:lstStyle/>
                    <a:p>
                      <a:r>
                        <a:rPr lang="en-GB" sz="2400" u="none" dirty="0" err="1"/>
                        <a:t>student_no</a:t>
                      </a:r>
                      <a:endParaRPr lang="en-GB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module_code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Explosion 2 2"/>
          <p:cNvSpPr/>
          <p:nvPr/>
        </p:nvSpPr>
        <p:spPr>
          <a:xfrm>
            <a:off x="457200" y="5420139"/>
            <a:ext cx="5771322" cy="540791"/>
          </a:xfrm>
          <a:prstGeom prst="irregularSeal2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577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i="1" dirty="0"/>
              <a:t>foreign key</a:t>
            </a:r>
            <a:r>
              <a:rPr lang="en-GB" dirty="0"/>
              <a:t> is an attribute or set of attributes in a relation that is a </a:t>
            </a:r>
            <a:r>
              <a:rPr lang="en-GB" b="1" dirty="0">
                <a:solidFill>
                  <a:srgbClr val="FF0000"/>
                </a:solidFill>
              </a:rPr>
              <a:t>key in another relation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Foreign keys are used to link data together in different relations.</a:t>
            </a:r>
          </a:p>
          <a:p>
            <a:endParaRPr lang="en-GB" dirty="0"/>
          </a:p>
          <a:p>
            <a:r>
              <a:rPr lang="en-GB" dirty="0"/>
              <a:t>When using foreign keys we combine data together only where the foreign key in our table matches the primary key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266441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students (</a:t>
            </a:r>
            <a:r>
              <a:rPr lang="en-GB" b="1" u="sng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name, major, year)</a:t>
            </a: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modules (</a:t>
            </a:r>
            <a:r>
              <a:rPr lang="en-GB" b="1" u="sng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, title, teacher)</a:t>
            </a: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results (</a:t>
            </a:r>
            <a:r>
              <a:rPr lang="en-GB" b="1" i="1" u="sng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grade, </a:t>
            </a:r>
            <a:r>
              <a:rPr lang="en-GB" b="1" i="1" u="sng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</a:t>
            </a:r>
            <a:r>
              <a:rPr lang="en-GB" dirty="0" err="1"/>
              <a:t>student_no</a:t>
            </a:r>
            <a:r>
              <a:rPr lang="en-GB" dirty="0"/>
              <a:t> and </a:t>
            </a:r>
            <a:r>
              <a:rPr lang="en-GB" dirty="0" err="1"/>
              <a:t>module_code</a:t>
            </a:r>
            <a:r>
              <a:rPr lang="en-GB" dirty="0"/>
              <a:t> in the results relation are both foreign keys</a:t>
            </a:r>
          </a:p>
          <a:p>
            <a:pPr lvl="1"/>
            <a:r>
              <a:rPr lang="en-GB" dirty="0" err="1"/>
              <a:t>student_no</a:t>
            </a:r>
            <a:r>
              <a:rPr lang="en-GB" dirty="0"/>
              <a:t> matches to the primary key of the students relation</a:t>
            </a:r>
          </a:p>
          <a:p>
            <a:pPr lvl="1"/>
            <a:r>
              <a:rPr lang="en-GB" dirty="0" err="1"/>
              <a:t>module_code</a:t>
            </a:r>
            <a:r>
              <a:rPr lang="en-GB" dirty="0"/>
              <a:t> matches to the primary key of the modules relation</a:t>
            </a:r>
          </a:p>
          <a:p>
            <a:endParaRPr lang="en-GB" dirty="0"/>
          </a:p>
          <a:p>
            <a:r>
              <a:rPr lang="en-GB" dirty="0"/>
              <a:t>There is no physical link between the tables, only values which can be used to access data in other tables.</a:t>
            </a:r>
          </a:p>
          <a:p>
            <a:endParaRPr lang="en-GB" dirty="0"/>
          </a:p>
          <a:p>
            <a:r>
              <a:rPr lang="en-GB" dirty="0"/>
              <a:t>Foreign keys are usually shown in </a:t>
            </a:r>
            <a:r>
              <a:rPr lang="en-GB" i="1" dirty="0"/>
              <a:t>italics.</a:t>
            </a:r>
          </a:p>
        </p:txBody>
      </p:sp>
    </p:spTree>
    <p:extLst>
      <p:ext uri="{BB962C8B-B14F-4D97-AF65-F5344CB8AC3E}">
        <p14:creationId xmlns:p14="http://schemas.microsoft.com/office/powerpoint/2010/main" val="136597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3074" y="3734442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505" y="1280088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05" y="5008535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7090"/>
          <a:ext cx="66644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student_name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5326031"/>
          <a:ext cx="45517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 err="1"/>
                        <a:t>student_no</a:t>
                      </a:r>
                      <a:endParaRPr lang="en-GB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68714" y="3911567"/>
          <a:ext cx="4956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module_code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Sean Russell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  <a:r>
                        <a:rPr lang="en-GB" baseline="0" dirty="0"/>
                        <a:t> Lillis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9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448" y="2256774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47637"/>
              </p:ext>
            </p:extLst>
          </p:nvPr>
        </p:nvGraphicFramePr>
        <p:xfrm>
          <a:off x="510448" y="2649638"/>
          <a:ext cx="5796193" cy="404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231">
                <a:tc>
                  <a:txBody>
                    <a:bodyPr/>
                    <a:lstStyle/>
                    <a:p>
                      <a:r>
                        <a:rPr lang="en-GB" sz="2400" u="none" dirty="0" err="1"/>
                        <a:t>student_no</a:t>
                      </a:r>
                      <a:endParaRPr lang="en-GB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module_code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COMP2002J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COMP4001J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0779" y="2756452"/>
            <a:ext cx="2344036" cy="35681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Because this row contains 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module_code</a:t>
            </a:r>
            <a:r>
              <a:rPr lang="en-US" dirty="0"/>
              <a:t> that does not exist in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modules</a:t>
            </a:r>
            <a:r>
              <a:rPr lang="en-US" dirty="0"/>
              <a:t> relation, it is said to </a:t>
            </a:r>
            <a:r>
              <a:rPr lang="en-US" b="1" dirty="0"/>
              <a:t>violate the foreign key constraint.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We can ask our DBMS to prevent this from happening.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2533" y="480031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1892"/>
              </p:ext>
            </p:extLst>
          </p:nvPr>
        </p:nvGraphicFramePr>
        <p:xfrm>
          <a:off x="3792533" y="900137"/>
          <a:ext cx="5269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module_code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COMP2013J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 Lillis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COMP2014J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  <a:r>
                        <a:rPr lang="en-GB" baseline="0" dirty="0"/>
                        <a:t> Lillis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Sean Russell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016487" y="4373217"/>
            <a:ext cx="474293" cy="198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56517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three main categories of operators for relational databases</a:t>
            </a:r>
          </a:p>
          <a:p>
            <a:endParaRPr lang="en-GB" dirty="0"/>
          </a:p>
          <a:p>
            <a:r>
              <a:rPr lang="en-GB" dirty="0"/>
              <a:t>Project</a:t>
            </a:r>
          </a:p>
          <a:p>
            <a:pPr lvl="1"/>
            <a:r>
              <a:rPr lang="en-GB" dirty="0"/>
              <a:t>Choose which columns we want</a:t>
            </a:r>
          </a:p>
          <a:p>
            <a:endParaRPr lang="en-GB" dirty="0"/>
          </a:p>
          <a:p>
            <a:r>
              <a:rPr lang="en-GB" dirty="0"/>
              <a:t>Restrict (Select)</a:t>
            </a:r>
          </a:p>
          <a:p>
            <a:pPr lvl="1"/>
            <a:r>
              <a:rPr lang="en-GB" dirty="0"/>
              <a:t>Choose which rows we want</a:t>
            </a:r>
          </a:p>
          <a:p>
            <a:endParaRPr lang="en-GB" dirty="0"/>
          </a:p>
          <a:p>
            <a:r>
              <a:rPr lang="en-GB" dirty="0"/>
              <a:t>Join</a:t>
            </a:r>
          </a:p>
          <a:p>
            <a:pPr lvl="1"/>
            <a:r>
              <a:rPr lang="en-GB" dirty="0"/>
              <a:t>Combine two or more tables</a:t>
            </a:r>
          </a:p>
        </p:txBody>
      </p:sp>
    </p:spTree>
    <p:extLst>
      <p:ext uri="{BB962C8B-B14F-4D97-AF65-F5344CB8AC3E}">
        <p14:creationId xmlns:p14="http://schemas.microsoft.com/office/powerpoint/2010/main" val="339229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operator takes </a:t>
            </a:r>
            <a:r>
              <a:rPr lang="en-GB" b="1" dirty="0">
                <a:solidFill>
                  <a:srgbClr val="FF0000"/>
                </a:solidFill>
              </a:rPr>
              <a:t>chosen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attributes from a relation</a:t>
            </a:r>
          </a:p>
          <a:p>
            <a:endParaRPr lang="en-GB" dirty="0"/>
          </a:p>
          <a:p>
            <a:r>
              <a:rPr lang="en-GB" dirty="0"/>
              <a:t>In SQL this is performed using the SELECT command:</a:t>
            </a:r>
          </a:p>
          <a:p>
            <a:pPr lvl="1"/>
            <a:r>
              <a:rPr lang="en-GB" b="1" dirty="0">
                <a:latin typeface="Inconsolata" pitchFamily="49" charset="77"/>
                <a:cs typeface="Monaco"/>
              </a:rPr>
              <a:t>SELECT </a:t>
            </a:r>
            <a:r>
              <a:rPr lang="en-GB" b="1" dirty="0" err="1">
                <a:latin typeface="Inconsolata" pitchFamily="49" charset="77"/>
                <a:cs typeface="Monaco"/>
              </a:rPr>
              <a:t>emp_no</a:t>
            </a:r>
            <a:r>
              <a:rPr lang="en-GB" b="1" dirty="0">
                <a:latin typeface="Inconsolata" pitchFamily="49" charset="77"/>
                <a:cs typeface="Monaco"/>
              </a:rPr>
              <a:t>, name FROM employees;</a:t>
            </a:r>
          </a:p>
          <a:p>
            <a:pPr lvl="1"/>
            <a:r>
              <a:rPr lang="en-GB" b="1" dirty="0">
                <a:latin typeface="Inconsolata" pitchFamily="49" charset="77"/>
                <a:cs typeface="Monaco"/>
              </a:rPr>
              <a:t>SELECT name, address FROM students;</a:t>
            </a:r>
          </a:p>
          <a:p>
            <a:endParaRPr lang="en-GB" dirty="0"/>
          </a:p>
          <a:p>
            <a:r>
              <a:rPr lang="en-GB" dirty="0"/>
              <a:t>This type of query </a:t>
            </a:r>
            <a:r>
              <a:rPr lang="en-GB" b="1" dirty="0">
                <a:solidFill>
                  <a:srgbClr val="FF0000"/>
                </a:solidFill>
              </a:rPr>
              <a:t>returns every record</a:t>
            </a:r>
            <a:r>
              <a:rPr lang="en-GB" dirty="0"/>
              <a:t>, but only some of the attributes of each record</a:t>
            </a:r>
          </a:p>
          <a:p>
            <a:endParaRPr lang="en-GB" dirty="0"/>
          </a:p>
          <a:p>
            <a:r>
              <a:rPr lang="en-GB" dirty="0"/>
              <a:t>A Projection is a </a:t>
            </a:r>
            <a:r>
              <a:rPr lang="en-GB" b="1" dirty="0">
                <a:solidFill>
                  <a:srgbClr val="FF0000"/>
                </a:solidFill>
              </a:rPr>
              <a:t>vertical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cut of the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0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1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3600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</a:t>
            </a:r>
            <a:r>
              <a:rPr lang="en-GB" b="1" dirty="0" err="1">
                <a:latin typeface="Inconsolata" pitchFamily="49" charset="77"/>
                <a:cs typeface="Monaco"/>
              </a:rPr>
              <a:t>student_no</a:t>
            </a:r>
            <a:r>
              <a:rPr lang="en-GB" b="1" dirty="0">
                <a:latin typeface="Inconsolata" pitchFamily="49" charset="77"/>
                <a:cs typeface="Monaco"/>
              </a:rPr>
              <a:t>, name FROM students;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7211" y="4696514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275365"/>
              </p:ext>
            </p:extLst>
          </p:nvPr>
        </p:nvGraphicFramePr>
        <p:xfrm>
          <a:off x="5325906" y="5023516"/>
          <a:ext cx="3360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063" y="1480096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613096"/>
              </p:ext>
            </p:extLst>
          </p:nvPr>
        </p:nvGraphicFramePr>
        <p:xfrm>
          <a:off x="518758" y="1807098"/>
          <a:ext cx="65836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84790" y="4443047"/>
            <a:ext cx="2894831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SQL commands  end with a semicolon.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4790" y="5294281"/>
            <a:ext cx="2894831" cy="1477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by convention we use uppercase letters for SQL commands, and lowercase when naming things.</a:t>
            </a:r>
          </a:p>
        </p:txBody>
      </p:sp>
    </p:spTree>
    <p:extLst>
      <p:ext uri="{BB962C8B-B14F-4D97-AF65-F5344CB8AC3E}">
        <p14:creationId xmlns:p14="http://schemas.microsoft.com/office/powerpoint/2010/main" val="26811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relational model </a:t>
            </a:r>
            <a:r>
              <a:rPr lang="en-GB" dirty="0"/>
              <a:t>can be seen as having three aspects:</a:t>
            </a:r>
          </a:p>
          <a:p>
            <a:endParaRPr lang="en-GB" dirty="0"/>
          </a:p>
          <a:p>
            <a:r>
              <a:rPr lang="en-GB" b="1" dirty="0"/>
              <a:t>Structural aspect</a:t>
            </a:r>
          </a:p>
          <a:p>
            <a:pPr lvl="1"/>
            <a:r>
              <a:rPr lang="en-GB" dirty="0"/>
              <a:t>All data is held in </a:t>
            </a:r>
            <a:r>
              <a:rPr lang="en-GB" b="1" dirty="0"/>
              <a:t>tables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Relationships between data are not explicitly stored.</a:t>
            </a:r>
          </a:p>
          <a:p>
            <a:endParaRPr lang="en-GB" dirty="0"/>
          </a:p>
          <a:p>
            <a:r>
              <a:rPr lang="en-GB" b="1" dirty="0"/>
              <a:t>Integrity aspect</a:t>
            </a:r>
          </a:p>
          <a:p>
            <a:pPr lvl="1"/>
            <a:r>
              <a:rPr lang="en-GB" dirty="0"/>
              <a:t>All tables satisfy </a:t>
            </a:r>
            <a:r>
              <a:rPr lang="en-GB" b="1" dirty="0"/>
              <a:t>integrity constraints </a:t>
            </a:r>
            <a:r>
              <a:rPr lang="en-GB" dirty="0"/>
              <a:t>(rules about what can be stored).</a:t>
            </a:r>
          </a:p>
          <a:p>
            <a:endParaRPr lang="en-GB" dirty="0"/>
          </a:p>
          <a:p>
            <a:r>
              <a:rPr lang="en-GB" b="1" dirty="0"/>
              <a:t>Manipulative aspect</a:t>
            </a:r>
          </a:p>
          <a:p>
            <a:pPr lvl="1"/>
            <a:r>
              <a:rPr lang="en-GB" dirty="0"/>
              <a:t>Operators derive new tables from existing tables.</a:t>
            </a:r>
          </a:p>
        </p:txBody>
      </p:sp>
    </p:spTree>
    <p:extLst>
      <p:ext uri="{BB962C8B-B14F-4D97-AF65-F5344CB8AC3E}">
        <p14:creationId xmlns:p14="http://schemas.microsoft.com/office/powerpoint/2010/main" val="128619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</a:t>
            </a:r>
            <a:r>
              <a:rPr lang="en-GB" b="1" dirty="0" err="1">
                <a:latin typeface="Inconsolata" pitchFamily="49" charset="77"/>
                <a:cs typeface="Monaco"/>
              </a:rPr>
              <a:t>student_no</a:t>
            </a:r>
            <a:r>
              <a:rPr lang="en-GB" b="1" dirty="0">
                <a:latin typeface="Inconsolata" pitchFamily="49" charset="77"/>
                <a:cs typeface="Monaco"/>
              </a:rPr>
              <a:t>, name FROM students;</a:t>
            </a:r>
          </a:p>
          <a:p>
            <a:pPr lvl="3"/>
            <a:endParaRPr lang="en-GB" dirty="0"/>
          </a:p>
          <a:p>
            <a:r>
              <a:rPr lang="en-GB" dirty="0"/>
              <a:t>Between the SELECT and the FROM, we name the </a:t>
            </a:r>
            <a:r>
              <a:rPr lang="en-GB" b="1" dirty="0">
                <a:solidFill>
                  <a:srgbClr val="FF0000"/>
                </a:solidFill>
              </a:rPr>
              <a:t>attributes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that we are interested in projecting.</a:t>
            </a:r>
          </a:p>
          <a:p>
            <a:pPr lvl="3"/>
            <a:endParaRPr lang="en-GB" dirty="0"/>
          </a:p>
          <a:p>
            <a:r>
              <a:rPr lang="en-GB" dirty="0"/>
              <a:t>Every record in the student relation is returned, but not all of the row is shown: only the attributes that we requested.</a:t>
            </a:r>
          </a:p>
          <a:p>
            <a:pPr lvl="3"/>
            <a:endParaRPr lang="en-GB" dirty="0"/>
          </a:p>
          <a:p>
            <a:r>
              <a:rPr lang="en-GB" dirty="0"/>
              <a:t>If we do not want to use projection in SQL we place a </a:t>
            </a:r>
            <a:r>
              <a:rPr lang="en-GB" b="1" dirty="0"/>
              <a:t>*</a:t>
            </a:r>
            <a:r>
              <a:rPr lang="en-GB" dirty="0"/>
              <a:t> between SELECT and FROM (this will return all attributes)</a:t>
            </a:r>
            <a:r>
              <a:rPr lang="en-GB" dirty="0">
                <a:latin typeface="Inconsolata" pitchFamily="49" charset="77"/>
              </a:rPr>
              <a:t>	</a:t>
            </a:r>
            <a:r>
              <a:rPr lang="en-GB" b="1" dirty="0">
                <a:latin typeface="Inconsolata" pitchFamily="49" charset="77"/>
                <a:cs typeface="Monaco"/>
              </a:rPr>
              <a:t>SELECT * FROM students;</a:t>
            </a:r>
          </a:p>
        </p:txBody>
      </p:sp>
    </p:spTree>
    <p:extLst>
      <p:ext uri="{BB962C8B-B14F-4D97-AF65-F5344CB8AC3E}">
        <p14:creationId xmlns:p14="http://schemas.microsoft.com/office/powerpoint/2010/main" val="340526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restrict operator takes </a:t>
            </a:r>
            <a:r>
              <a:rPr lang="en-GB" b="1" dirty="0">
                <a:solidFill>
                  <a:srgbClr val="FF0000"/>
                </a:solidFill>
              </a:rPr>
              <a:t>chosen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/>
              <a:t>records</a:t>
            </a:r>
            <a:r>
              <a:rPr lang="en-GB" dirty="0"/>
              <a:t> from a relation</a:t>
            </a:r>
          </a:p>
          <a:p>
            <a:endParaRPr lang="en-GB" dirty="0"/>
          </a:p>
          <a:p>
            <a:r>
              <a:rPr lang="en-GB" dirty="0"/>
              <a:t>In SQL, to perform a </a:t>
            </a:r>
            <a:r>
              <a:rPr lang="en-GB" b="1" dirty="0"/>
              <a:t>restrict</a:t>
            </a:r>
            <a:r>
              <a:rPr lang="en-GB" dirty="0"/>
              <a:t> operation, we add to the SELECT command:</a:t>
            </a:r>
          </a:p>
          <a:p>
            <a:pPr marL="274320" lvl="1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* FROM results WHERE grade='A+';</a:t>
            </a:r>
          </a:p>
          <a:p>
            <a:pPr marL="274320" lvl="1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* FROM students WHERE major='Finance';</a:t>
            </a:r>
          </a:p>
          <a:p>
            <a:endParaRPr lang="en-GB" dirty="0"/>
          </a:p>
          <a:p>
            <a:r>
              <a:rPr lang="en-GB" dirty="0"/>
              <a:t>This type of operator is returns a </a:t>
            </a:r>
            <a:r>
              <a:rPr lang="en-GB" b="1" dirty="0">
                <a:solidFill>
                  <a:srgbClr val="FF0000"/>
                </a:solidFill>
              </a:rPr>
              <a:t>subset of the data</a:t>
            </a:r>
          </a:p>
          <a:p>
            <a:endParaRPr lang="en-GB" dirty="0"/>
          </a:p>
          <a:p>
            <a:r>
              <a:rPr lang="en-GB" dirty="0"/>
              <a:t>A restriction is a </a:t>
            </a:r>
            <a:r>
              <a:rPr lang="en-GB" b="1" dirty="0">
                <a:solidFill>
                  <a:srgbClr val="FF0000"/>
                </a:solidFill>
              </a:rPr>
              <a:t>horizontal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cut of the table</a:t>
            </a:r>
          </a:p>
        </p:txBody>
      </p:sp>
    </p:spTree>
    <p:extLst>
      <p:ext uri="{BB962C8B-B14F-4D97-AF65-F5344CB8AC3E}">
        <p14:creationId xmlns:p14="http://schemas.microsoft.com/office/powerpoint/2010/main" val="426357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1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3600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* FROM students WHERE year = 2017;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63" y="1480096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283980"/>
              </p:ext>
            </p:extLst>
          </p:nvPr>
        </p:nvGraphicFramePr>
        <p:xfrm>
          <a:off x="518758" y="1807098"/>
          <a:ext cx="65836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studentname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00063" y="4735606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962564"/>
              </p:ext>
            </p:extLst>
          </p:nvPr>
        </p:nvGraphicFramePr>
        <p:xfrm>
          <a:off x="518758" y="5062608"/>
          <a:ext cx="65836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studentname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0426"/>
          </a:xfrm>
        </p:spPr>
        <p:txBody>
          <a:bodyPr/>
          <a:lstStyle/>
          <a:p>
            <a:r>
              <a:rPr lang="en-GB" b="1" dirty="0">
                <a:latin typeface="Inconsolata" pitchFamily="49" charset="77"/>
                <a:cs typeface="Consolas" panose="020B0609020204030204" pitchFamily="49" charset="0"/>
              </a:rPr>
              <a:t>SELECT * FROM students WHERE year = 2017;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WHERE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clause of a SELECT statement indicates the records that we are interested in.</a:t>
            </a:r>
          </a:p>
          <a:p>
            <a:endParaRPr lang="en-GB" dirty="0"/>
          </a:p>
          <a:p>
            <a:r>
              <a:rPr lang="en-GB" b="1" dirty="0"/>
              <a:t>Every record</a:t>
            </a:r>
            <a:r>
              <a:rPr lang="en-GB" dirty="0"/>
              <a:t> in the students relation is individually checked to see if “</a:t>
            </a:r>
            <a:r>
              <a:rPr lang="en-GB" dirty="0">
                <a:latin typeface="Inconsolata" pitchFamily="49" charset="77"/>
                <a:cs typeface="Consolas" panose="020B0609020204030204" pitchFamily="49" charset="0"/>
              </a:rPr>
              <a:t>year=2017</a:t>
            </a:r>
            <a:r>
              <a:rPr lang="en-GB" dirty="0"/>
              <a:t>" for that row.</a:t>
            </a:r>
          </a:p>
          <a:p>
            <a:pPr lvl="1"/>
            <a:r>
              <a:rPr lang="en-GB" dirty="0"/>
              <a:t>Rows where “</a:t>
            </a:r>
            <a:r>
              <a:rPr lang="en-GB" dirty="0">
                <a:latin typeface="Inconsolata" pitchFamily="49" charset="77"/>
                <a:cs typeface="Consolas" panose="020B0609020204030204" pitchFamily="49" charset="0"/>
              </a:rPr>
              <a:t>year=2017</a:t>
            </a:r>
            <a:r>
              <a:rPr lang="en-GB" dirty="0"/>
              <a:t>" is true are returned in the output.</a:t>
            </a:r>
          </a:p>
          <a:p>
            <a:pPr lvl="1"/>
            <a:r>
              <a:rPr lang="en-GB" dirty="0"/>
              <a:t>Other rows are not.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81739" y="5261113"/>
            <a:ext cx="5910470" cy="1477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Notice that we do not put quotes around numeric data but we put single-quotes around non-numeric values: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SELECT * FROM students WHERE year=2017;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SELECT * FROM students WHERE name='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Jie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Wan';</a:t>
            </a:r>
          </a:p>
        </p:txBody>
      </p:sp>
    </p:spTree>
    <p:extLst>
      <p:ext uri="{BB962C8B-B14F-4D97-AF65-F5344CB8AC3E}">
        <p14:creationId xmlns:p14="http://schemas.microsoft.com/office/powerpoint/2010/main" val="7659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Combining Restriction and</a:t>
            </a:r>
            <a:br>
              <a:rPr lang="en-GB" dirty="0"/>
            </a:br>
            <a:r>
              <a:rPr lang="en-GB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restrict</a:t>
            </a:r>
            <a:r>
              <a:rPr lang="en-GB" dirty="0"/>
              <a:t> and </a:t>
            </a:r>
            <a:r>
              <a:rPr lang="en-GB" b="1" dirty="0"/>
              <a:t>project</a:t>
            </a:r>
            <a:r>
              <a:rPr lang="en-GB" dirty="0"/>
              <a:t> operations can be combined into one SELECT command if we wish:</a:t>
            </a:r>
          </a:p>
          <a:p>
            <a:pPr marL="0" indent="0">
              <a:buNone/>
            </a:pPr>
            <a:endParaRPr lang="en-GB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GB" dirty="0">
                <a:latin typeface="Inconsolata" pitchFamily="49" charset="77"/>
                <a:ea typeface="Consolas" charset="0"/>
                <a:cs typeface="Consolas" charset="0"/>
              </a:rPr>
              <a:t>SELECT name, major FROM students WHERE year=2016;</a:t>
            </a:r>
          </a:p>
          <a:p>
            <a:endParaRPr lang="en-GB" dirty="0"/>
          </a:p>
          <a:p>
            <a:pPr lvl="1"/>
            <a:r>
              <a:rPr lang="en-GB" dirty="0"/>
              <a:t>We </a:t>
            </a:r>
            <a:r>
              <a:rPr lang="en-GB" b="1" dirty="0">
                <a:solidFill>
                  <a:srgbClr val="FF0000"/>
                </a:solidFill>
              </a:rPr>
              <a:t>project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the table so we only get the </a:t>
            </a:r>
            <a:r>
              <a:rPr lang="en-GB" b="1" dirty="0"/>
              <a:t>name</a:t>
            </a:r>
            <a:r>
              <a:rPr lang="en-GB" dirty="0"/>
              <a:t> and </a:t>
            </a:r>
            <a:r>
              <a:rPr lang="en-GB" b="1" dirty="0"/>
              <a:t>major</a:t>
            </a:r>
            <a:r>
              <a:rPr lang="en-GB" dirty="0"/>
              <a:t> attributes.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</a:t>
            </a:r>
            <a:r>
              <a:rPr lang="en-GB" b="1" dirty="0">
                <a:solidFill>
                  <a:srgbClr val="FF0000"/>
                </a:solidFill>
              </a:rPr>
              <a:t>restrict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our output to those students that began their courses in 2016.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53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1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36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b="1" dirty="0">
                <a:latin typeface="Inconsolata" pitchFamily="49" charset="77"/>
                <a:cs typeface="Monaco"/>
              </a:rPr>
              <a:t>SELECT name, major FROM students WHERE year=2016;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63" y="1480096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315008"/>
              </p:ext>
            </p:extLst>
          </p:nvPr>
        </p:nvGraphicFramePr>
        <p:xfrm>
          <a:off x="518758" y="1807098"/>
          <a:ext cx="65836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0063" y="4718745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7596"/>
              </p:ext>
            </p:extLst>
          </p:nvPr>
        </p:nvGraphicFramePr>
        <p:xfrm>
          <a:off x="518758" y="5045747"/>
          <a:ext cx="32918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6478-DF2F-4540-8B31-0DE9C1E3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CBCB-F0CA-C144-A940-DE35775F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takes records from two relations based on some </a:t>
            </a:r>
            <a:r>
              <a:rPr lang="en-GB" b="1" dirty="0">
                <a:solidFill>
                  <a:srgbClr val="FF0000"/>
                </a:solidFill>
              </a:rPr>
              <a:t>join condition</a:t>
            </a:r>
            <a:r>
              <a:rPr lang="en-GB" dirty="0"/>
              <a:t>.</a:t>
            </a:r>
          </a:p>
          <a:p>
            <a:r>
              <a:rPr lang="en-GB" dirty="0"/>
              <a:t>Before we look at join conditions, we need to understand what happens when we select from two tables.</a:t>
            </a:r>
          </a:p>
          <a:p>
            <a:r>
              <a:rPr lang="en-US" dirty="0"/>
              <a:t>Selecting from two tables gets the </a:t>
            </a:r>
            <a:r>
              <a:rPr lang="en-US" b="1" dirty="0"/>
              <a:t>cartesian product</a:t>
            </a:r>
            <a:r>
              <a:rPr lang="en-US" dirty="0"/>
              <a:t> of the tables:</a:t>
            </a:r>
          </a:p>
          <a:p>
            <a:pPr lvl="1"/>
            <a:r>
              <a:rPr lang="en-US" dirty="0"/>
              <a:t>It combines </a:t>
            </a:r>
            <a:r>
              <a:rPr lang="en-US" b="1" dirty="0"/>
              <a:t>every</a:t>
            </a:r>
            <a:r>
              <a:rPr lang="en-US" dirty="0"/>
              <a:t> </a:t>
            </a:r>
            <a:r>
              <a:rPr lang="en-US" b="1" dirty="0"/>
              <a:t>row</a:t>
            </a:r>
            <a:r>
              <a:rPr lang="en-US" dirty="0"/>
              <a:t> from the first table with </a:t>
            </a:r>
            <a:r>
              <a:rPr lang="en-US" b="1" dirty="0"/>
              <a:t>every</a:t>
            </a:r>
            <a:r>
              <a:rPr lang="en-US" dirty="0"/>
              <a:t> </a:t>
            </a:r>
            <a:r>
              <a:rPr lang="en-US" b="1" dirty="0"/>
              <a:t>row</a:t>
            </a:r>
            <a:r>
              <a:rPr lang="en-US" dirty="0"/>
              <a:t> from the second table.</a:t>
            </a:r>
          </a:p>
          <a:p>
            <a:pPr lvl="1"/>
            <a:r>
              <a:rPr lang="en-US" dirty="0"/>
              <a:t>Often, this cartesian product does not make logical sense and more is required to get a meaningful result.</a:t>
            </a:r>
          </a:p>
        </p:txBody>
      </p:sp>
    </p:spTree>
    <p:extLst>
      <p:ext uri="{BB962C8B-B14F-4D97-AF65-F5344CB8AC3E}">
        <p14:creationId xmlns:p14="http://schemas.microsoft.com/office/powerpoint/2010/main" val="3674641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D0BEE-60E9-DC4E-92DA-76B0CD79D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3398"/>
              </p:ext>
            </p:extLst>
          </p:nvPr>
        </p:nvGraphicFramePr>
        <p:xfrm>
          <a:off x="433754" y="2316480"/>
          <a:ext cx="45517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1" u="sng" dirty="0" err="1"/>
                        <a:t>student_no</a:t>
                      </a:r>
                      <a:endParaRPr lang="en-GB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u="sng" dirty="0" err="1"/>
                        <a:t>module_code</a:t>
                      </a:r>
                      <a:endParaRPr lang="en-GB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1618999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COMP2007J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COMP3009J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786194-6474-CF46-84B4-D164F05E6B59}"/>
              </a:ext>
            </a:extLst>
          </p:cNvPr>
          <p:cNvSpPr/>
          <p:nvPr/>
        </p:nvSpPr>
        <p:spPr>
          <a:xfrm>
            <a:off x="3466389" y="573919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1DE013-D047-8B43-BA8B-695D4CA57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1482"/>
              </p:ext>
            </p:extLst>
          </p:nvPr>
        </p:nvGraphicFramePr>
        <p:xfrm>
          <a:off x="3845268" y="902016"/>
          <a:ext cx="50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module_code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COMP2007J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Sean Russell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COMP2003J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 Lillis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9E46056-3B11-7B46-8580-7F3794E0F5AC}"/>
              </a:ext>
            </a:extLst>
          </p:cNvPr>
          <p:cNvSpPr/>
          <p:nvPr/>
        </p:nvSpPr>
        <p:spPr>
          <a:xfrm>
            <a:off x="315059" y="1998984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AF70D-1FCE-2848-9145-C4773B7654E4}"/>
              </a:ext>
            </a:extLst>
          </p:cNvPr>
          <p:cNvSpPr txBox="1"/>
          <p:nvPr/>
        </p:nvSpPr>
        <p:spPr>
          <a:xfrm>
            <a:off x="315059" y="3692819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itchFamily="49" charset="77"/>
              </a:rPr>
              <a:t>SELECT * FROM modules, results;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5A1428-5200-E14F-B836-ED0632BC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10333"/>
              </p:ext>
            </p:extLst>
          </p:nvPr>
        </p:nvGraphicFramePr>
        <p:xfrm>
          <a:off x="465221" y="4325970"/>
          <a:ext cx="815913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68">
                  <a:extLst>
                    <a:ext uri="{9D8B030D-6E8A-4147-A177-3AD203B41FA5}">
                      <a16:colId xmlns:a16="http://schemas.microsoft.com/office/drawing/2014/main" val="4044510958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414714860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86107220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i="1" u="sng" dirty="0" err="1"/>
                        <a:t>module_code</a:t>
                      </a:r>
                      <a:endParaRPr lang="en-GB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0" u="non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i="0" u="none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u="sng" dirty="0" err="1"/>
                        <a:t>student_no</a:t>
                      </a:r>
                      <a:endParaRPr lang="en-GB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u="sng" dirty="0" err="1"/>
                        <a:t>module_code</a:t>
                      </a:r>
                      <a:endParaRPr lang="en-GB" sz="1600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COMP2003J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Structures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David Lillis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1312345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COMP2007J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COMP2007J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Databases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Sean Russell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1312345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COMP2007J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COMP2003J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Structures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David Lillis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6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COMP2007J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Databases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Sean Russell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1218985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7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60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8465"/>
            <a:ext cx="7620000" cy="5998535"/>
          </a:xfrm>
        </p:spPr>
        <p:txBody>
          <a:bodyPr>
            <a:normAutofit/>
          </a:bodyPr>
          <a:lstStyle/>
          <a:p>
            <a:r>
              <a:rPr lang="en-GB" dirty="0"/>
              <a:t>Join takes records from two relations based on some </a:t>
            </a:r>
            <a:r>
              <a:rPr lang="en-GB" b="1" dirty="0">
                <a:solidFill>
                  <a:srgbClr val="FF0000"/>
                </a:solidFill>
              </a:rPr>
              <a:t>join condition</a:t>
            </a:r>
          </a:p>
          <a:p>
            <a:pPr marL="0" indent="0">
              <a:buNone/>
            </a:pPr>
            <a: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  <a:t>SELECT name, </a:t>
            </a:r>
            <a:r>
              <a:rPr lang="en-GB" sz="2000" b="1" dirty="0" err="1">
                <a:latin typeface="Inconsolata" pitchFamily="49" charset="77"/>
                <a:ea typeface="Consolas" charset="0"/>
                <a:cs typeface="Consolas" charset="0"/>
              </a:rPr>
              <a:t>module_code</a:t>
            </a:r>
            <a: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  <a:t>, grade FROM students, results</a:t>
            </a:r>
            <a:b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</a:br>
            <a: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  <a:t>   WHERE </a:t>
            </a:r>
            <a:r>
              <a:rPr lang="en-GB" sz="2000" b="1" dirty="0" err="1">
                <a:latin typeface="Inconsolata" pitchFamily="49" charset="77"/>
                <a:ea typeface="Consolas" charset="0"/>
                <a:cs typeface="Consolas" charset="0"/>
              </a:rPr>
              <a:t>students.student_no</a:t>
            </a:r>
            <a: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  <a:t> = </a:t>
            </a:r>
            <a:r>
              <a:rPr lang="en-GB" sz="2000" b="1" dirty="0" err="1">
                <a:latin typeface="Inconsolata" pitchFamily="49" charset="77"/>
                <a:ea typeface="Consolas" charset="0"/>
                <a:cs typeface="Consolas" charset="0"/>
              </a:rPr>
              <a:t>results.student_no</a:t>
            </a:r>
            <a:r>
              <a:rPr lang="en-GB" sz="2000" b="1" dirty="0">
                <a:latin typeface="Inconsolata" pitchFamily="49" charset="77"/>
                <a:ea typeface="Consolas" charset="0"/>
                <a:cs typeface="Consolas" charset="0"/>
              </a:rPr>
              <a:t>;</a:t>
            </a:r>
          </a:p>
          <a:p>
            <a:pPr lvl="3"/>
            <a:endParaRPr lang="en-GB" dirty="0"/>
          </a:p>
          <a:p>
            <a:r>
              <a:rPr lang="en-GB" dirty="0"/>
              <a:t>The join condition here is the clause</a:t>
            </a:r>
          </a:p>
          <a:p>
            <a:pPr lvl="1"/>
            <a:r>
              <a:rPr lang="en-GB" b="1" dirty="0" err="1">
                <a:latin typeface="Inconsolata" pitchFamily="49" charset="77"/>
                <a:ea typeface="Consolas" charset="0"/>
                <a:cs typeface="Consolas" charset="0"/>
              </a:rPr>
              <a:t>student.studentno</a:t>
            </a:r>
            <a:r>
              <a:rPr lang="en-GB" b="1" dirty="0">
                <a:latin typeface="Inconsolata" pitchFamily="49" charset="77"/>
                <a:ea typeface="Consolas" charset="0"/>
                <a:cs typeface="Consolas" charset="0"/>
              </a:rPr>
              <a:t> = </a:t>
            </a:r>
            <a:r>
              <a:rPr lang="en-GB" b="1" dirty="0" err="1">
                <a:latin typeface="Inconsolata" pitchFamily="49" charset="77"/>
                <a:ea typeface="Consolas" charset="0"/>
                <a:cs typeface="Consolas" charset="0"/>
              </a:rPr>
              <a:t>exam.studentno</a:t>
            </a:r>
            <a:endParaRPr lang="en-GB" b="1" dirty="0">
              <a:latin typeface="Inconsolata" pitchFamily="49" charset="77"/>
              <a:ea typeface="Consolas" charset="0"/>
              <a:cs typeface="Consolas" charset="0"/>
            </a:endParaRP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822960" lvl="3" indent="0">
              <a:buNone/>
            </a:pPr>
            <a:endParaRPr lang="en-GB" dirty="0"/>
          </a:p>
          <a:p>
            <a:r>
              <a:rPr lang="en-GB" dirty="0"/>
              <a:t>Here ‘.’ is called the dot membership operator</a:t>
            </a:r>
          </a:p>
          <a:p>
            <a:pPr lvl="1"/>
            <a:r>
              <a:rPr lang="en-GB" b="1" dirty="0" err="1">
                <a:latin typeface="Inconsolata" pitchFamily="49" charset="77"/>
                <a:ea typeface="Consolas" charset="0"/>
                <a:cs typeface="Consolas" charset="0"/>
              </a:rPr>
              <a:t>students.student_no</a:t>
            </a:r>
            <a:r>
              <a:rPr lang="en-GB" b="1" dirty="0">
                <a:latin typeface="Monaco"/>
                <a:cs typeface="Monaco"/>
              </a:rPr>
              <a:t> </a:t>
            </a:r>
            <a:r>
              <a:rPr lang="en-GB" dirty="0"/>
              <a:t>refers to the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student_no</a:t>
            </a:r>
            <a:r>
              <a:rPr lang="en-GB" dirty="0"/>
              <a:t> attribute in the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students</a:t>
            </a:r>
            <a:r>
              <a:rPr lang="en-GB" dirty="0"/>
              <a:t> relation</a:t>
            </a:r>
          </a:p>
          <a:p>
            <a:pPr lvl="1"/>
            <a:r>
              <a:rPr lang="en-GB" b="1" dirty="0" err="1">
                <a:latin typeface="Inconsolata" pitchFamily="49" charset="77"/>
                <a:ea typeface="Consolas" charset="0"/>
                <a:cs typeface="Consolas" charset="0"/>
              </a:rPr>
              <a:t>results.student_no</a:t>
            </a:r>
            <a:r>
              <a:rPr lang="en-GB" b="1" dirty="0">
                <a:latin typeface="Monaco"/>
                <a:cs typeface="Monaco"/>
              </a:rPr>
              <a:t> </a:t>
            </a:r>
            <a:r>
              <a:rPr lang="en-GB" dirty="0"/>
              <a:t>refers to the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student_no</a:t>
            </a:r>
            <a:r>
              <a:rPr lang="en-GB" dirty="0"/>
              <a:t> attribute in the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en-GB" dirty="0"/>
              <a:t>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308E-29A1-9647-87AC-25551756C799}"/>
              </a:ext>
            </a:extLst>
          </p:cNvPr>
          <p:cNvSpPr txBox="1"/>
          <p:nvPr/>
        </p:nvSpPr>
        <p:spPr>
          <a:xfrm>
            <a:off x="5791969" y="2125830"/>
            <a:ext cx="2894831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Sometimes I need to put a SQL query on two lines because the full command won’t fit in a PPT slide.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now, it’s easier if you keep each query on the same line.</a:t>
            </a:r>
          </a:p>
        </p:txBody>
      </p:sp>
    </p:spTree>
    <p:extLst>
      <p:ext uri="{BB962C8B-B14F-4D97-AF65-F5344CB8AC3E}">
        <p14:creationId xmlns:p14="http://schemas.microsoft.com/office/powerpoint/2010/main" val="19985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>
                <a:latin typeface="Inconsolata" pitchFamily="49" charset="77"/>
                <a:cs typeface="Monaco"/>
              </a:rPr>
              <a:t>SELECT name, grade, </a:t>
            </a:r>
            <a:r>
              <a:rPr lang="en-GB" dirty="0" err="1">
                <a:latin typeface="Inconsolata" pitchFamily="49" charset="77"/>
                <a:cs typeface="Monaco"/>
              </a:rPr>
              <a:t>module_code</a:t>
            </a:r>
            <a:r>
              <a:rPr lang="en-GB" dirty="0">
                <a:latin typeface="Inconsolata" pitchFamily="49" charset="77"/>
                <a:cs typeface="Monaco"/>
              </a:rPr>
              <a:t> FROM students, results</a:t>
            </a:r>
            <a:br>
              <a:rPr lang="en-GB" dirty="0">
                <a:latin typeface="Inconsolata" pitchFamily="49" charset="77"/>
                <a:cs typeface="Monaco"/>
              </a:rPr>
            </a:br>
            <a:r>
              <a:rPr lang="en-GB" dirty="0">
                <a:latin typeface="Inconsolata" pitchFamily="49" charset="77"/>
                <a:cs typeface="Monaco"/>
              </a:rPr>
              <a:t>   WHERE </a:t>
            </a:r>
            <a:r>
              <a:rPr lang="en-GB" dirty="0" err="1">
                <a:latin typeface="Inconsolata" pitchFamily="49" charset="77"/>
                <a:cs typeface="Monaco"/>
              </a:rPr>
              <a:t>students.student_no</a:t>
            </a:r>
            <a:r>
              <a:rPr lang="en-GB" dirty="0">
                <a:latin typeface="Inconsolata" pitchFamily="49" charset="77"/>
                <a:cs typeface="Monaco"/>
              </a:rPr>
              <a:t> = </a:t>
            </a:r>
            <a:r>
              <a:rPr lang="en-GB" dirty="0" err="1">
                <a:latin typeface="Inconsolata" pitchFamily="49" charset="77"/>
                <a:cs typeface="Monaco"/>
              </a:rPr>
              <a:t>results.student_no</a:t>
            </a:r>
            <a:r>
              <a:rPr lang="en-GB" dirty="0">
                <a:latin typeface="Inconsolata" pitchFamily="49" charset="77"/>
                <a:cs typeface="Monaco"/>
              </a:rPr>
              <a:t>;</a:t>
            </a:r>
          </a:p>
          <a:p>
            <a:endParaRPr lang="en-GB" dirty="0">
              <a:latin typeface="Inconsolata" pitchFamily="49" charset="77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03335"/>
              </p:ext>
            </p:extLst>
          </p:nvPr>
        </p:nvGraphicFramePr>
        <p:xfrm>
          <a:off x="457200" y="2279749"/>
          <a:ext cx="44330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555">
                <a:tc>
                  <a:txBody>
                    <a:bodyPr/>
                    <a:lstStyle/>
                    <a:p>
                      <a:r>
                        <a:rPr lang="en-GB" u="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49847" y="3612786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434786"/>
              </p:ext>
            </p:extLst>
          </p:nvPr>
        </p:nvGraphicFramePr>
        <p:xfrm>
          <a:off x="1768542" y="3939788"/>
          <a:ext cx="73754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810" y="5203647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74630"/>
              </p:ext>
            </p:extLst>
          </p:nvPr>
        </p:nvGraphicFramePr>
        <p:xfrm>
          <a:off x="338505" y="5521143"/>
          <a:ext cx="45517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63518" y="5899481"/>
            <a:ext cx="3026735" cy="734181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36454" y="2831218"/>
            <a:ext cx="2753754" cy="799634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3376886" y="3630852"/>
            <a:ext cx="136445" cy="2268629"/>
          </a:xfrm>
          <a:prstGeom prst="straightConnector1">
            <a:avLst/>
          </a:prstGeom>
          <a:ln w="39116">
            <a:solidFill>
              <a:schemeClr val="accent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2810721"/>
            <a:ext cx="1679254" cy="799634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513330" y="4293614"/>
            <a:ext cx="1578703" cy="1129533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cxnSpLocks/>
            <a:stCxn id="15" idx="1"/>
            <a:endCxn id="13" idx="2"/>
          </p:cNvCxnSpPr>
          <p:nvPr/>
        </p:nvCxnSpPr>
        <p:spPr>
          <a:xfrm flipH="1" flipV="1">
            <a:off x="1296827" y="3610355"/>
            <a:ext cx="2216503" cy="1248026"/>
          </a:xfrm>
          <a:prstGeom prst="straightConnector1">
            <a:avLst/>
          </a:prstGeom>
          <a:ln w="39116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3074" y="3734442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505" y="1280088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05" y="5008535"/>
            <a:ext cx="1187831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35963"/>
              </p:ext>
            </p:extLst>
          </p:nvPr>
        </p:nvGraphicFramePr>
        <p:xfrm>
          <a:off x="457200" y="1607090"/>
          <a:ext cx="66644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student_no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student_name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Jie</a:t>
                      </a:r>
                      <a:r>
                        <a:rPr lang="en-GB" dirty="0"/>
                        <a:t>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Cao </a:t>
                      </a:r>
                      <a:r>
                        <a:rPr lang="en-GB" dirty="0" err="1"/>
                        <a:t>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7960"/>
              </p:ext>
            </p:extLst>
          </p:nvPr>
        </p:nvGraphicFramePr>
        <p:xfrm>
          <a:off x="457200" y="5326031"/>
          <a:ext cx="45517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 err="1"/>
                        <a:t>student_no</a:t>
                      </a:r>
                      <a:endParaRPr lang="en-GB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1618999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1718985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87636"/>
              </p:ext>
            </p:extLst>
          </p:nvPr>
        </p:nvGraphicFramePr>
        <p:xfrm>
          <a:off x="3868714" y="3911567"/>
          <a:ext cx="4956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 err="1"/>
                        <a:t>module_code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COMP2007J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Sean Russell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COMP2003J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  <a:r>
                        <a:rPr lang="en-GB" baseline="0" dirty="0"/>
                        <a:t> Lillis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33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fact that the result of any operation is another relation is known as the </a:t>
            </a:r>
            <a:r>
              <a:rPr lang="en-GB" b="1" dirty="0">
                <a:solidFill>
                  <a:srgbClr val="FF0000"/>
                </a:solidFill>
              </a:rPr>
              <a:t>closure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property.</a:t>
            </a:r>
          </a:p>
          <a:p>
            <a:endParaRPr lang="en-GB" dirty="0"/>
          </a:p>
          <a:p>
            <a:r>
              <a:rPr lang="en-GB" dirty="0"/>
              <a:t>It means that the output from one operation can be the input to another operation.</a:t>
            </a:r>
          </a:p>
          <a:p>
            <a:endParaRPr lang="en-GB" dirty="0"/>
          </a:p>
          <a:p>
            <a:r>
              <a:rPr lang="en-GB" dirty="0">
                <a:latin typeface="Inconsolata" pitchFamily="49" charset="77"/>
                <a:ea typeface="Consolas" charset="0"/>
                <a:cs typeface="Consolas" charset="0"/>
              </a:rPr>
              <a:t>SELECT name, major FROM students;</a:t>
            </a:r>
          </a:p>
          <a:p>
            <a:endParaRPr lang="en-GB" dirty="0"/>
          </a:p>
          <a:p>
            <a:r>
              <a:rPr lang="en-GB" dirty="0"/>
              <a:t>The records returned by this query obey all the rules of the relational model</a:t>
            </a:r>
          </a:p>
          <a:p>
            <a:pPr lvl="1"/>
            <a:r>
              <a:rPr lang="en-GB" dirty="0"/>
              <a:t>This means that we can perform </a:t>
            </a:r>
            <a:r>
              <a:rPr lang="en-GB" b="1" dirty="0">
                <a:solidFill>
                  <a:srgbClr val="FF0000"/>
                </a:solidFill>
              </a:rPr>
              <a:t>another query </a:t>
            </a:r>
            <a:r>
              <a:rPr lang="en-GB" dirty="0"/>
              <a:t>on the result</a:t>
            </a:r>
          </a:p>
        </p:txBody>
      </p:sp>
    </p:spTree>
    <p:extLst>
      <p:ext uri="{BB962C8B-B14F-4D97-AF65-F5344CB8AC3E}">
        <p14:creationId xmlns:p14="http://schemas.microsoft.com/office/powerpoint/2010/main" val="275631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Closure property means it is possible to write </a:t>
            </a:r>
            <a:r>
              <a:rPr lang="en-GB" b="1" dirty="0">
                <a:solidFill>
                  <a:srgbClr val="FF0000"/>
                </a:solidFill>
              </a:rPr>
              <a:t>nested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expressions.</a:t>
            </a:r>
          </a:p>
          <a:p>
            <a:pPr lvl="1"/>
            <a:r>
              <a:rPr lang="en-GB" dirty="0"/>
              <a:t>This means one query inside another.</a:t>
            </a:r>
          </a:p>
          <a:p>
            <a:pPr lvl="1"/>
            <a:endParaRPr lang="en-GB" dirty="0"/>
          </a:p>
          <a:p>
            <a:r>
              <a:rPr lang="en-GB" dirty="0"/>
              <a:t>When we say the output of an operation is a relation, we mean that logically it is a relation and so is available for the next operation.</a:t>
            </a:r>
          </a:p>
          <a:p>
            <a:pPr lvl="2"/>
            <a:endParaRPr lang="en-GB" dirty="0"/>
          </a:p>
          <a:p>
            <a:r>
              <a:rPr lang="en-GB" dirty="0"/>
              <a:t>How it is actually stored, or not, is a matter for the DBMS and not something we need to worry about.</a:t>
            </a:r>
          </a:p>
          <a:p>
            <a:pPr lvl="2"/>
            <a:endParaRPr lang="en-GB" dirty="0"/>
          </a:p>
          <a:p>
            <a:r>
              <a:rPr lang="en-GB" dirty="0"/>
              <a:t>This is an example of ‘Physical Data Independence’.</a:t>
            </a:r>
          </a:p>
        </p:txBody>
      </p:sp>
    </p:spTree>
    <p:extLst>
      <p:ext uri="{BB962C8B-B14F-4D97-AF65-F5344CB8AC3E}">
        <p14:creationId xmlns:p14="http://schemas.microsoft.com/office/powerpoint/2010/main" val="164340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Operations are at Set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of these operations are manipulating and producing relations containing data.</a:t>
            </a:r>
          </a:p>
          <a:p>
            <a:pPr lvl="1"/>
            <a:r>
              <a:rPr lang="en-GB" dirty="0"/>
              <a:t>That is sets of data.</a:t>
            </a:r>
          </a:p>
          <a:p>
            <a:pPr lvl="3"/>
            <a:endParaRPr lang="en-GB" dirty="0"/>
          </a:p>
          <a:p>
            <a:r>
              <a:rPr lang="en-GB" dirty="0"/>
              <a:t>They do not work at the single record level.</a:t>
            </a:r>
          </a:p>
          <a:p>
            <a:pPr lvl="3"/>
            <a:endParaRPr lang="en-GB" dirty="0"/>
          </a:p>
          <a:p>
            <a:r>
              <a:rPr lang="en-GB" dirty="0"/>
              <a:t>A relation of one row, or of no rows, is a valid relation and may arise because one row, or no rows, meet the criteria set by the operation.</a:t>
            </a:r>
          </a:p>
          <a:p>
            <a:pPr lvl="3"/>
            <a:endParaRPr lang="en-GB" dirty="0"/>
          </a:p>
          <a:p>
            <a:r>
              <a:rPr lang="en-GB" dirty="0"/>
              <a:t>Dealing with sets of data is a different approach to procedural data manipulation as with a procedural programming language.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1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600200"/>
            <a:ext cx="8421757" cy="4876800"/>
          </a:xfrm>
        </p:spPr>
        <p:txBody>
          <a:bodyPr/>
          <a:lstStyle/>
          <a:p>
            <a:r>
              <a:rPr lang="en-US" dirty="0"/>
              <a:t>Generally we describe the structure of a database in terms of its </a:t>
            </a:r>
            <a:r>
              <a:rPr lang="en-US" b="1" dirty="0">
                <a:solidFill>
                  <a:srgbClr val="FF0000"/>
                </a:solidFill>
              </a:rPr>
              <a:t>relations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attributes</a:t>
            </a:r>
          </a:p>
          <a:p>
            <a:endParaRPr lang="en-US" dirty="0"/>
          </a:p>
          <a:p>
            <a:r>
              <a:rPr lang="en-US" dirty="0"/>
              <a:t>The structure of the relations from the previous slide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students (</a:t>
            </a:r>
            <a:r>
              <a:rPr lang="en-GB" b="1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name, major, year)</a:t>
            </a:r>
          </a:p>
          <a:p>
            <a:pPr marL="0" indent="0">
              <a:buNone/>
            </a:pPr>
            <a:endParaRPr lang="en-GB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modules (</a:t>
            </a:r>
            <a:r>
              <a:rPr lang="en-GB" b="1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, title, teacher)</a:t>
            </a:r>
          </a:p>
          <a:p>
            <a:pPr marL="0" indent="0">
              <a:buNone/>
            </a:pPr>
            <a:endParaRPr lang="en-GB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results (</a:t>
            </a:r>
            <a:r>
              <a:rPr lang="en-GB" b="1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grade, </a:t>
            </a:r>
            <a:r>
              <a:rPr lang="en-GB" b="1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Integrity (Correctness)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Database integrity is about rules that can be applied to the data</a:t>
            </a:r>
          </a:p>
          <a:p>
            <a:endParaRPr lang="en-GB" dirty="0"/>
          </a:p>
          <a:p>
            <a:r>
              <a:rPr lang="en-GB" dirty="0"/>
              <a:t>These rules are called </a:t>
            </a:r>
            <a:r>
              <a:rPr lang="en-GB" b="1" dirty="0">
                <a:solidFill>
                  <a:srgbClr val="FF0000"/>
                </a:solidFill>
              </a:rPr>
              <a:t>integrity constraints</a:t>
            </a:r>
          </a:p>
          <a:p>
            <a:pPr lvl="3"/>
            <a:endParaRPr lang="en-GB" dirty="0"/>
          </a:p>
          <a:p>
            <a:r>
              <a:rPr lang="en-GB" dirty="0"/>
              <a:t>Some of the constraints are very simple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of data stored in </a:t>
            </a:r>
            <a:r>
              <a:rPr lang="en-GB" b="1" dirty="0"/>
              <a:t>name</a:t>
            </a:r>
            <a:r>
              <a:rPr lang="en-GB" dirty="0"/>
              <a:t> (in the </a:t>
            </a:r>
            <a:r>
              <a:rPr lang="en-GB" i="1" dirty="0"/>
              <a:t>students</a:t>
            </a:r>
            <a:r>
              <a:rPr lang="en-GB" dirty="0"/>
              <a:t> table) is text.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of data stored in </a:t>
            </a:r>
            <a:r>
              <a:rPr lang="en-GB" b="1" dirty="0"/>
              <a:t>year </a:t>
            </a:r>
            <a:r>
              <a:rPr lang="en-GB" dirty="0"/>
              <a:t>is an integer.</a:t>
            </a:r>
          </a:p>
          <a:p>
            <a:pPr lvl="4"/>
            <a:endParaRPr lang="en-GB" dirty="0"/>
          </a:p>
          <a:p>
            <a:r>
              <a:rPr lang="en-GB" dirty="0"/>
              <a:t>Some of the constraints can be more complicated</a:t>
            </a:r>
          </a:p>
          <a:p>
            <a:pPr lvl="1"/>
            <a:r>
              <a:rPr lang="en-GB" dirty="0"/>
              <a:t>The data stored in the </a:t>
            </a:r>
            <a:r>
              <a:rPr lang="en-GB" b="1" dirty="0" err="1"/>
              <a:t>module_code</a:t>
            </a:r>
            <a:r>
              <a:rPr lang="en-GB" dirty="0"/>
              <a:t> attribute in </a:t>
            </a:r>
            <a:r>
              <a:rPr lang="en-GB" b="1" dirty="0"/>
              <a:t>results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must match one</a:t>
            </a:r>
            <a:r>
              <a:rPr lang="en-GB" dirty="0"/>
              <a:t> of the entries in </a:t>
            </a:r>
            <a:r>
              <a:rPr lang="en-GB" b="1" dirty="0" err="1"/>
              <a:t>module_code</a:t>
            </a:r>
            <a:r>
              <a:rPr lang="en-GB" dirty="0"/>
              <a:t> attribute in </a:t>
            </a:r>
            <a:r>
              <a:rPr lang="en-GB" b="1" dirty="0"/>
              <a:t>modules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major</a:t>
            </a:r>
            <a:r>
              <a:rPr lang="en-GB" dirty="0"/>
              <a:t> can only be “Finance”, “Internet of Things” or “Software Engineering”.</a:t>
            </a:r>
          </a:p>
        </p:txBody>
      </p:sp>
    </p:spTree>
    <p:extLst>
      <p:ext uri="{BB962C8B-B14F-4D97-AF65-F5344CB8AC3E}">
        <p14:creationId xmlns:p14="http://schemas.microsoft.com/office/powerpoint/2010/main" val="102526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Integrity (Correctness)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integrity constraints are more general </a:t>
            </a:r>
          </a:p>
          <a:p>
            <a:pPr lvl="1"/>
            <a:r>
              <a:rPr lang="en-GB" dirty="0"/>
              <a:t>Some attributes are expected to have </a:t>
            </a:r>
            <a:r>
              <a:rPr lang="en-GB" b="1" dirty="0">
                <a:solidFill>
                  <a:srgbClr val="FF0000"/>
                </a:solidFill>
              </a:rPr>
              <a:t>unique</a:t>
            </a:r>
            <a:r>
              <a:rPr lang="en-GB" dirty="0"/>
              <a:t> values, i.e. student number is unique</a:t>
            </a:r>
          </a:p>
          <a:p>
            <a:pPr lvl="1"/>
            <a:endParaRPr lang="en-GB" dirty="0"/>
          </a:p>
          <a:p>
            <a:r>
              <a:rPr lang="en-GB" dirty="0"/>
              <a:t>Some constraints can be applied to more than one attribute</a:t>
            </a:r>
          </a:p>
          <a:p>
            <a:pPr lvl="1"/>
            <a:r>
              <a:rPr lang="en-GB" dirty="0"/>
              <a:t>The combination of </a:t>
            </a:r>
            <a:r>
              <a:rPr lang="en-GB" b="1" dirty="0" err="1"/>
              <a:t>student_no</a:t>
            </a:r>
            <a:r>
              <a:rPr lang="en-GB" dirty="0"/>
              <a:t> and </a:t>
            </a:r>
            <a:r>
              <a:rPr lang="en-GB" b="1" dirty="0" err="1"/>
              <a:t>module_code</a:t>
            </a:r>
            <a:r>
              <a:rPr lang="en-GB" dirty="0"/>
              <a:t> must be unique in the results table</a:t>
            </a:r>
          </a:p>
          <a:p>
            <a:pPr lvl="2"/>
            <a:r>
              <a:rPr lang="en-GB" b="1" dirty="0" err="1"/>
              <a:t>student_no</a:t>
            </a:r>
            <a:r>
              <a:rPr lang="en-GB" dirty="0"/>
              <a:t> will not be unique, as a student will have separate entries for different courses.</a:t>
            </a:r>
          </a:p>
          <a:p>
            <a:pPr lvl="2"/>
            <a:r>
              <a:rPr lang="en-GB" b="1" dirty="0" err="1"/>
              <a:t>module_code</a:t>
            </a:r>
            <a:r>
              <a:rPr lang="en-GB" dirty="0"/>
              <a:t> will not be unique, as many students will have a grade for each course.</a:t>
            </a:r>
          </a:p>
          <a:p>
            <a:pPr lvl="2"/>
            <a:r>
              <a:rPr lang="en-GB" dirty="0"/>
              <a:t>The </a:t>
            </a:r>
            <a:r>
              <a:rPr lang="en-GB" i="1" dirty="0"/>
              <a:t>combination</a:t>
            </a:r>
            <a:r>
              <a:rPr lang="en-GB" dirty="0"/>
              <a:t> is unique, because each student will have only one grade for each course they take.</a:t>
            </a:r>
          </a:p>
        </p:txBody>
      </p:sp>
    </p:spTree>
    <p:extLst>
      <p:ext uri="{BB962C8B-B14F-4D97-AF65-F5344CB8AC3E}">
        <p14:creationId xmlns:p14="http://schemas.microsoft.com/office/powerpoint/2010/main" val="280234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 is an attribute or set of attributes that </a:t>
            </a:r>
            <a:r>
              <a:rPr lang="en-US" b="1" dirty="0">
                <a:solidFill>
                  <a:srgbClr val="FF0000"/>
                </a:solidFill>
              </a:rPr>
              <a:t>uniquely identifies</a:t>
            </a:r>
            <a:r>
              <a:rPr lang="en-US" dirty="0"/>
              <a:t> records within a relation</a:t>
            </a:r>
          </a:p>
          <a:p>
            <a:pPr lvl="1"/>
            <a:r>
              <a:rPr lang="en-US" dirty="0"/>
              <a:t>This is required because a relation can contain no duplicates</a:t>
            </a:r>
          </a:p>
          <a:p>
            <a:pPr lvl="3"/>
            <a:endParaRPr lang="en-US" dirty="0"/>
          </a:p>
          <a:p>
            <a:r>
              <a:rPr lang="en-US" dirty="0"/>
              <a:t>A key that uniquely identifies a relation is called the </a:t>
            </a:r>
            <a:r>
              <a:rPr lang="en-US" b="1" dirty="0"/>
              <a:t>primary key</a:t>
            </a:r>
          </a:p>
          <a:p>
            <a:pPr lvl="3"/>
            <a:endParaRPr lang="en-US" dirty="0"/>
          </a:p>
          <a:p>
            <a:r>
              <a:rPr lang="en-US" dirty="0"/>
              <a:t>In most modern databases this attribute is added in order to make sure the each record is </a:t>
            </a:r>
            <a:r>
              <a:rPr lang="en-US" b="1" dirty="0">
                <a:solidFill>
                  <a:srgbClr val="FF0000"/>
                </a:solidFill>
              </a:rPr>
              <a:t>unique</a:t>
            </a:r>
          </a:p>
          <a:p>
            <a:pPr lvl="1"/>
            <a:r>
              <a:rPr lang="en-US" dirty="0"/>
              <a:t>For example it is very likely that two students could share the same first name and family name</a:t>
            </a:r>
          </a:p>
          <a:p>
            <a:pPr lvl="1"/>
            <a:r>
              <a:rPr lang="en-US" dirty="0"/>
              <a:t>This is why all students are identified by a number</a:t>
            </a:r>
          </a:p>
        </p:txBody>
      </p:sp>
    </p:spTree>
    <p:extLst>
      <p:ext uri="{BB962C8B-B14F-4D97-AF65-F5344CB8AC3E}">
        <p14:creationId xmlns:p14="http://schemas.microsoft.com/office/powerpoint/2010/main" val="349821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5931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students (</a:t>
            </a:r>
            <a:r>
              <a:rPr lang="en-GB" b="1" u="sng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name, major, year)</a:t>
            </a: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modules (</a:t>
            </a:r>
            <a:r>
              <a:rPr lang="en-GB" b="1" u="sng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, title, teacher)</a:t>
            </a: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results (</a:t>
            </a:r>
            <a:r>
              <a:rPr lang="en-GB" b="1" u="sng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grade, </a:t>
            </a:r>
            <a:r>
              <a:rPr lang="en-GB" b="1" u="sng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GB" sz="2000" dirty="0"/>
              <a:t>		</a:t>
            </a:r>
          </a:p>
          <a:p>
            <a:r>
              <a:rPr lang="en-GB" dirty="0"/>
              <a:t>For each of the tables, the primary key is shown as underlined</a:t>
            </a:r>
            <a:endParaRPr lang="en-GB" b="1" dirty="0"/>
          </a:p>
          <a:p>
            <a:pPr lvl="1"/>
            <a:r>
              <a:rPr lang="en-GB" dirty="0"/>
              <a:t>This means the </a:t>
            </a:r>
            <a:r>
              <a:rPr lang="en-GB" b="1" dirty="0" err="1"/>
              <a:t>student_no</a:t>
            </a:r>
            <a:r>
              <a:rPr lang="en-GB" dirty="0"/>
              <a:t> attribute is the key for the </a:t>
            </a:r>
            <a:r>
              <a:rPr lang="en-GB" b="1" dirty="0"/>
              <a:t>students</a:t>
            </a:r>
            <a:r>
              <a:rPr lang="en-GB" dirty="0"/>
              <a:t> relation</a:t>
            </a:r>
          </a:p>
          <a:p>
            <a:pPr lvl="4"/>
            <a:endParaRPr lang="en-GB" dirty="0"/>
          </a:p>
          <a:p>
            <a:r>
              <a:rPr lang="en-GB" dirty="0"/>
              <a:t>A number of Attributes can be used to together as the key of a table</a:t>
            </a:r>
          </a:p>
          <a:p>
            <a:pPr lvl="1"/>
            <a:r>
              <a:rPr lang="en-GB" dirty="0"/>
              <a:t>This means the combination of </a:t>
            </a:r>
            <a:r>
              <a:rPr lang="en-GB" b="1" dirty="0" err="1"/>
              <a:t>student_no</a:t>
            </a:r>
            <a:r>
              <a:rPr lang="en-GB" dirty="0"/>
              <a:t> and </a:t>
            </a:r>
            <a:r>
              <a:rPr lang="en-GB" b="1" dirty="0" err="1"/>
              <a:t>module_code</a:t>
            </a:r>
            <a:r>
              <a:rPr lang="en-GB" dirty="0"/>
              <a:t> is the primary key for the </a:t>
            </a:r>
            <a:r>
              <a:rPr lang="en-GB" b="1" dirty="0"/>
              <a:t>results</a:t>
            </a:r>
            <a:r>
              <a:rPr lang="en-GB" dirty="0"/>
              <a:t> relation</a:t>
            </a:r>
          </a:p>
          <a:p>
            <a:pPr lvl="3"/>
            <a:endParaRPr lang="en-GB" dirty="0"/>
          </a:p>
          <a:p>
            <a:r>
              <a:rPr lang="en-GB" dirty="0"/>
              <a:t>Primary keys are shown by </a:t>
            </a:r>
            <a:r>
              <a:rPr lang="en-GB" u="sng" dirty="0"/>
              <a:t>underlining</a:t>
            </a:r>
            <a:r>
              <a:rPr lang="en-GB" dirty="0"/>
              <a:t>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40866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using a combined primary key we can have duplicates of </a:t>
            </a:r>
            <a:r>
              <a:rPr lang="en-GB" b="1" dirty="0">
                <a:solidFill>
                  <a:srgbClr val="FF0000"/>
                </a:solidFill>
              </a:rPr>
              <a:t>part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of the key but not all of it</a:t>
            </a:r>
          </a:p>
          <a:p>
            <a:pPr marL="0" indent="0">
              <a:buNone/>
            </a:pPr>
            <a:endParaRPr lang="en-GB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GB" b="1" dirty="0">
                <a:latin typeface="Monaco"/>
                <a:cs typeface="Monaco"/>
              </a:rPr>
              <a:t>results (</a:t>
            </a:r>
            <a:r>
              <a:rPr lang="en-GB" b="1" u="sng" dirty="0" err="1">
                <a:latin typeface="Monaco"/>
                <a:cs typeface="Monaco"/>
              </a:rPr>
              <a:t>student_no</a:t>
            </a:r>
            <a:r>
              <a:rPr lang="en-GB" b="1" dirty="0">
                <a:latin typeface="Monaco"/>
                <a:cs typeface="Monaco"/>
              </a:rPr>
              <a:t>, grade, </a:t>
            </a:r>
            <a:r>
              <a:rPr lang="en-GB" b="1" u="sng" dirty="0" err="1">
                <a:latin typeface="Monaco"/>
                <a:cs typeface="Monaco"/>
              </a:rPr>
              <a:t>module_code</a:t>
            </a:r>
            <a:r>
              <a:rPr lang="en-GB" b="1" dirty="0">
                <a:latin typeface="Monaco"/>
                <a:cs typeface="Monaco"/>
              </a:rPr>
              <a:t>)</a:t>
            </a:r>
          </a:p>
          <a:p>
            <a:endParaRPr lang="en-GB" dirty="0"/>
          </a:p>
          <a:p>
            <a:r>
              <a:rPr lang="en-GB" dirty="0"/>
              <a:t>In this example the same student number can be repeated and so can the same </a:t>
            </a:r>
            <a:r>
              <a:rPr lang="en-GB" dirty="0" err="1"/>
              <a:t>module_code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But you cannot have the same combination twice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7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ve-BDIC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e-BDIC" id="{9FCC1890-7EAF-CF46-A1C0-C623C42D1563}" vid="{D4FB180C-4B31-A348-ADA1-B66CA59AA4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Dave-BDIC</Template>
  <TotalTime>5584</TotalTime>
  <Words>2109</Words>
  <Application>Microsoft Macintosh PowerPoint</Application>
  <PresentationFormat>On-screen Show (4:3)</PresentationFormat>
  <Paragraphs>557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Gill Sans</vt:lpstr>
      <vt:lpstr>Helvetica Neue</vt:lpstr>
      <vt:lpstr>Inconsolata</vt:lpstr>
      <vt:lpstr>Monaco</vt:lpstr>
      <vt:lpstr>Dave-BDIC</vt:lpstr>
      <vt:lpstr>Lecture 2: Relational Databases</vt:lpstr>
      <vt:lpstr>Relational Model</vt:lpstr>
      <vt:lpstr>Database Structure</vt:lpstr>
      <vt:lpstr>Database Structure</vt:lpstr>
      <vt:lpstr>Database Integrity (Correctness)</vt:lpstr>
      <vt:lpstr>Database Integrity (Correctness)</vt:lpstr>
      <vt:lpstr>Keys</vt:lpstr>
      <vt:lpstr>Keys</vt:lpstr>
      <vt:lpstr>Combined Keys</vt:lpstr>
      <vt:lpstr>Combined Keys</vt:lpstr>
      <vt:lpstr>Combined Keys</vt:lpstr>
      <vt:lpstr>Foreign Keys</vt:lpstr>
      <vt:lpstr>Foreign Keys</vt:lpstr>
      <vt:lpstr>Database Structure</vt:lpstr>
      <vt:lpstr>Foreign Keys</vt:lpstr>
      <vt:lpstr>Operators</vt:lpstr>
      <vt:lpstr>Operators</vt:lpstr>
      <vt:lpstr>Operators: Project</vt:lpstr>
      <vt:lpstr>Operators: Project</vt:lpstr>
      <vt:lpstr>Operators: Project</vt:lpstr>
      <vt:lpstr>Operators: Restrict</vt:lpstr>
      <vt:lpstr>Operators: Restrict</vt:lpstr>
      <vt:lpstr>Operators: Restrict</vt:lpstr>
      <vt:lpstr>Combining Restriction and Projection</vt:lpstr>
      <vt:lpstr>Operators: Restrict</vt:lpstr>
      <vt:lpstr>Operators: Join</vt:lpstr>
      <vt:lpstr>PowerPoint Presentation</vt:lpstr>
      <vt:lpstr>PowerPoint Presentation</vt:lpstr>
      <vt:lpstr>Operators: Join</vt:lpstr>
      <vt:lpstr>Closure</vt:lpstr>
      <vt:lpstr>Closure</vt:lpstr>
      <vt:lpstr>Operations are at Set level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information systems</dc:title>
  <dc:creator>Sean Russell</dc:creator>
  <cp:lastModifiedBy>David Lillis</cp:lastModifiedBy>
  <cp:revision>466</cp:revision>
  <dcterms:created xsi:type="dcterms:W3CDTF">2013-08-20T07:56:59Z</dcterms:created>
  <dcterms:modified xsi:type="dcterms:W3CDTF">2019-02-25T03:06:34Z</dcterms:modified>
</cp:coreProperties>
</file>