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370" r:id="rId2"/>
    <p:sldId id="283" r:id="rId3"/>
    <p:sldId id="375" r:id="rId4"/>
    <p:sldId id="369" r:id="rId5"/>
    <p:sldId id="376" r:id="rId6"/>
    <p:sldId id="378" r:id="rId7"/>
    <p:sldId id="371" r:id="rId8"/>
    <p:sldId id="372" r:id="rId9"/>
    <p:sldId id="284" r:id="rId10"/>
    <p:sldId id="285" r:id="rId11"/>
    <p:sldId id="373" r:id="rId12"/>
    <p:sldId id="287" r:id="rId13"/>
    <p:sldId id="383" r:id="rId14"/>
    <p:sldId id="288" r:id="rId15"/>
    <p:sldId id="290" r:id="rId16"/>
    <p:sldId id="291" r:id="rId17"/>
    <p:sldId id="292" r:id="rId18"/>
    <p:sldId id="293" r:id="rId19"/>
    <p:sldId id="294" r:id="rId20"/>
    <p:sldId id="379" r:id="rId21"/>
    <p:sldId id="295" r:id="rId22"/>
    <p:sldId id="364" r:id="rId23"/>
    <p:sldId id="363" r:id="rId24"/>
    <p:sldId id="380" r:id="rId25"/>
    <p:sldId id="381" r:id="rId26"/>
    <p:sldId id="300" r:id="rId27"/>
    <p:sldId id="377" r:id="rId28"/>
    <p:sldId id="316" r:id="rId29"/>
    <p:sldId id="317" r:id="rId30"/>
    <p:sldId id="332" r:id="rId31"/>
    <p:sldId id="318" r:id="rId32"/>
    <p:sldId id="319" r:id="rId33"/>
    <p:sldId id="382" r:id="rId34"/>
    <p:sldId id="34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1" autoAdjust="0"/>
    <p:restoredTop sz="87141" autoAdjust="0"/>
  </p:normalViewPr>
  <p:slideViewPr>
    <p:cSldViewPr snapToGrid="0" snapToObjects="1">
      <p:cViewPr varScale="1">
        <p:scale>
          <a:sx n="127" d="100"/>
          <a:sy n="127" d="100"/>
        </p:scale>
        <p:origin x="1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842B-0B63-1648-AD96-00D3055D8665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165C-0BF0-474D-8004-036CF05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First class, stop in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90429-5151-A04E-92F4-B1BFE36CDF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3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27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60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/>
          <a:lstStyle/>
          <a:p>
            <a:r>
              <a:rPr lang="en-US" sz="300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91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20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5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84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4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2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69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06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0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3DDA25-F5B9-174B-A670-26A3DEB1C57C}" type="datetimeFigureOut">
              <a:rPr lang="en-US" smtClean="0">
                <a:latin typeface="Arial"/>
              </a:rPr>
              <a:pPr/>
              <a:t>3/3/19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rgbClr val="FFFFFF"/>
                </a:solidFill>
              </a:defRPr>
            </a:lvl1pPr>
          </a:lstStyle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1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string-type-overview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alter-tab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8.0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371600"/>
            <a:ext cx="8308017" cy="1927225"/>
          </a:xfrm>
        </p:spPr>
        <p:txBody>
          <a:bodyPr/>
          <a:lstStyle/>
          <a:p>
            <a:r>
              <a:rPr lang="en-IE" sz="4000" dirty="0">
                <a:latin typeface="Helvetica" charset="0"/>
                <a:ea typeface="Helvetica" charset="0"/>
                <a:cs typeface="Helvetica" charset="0"/>
              </a:rPr>
              <a:t>Lecture 3:</a:t>
            </a:r>
            <a:br>
              <a:rPr lang="en-IE" sz="40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IE" dirty="0">
                <a:latin typeface="Helvetica" charset="0"/>
                <a:ea typeface="Helvetica" charset="0"/>
                <a:cs typeface="Helvetica" charset="0"/>
              </a:rPr>
              <a:t>Structured Query Language (SQL)</a:t>
            </a:r>
            <a:endParaRPr lang="en-IE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856621" cy="1752600"/>
          </a:xfrm>
        </p:spPr>
        <p:txBody>
          <a:bodyPr>
            <a:normAutofit fontScale="92500"/>
          </a:bodyPr>
          <a:lstStyle/>
          <a:p>
            <a:r>
              <a:rPr lang="en-IE" sz="28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</a:p>
          <a:p>
            <a:r>
              <a:rPr lang="en-IE" dirty="0">
                <a:solidFill>
                  <a:schemeClr val="tx1"/>
                </a:solidFill>
              </a:rPr>
              <a:t>Dr.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sz="2000" dirty="0"/>
              <a:t>UCD School of Computer Science</a:t>
            </a:r>
          </a:p>
          <a:p>
            <a:r>
              <a:rPr lang="en-IE" sz="2000" dirty="0"/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204219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GB" sz="2400" dirty="0"/>
              <a:t> data type is a fixed-length string (if the data is shorter than the length, MySQL will store space characters in the empty space).</a:t>
            </a:r>
          </a:p>
          <a:p>
            <a:r>
              <a:rPr lang="en-GB" sz="2400" dirty="0"/>
              <a:t>A 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VARCHAR</a:t>
            </a:r>
            <a:r>
              <a:rPr lang="en-GB" sz="2400" dirty="0"/>
              <a:t> data type is a variable-length string.</a:t>
            </a:r>
          </a:p>
          <a:p>
            <a:endParaRPr lang="en-GB" sz="2400" dirty="0"/>
          </a:p>
          <a:p>
            <a:r>
              <a:rPr lang="en-GB" sz="2400" dirty="0"/>
              <a:t>In both cases, we must state the maximum length when we create the attribute, e.g.</a:t>
            </a:r>
          </a:p>
          <a:p>
            <a:pPr lvl="1"/>
            <a:r>
              <a:rPr lang="en-GB" sz="1600" dirty="0">
                <a:latin typeface="Courier New" charset="0"/>
                <a:ea typeface="Courier New" charset="0"/>
                <a:cs typeface="Courier New" charset="0"/>
              </a:rPr>
              <a:t>CHAR(30)</a:t>
            </a:r>
          </a:p>
          <a:p>
            <a:pPr lvl="1"/>
            <a:r>
              <a:rPr lang="en-GB" sz="1600" dirty="0">
                <a:latin typeface="Courier New" charset="0"/>
                <a:ea typeface="Courier New" charset="0"/>
                <a:cs typeface="Courier New" charset="0"/>
              </a:rPr>
              <a:t>VARCHAR(20)</a:t>
            </a:r>
          </a:p>
          <a:p>
            <a:pPr lvl="1"/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400" dirty="0"/>
              <a:t>Some systems describe these types as “</a:t>
            </a:r>
            <a:r>
              <a:rPr lang="en-GB" sz="2400" dirty="0">
                <a:latin typeface="Courier New" charset="0"/>
                <a:ea typeface="Courier New" charset="0"/>
                <a:cs typeface="Courier New" charset="0"/>
              </a:rPr>
              <a:t>CHARACTER</a:t>
            </a:r>
            <a:r>
              <a:rPr lang="en-GB" sz="2400" dirty="0"/>
              <a:t>” and “</a:t>
            </a:r>
            <a:r>
              <a:rPr lang="en-GB" sz="2400" dirty="0">
                <a:latin typeface="Courier New" charset="0"/>
                <a:ea typeface="Courier New" charset="0"/>
                <a:cs typeface="Courier New" charset="0"/>
              </a:rPr>
              <a:t>CHARACTER VARYING</a:t>
            </a:r>
            <a:r>
              <a:rPr lang="en-GB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666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Characters and Strings, 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b="1" dirty="0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IE" b="1" dirty="0"/>
              <a:t> </a:t>
            </a:r>
            <a:r>
              <a:rPr lang="en-IE" dirty="0"/>
              <a:t>type allows us to restrict an attribute to a particular set of strings, e.g.:</a:t>
            </a:r>
          </a:p>
          <a:p>
            <a:pPr lvl="1"/>
            <a:r>
              <a:rPr lang="en-IE" dirty="0"/>
              <a:t>ENUM(’small’, ’medium’, ’large’)</a:t>
            </a:r>
          </a:p>
          <a:p>
            <a:pPr lvl="1"/>
            <a:endParaRPr lang="en-IE" dirty="0"/>
          </a:p>
          <a:p>
            <a:r>
              <a:rPr lang="en-IE" dirty="0"/>
              <a:t>For very large amounts of data, you can use a </a:t>
            </a:r>
            <a:r>
              <a:rPr lang="en-IE" b="1" dirty="0">
                <a:latin typeface="Courier New" charset="0"/>
                <a:ea typeface="Courier New" charset="0"/>
                <a:cs typeface="Courier New" charset="0"/>
              </a:rPr>
              <a:t>BLOB</a:t>
            </a:r>
            <a:r>
              <a:rPr lang="en-IE" dirty="0"/>
              <a:t> (stands for Binary Large </a:t>
            </a:r>
            <a:r>
              <a:rPr lang="en-IE" dirty="0" err="1"/>
              <a:t>OBject</a:t>
            </a:r>
            <a:r>
              <a:rPr lang="en-IE" dirty="0"/>
              <a:t>) or </a:t>
            </a:r>
            <a:r>
              <a:rPr lang="en-IE" b="1" dirty="0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IE" dirty="0"/>
              <a:t> type.</a:t>
            </a:r>
          </a:p>
          <a:p>
            <a:pPr lvl="1"/>
            <a:r>
              <a:rPr lang="en-IE" dirty="0"/>
              <a:t>There are different sizes of these types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TINYTEXT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MEDIUMTEXT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LONGTEXT</a:t>
            </a:r>
            <a:r>
              <a:rPr lang="en-IE" dirty="0"/>
              <a:t>, etc.).</a:t>
            </a:r>
          </a:p>
          <a:p>
            <a:pPr lvl="2"/>
            <a:r>
              <a:rPr lang="en-IE" dirty="0">
                <a:hlinkClick r:id="rId2"/>
              </a:rPr>
              <a:t>https://dev.mysql.com/doc/refman/8.0/en/string-type-overview.html</a:t>
            </a:r>
            <a:endParaRPr lang="en-IE" dirty="0"/>
          </a:p>
          <a:p>
            <a:pPr marL="411480" lvl="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412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 integer types are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GB" dirty="0"/>
              <a:t> (or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INTEGER</a:t>
            </a:r>
            <a:r>
              <a:rPr lang="en-GB" dirty="0"/>
              <a:t>) or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SMALLINT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lvl="1"/>
            <a:r>
              <a:rPr lang="en-GB" dirty="0"/>
              <a:t>MySQL also supports other integer types: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TINYINT</a:t>
            </a:r>
            <a:r>
              <a:rPr lang="en-GB" dirty="0"/>
              <a:t>,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MEDIUMINT</a:t>
            </a:r>
            <a:r>
              <a:rPr lang="en-GB" dirty="0"/>
              <a:t>,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BIGINT</a:t>
            </a:r>
            <a:r>
              <a:rPr lang="en-GB" dirty="0"/>
              <a:t>.</a:t>
            </a:r>
          </a:p>
          <a:p>
            <a:pPr lvl="3"/>
            <a:endParaRPr lang="en-GB" b="1" dirty="0"/>
          </a:p>
          <a:p>
            <a:r>
              <a:rPr lang="en-GB" dirty="0"/>
              <a:t>Floating point types such as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GB" b="1" dirty="0"/>
              <a:t> </a:t>
            </a:r>
            <a:r>
              <a:rPr lang="en-GB" dirty="0"/>
              <a:t>or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GB" b="1" dirty="0"/>
              <a:t>.</a:t>
            </a:r>
          </a:p>
          <a:p>
            <a:pPr lvl="1"/>
            <a:r>
              <a:rPr lang="en-GB" dirty="0"/>
              <a:t>These are similar to float and double datatypes in C or Java. They are not exact.</a:t>
            </a:r>
          </a:p>
          <a:p>
            <a:pPr lvl="3"/>
            <a:endParaRPr lang="en-GB" b="1" dirty="0"/>
          </a:p>
          <a:p>
            <a:r>
              <a:rPr lang="en-GB" dirty="0"/>
              <a:t>Fixed point types (exact values up to a specific number of decimal places):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DECIMAL</a:t>
            </a:r>
            <a:r>
              <a:rPr lang="en-GB" dirty="0"/>
              <a:t> (also called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NUMERIC</a:t>
            </a:r>
            <a:r>
              <a:rPr lang="en-GB" dirty="0"/>
              <a:t>)</a:t>
            </a:r>
          </a:p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DECIMAL(P,S)</a:t>
            </a:r>
          </a:p>
          <a:p>
            <a:pPr lvl="2"/>
            <a:r>
              <a:rPr lang="en-GB" dirty="0"/>
              <a:t>P is </a:t>
            </a:r>
            <a:r>
              <a:rPr lang="en-GB" b="1" dirty="0"/>
              <a:t>total</a:t>
            </a:r>
            <a:r>
              <a:rPr lang="en-GB" dirty="0"/>
              <a:t> number of digits</a:t>
            </a:r>
          </a:p>
          <a:p>
            <a:pPr lvl="2"/>
            <a:r>
              <a:rPr lang="en-GB" dirty="0"/>
              <a:t>S is number of digits </a:t>
            </a:r>
            <a:r>
              <a:rPr lang="en-GB" b="1" dirty="0"/>
              <a:t>after decimal point</a:t>
            </a:r>
          </a:p>
          <a:p>
            <a:pPr lvl="1"/>
            <a:r>
              <a:rPr lang="en-GB" dirty="0"/>
              <a:t>e.g.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DECIMAL(5,2)</a:t>
            </a:r>
            <a:r>
              <a:rPr lang="en-GB" b="1" dirty="0"/>
              <a:t> </a:t>
            </a:r>
            <a:r>
              <a:rPr lang="en-GB" dirty="0"/>
              <a:t>stores values from -999.99 to 999.99</a:t>
            </a:r>
          </a:p>
        </p:txBody>
      </p:sp>
    </p:spTree>
    <p:extLst>
      <p:ext uri="{BB962C8B-B14F-4D97-AF65-F5344CB8AC3E}">
        <p14:creationId xmlns:p14="http://schemas.microsoft.com/office/powerpoint/2010/main" val="318026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DEDF-425D-6E4C-9B71-18924260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Types: Be Careful!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7500-189B-254C-90A8-8FC19EF2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golden rule of choosing data types:</a:t>
            </a:r>
          </a:p>
          <a:p>
            <a:pPr lvl="1"/>
            <a:r>
              <a:rPr lang="en-US" b="1" dirty="0"/>
              <a:t>Not everything that looks like a number is actually a number!</a:t>
            </a:r>
          </a:p>
          <a:p>
            <a:endParaRPr lang="en-US" b="1" dirty="0"/>
          </a:p>
          <a:p>
            <a:r>
              <a:rPr lang="en-US" dirty="0"/>
              <a:t>General strategy:</a:t>
            </a:r>
          </a:p>
          <a:p>
            <a:pPr lvl="1"/>
            <a:r>
              <a:rPr lang="en-US" dirty="0"/>
              <a:t>Only choose numeric types if you need to </a:t>
            </a:r>
            <a:r>
              <a:rPr lang="en-US" b="1" dirty="0"/>
              <a:t>perform calculations</a:t>
            </a:r>
            <a:r>
              <a:rPr lang="en-US" dirty="0"/>
              <a:t> on the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 numbers, phone numbers are </a:t>
            </a:r>
            <a:r>
              <a:rPr lang="en-US" b="1" dirty="0"/>
              <a:t>NOT</a:t>
            </a:r>
            <a:r>
              <a:rPr lang="en-US" dirty="0"/>
              <a:t> numeric data: they are character data.</a:t>
            </a:r>
          </a:p>
          <a:p>
            <a:pPr lvl="2"/>
            <a:r>
              <a:rPr lang="en-US" dirty="0"/>
              <a:t>It does not make sense to add/subtract/etc. a phone number.</a:t>
            </a:r>
          </a:p>
          <a:p>
            <a:pPr lvl="2"/>
            <a:r>
              <a:rPr lang="en-US" dirty="0"/>
              <a:t>Common error: what about student number 02115362?</a:t>
            </a:r>
          </a:p>
          <a:p>
            <a:pPr lvl="3"/>
            <a:r>
              <a:rPr lang="en-US" dirty="0"/>
              <a:t>What happens if this is stored as 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type?</a:t>
            </a:r>
          </a:p>
          <a:p>
            <a:pPr lvl="3"/>
            <a:r>
              <a:rPr lang="en-US" dirty="0"/>
              <a:t>What is the correct data type for a UCD student number?</a:t>
            </a:r>
          </a:p>
        </p:txBody>
      </p:sp>
    </p:spTree>
    <p:extLst>
      <p:ext uri="{BB962C8B-B14F-4D97-AF65-F5344CB8AC3E}">
        <p14:creationId xmlns:p14="http://schemas.microsoft.com/office/powerpoint/2010/main" val="369951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Describe an instant in time.</a:t>
            </a:r>
          </a:p>
          <a:p>
            <a:r>
              <a:rPr lang="en-GB" dirty="0"/>
              <a:t>Important to use the right data types, because there are time and date functions that can operate on these (e.g. find all students who have registered within the last year; find all appointments between 2pm and 5pm today).</a:t>
            </a:r>
          </a:p>
          <a:p>
            <a:endParaRPr lang="en-GB" dirty="0"/>
          </a:p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YEAR</a:t>
            </a:r>
          </a:p>
          <a:p>
            <a:pPr lvl="1"/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DATE</a:t>
            </a:r>
          </a:p>
          <a:p>
            <a:pPr lvl="2"/>
            <a:r>
              <a:rPr lang="en-GB" dirty="0"/>
              <a:t>'YYYY-MM-DD'</a:t>
            </a:r>
          </a:p>
          <a:p>
            <a:pPr lvl="2"/>
            <a:endParaRPr lang="en-GB" dirty="0"/>
          </a:p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TIME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'HH:MM:SS'</a:t>
            </a:r>
          </a:p>
          <a:p>
            <a:pPr lvl="2"/>
            <a:endParaRPr lang="en-GB" dirty="0"/>
          </a:p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DATETIME</a:t>
            </a:r>
          </a:p>
          <a:p>
            <a:pPr lvl="2"/>
            <a:r>
              <a:rPr lang="en-GB" dirty="0"/>
              <a:t>'YYYY-MM-DD HH:MM:SS'</a:t>
            </a:r>
          </a:p>
        </p:txBody>
      </p:sp>
    </p:spTree>
    <p:extLst>
      <p:ext uri="{BB962C8B-B14F-4D97-AF65-F5344CB8AC3E}">
        <p14:creationId xmlns:p14="http://schemas.microsoft.com/office/powerpoint/2010/main" val="192335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Defined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Defined Domains are useful for abstracting common attribute types between tables into a single location for maintenance.</a:t>
            </a:r>
          </a:p>
          <a:p>
            <a:pPr lvl="1"/>
            <a:r>
              <a:rPr lang="en-GB" dirty="0"/>
              <a:t>They are not supported by MySQL.</a:t>
            </a:r>
          </a:p>
          <a:p>
            <a:pPr lvl="3"/>
            <a:endParaRPr lang="en-GB" dirty="0"/>
          </a:p>
          <a:p>
            <a:r>
              <a:rPr lang="en-GB" dirty="0"/>
              <a:t>For example, an email address column may be used in several tables, all with the same properties. </a:t>
            </a:r>
          </a:p>
          <a:p>
            <a:pPr lvl="3"/>
            <a:endParaRPr lang="en-GB" dirty="0"/>
          </a:p>
          <a:p>
            <a:r>
              <a:rPr lang="en-GB" dirty="0"/>
              <a:t>Define a domain and use that rather than setting up each table's constraints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265618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Defined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domain is characterised by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elementary domain</a:t>
            </a:r>
          </a:p>
          <a:p>
            <a:pPr lvl="1"/>
            <a:r>
              <a:rPr lang="en-GB" dirty="0"/>
              <a:t>default value (optional)</a:t>
            </a:r>
          </a:p>
          <a:p>
            <a:pPr lvl="1"/>
            <a:r>
              <a:rPr lang="en-GB" dirty="0"/>
              <a:t>set of constraints (optional)</a:t>
            </a:r>
          </a:p>
          <a:p>
            <a:r>
              <a:rPr lang="en-GB" dirty="0"/>
              <a:t>Note: in the following notation, anything between square brackets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 … ]</a:t>
            </a:r>
            <a:r>
              <a:rPr lang="en-GB" dirty="0"/>
              <a:t> is optional.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DOMAIN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ElementaryDomain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] [ Constraints ]</a:t>
            </a:r>
          </a:p>
          <a:p>
            <a:pPr marL="274320" lvl="1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DOMAIN grade AS SMALLINT DEFAULT 0 CHECK(VALUE=&gt; 0 AND VALUE =&lt; 100)</a:t>
            </a:r>
          </a:p>
        </p:txBody>
      </p:sp>
    </p:spTree>
    <p:extLst>
      <p:ext uri="{BB962C8B-B14F-4D97-AF65-F5344CB8AC3E}">
        <p14:creationId xmlns:p14="http://schemas.microsoft.com/office/powerpoint/2010/main" val="354344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Define the value that the attribute must store when a value is not specified during row insertion.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pPr lvl="1"/>
            <a:r>
              <a:rPr lang="en-GB" dirty="0"/>
              <a:t>DEFAULT </a:t>
            </a:r>
            <a:r>
              <a:rPr lang="en-GB" b="1" dirty="0">
                <a:solidFill>
                  <a:srgbClr val="FF0000"/>
                </a:solidFill>
              </a:rPr>
              <a:t>value</a:t>
            </a:r>
          </a:p>
          <a:p>
            <a:pPr lvl="1"/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Value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represents a value compatible with the domain, in the form of a constant or an expression.</a:t>
            </a:r>
          </a:p>
          <a:p>
            <a:pPr lvl="1"/>
            <a:endParaRPr lang="en-GB" b="1" dirty="0">
              <a:solidFill>
                <a:srgbClr val="FF0000"/>
              </a:solidFill>
            </a:endParaRPr>
          </a:p>
          <a:p>
            <a:pPr lvl="1"/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Example:</a:t>
            </a:r>
          </a:p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DEFAULT 2</a:t>
            </a:r>
          </a:p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DEFAULT ’2016-01-01’</a:t>
            </a:r>
          </a:p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DEFAULT NOW()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66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SQL table definition consists of</a:t>
            </a:r>
          </a:p>
          <a:p>
            <a:pPr lvl="1"/>
            <a:r>
              <a:rPr lang="en-GB" dirty="0"/>
              <a:t>an ordered set of </a:t>
            </a:r>
            <a:r>
              <a:rPr lang="en-GB" b="1" dirty="0"/>
              <a:t>attributes</a:t>
            </a:r>
          </a:p>
          <a:p>
            <a:pPr lvl="1"/>
            <a:r>
              <a:rPr lang="en-GB" dirty="0"/>
              <a:t>a (possibly empty) set of </a:t>
            </a:r>
            <a:r>
              <a:rPr lang="en-GB" b="1" dirty="0"/>
              <a:t>constraints</a:t>
            </a:r>
          </a:p>
          <a:p>
            <a:endParaRPr lang="en-GB" dirty="0"/>
          </a:p>
          <a:p>
            <a:r>
              <a:rPr lang="en-GB" dirty="0"/>
              <a:t>Statement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CREATE TABLE</a:t>
            </a:r>
          </a:p>
          <a:p>
            <a:pPr lvl="1"/>
            <a:r>
              <a:rPr lang="en-GB" dirty="0"/>
              <a:t>defines a relation schema, creating an empty instance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attr_name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DOMAIN [DEFAULT_VALUE] [CONSTRAINTS]</a:t>
            </a:r>
            <a:b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[,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attr_name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DOMAIN [DEFAULT_VALUE] [CONSTRAINTS] </a:t>
            </a:r>
            <a:r>
              <a:rPr lang="is-I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 OTHER_CONSTRAINTS]</a:t>
            </a:r>
            <a:b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7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employee(</a:t>
            </a:r>
            <a:r>
              <a:rPr lang="en-GB" dirty="0" err="1"/>
              <a:t>empno</a:t>
            </a:r>
            <a:r>
              <a:rPr lang="en-GB" dirty="0"/>
              <a:t>, name, job, joined, </a:t>
            </a:r>
            <a:r>
              <a:rPr lang="en-GB" dirty="0" err="1"/>
              <a:t>deptno</a:t>
            </a:r>
            <a:r>
              <a:rPr lang="en-GB" dirty="0"/>
              <a:t>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employee( </a:t>
            </a:r>
          </a:p>
          <a:p>
            <a:pPr marL="205740" lvl="1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CHAR(8),</a:t>
            </a:r>
          </a:p>
          <a:p>
            <a:pPr marL="205740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  VARCHAR(20),</a:t>
            </a:r>
          </a:p>
          <a:p>
            <a:pPr marL="205740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job    VARCHAR(20),</a:t>
            </a:r>
          </a:p>
          <a:p>
            <a:pPr marL="205740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 DATE,</a:t>
            </a:r>
          </a:p>
          <a:p>
            <a:pPr marL="205740" lvl="1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9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name means Structured Query Language.</a:t>
            </a:r>
          </a:p>
          <a:p>
            <a:pPr lvl="3"/>
            <a:endParaRPr lang="en-GB" sz="1600" dirty="0"/>
          </a:p>
          <a:p>
            <a:r>
              <a:rPr lang="en-GB" sz="2400" dirty="0"/>
              <a:t>SQL is an extremely powerful language for querying relational databases.</a:t>
            </a:r>
          </a:p>
          <a:p>
            <a:pPr lvl="4"/>
            <a:endParaRPr lang="en-GB" sz="1200" dirty="0"/>
          </a:p>
          <a:p>
            <a:r>
              <a:rPr lang="en-GB" sz="2400" dirty="0"/>
              <a:t>SQL was first proposed in 1974 by IBM and first implemented in 1981.</a:t>
            </a:r>
          </a:p>
          <a:p>
            <a:pPr lvl="3"/>
            <a:endParaRPr lang="en-GB" sz="1600" dirty="0"/>
          </a:p>
          <a:p>
            <a:r>
              <a:rPr lang="en-GB" sz="2400" dirty="0"/>
              <a:t>SQL was first defined as a standard in 1986 and updated in 1989, 1992 and 1999, 2003, 2006, 2008, 2011, 2016.</a:t>
            </a:r>
          </a:p>
          <a:p>
            <a:pPr lvl="3"/>
            <a:endParaRPr lang="en-GB" sz="1600" dirty="0"/>
          </a:p>
          <a:p>
            <a:r>
              <a:rPr lang="en-GB" sz="2400" dirty="0"/>
              <a:t>Most relational systems support the basic functionality of the standard and offer custom extensions.</a:t>
            </a:r>
          </a:p>
        </p:txBody>
      </p:sp>
    </p:spTree>
    <p:extLst>
      <p:ext uri="{BB962C8B-B14F-4D97-AF65-F5344CB8AC3E}">
        <p14:creationId xmlns:p14="http://schemas.microsoft.com/office/powerpoint/2010/main" val="315917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E55D-DC23-1C4B-B6A9-4A68743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F13A-237E-A746-9DE4-9FB6D1C2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Constraints </a:t>
            </a:r>
            <a:r>
              <a:rPr lang="en-US" dirty="0"/>
              <a:t>are rules that the data in a database must follow.</a:t>
            </a:r>
          </a:p>
          <a:p>
            <a:r>
              <a:rPr lang="en-US" dirty="0"/>
              <a:t>If we define the constraints when we create the database, the DBMS can enforce the constraints and make sure that the data doesn’t break the rules.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b="1" dirty="0"/>
              <a:t>Intra-relational constraints </a:t>
            </a:r>
            <a:r>
              <a:rPr lang="en-US" dirty="0"/>
              <a:t>are constraints that operate within one table (relation).</a:t>
            </a:r>
            <a:endParaRPr lang="en-US" b="1" dirty="0"/>
          </a:p>
          <a:p>
            <a:pPr lvl="1"/>
            <a:r>
              <a:rPr lang="en-US" b="1" dirty="0"/>
              <a:t>Inter-relational constraints</a:t>
            </a:r>
            <a:r>
              <a:rPr lang="en-US" dirty="0"/>
              <a:t> are constraints that operate between multiple tables.</a:t>
            </a:r>
          </a:p>
          <a:p>
            <a:pPr lvl="2"/>
            <a:r>
              <a:rPr lang="en-US" dirty="0"/>
              <a:t>We will leave these for next week. </a:t>
            </a:r>
          </a:p>
        </p:txBody>
      </p:sp>
    </p:spTree>
    <p:extLst>
      <p:ext uri="{BB962C8B-B14F-4D97-AF65-F5344CB8AC3E}">
        <p14:creationId xmlns:p14="http://schemas.microsoft.com/office/powerpoint/2010/main" val="326826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Intra-Relational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9" y="1600200"/>
            <a:ext cx="8733692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Constraints are conditions that must be verified by every database instance.</a:t>
            </a:r>
          </a:p>
          <a:p>
            <a:pPr lvl="5"/>
            <a:endParaRPr lang="en-GB" dirty="0"/>
          </a:p>
          <a:p>
            <a:r>
              <a:rPr lang="en-GB" dirty="0"/>
              <a:t>Intra-relational constraints involve a single relation: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NOT NULL</a:t>
            </a:r>
          </a:p>
          <a:p>
            <a:pPr lvl="2"/>
            <a:r>
              <a:rPr lang="en-GB" dirty="0"/>
              <a:t>In SQL, the special value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GB" dirty="0"/>
              <a:t> is used to mean “unknown”.</a:t>
            </a:r>
          </a:p>
          <a:p>
            <a:pPr lvl="2"/>
            <a:r>
              <a:rPr lang="en-GB" dirty="0"/>
              <a:t>A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NOT NULL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/>
              <a:t>constraint states that an attribute can never be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UNIQUE</a:t>
            </a:r>
            <a:r>
              <a:rPr lang="en-GB" dirty="0"/>
              <a:t> defines a key (i.e. the value stored in an attribute or a set of attributes cannot be repeated)</a:t>
            </a:r>
          </a:p>
          <a:p>
            <a:pPr lvl="2"/>
            <a:r>
              <a:rPr lang="en-GB" dirty="0"/>
              <a:t>for single attributes: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UNIQUE</a:t>
            </a:r>
            <a:r>
              <a:rPr lang="en-GB" dirty="0"/>
              <a:t>, after the domain </a:t>
            </a:r>
          </a:p>
          <a:p>
            <a:pPr lvl="2"/>
            <a:r>
              <a:rPr lang="en-GB" dirty="0"/>
              <a:t>for multiple attributes (as other constraints):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UNIQUE(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attribute_name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{,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attribute_name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} ) 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PRIMARY KEY</a:t>
            </a:r>
            <a:r>
              <a:rPr lang="en-GB" dirty="0"/>
              <a:t>: defines the primary key</a:t>
            </a:r>
          </a:p>
          <a:p>
            <a:pPr lvl="2"/>
            <a:r>
              <a:rPr lang="en-GB" dirty="0"/>
              <a:t>There can only be one primary key for a table</a:t>
            </a:r>
          </a:p>
          <a:p>
            <a:pPr lvl="2"/>
            <a:r>
              <a:rPr lang="en-GB" dirty="0"/>
              <a:t>This implies the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NOT NULL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/>
              <a:t>and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UNIQUE</a:t>
            </a:r>
            <a:r>
              <a:rPr lang="en-GB" dirty="0"/>
              <a:t> constraints</a:t>
            </a:r>
          </a:p>
          <a:p>
            <a:pPr lvl="2"/>
            <a:r>
              <a:rPr lang="en-GB" dirty="0"/>
              <a:t>Syntax is the same as for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316071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Intra-Relational Constraints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ga-IE" dirty="0"/>
              <a:t>Consider a table with the attributes </a:t>
            </a:r>
            <a:r>
              <a:rPr lang="ga-IE" b="1" dirty="0"/>
              <a:t>given_name</a:t>
            </a:r>
            <a:r>
              <a:rPr lang="ga-IE" dirty="0"/>
              <a:t> and </a:t>
            </a:r>
            <a:r>
              <a:rPr lang="ga-IE" b="1" dirty="0"/>
              <a:t>family_name</a:t>
            </a:r>
            <a:r>
              <a:rPr lang="ga-IE" dirty="0"/>
              <a:t>.</a:t>
            </a:r>
          </a:p>
          <a:p>
            <a:pPr lvl="3"/>
            <a:endParaRPr lang="ga-IE" b="1" dirty="0"/>
          </a:p>
          <a:p>
            <a:r>
              <a:rPr lang="ga-IE" dirty="0"/>
              <a:t>If we want to have the combination of these attributes be unique we first declare them.</a:t>
            </a:r>
          </a:p>
          <a:p>
            <a:pPr lvl="3"/>
            <a:endParaRPr lang="ga-IE" dirty="0"/>
          </a:p>
          <a:p>
            <a:r>
              <a:rPr lang="ga-IE" dirty="0"/>
              <a:t>Later in the other constraints section we add the constraint to state they should be unique.</a:t>
            </a:r>
          </a:p>
          <a:p>
            <a:endParaRPr lang="ga-IE" dirty="0"/>
          </a:p>
          <a:p>
            <a:pPr marL="0" indent="0">
              <a:buNone/>
            </a:pPr>
            <a:r>
              <a:rPr lang="ga-IE" b="1" dirty="0">
                <a:latin typeface="Courier New" charset="0"/>
                <a:ea typeface="Courier New" charset="0"/>
                <a:cs typeface="Courier New" charset="0"/>
              </a:rPr>
              <a:t>CREATE TABLE names 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given_name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VARCHAR(20) NOT NULL,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family_name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VARCHAR(20) NOT NULL,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UNIQUE(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given_name,family_name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);</a:t>
            </a: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75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Intra-Relational Constraints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ga-IE" b="1" dirty="0">
                <a:latin typeface="Courier New" charset="0"/>
                <a:ea typeface="Courier New" charset="0"/>
                <a:cs typeface="Courier New" charset="0"/>
              </a:rPr>
              <a:t>CREATE TABLE name 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given_name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VARCHAR(20) NOT NULL,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family_name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VARCHAR(20) NOT NULL,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UNIQUE(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given_name,family_name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);</a:t>
            </a: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r>
              <a:rPr lang="en-US" dirty="0"/>
              <a:t>Notice the difference between the above and the stricter definition below</a:t>
            </a:r>
          </a:p>
          <a:p>
            <a:endParaRPr lang="en-US" dirty="0"/>
          </a:p>
          <a:p>
            <a:pPr marL="0" indent="0">
              <a:buNone/>
            </a:pPr>
            <a:r>
              <a:rPr lang="ga-IE" b="1" dirty="0">
                <a:latin typeface="Courier New" charset="0"/>
                <a:ea typeface="Courier New" charset="0"/>
                <a:cs typeface="Courier New" charset="0"/>
              </a:rPr>
              <a:t>CREATE TABLE name 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given_name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VARCHAR(20) UNIQUE,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family_name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VARCHAR(20) UNIQUE );</a:t>
            </a: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20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AE13-B00B-484A-849B-C777E6BA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dirty="0"/>
              <a:t>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F28A-8476-A64B-B75E-1BB8EF6B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other useful feature is to create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dirty="0"/>
              <a:t> fields (attributes).</a:t>
            </a:r>
          </a:p>
          <a:p>
            <a:r>
              <a:rPr lang="en-US" dirty="0"/>
              <a:t>Often, a table will have a primary key that is 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type that has a unique identifier for each row.</a:t>
            </a:r>
          </a:p>
          <a:p>
            <a:pPr lvl="1"/>
            <a:r>
              <a:rPr lang="en-US" dirty="0"/>
              <a:t>This is not </a:t>
            </a:r>
            <a:r>
              <a:rPr lang="en-US" i="1" dirty="0"/>
              <a:t>always</a:t>
            </a:r>
            <a:r>
              <a:rPr lang="en-US" dirty="0"/>
              <a:t> a good idea, but is often useful.</a:t>
            </a:r>
          </a:p>
          <a:p>
            <a:r>
              <a:rPr lang="en-US" dirty="0"/>
              <a:t>If this is defined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dirty="0"/>
              <a:t>, then MySQL will automatically give the next available value to each row that is inserted (i.e. the first row has an ID of 1, then 2, etc.).</a:t>
            </a:r>
          </a:p>
          <a:p>
            <a:r>
              <a:rPr lang="en-US" dirty="0"/>
              <a:t>For this to happen automatically, we insert a new row with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value for this field. </a:t>
            </a:r>
          </a:p>
        </p:txBody>
      </p:sp>
    </p:spTree>
    <p:extLst>
      <p:ext uri="{BB962C8B-B14F-4D97-AF65-F5344CB8AC3E}">
        <p14:creationId xmlns:p14="http://schemas.microsoft.com/office/powerpoint/2010/main" val="324086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74E6-8254-F849-95DC-16DFD3F7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B47F-3992-1D43-A051-FA66F43E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animals (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id INT PRIMARY KEY AUTO_INCREMENT,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 VARCHAR(30)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value is inserted into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attribute, the next integer value will be used.</a:t>
            </a:r>
          </a:p>
          <a:p>
            <a:pPr lvl="1"/>
            <a:r>
              <a:rPr lang="en-US" dirty="0"/>
              <a:t>(actually it’s not quite this simple if data has been deleted: MySQL has a counter to remember the last automatic value it chose, and will increment this counter each time)</a:t>
            </a:r>
          </a:p>
        </p:txBody>
      </p:sp>
    </p:spTree>
    <p:extLst>
      <p:ext uri="{BB962C8B-B14F-4D97-AF65-F5344CB8AC3E}">
        <p14:creationId xmlns:p14="http://schemas.microsoft.com/office/powerpoint/2010/main" val="62580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statements: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…</a:t>
            </a:r>
            <a:r>
              <a:rPr lang="en-US" dirty="0"/>
              <a:t> (to change the attributes and/or constraints in the table: this is quit a powerful command with many options)</a:t>
            </a:r>
          </a:p>
          <a:p>
            <a:pPr lvl="2"/>
            <a:r>
              <a:rPr lang="en-US" dirty="0">
                <a:hlinkClick r:id="rId2"/>
              </a:rPr>
              <a:t>https://dev.mysql.com/doc/refman/8.0/en/alter-table.html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DATABASE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/>
              <a:t> (delete an entire database).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/>
              <a:t> (delete an entire table, including its contents).</a:t>
            </a:r>
          </a:p>
          <a:p>
            <a:endParaRPr lang="en-GB" dirty="0"/>
          </a:p>
          <a:p>
            <a:r>
              <a:rPr lang="en-GB" dirty="0"/>
              <a:t>Example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department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ADD COLUMN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numberoffices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INT;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 DROP COLUMN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date_of_birth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temptable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96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6FD8D-88E5-5D41-8CE0-D923D6EF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Inserting, Deleting and Updating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00E07-C0DB-B04C-900B-25A86AB56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2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/>
              <a:t>Syntax (two options):</a:t>
            </a:r>
          </a:p>
          <a:p>
            <a:pPr lvl="1"/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INSERT INTO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table_name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[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attribute_list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 ] VALUES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list_of_values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1"/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INSERT INTO </a:t>
            </a:r>
            <a:r>
              <a:rPr lang="en-GB" b="1" dirty="0" err="1">
                <a:latin typeface="Courier" charset="0"/>
                <a:ea typeface="Courier" charset="0"/>
                <a:cs typeface="Courier" charset="0"/>
              </a:rPr>
              <a:t>table_name</a:t>
            </a:r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 SELECT </a:t>
            </a: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…;</a:t>
            </a:r>
          </a:p>
          <a:p>
            <a:pPr lvl="1"/>
            <a:endParaRPr lang="en-GB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dirty="0"/>
              <a:t>Using values:</a:t>
            </a:r>
          </a:p>
          <a:p>
            <a:pPr lvl="1"/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INSERT INTO department (</a:t>
            </a:r>
            <a:r>
              <a:rPr lang="en-GB" b="1" dirty="0" err="1">
                <a:latin typeface="Courier" charset="0"/>
                <a:ea typeface="Courier" charset="0"/>
                <a:cs typeface="Courier" charset="0"/>
              </a:rPr>
              <a:t>deptno</a:t>
            </a:r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GB" b="1" dirty="0" err="1">
                <a:latin typeface="Courier" charset="0"/>
                <a:ea typeface="Courier" charset="0"/>
                <a:cs typeface="Courier" charset="0"/>
              </a:rPr>
              <a:t>deptname</a:t>
            </a:r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GB" b="1" dirty="0">
                <a:latin typeface="Courier" charset="0"/>
                <a:ea typeface="Courier" charset="0"/>
                <a:cs typeface="Courier" charset="0"/>
              </a:rPr>
            </a:br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   VALUES (13, 'Finance');</a:t>
            </a:r>
          </a:p>
          <a:p>
            <a:pPr lvl="1"/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INSERT INTO department VALUES (13 , 'Finance', 1234);</a:t>
            </a:r>
          </a:p>
          <a:p>
            <a:pPr lvl="1"/>
            <a:endParaRPr lang="en-GB" dirty="0"/>
          </a:p>
          <a:p>
            <a:r>
              <a:rPr lang="en-GB" dirty="0"/>
              <a:t>Using a query:</a:t>
            </a:r>
          </a:p>
          <a:p>
            <a:pPr lvl="1"/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INSERT INTO </a:t>
            </a:r>
            <a:r>
              <a:rPr lang="en-GB" b="1" dirty="0" err="1">
                <a:latin typeface="Courier" charset="0"/>
                <a:ea typeface="Courier" charset="0"/>
                <a:cs typeface="Courier" charset="0"/>
              </a:rPr>
              <a:t>londonproducts</a:t>
            </a:r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 (SELECT code, description FROM product WHERE </a:t>
            </a:r>
            <a:r>
              <a:rPr lang="en-GB" b="1" dirty="0" err="1">
                <a:latin typeface="Courier" charset="0"/>
                <a:ea typeface="Courier" charset="0"/>
                <a:cs typeface="Courier" charset="0"/>
              </a:rPr>
              <a:t>product_area</a:t>
            </a:r>
            <a:r>
              <a:rPr lang="en-GB" b="1" dirty="0">
                <a:latin typeface="Courier" charset="0"/>
                <a:ea typeface="Courier" charset="0"/>
                <a:cs typeface="Courier" charset="0"/>
              </a:rPr>
              <a:t> = 'London');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88107" y="2443795"/>
            <a:ext cx="278366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When inserting only some of the attributes, we must list the attribute we set.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8107" y="4724401"/>
            <a:ext cx="278366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E">
                <a:solidFill>
                  <a:schemeClr val="bg1"/>
                </a:solidFill>
              </a:rPr>
              <a:t>We don’t need to list the attributes if we’re inserting all of them.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76007" y="3043959"/>
            <a:ext cx="712100" cy="7673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5" idx="1"/>
          </p:cNvCxnSpPr>
          <p:nvPr/>
        </p:nvCxnSpPr>
        <p:spPr>
          <a:xfrm flipH="1" flipV="1">
            <a:off x="4149969" y="4724401"/>
            <a:ext cx="1838138" cy="4616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43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ordering of the attributes (if present) and of values is meaningful (first value with the first attribute, and so on). </a:t>
            </a:r>
          </a:p>
          <a:p>
            <a:endParaRPr lang="en-US" dirty="0"/>
          </a:p>
          <a:p>
            <a:r>
              <a:rPr lang="en-US" dirty="0"/>
              <a:t>If we don’t include an attribute list, all the attributes in the table are considered, in the same order as in the table definition. </a:t>
            </a:r>
          </a:p>
          <a:p>
            <a:endParaRPr lang="en-US" dirty="0"/>
          </a:p>
          <a:p>
            <a:r>
              <a:rPr lang="en-US" dirty="0"/>
              <a:t>If the attribute list does not contain all the table’s attributes, the remaining attributes are assigned the default value (if defined) or the null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1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57F0-0B23-3E4E-A89B-E9DE854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Pronouncing “SQL”?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30C49-FF40-F741-B2DF-146D57C55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45996"/>
            <a:ext cx="9164045" cy="4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6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Multiple Rows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0156" cy="487680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It is also possible to insert multiple rows in the same query.</a:t>
            </a:r>
          </a:p>
          <a:p>
            <a:pPr lvl="1"/>
            <a:r>
              <a:rPr lang="en-IE" dirty="0"/>
              <a:t>This will be faster than using a separate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IE" dirty="0"/>
              <a:t> statement for each row.</a:t>
            </a:r>
            <a:endParaRPr lang="en-GB" dirty="0"/>
          </a:p>
          <a:p>
            <a:r>
              <a:rPr lang="en-GB" dirty="0"/>
              <a:t>With attribute list</a:t>
            </a:r>
          </a:p>
          <a:p>
            <a:pPr lvl="1"/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INSERT INTO department (</a:t>
            </a:r>
            <a:r>
              <a:rPr lang="en-GB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deptno</a:t>
            </a:r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GB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deptname</a:t>
            </a:r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GB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managernumber</a:t>
            </a:r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VALUES (13, 'Finance', 1234),</a:t>
            </a:r>
            <a:b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(18, 'Human Resources', 8888),</a:t>
            </a:r>
            <a:b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(19, 'Production', 7897);</a:t>
            </a:r>
          </a:p>
          <a:p>
            <a:pPr lvl="1"/>
            <a:endParaRPr lang="en-GB" sz="1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dirty="0"/>
              <a:t>Without attribute list</a:t>
            </a:r>
          </a:p>
          <a:p>
            <a:pPr lvl="1"/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INSERT INTO department VALUES</a:t>
            </a:r>
            <a:b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(13, 'Finance', 'Raglan Road', 'D3' , 1234),</a:t>
            </a:r>
            <a:b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(18, 'Human Resources', 'Wexford St.', 'D1', 8888),</a:t>
            </a:r>
            <a:b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(19, 'Production' 'South Circular Road', 'D5', 7897);</a:t>
            </a: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86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 WHERE condition ] </a:t>
            </a:r>
          </a:p>
          <a:p>
            <a:endParaRPr lang="en-US" dirty="0"/>
          </a:p>
          <a:p>
            <a:r>
              <a:rPr lang="en-US" dirty="0"/>
              <a:t>Remove the production department: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DELETE FROM department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deptname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'Production';</a:t>
            </a:r>
          </a:p>
          <a:p>
            <a:endParaRPr lang="en-US" dirty="0"/>
          </a:p>
          <a:p>
            <a:r>
              <a:rPr lang="en-US" dirty="0"/>
              <a:t>Remove the departments without employees: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DELETE FROM department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NOT IN (SELECT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FROM employee);</a:t>
            </a:r>
          </a:p>
          <a:p>
            <a:pPr lvl="1"/>
            <a:endParaRPr lang="en-US" dirty="0"/>
          </a:p>
          <a:p>
            <a:r>
              <a:rPr lang="en-US" dirty="0"/>
              <a:t>The delete statement removes from the table all the tuples that satisfy the condition.</a:t>
            </a:r>
          </a:p>
          <a:p>
            <a:pPr lvl="1"/>
            <a:r>
              <a:rPr lang="en-US" dirty="0"/>
              <a:t>The WHERE clause works in the same way as a SELECT statement, but all matching rows are deleted.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85210" y="533400"/>
            <a:ext cx="242887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Note the IN statement here: it tests if a value </a:t>
            </a:r>
            <a:r>
              <a:rPr lang="en-IE">
                <a:solidFill>
                  <a:schemeClr val="bg1"/>
                </a:solidFill>
              </a:rPr>
              <a:t>is contained in a set of values.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942966" y="1747880"/>
            <a:ext cx="372234" cy="2362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removal may produce deletions from other tables if a referential integrity constraint with cascade policy has been defined.</a:t>
            </a:r>
          </a:p>
          <a:p>
            <a:endParaRPr lang="en-US" dirty="0"/>
          </a:p>
          <a:p>
            <a:r>
              <a:rPr lang="en-US" dirty="0"/>
              <a:t>If there is no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clause, delete removes </a:t>
            </a:r>
            <a:r>
              <a:rPr lang="en-US" b="1" dirty="0"/>
              <a:t>all</a:t>
            </a:r>
            <a:r>
              <a:rPr lang="en-US" dirty="0"/>
              <a:t> the rows in the table.</a:t>
            </a:r>
          </a:p>
          <a:p>
            <a:endParaRPr lang="en-US" dirty="0"/>
          </a:p>
          <a:p>
            <a:r>
              <a:rPr lang="en-US" dirty="0"/>
              <a:t>To remove all the rows from Departments (the table will still exist, but be empty)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DELETE FROM department;</a:t>
            </a:r>
          </a:p>
          <a:p>
            <a:pPr lvl="1"/>
            <a:endParaRPr lang="en-US" dirty="0"/>
          </a:p>
          <a:p>
            <a:r>
              <a:rPr lang="en-US" dirty="0"/>
              <a:t>To remove table departments completely (including the definition of the table)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DROP TABLE department;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129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E642-0756-0245-BD9B-D1E5A1F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09E-F5C0-914B-B30B-15DC6973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deleting one row from a table, we should use the primary key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clause.</a:t>
            </a:r>
          </a:p>
          <a:p>
            <a:r>
              <a:rPr lang="en-US" dirty="0"/>
              <a:t>The whole reason we have primary keys is to uniquely identify a row of data. Using other attributes for deleting things means there is a risk of also deleting other rows accidentally.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lecturers WHERE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name='David Lillis';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What if two lecturers have the same name? Use the primary key instead (e.g.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staff_id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).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0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584"/>
            <a:ext cx="8229600" cy="990600"/>
          </a:xfrm>
        </p:spPr>
        <p:txBody>
          <a:bodyPr/>
          <a:lstStyle/>
          <a:p>
            <a:r>
              <a:rPr lang="en-GB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22064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UPDATE statement is used to change the attributes of tuples that have already been inserted into a table.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UPDATE </a:t>
            </a:r>
            <a:r>
              <a:rPr lang="en-US" sz="22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table_name</a:t>
            </a:r>
            <a:br>
              <a:rPr lang="en-U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SET attribute = &lt;</a:t>
            </a:r>
            <a:r>
              <a:rPr lang="en-US" sz="22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expression|SELECT</a:t>
            </a:r>
            <a:r>
              <a:rPr lang="is-I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…</a:t>
            </a:r>
            <a:r>
              <a:rPr lang="en-U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|NULL|DEFAULT&gt;</a:t>
            </a:r>
            <a:br>
              <a:rPr lang="en-U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{, attribute = &lt;</a:t>
            </a:r>
            <a:r>
              <a:rPr lang="en-US" sz="22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expression|SELECT</a:t>
            </a:r>
            <a:r>
              <a:rPr lang="is-I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…</a:t>
            </a:r>
            <a:r>
              <a:rPr lang="en-U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|NULL|DEFAULT&gt;} 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 WHERE condition ];</a:t>
            </a:r>
          </a:p>
          <a:p>
            <a:endParaRPr lang="en-US" dirty="0"/>
          </a:p>
          <a:p>
            <a:r>
              <a:rPr lang="en-US" dirty="0"/>
              <a:t>Set the salary of employee 1555 to 54000: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UPDATE employee SET salary=54000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empno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=1555;</a:t>
            </a:r>
          </a:p>
          <a:p>
            <a:endParaRPr lang="en-US" dirty="0"/>
          </a:p>
          <a:p>
            <a:r>
              <a:rPr lang="en-US" dirty="0"/>
              <a:t>Give all employees of department number 20 a 5% increase in salary (</a:t>
            </a:r>
            <a:r>
              <a:rPr lang="en-US" sz="2200" dirty="0"/>
              <a:t>UPDATE changes every tuple that matches the WHERE clause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UPDATE employee SET salary=salary*1.05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=20;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1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SQL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database management systems will implement different components of the language.</a:t>
            </a:r>
          </a:p>
          <a:p>
            <a:endParaRPr lang="en-US" sz="2800" dirty="0"/>
          </a:p>
          <a:p>
            <a:pPr lvl="1"/>
            <a:r>
              <a:rPr lang="en-US" sz="2000" dirty="0"/>
              <a:t>We will focus on the version of SQL supported by MySQL.</a:t>
            </a:r>
          </a:p>
          <a:p>
            <a:pPr lvl="2"/>
            <a:r>
              <a:rPr lang="en-US" sz="1850" dirty="0"/>
              <a:t>MySQL manual: </a:t>
            </a:r>
            <a:r>
              <a:rPr lang="en-US" sz="1850" dirty="0">
                <a:hlinkClick r:id="rId2"/>
              </a:rPr>
              <a:t>http://dev.mysql.com/doc/refman/8.0/en/</a:t>
            </a:r>
            <a:endParaRPr lang="en-US" sz="1850" dirty="0"/>
          </a:p>
          <a:p>
            <a:pPr lvl="2"/>
            <a:endParaRPr lang="en-US" sz="1850" dirty="0"/>
          </a:p>
          <a:p>
            <a:pPr lvl="1"/>
            <a:r>
              <a:rPr lang="en-US" sz="2000" dirty="0"/>
              <a:t>However, we will also see some features of other RDBMS systems that MySQL does not support.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9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28F3-4B80-D24A-817A-E3AFE21B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MySQL and Logging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DA4C-CEDD-8B4D-9CB4-35366CFD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for installing MySQL on Windows and Mac are available on Moodle.</a:t>
            </a:r>
          </a:p>
          <a:p>
            <a:endParaRPr lang="en-US" dirty="0"/>
          </a:p>
          <a:p>
            <a:r>
              <a:rPr lang="en-US" dirty="0"/>
              <a:t>You should have installed MySQL and be able to log in before the first lab.</a:t>
            </a:r>
          </a:p>
        </p:txBody>
      </p:sp>
    </p:spTree>
    <p:extLst>
      <p:ext uri="{BB962C8B-B14F-4D97-AF65-F5344CB8AC3E}">
        <p14:creationId xmlns:p14="http://schemas.microsoft.com/office/powerpoint/2010/main" val="234976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F7EF0-1619-014F-BEB0-64E61143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MySQL: Creating databases and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CDC0A-E641-EC40-81F8-D243586F4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Creating, Using and Viewing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When you log in to MySQL, the first thing you must do is select a database to use.</a:t>
            </a:r>
          </a:p>
          <a:p>
            <a:r>
              <a:rPr lang="en-IE" sz="2400" dirty="0"/>
              <a:t>Each database consists of a group of tables (relations) that make up the database.</a:t>
            </a:r>
          </a:p>
          <a:p>
            <a:r>
              <a:rPr lang="en-IE" sz="2400" dirty="0"/>
              <a:t>You can find a list of databases using the following command: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SHOW DATABASES;</a:t>
            </a:r>
          </a:p>
          <a:p>
            <a:r>
              <a:rPr lang="en-IE" sz="2400" dirty="0"/>
              <a:t>To create a new database (e.g. named “</a:t>
            </a:r>
            <a:r>
              <a:rPr lang="en-IE" sz="2400" dirty="0" err="1"/>
              <a:t>my_db</a:t>
            </a:r>
            <a:r>
              <a:rPr lang="en-IE" sz="2400" dirty="0"/>
              <a:t>”):</a:t>
            </a:r>
          </a:p>
          <a:p>
            <a:pPr lvl="1"/>
            <a:r>
              <a:rPr lang="en-IE" sz="1800" dirty="0">
                <a:latin typeface="Courier" charset="0"/>
                <a:ea typeface="Courier" charset="0"/>
                <a:cs typeface="Courier" charset="0"/>
              </a:rPr>
              <a:t>CREATE DATABASE </a:t>
            </a:r>
            <a:r>
              <a:rPr lang="en-IE" sz="1800" dirty="0" err="1">
                <a:latin typeface="Courier" charset="0"/>
                <a:ea typeface="Courier" charset="0"/>
                <a:cs typeface="Courier" charset="0"/>
              </a:rPr>
              <a:t>my_db</a:t>
            </a:r>
            <a:r>
              <a:rPr lang="en-IE" sz="1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IE" sz="2400" dirty="0"/>
              <a:t>To select a database (e.g. named “</a:t>
            </a:r>
            <a:r>
              <a:rPr lang="en-IE" sz="2400" dirty="0" err="1"/>
              <a:t>my_db</a:t>
            </a:r>
            <a:r>
              <a:rPr lang="en-IE" sz="2400" dirty="0"/>
              <a:t>”):</a:t>
            </a:r>
          </a:p>
          <a:p>
            <a:pPr lvl="1"/>
            <a:r>
              <a:rPr lang="en-IE" sz="1800" dirty="0">
                <a:latin typeface="Courier" charset="0"/>
                <a:ea typeface="Courier" charset="0"/>
                <a:cs typeface="Courier" charset="0"/>
              </a:rPr>
              <a:t>USE </a:t>
            </a:r>
            <a:r>
              <a:rPr lang="en-IE" sz="1800" dirty="0" err="1">
                <a:latin typeface="Courier" charset="0"/>
                <a:ea typeface="Courier" charset="0"/>
                <a:cs typeface="Courier" charset="0"/>
              </a:rPr>
              <a:t>my_db</a:t>
            </a:r>
            <a:r>
              <a:rPr lang="en-IE" sz="18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593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tables are in my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After selecting a database to use, you can see a list of tables (relations) in that database: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SHOW TABLES;</a:t>
            </a:r>
          </a:p>
          <a:p>
            <a:pPr lvl="2"/>
            <a:r>
              <a:rPr lang="en-IE" dirty="0"/>
              <a:t>For a new database, it will display the message “Empty Set”.</a:t>
            </a:r>
          </a:p>
          <a:p>
            <a:pPr lvl="2"/>
            <a:endParaRPr lang="en-IE" dirty="0"/>
          </a:p>
          <a:p>
            <a:r>
              <a:rPr lang="en-IE" dirty="0"/>
              <a:t>If you want to see the schema of a table, use the “describe” command (e.g. for a table called “</a:t>
            </a:r>
            <a:r>
              <a:rPr lang="en-IE" dirty="0" err="1"/>
              <a:t>my_table</a:t>
            </a:r>
            <a:r>
              <a:rPr lang="en-IE" dirty="0"/>
              <a:t>”):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DESCRIBE </a:t>
            </a:r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my_table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1"/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IE" dirty="0"/>
              <a:t>Next, we will think about how to create a table, but first we must consider the attributes that are used in it.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238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have previously discussed the concept of a </a:t>
            </a:r>
            <a:r>
              <a:rPr lang="en-GB" sz="2400" b="1" dirty="0"/>
              <a:t>domain</a:t>
            </a:r>
            <a:r>
              <a:rPr lang="en-GB" sz="2400" dirty="0"/>
              <a:t>: the set of all possible values that an attribute may contain.</a:t>
            </a:r>
          </a:p>
          <a:p>
            <a:pPr lvl="1"/>
            <a:r>
              <a:rPr lang="en-GB" sz="2100" dirty="0"/>
              <a:t>Frequently defined as a data type.</a:t>
            </a:r>
          </a:p>
          <a:p>
            <a:pPr lvl="3"/>
            <a:endParaRPr lang="en-GB" sz="1600" dirty="0"/>
          </a:p>
          <a:p>
            <a:r>
              <a:rPr lang="en-GB" sz="2400" dirty="0"/>
              <a:t>When using standard SQL we must understand the different domains and how they are defined.</a:t>
            </a:r>
          </a:p>
          <a:p>
            <a:pPr lvl="3"/>
            <a:endParaRPr lang="en-GB" sz="1600" dirty="0"/>
          </a:p>
          <a:p>
            <a:r>
              <a:rPr lang="en-GB" sz="2400" dirty="0"/>
              <a:t>Some implementations may use different domains, or have different names for similar domains.</a:t>
            </a:r>
          </a:p>
          <a:p>
            <a:pPr lvl="3"/>
            <a:endParaRPr lang="en-GB" sz="1600" dirty="0"/>
          </a:p>
          <a:p>
            <a:r>
              <a:rPr lang="en-GB" sz="2400" dirty="0"/>
              <a:t>There are two categories of domains</a:t>
            </a:r>
          </a:p>
          <a:p>
            <a:pPr lvl="1"/>
            <a:r>
              <a:rPr lang="en-GB" sz="1800" dirty="0"/>
              <a:t>Elementary (predefined by the standard)</a:t>
            </a:r>
          </a:p>
          <a:p>
            <a:pPr lvl="1"/>
            <a:r>
              <a:rPr lang="en-GB" sz="1800" dirty="0"/>
              <a:t>User-defined (not supported by MySQL)</a:t>
            </a:r>
          </a:p>
        </p:txBody>
      </p:sp>
    </p:spTree>
    <p:extLst>
      <p:ext uri="{BB962C8B-B14F-4D97-AF65-F5344CB8AC3E}">
        <p14:creationId xmlns:p14="http://schemas.microsoft.com/office/powerpoint/2010/main" val="284890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ve-BDIC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e-BDIC" id="{2CF73B6D-54F8-C541-89CC-7F63DAA62793}" vid="{6FE9E39E-C0C0-2C43-BE68-8807ED2A88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Dave-BDIC</Template>
  <TotalTime>9383</TotalTime>
  <Words>2300</Words>
  <Application>Microsoft Macintosh PowerPoint</Application>
  <PresentationFormat>On-screen Show (4:3)</PresentationFormat>
  <Paragraphs>302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Gill Sans</vt:lpstr>
      <vt:lpstr>Helvetica</vt:lpstr>
      <vt:lpstr>Helvetica Neue</vt:lpstr>
      <vt:lpstr>Dave-BDIC</vt:lpstr>
      <vt:lpstr>Lecture 3: Structured Query Language (SQL)</vt:lpstr>
      <vt:lpstr>SQL</vt:lpstr>
      <vt:lpstr>Pronouncing “SQL”?</vt:lpstr>
      <vt:lpstr>Different SQL Versions</vt:lpstr>
      <vt:lpstr>Installing MySQL and Logging in…</vt:lpstr>
      <vt:lpstr>MySQL: Creating databases and tables</vt:lpstr>
      <vt:lpstr>Creating, Using and Viewing Databases</vt:lpstr>
      <vt:lpstr>What tables are in my database?</vt:lpstr>
      <vt:lpstr>Domains</vt:lpstr>
      <vt:lpstr>Characters and Strings</vt:lpstr>
      <vt:lpstr>Characters and Strings, continued.</vt:lpstr>
      <vt:lpstr>Numeric Types</vt:lpstr>
      <vt:lpstr>Numeric Types: Be Careful!</vt:lpstr>
      <vt:lpstr>Date and Time</vt:lpstr>
      <vt:lpstr>User Defined Domains</vt:lpstr>
      <vt:lpstr>User Defined Domains</vt:lpstr>
      <vt:lpstr>Default Values</vt:lpstr>
      <vt:lpstr>Tables</vt:lpstr>
      <vt:lpstr>Table Example</vt:lpstr>
      <vt:lpstr>Constraints</vt:lpstr>
      <vt:lpstr>Intra-Relational Constraints </vt:lpstr>
      <vt:lpstr>Example of Intra-Relational Constraints </vt:lpstr>
      <vt:lpstr>Example of Intra-Relational Constraints </vt:lpstr>
      <vt:lpstr>AUTO_INCREMENT fields</vt:lpstr>
      <vt:lpstr>AUTO_INCREMENT Example</vt:lpstr>
      <vt:lpstr>Changing the Schema</vt:lpstr>
      <vt:lpstr>Inserting, Deleting and Updating Data</vt:lpstr>
      <vt:lpstr>Inserting Data</vt:lpstr>
      <vt:lpstr>Inserting Data</vt:lpstr>
      <vt:lpstr>Inserting Multiple Rows of Data</vt:lpstr>
      <vt:lpstr>Deleting Data</vt:lpstr>
      <vt:lpstr>Deleting Data</vt:lpstr>
      <vt:lpstr>Deleting Data</vt:lpstr>
      <vt:lpstr>Updating Data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Russell</dc:creator>
  <cp:lastModifiedBy>David Lillis</cp:lastModifiedBy>
  <cp:revision>431</cp:revision>
  <dcterms:created xsi:type="dcterms:W3CDTF">2013-09-10T03:54:02Z</dcterms:created>
  <dcterms:modified xsi:type="dcterms:W3CDTF">2019-03-03T14:44:28Z</dcterms:modified>
</cp:coreProperties>
</file>