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363" r:id="rId2"/>
    <p:sldId id="381" r:id="rId3"/>
    <p:sldId id="366" r:id="rId4"/>
    <p:sldId id="367" r:id="rId5"/>
    <p:sldId id="368" r:id="rId6"/>
    <p:sldId id="369" r:id="rId7"/>
    <p:sldId id="383" r:id="rId8"/>
    <p:sldId id="384" r:id="rId9"/>
    <p:sldId id="385" r:id="rId10"/>
    <p:sldId id="365" r:id="rId11"/>
    <p:sldId id="387" r:id="rId12"/>
    <p:sldId id="388" r:id="rId13"/>
    <p:sldId id="389" r:id="rId14"/>
    <p:sldId id="386" r:id="rId15"/>
    <p:sldId id="390" r:id="rId16"/>
    <p:sldId id="372" r:id="rId17"/>
    <p:sldId id="307" r:id="rId18"/>
    <p:sldId id="373" r:id="rId19"/>
    <p:sldId id="374" r:id="rId20"/>
    <p:sldId id="313" r:id="rId21"/>
    <p:sldId id="314" r:id="rId22"/>
    <p:sldId id="31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7" autoAdjust="0"/>
    <p:restoredTop sz="67476" autoAdjust="0"/>
  </p:normalViewPr>
  <p:slideViewPr>
    <p:cSldViewPr snapToGrid="0" snapToObjects="1">
      <p:cViewPr varScale="1">
        <p:scale>
          <a:sx n="81" d="100"/>
          <a:sy n="81" d="100"/>
        </p:scale>
        <p:origin x="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8DE28-81B9-0D43-926D-812EB4DAD32C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5EF2-58E6-0E44-848B-7B0136145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2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>
                <a:latin typeface="Courier" pitchFamily="2" charset="0"/>
              </a:rPr>
              <a:t>mysql</a:t>
            </a:r>
            <a:r>
              <a:rPr lang="en-IE" dirty="0">
                <a:latin typeface="Courier" pitchFamily="2" charset="0"/>
              </a:rPr>
              <a:t>&gt; SELECT salary FROM employees WHERE job = 'Technician';</a:t>
            </a:r>
          </a:p>
          <a:p>
            <a:r>
              <a:rPr lang="en-IE" dirty="0">
                <a:latin typeface="Courier" pitchFamily="2" charset="0"/>
              </a:rPr>
              <a:t>+--------+</a:t>
            </a:r>
          </a:p>
          <a:p>
            <a:r>
              <a:rPr lang="en-IE" dirty="0">
                <a:latin typeface="Courier" pitchFamily="2" charset="0"/>
              </a:rPr>
              <a:t>| salary |</a:t>
            </a:r>
          </a:p>
          <a:p>
            <a:r>
              <a:rPr lang="en-IE" dirty="0">
                <a:latin typeface="Courier" pitchFamily="2" charset="0"/>
              </a:rPr>
              <a:t>+--------+</a:t>
            </a:r>
          </a:p>
          <a:p>
            <a:r>
              <a:rPr lang="en-IE" dirty="0">
                <a:latin typeface="Courier" pitchFamily="2" charset="0"/>
              </a:rPr>
              <a:t>|  25000 |</a:t>
            </a:r>
          </a:p>
          <a:p>
            <a:r>
              <a:rPr lang="en-IE" dirty="0">
                <a:latin typeface="Courier" pitchFamily="2" charset="0"/>
              </a:rPr>
              <a:t>+--------+</a:t>
            </a:r>
          </a:p>
          <a:p>
            <a:r>
              <a:rPr lang="en-IE" dirty="0">
                <a:latin typeface="Courier" pitchFamily="2" charset="0"/>
              </a:rPr>
              <a:t>1 row in set (0.00 sec)</a:t>
            </a:r>
          </a:p>
          <a:p>
            <a:endParaRPr lang="en-IE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mysql</a:t>
            </a:r>
            <a:r>
              <a:rPr lang="en-US" dirty="0">
                <a:latin typeface="Courier" pitchFamily="2" charset="0"/>
              </a:rPr>
              <a:t>&gt; SELECT * FROM employees WHERE job = 'Manager';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</a:t>
            </a:r>
            <a:r>
              <a:rPr lang="en-US" dirty="0" err="1">
                <a:latin typeface="Courier" pitchFamily="2" charset="0"/>
              </a:rPr>
              <a:t>emp_no</a:t>
            </a:r>
            <a:r>
              <a:rPr lang="en-US" dirty="0">
                <a:latin typeface="Courier" pitchFamily="2" charset="0"/>
              </a:rPr>
              <a:t> | name             | job     | salary | </a:t>
            </a:r>
            <a:r>
              <a:rPr lang="en-US" dirty="0" err="1">
                <a:latin typeface="Courier" pitchFamily="2" charset="0"/>
              </a:rPr>
              <a:t>dept_no</a:t>
            </a:r>
            <a:r>
              <a:rPr lang="en-US" dirty="0">
                <a:latin typeface="Courier" pitchFamily="2" charset="0"/>
              </a:rPr>
              <a:t> | </a:t>
            </a:r>
            <a:r>
              <a:rPr lang="en-US" dirty="0" err="1">
                <a:latin typeface="Courier" pitchFamily="2" charset="0"/>
              </a:rPr>
              <a:t>join_date</a:t>
            </a:r>
            <a:r>
              <a:rPr lang="en-US" dirty="0">
                <a:latin typeface="Courier" pitchFamily="2" charset="0"/>
              </a:rPr>
              <a:t> 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1345   | Ronan O'Gara     | Manager |  29000 | 30      | 2018-12-25 |</a:t>
            </a:r>
          </a:p>
          <a:p>
            <a:r>
              <a:rPr lang="en-US" dirty="0">
                <a:latin typeface="Courier" pitchFamily="2" charset="0"/>
              </a:rPr>
              <a:t>| 1899   | Brian O'Driscoll | Manager |  45000 | 20      | 1998-02-27 |</a:t>
            </a:r>
          </a:p>
          <a:p>
            <a:r>
              <a:rPr lang="en-US" dirty="0">
                <a:latin typeface="Courier" pitchFamily="2" charset="0"/>
              </a:rPr>
              <a:t>| 4567   | Jamie </a:t>
            </a:r>
            <a:r>
              <a:rPr lang="en-US" dirty="0" err="1">
                <a:latin typeface="Courier" pitchFamily="2" charset="0"/>
              </a:rPr>
              <a:t>Heaslip</a:t>
            </a:r>
            <a:r>
              <a:rPr lang="en-US" dirty="0">
                <a:latin typeface="Courier" pitchFamily="2" charset="0"/>
              </a:rPr>
              <a:t>    | Manager |  47000 | 10      | 2004-10-21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3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1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name,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employees, departments WHERE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employees.dept_no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departments.dept_no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Training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Brendan Macken   | Design  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Ronan O'Gara     | Implementation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Sean O'Brien     | Design  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Denis Hickey     | Implementation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Brian O'Driscoll | Design  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Peter Stringer   | Implementation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| Training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   | Training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(0.01 sec)</a:t>
            </a:r>
          </a:p>
          <a:p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name,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FROM employees AS e, departments AS d   WHERE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d.dept_no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Training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Brendan Macken   | Design  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Ronan O'Gara     | Implementation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Sean O'Brien     | Design  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Denis Hickey     | Implementation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Brian O'Driscoll | Design  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Peter Stringer   | Implementation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| Training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   | Training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employees AS e, departments AS d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Training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Brendan Macken   | Design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Ronan O'Gara     | Implementation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O'Brien     | Design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Denis Hickey     | Implementation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Brian O'Driscoll | Design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Peter Stringer   | Implementation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Training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   | Training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 FROM employees AS e, departments AS d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d.division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'D1'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d.office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'Lansdowne';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3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&gt; SELECT name FROM employees AS e, departments AS d WHERE </a:t>
            </a:r>
            <a:r>
              <a:rPr lang="en-US" dirty="0" err="1"/>
              <a:t>e.dept_no</a:t>
            </a:r>
            <a:r>
              <a:rPr lang="en-US" dirty="0"/>
              <a:t> = </a:t>
            </a:r>
            <a:r>
              <a:rPr lang="en-US" dirty="0" err="1"/>
              <a:t>d.dept_no</a:t>
            </a:r>
            <a:r>
              <a:rPr lang="en-US" dirty="0"/>
              <a:t> AND (</a:t>
            </a:r>
            <a:r>
              <a:rPr lang="en-US" dirty="0" err="1"/>
              <a:t>d.office</a:t>
            </a:r>
            <a:r>
              <a:rPr lang="en-US" dirty="0"/>
              <a:t> = 'Belfield' OR </a:t>
            </a:r>
            <a:r>
              <a:rPr lang="en-US" dirty="0" err="1"/>
              <a:t>d.office</a:t>
            </a:r>
            <a:r>
              <a:rPr lang="en-US" dirty="0"/>
              <a:t> = 'Lansdowne');</a:t>
            </a:r>
          </a:p>
          <a:p>
            <a:r>
              <a:rPr lang="en-US" dirty="0"/>
              <a:t>+------------------+</a:t>
            </a:r>
          </a:p>
          <a:p>
            <a:r>
              <a:rPr lang="en-US" dirty="0"/>
              <a:t>| name             |</a:t>
            </a:r>
          </a:p>
          <a:p>
            <a:r>
              <a:rPr lang="en-US" dirty="0"/>
              <a:t>+------------------+</a:t>
            </a:r>
          </a:p>
          <a:p>
            <a:r>
              <a:rPr lang="en-US" dirty="0"/>
              <a:t>| Sean Russell     |</a:t>
            </a:r>
          </a:p>
          <a:p>
            <a:r>
              <a:rPr lang="en-US" dirty="0"/>
              <a:t>| Brendan Macken   |</a:t>
            </a:r>
          </a:p>
          <a:p>
            <a:r>
              <a:rPr lang="en-US" dirty="0"/>
              <a:t>| Sean O'Brien     |</a:t>
            </a:r>
          </a:p>
          <a:p>
            <a:r>
              <a:rPr lang="en-US" dirty="0"/>
              <a:t>| Brian O'Driscoll |</a:t>
            </a:r>
          </a:p>
          <a:p>
            <a:r>
              <a:rPr lang="en-US" dirty="0"/>
              <a:t>| Jamie </a:t>
            </a:r>
            <a:r>
              <a:rPr lang="en-US" dirty="0" err="1"/>
              <a:t>Heaslip</a:t>
            </a:r>
            <a:r>
              <a:rPr lang="en-US" dirty="0"/>
              <a:t>    |</a:t>
            </a:r>
          </a:p>
          <a:p>
            <a:r>
              <a:rPr lang="en-US" dirty="0"/>
              <a:t>| Leo Cullen       |</a:t>
            </a:r>
          </a:p>
          <a:p>
            <a:r>
              <a:rPr lang="en-US" dirty="0"/>
              <a:t>+------------------+</a:t>
            </a:r>
          </a:p>
          <a:p>
            <a:r>
              <a:rPr lang="en-US" dirty="0"/>
              <a:t>6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5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FROM departments WHERE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manager_no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NULL;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| Strategy  |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FROM departments WHERE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manager_no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  |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| Training       |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| Design         |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| Implementation |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3 rows in set (0.00 sec)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43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job FROM employees;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job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Trainer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Technician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Manager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Designer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Architect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Manager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Designer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Manager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Trainer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(0.00 sec)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DISTINCT job FROM employees;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job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Trainer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Technician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Manager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Designer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Architect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employees WHERE job='Manager' AND salary&gt;=30000;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+--------+------------------+---------+--------+---------+------------+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  | job     | salary 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+--------+------------------+---------+--------+---------+------------+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1899   | Brian O'Driscoll | Manager |  45000 | 20      | 1998-02-27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4567   | Jamie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| Manager |  47000 | 10      | 2004-10-21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+--------+------------------+---------+--------+---------+------------+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</a:p>
          <a:p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employees WHERE job &lt;&gt; 'Manager';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+--------+----------------+------------+--------+---------+------------+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| job        | salary 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+--------+----------------+------------+--------+---------+------------+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1234   | Sean Russell   | Trainer    |  50000 | 10      | 2018-03-01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1238   | Brendan Macken | Technician |  25000 | 20      | 2001-09-10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1555   | Sean O'Brien   | Designer   |  50000 | 20      | 1999-06-24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1585   | Denis Hickey   | Architect  |  20000 | 30      | 2009-08-07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2525   | Peter Stringer | Designer   |  25000 | 30      | 2017-01-16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6542   | Leo Cullen     | Trainer    |  45000 | 10      | 2012-12-01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+--------+----------------+------------+--------+---------+------------+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6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employees WHERE job='Manager' AND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='10'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='20');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  | job     | salary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1899   | Brian O'Driscoll | Manager |  45000 | 20      | 1998-02-27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4567   | Jamie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Manager |  47000 | 10      | 2004-10-21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employees WHERE salary BETWEEN 25000 AND 40000;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| job        | salary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1238   | Brendan Macken | Technician |  25000 | 20      | 2001-09-10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1345   | Ronan O'Gara   | Manager    |  29000 | 30      | 2018-12-25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2525   | Peter Stringer | Designer   |  25000 | 30      | 2017-01-16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rows in set (0.00 sec)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employees WHERE job IN ('Trainer', 'Designer', 'Architect');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| job       | salary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1234   | Sean Russell   | Trainer   |  50000 | 10      | 2018-03-01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1555   | Sean O'Brien   | Designer  |  50000 | 20      | 1999-06-24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1585   | Denis Hickey   | Architect |  20000 | 30      | 2009-08-07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2525   | Peter Stringer | Designer  |  25000 | 30      | 2017-01-16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6542   | Leo Cullen     | Trainer   |  45000 | 10      | 2012-12-01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mysql</a:t>
            </a:r>
            <a:r>
              <a:rPr lang="en-US" dirty="0">
                <a:latin typeface="Courier" pitchFamily="2" charset="0"/>
              </a:rPr>
              <a:t>&gt; SELECT * FROM employees WHERE name LIKE '_e%';</a:t>
            </a:r>
          </a:p>
          <a:p>
            <a:r>
              <a:rPr lang="en-US" dirty="0">
                <a:latin typeface="Courier" pitchFamily="2" charset="0"/>
              </a:rPr>
              <a:t>+--------+----------------+-----------+--------+---------+------------+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</a:t>
            </a:r>
            <a:r>
              <a:rPr lang="en-US" dirty="0" err="1">
                <a:latin typeface="Courier" pitchFamily="2" charset="0"/>
              </a:rPr>
              <a:t>emp_no</a:t>
            </a:r>
            <a:r>
              <a:rPr lang="en-US" dirty="0">
                <a:latin typeface="Courier" pitchFamily="2" charset="0"/>
              </a:rPr>
              <a:t> | name           | job       | salary | </a:t>
            </a:r>
            <a:r>
              <a:rPr lang="en-US" dirty="0" err="1">
                <a:latin typeface="Courier" pitchFamily="2" charset="0"/>
              </a:rPr>
              <a:t>dept_no</a:t>
            </a:r>
            <a:r>
              <a:rPr lang="en-US" dirty="0">
                <a:latin typeface="Courier" pitchFamily="2" charset="0"/>
              </a:rPr>
              <a:t> | </a:t>
            </a:r>
            <a:r>
              <a:rPr lang="en-US" dirty="0" err="1">
                <a:latin typeface="Courier" pitchFamily="2" charset="0"/>
              </a:rPr>
              <a:t>join_date</a:t>
            </a:r>
            <a:r>
              <a:rPr lang="en-US" dirty="0">
                <a:latin typeface="Courier" pitchFamily="2" charset="0"/>
              </a:rPr>
              <a:t>  |</a:t>
            </a:r>
          </a:p>
          <a:p>
            <a:r>
              <a:rPr lang="en-US" dirty="0">
                <a:latin typeface="Courier" pitchFamily="2" charset="0"/>
              </a:rPr>
              <a:t>+--------+----------------+-----------+--------+---------+------------+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1234   | Sean Russell   | Trainer   |  50000 | 10      | 2018-03-01 |</a:t>
            </a:r>
          </a:p>
          <a:p>
            <a:r>
              <a:rPr lang="en-US" dirty="0">
                <a:latin typeface="Courier" pitchFamily="2" charset="0"/>
              </a:rPr>
              <a:t>| 1555   | Sean O'Brien   | Designer  |  50000 | 20      | 1999-06-24 |</a:t>
            </a:r>
          </a:p>
          <a:p>
            <a:r>
              <a:rPr lang="en-US" dirty="0">
                <a:latin typeface="Courier" pitchFamily="2" charset="0"/>
              </a:rPr>
              <a:t>| 1585   | Denis Hickey   | Architect |  20000 | 30      | 2009-08-07 |</a:t>
            </a:r>
          </a:p>
          <a:p>
            <a:r>
              <a:rPr lang="en-US" dirty="0">
                <a:latin typeface="Courier" pitchFamily="2" charset="0"/>
              </a:rPr>
              <a:t>| 2525   | Peter Stringer | Designer  |  25000 | 30      | 2017-01-16 |</a:t>
            </a:r>
          </a:p>
          <a:p>
            <a:r>
              <a:rPr lang="en-US" dirty="0">
                <a:latin typeface="Courier" pitchFamily="2" charset="0"/>
              </a:rPr>
              <a:t>| 6542   | Leo Cullen     | Trainer   |  45000 | 10      | 2012-12-01 |</a:t>
            </a:r>
          </a:p>
          <a:p>
            <a:r>
              <a:rPr lang="en-US" dirty="0">
                <a:latin typeface="Courier" pitchFamily="2" charset="0"/>
              </a:rPr>
              <a:t>+--------+----------------+-----------+--------+---------+------------+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5 rows in set (0.00 sec)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mysql</a:t>
            </a:r>
            <a:r>
              <a:rPr lang="en-US" dirty="0">
                <a:latin typeface="Courier" pitchFamily="2" charset="0"/>
              </a:rPr>
              <a:t>&gt; SELECT * FROM employees WHERE job LIKE '_______';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</a:t>
            </a:r>
            <a:r>
              <a:rPr lang="en-US" dirty="0" err="1">
                <a:latin typeface="Courier" pitchFamily="2" charset="0"/>
              </a:rPr>
              <a:t>emp_no</a:t>
            </a:r>
            <a:r>
              <a:rPr lang="en-US" dirty="0">
                <a:latin typeface="Courier" pitchFamily="2" charset="0"/>
              </a:rPr>
              <a:t> | name             | job     | salary | </a:t>
            </a:r>
            <a:r>
              <a:rPr lang="en-US" dirty="0" err="1">
                <a:latin typeface="Courier" pitchFamily="2" charset="0"/>
              </a:rPr>
              <a:t>dept_no</a:t>
            </a:r>
            <a:r>
              <a:rPr lang="en-US" dirty="0">
                <a:latin typeface="Courier" pitchFamily="2" charset="0"/>
              </a:rPr>
              <a:t> | </a:t>
            </a:r>
            <a:r>
              <a:rPr lang="en-US" dirty="0" err="1">
                <a:latin typeface="Courier" pitchFamily="2" charset="0"/>
              </a:rPr>
              <a:t>join_date</a:t>
            </a:r>
            <a:r>
              <a:rPr lang="en-US" dirty="0">
                <a:latin typeface="Courier" pitchFamily="2" charset="0"/>
              </a:rPr>
              <a:t> 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1234   | Sean Russell     | Trainer |  50000 | 10      | 2018-03-01 |</a:t>
            </a:r>
          </a:p>
          <a:p>
            <a:r>
              <a:rPr lang="en-US" dirty="0">
                <a:latin typeface="Courier" pitchFamily="2" charset="0"/>
              </a:rPr>
              <a:t>| 1345   | Ronan O'Gara     | Manager |  29000 | 30      | 2018-12-25 |</a:t>
            </a:r>
          </a:p>
          <a:p>
            <a:r>
              <a:rPr lang="en-US" dirty="0">
                <a:latin typeface="Courier" pitchFamily="2" charset="0"/>
              </a:rPr>
              <a:t>| 1899   | Brian O'Driscoll | Manager |  45000 | 20      | 1998-02-27 |</a:t>
            </a:r>
          </a:p>
          <a:p>
            <a:r>
              <a:rPr lang="en-US" dirty="0">
                <a:latin typeface="Courier" pitchFamily="2" charset="0"/>
              </a:rPr>
              <a:t>| 4567   | Jamie </a:t>
            </a:r>
            <a:r>
              <a:rPr lang="en-US" dirty="0" err="1">
                <a:latin typeface="Courier" pitchFamily="2" charset="0"/>
              </a:rPr>
              <a:t>Heaslip</a:t>
            </a:r>
            <a:r>
              <a:rPr lang="en-US" dirty="0">
                <a:latin typeface="Courier" pitchFamily="2" charset="0"/>
              </a:rPr>
              <a:t>    | Manager |  47000 | 10      | 2004-10-21 |</a:t>
            </a:r>
          </a:p>
          <a:p>
            <a:r>
              <a:rPr lang="en-US" dirty="0">
                <a:latin typeface="Courier" pitchFamily="2" charset="0"/>
              </a:rPr>
              <a:t>| 6542   | Leo Cullen       | Trainer |  45000 | 10      | 2012-12-01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5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ysql</a:t>
            </a:r>
            <a:r>
              <a:rPr lang="en-US" dirty="0">
                <a:latin typeface="Courier" pitchFamily="2" charset="0"/>
              </a:rPr>
              <a:t>&gt; SELECT * FROM employees WHERE LENGTH(job)=7;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</a:t>
            </a:r>
            <a:r>
              <a:rPr lang="en-US" dirty="0" err="1">
                <a:latin typeface="Courier" pitchFamily="2" charset="0"/>
              </a:rPr>
              <a:t>emp_no</a:t>
            </a:r>
            <a:r>
              <a:rPr lang="en-US" dirty="0">
                <a:latin typeface="Courier" pitchFamily="2" charset="0"/>
              </a:rPr>
              <a:t> | name             | job     | salary | </a:t>
            </a:r>
            <a:r>
              <a:rPr lang="en-US" dirty="0" err="1">
                <a:latin typeface="Courier" pitchFamily="2" charset="0"/>
              </a:rPr>
              <a:t>dept_no</a:t>
            </a:r>
            <a:r>
              <a:rPr lang="en-US" dirty="0">
                <a:latin typeface="Courier" pitchFamily="2" charset="0"/>
              </a:rPr>
              <a:t> | </a:t>
            </a:r>
            <a:r>
              <a:rPr lang="en-US" dirty="0" err="1">
                <a:latin typeface="Courier" pitchFamily="2" charset="0"/>
              </a:rPr>
              <a:t>join_date</a:t>
            </a:r>
            <a:r>
              <a:rPr lang="en-US" dirty="0">
                <a:latin typeface="Courier" pitchFamily="2" charset="0"/>
              </a:rPr>
              <a:t> 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1234   | Sean Russell     | Trainer |  50000 | 10      | 2018-03-01 |</a:t>
            </a:r>
          </a:p>
          <a:p>
            <a:r>
              <a:rPr lang="en-US" dirty="0">
                <a:latin typeface="Courier" pitchFamily="2" charset="0"/>
              </a:rPr>
              <a:t>| 1345   | Ronan O'Gara     | Manager |  29000 | 30      | 2018-12-25 |</a:t>
            </a:r>
          </a:p>
          <a:p>
            <a:r>
              <a:rPr lang="en-US" dirty="0">
                <a:latin typeface="Courier" pitchFamily="2" charset="0"/>
              </a:rPr>
              <a:t>| 1899   | Brian O'Driscoll | Manager |  45000 | 20      | 1998-02-27 |</a:t>
            </a:r>
          </a:p>
          <a:p>
            <a:r>
              <a:rPr lang="en-US" dirty="0">
                <a:latin typeface="Courier" pitchFamily="2" charset="0"/>
              </a:rPr>
              <a:t>| 4567   | Jamie </a:t>
            </a:r>
            <a:r>
              <a:rPr lang="en-US" dirty="0" err="1">
                <a:latin typeface="Courier" pitchFamily="2" charset="0"/>
              </a:rPr>
              <a:t>Heaslip</a:t>
            </a:r>
            <a:r>
              <a:rPr lang="en-US" dirty="0">
                <a:latin typeface="Courier" pitchFamily="2" charset="0"/>
              </a:rPr>
              <a:t>    | Manager |  47000 | 10      | 2004-10-21 |</a:t>
            </a:r>
          </a:p>
          <a:p>
            <a:r>
              <a:rPr lang="en-US" dirty="0">
                <a:latin typeface="Courier" pitchFamily="2" charset="0"/>
              </a:rPr>
              <a:t>| 6542   | Leo Cullen       | Trainer |  45000 | 10      | 2012-12-01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5 rows in set (0.00 sec)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mysql</a:t>
            </a:r>
            <a:r>
              <a:rPr lang="en-US" dirty="0">
                <a:latin typeface="Courier" pitchFamily="2" charset="0"/>
              </a:rPr>
              <a:t>&gt; SELECT * FROM employees WHERE RIGHT(name,2)='ll';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</a:t>
            </a:r>
            <a:r>
              <a:rPr lang="en-US" dirty="0" err="1">
                <a:latin typeface="Courier" pitchFamily="2" charset="0"/>
              </a:rPr>
              <a:t>emp_no</a:t>
            </a:r>
            <a:r>
              <a:rPr lang="en-US" dirty="0">
                <a:latin typeface="Courier" pitchFamily="2" charset="0"/>
              </a:rPr>
              <a:t> | name             | job     | salary | </a:t>
            </a:r>
            <a:r>
              <a:rPr lang="en-US" dirty="0" err="1">
                <a:latin typeface="Courier" pitchFamily="2" charset="0"/>
              </a:rPr>
              <a:t>dept_no</a:t>
            </a:r>
            <a:r>
              <a:rPr lang="en-US" dirty="0">
                <a:latin typeface="Courier" pitchFamily="2" charset="0"/>
              </a:rPr>
              <a:t> | </a:t>
            </a:r>
            <a:r>
              <a:rPr lang="en-US" dirty="0" err="1">
                <a:latin typeface="Courier" pitchFamily="2" charset="0"/>
              </a:rPr>
              <a:t>join_date</a:t>
            </a:r>
            <a:r>
              <a:rPr lang="en-US" dirty="0">
                <a:latin typeface="Courier" pitchFamily="2" charset="0"/>
              </a:rPr>
              <a:t> 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1234   | Sean Russell     | Trainer |  50000 | 10      | 2018-03-01 |</a:t>
            </a:r>
          </a:p>
          <a:p>
            <a:r>
              <a:rPr lang="en-US" dirty="0">
                <a:latin typeface="Courier" pitchFamily="2" charset="0"/>
              </a:rPr>
              <a:t>| 1899   | Brian O'Driscoll | Manager |  45000 | 20      | 1998-02-27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2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employees WHERE DATEDIFF(CURDATE(),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)&lt;90;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+--------+--------------+---------+--------+---------+------------+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| job     | salary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+--------+--------------+---------+--------+---------+------------+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1345   | Ronan O'Gara | Manager |  29000 | 30      | 2018-12-25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+--------+--------------+---------+--------+---------+------------+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: This query was run on March 11</a:t>
            </a:r>
            <a:r>
              <a:rPr lang="en-US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2019, so you would not expect the same result if you are running it more than 90 days after December 25</a:t>
            </a:r>
            <a:r>
              <a:rPr lang="en-US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2018.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3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name, salary/12 FROM employees;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salary/12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4166.6667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Brendan Macken   | 2083.3333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Ronan O'Gara     | 2416.6667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O'Brien     | 4166.6667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Denis Hickey     | 1666.6667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Brian O'Driscoll | 3750.0000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Peter Stringer   | 2083.3333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3916.6667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   | 3750.0000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(0.00 sec)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name, ROUND(salary/12) FROM employees;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ROUND(salary/12)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            4167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Brendan Macken   |             2083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Ronan O'Gara     |             2417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O'Brien     |             4167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Denis Hickey     |             1667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Brian O'Driscoll |             3750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Peter Stringer   |             2083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3917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   |             3750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name, ROUND(salary/12)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employees;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          4167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Brendan Macken   |           2083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Ronan O'Gara     |           2417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O'Brien     |           4167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Denis Hickey     |           1667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Brian O'Driscoll |           3750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Peter Stringer   |           2083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3917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   |           3750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2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3/11/19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8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3/11/19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1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3/11/19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80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43117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Click to enter text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3/11/19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00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80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3/11/19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13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3/11/19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78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3/11/19</a:t>
            </a:fld>
            <a:endParaRPr lang="en-GB" dirty="0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00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3/11/19</a:t>
            </a:fld>
            <a:endParaRPr lang="en-GB" dirty="0"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2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3/11/19</a:t>
            </a:fld>
            <a:endParaRPr lang="en-GB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34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3/11/19</a:t>
            </a:fld>
            <a:endParaRPr lang="en-GB" dirty="0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43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3/11/19</a:t>
            </a:fld>
            <a:endParaRPr lang="en-GB" dirty="0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13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3/11/19</a:t>
            </a:fld>
            <a:endParaRPr lang="en-GB" dirty="0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36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3DDA25-F5B9-174B-A670-26A3DEB1C57C}" type="datetimeFigureOut">
              <a:rPr lang="en-US" smtClean="0">
                <a:latin typeface="Arial"/>
              </a:rPr>
              <a:pPr/>
              <a:t>3/11/19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0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lillis@ucd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string-func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date-and-time-function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numeric-function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omparison-operator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sz="4000"/>
              <a:t>Lecture 4:</a:t>
            </a:r>
            <a:br>
              <a:rPr lang="en-IE" sz="4000" dirty="0"/>
            </a:br>
            <a:r>
              <a:rPr lang="en-IE" dirty="0"/>
              <a:t>STRUCTURE QUERY LANGUAGE (SQL) 2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8085221" cy="1752600"/>
          </a:xfrm>
        </p:spPr>
        <p:txBody>
          <a:bodyPr>
            <a:normAutofit fontScale="85000" lnSpcReduction="10000"/>
          </a:bodyPr>
          <a:lstStyle/>
          <a:p>
            <a:r>
              <a:rPr lang="en-IE" sz="3200" dirty="0">
                <a:solidFill>
                  <a:schemeClr val="bg1">
                    <a:lumMod val="50000"/>
                  </a:schemeClr>
                </a:solidFill>
              </a:rPr>
              <a:t>COMP2013J: Databases and Information Systems</a:t>
            </a:r>
          </a:p>
          <a:p>
            <a:r>
              <a:rPr lang="en-IE" dirty="0" err="1">
                <a:solidFill>
                  <a:schemeClr val="tx1"/>
                </a:solidFill>
              </a:rPr>
              <a:t>Dr.</a:t>
            </a:r>
            <a:r>
              <a:rPr lang="en-IE" dirty="0">
                <a:solidFill>
                  <a:schemeClr val="tx1"/>
                </a:solidFill>
              </a:rPr>
              <a:t> David Lillis (</a:t>
            </a:r>
            <a:r>
              <a:rPr lang="en-IE" dirty="0">
                <a:solidFill>
                  <a:schemeClr val="tx1"/>
                </a:solidFill>
                <a:hlinkClick r:id="rId2"/>
              </a:rPr>
              <a:t>david.lillis@ucd.ie</a:t>
            </a:r>
            <a:r>
              <a:rPr lang="en-IE" dirty="0">
                <a:solidFill>
                  <a:schemeClr val="tx1"/>
                </a:solidFill>
              </a:rPr>
              <a:t>)</a:t>
            </a:r>
          </a:p>
          <a:p>
            <a:r>
              <a:rPr lang="en-IE" dirty="0"/>
              <a:t>UCD School of Computer Science</a:t>
            </a:r>
          </a:p>
          <a:p>
            <a:r>
              <a:rPr lang="en-IE" dirty="0"/>
              <a:t>Beijing-Dublin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61470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"Find the details of all employees where the second letter of their name is e"</a:t>
            </a:r>
          </a:p>
          <a:p>
            <a:endParaRPr lang="en-GB" dirty="0"/>
          </a:p>
          <a:p>
            <a:r>
              <a:rPr lang="en-GB" sz="2200" b="1" dirty="0">
                <a:latin typeface="Courier New" charset="0"/>
                <a:ea typeface="Courier New" charset="0"/>
                <a:cs typeface="Courier New" charset="0"/>
              </a:rPr>
              <a:t>SELECT * FROM employees WHERE name LIKE '_e%';</a:t>
            </a:r>
          </a:p>
          <a:p>
            <a:pPr lvl="1"/>
            <a:r>
              <a:rPr lang="en-GB" dirty="0"/>
              <a:t>the '_' represents one single character (any character)</a:t>
            </a:r>
          </a:p>
          <a:p>
            <a:pPr lvl="1"/>
            <a:r>
              <a:rPr lang="en-GB" dirty="0"/>
              <a:t>the ‘%’ represents any number of characters</a:t>
            </a:r>
          </a:p>
          <a:p>
            <a:pPr lvl="1"/>
            <a:r>
              <a:rPr lang="en-GB" dirty="0"/>
              <a:t>it can be used in any place in the string</a:t>
            </a:r>
          </a:p>
          <a:p>
            <a:pPr lvl="1"/>
            <a:endParaRPr lang="en-GB" dirty="0"/>
          </a:p>
          <a:p>
            <a:r>
              <a:rPr lang="en-GB" dirty="0"/>
              <a:t>Find the details of all employees who's job title contains exactly seven letters</a:t>
            </a:r>
          </a:p>
          <a:p>
            <a:endParaRPr lang="en-GB" dirty="0"/>
          </a:p>
          <a:p>
            <a:r>
              <a:rPr lang="en-GB" sz="2200" b="1" dirty="0">
                <a:latin typeface="Courier New" charset="0"/>
                <a:ea typeface="Courier New" charset="0"/>
                <a:cs typeface="Courier New" charset="0"/>
              </a:rPr>
              <a:t>SELECT * FROM employees WHERE job LIKE '_______';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shows that we can apply functions to the attributes used in the WHERE clause.</a:t>
            </a:r>
          </a:p>
          <a:p>
            <a:r>
              <a:rPr lang="en-GB" dirty="0"/>
              <a:t>For example, the full list of MySQL string functions is:</a:t>
            </a:r>
          </a:p>
          <a:p>
            <a:pPr lvl="1"/>
            <a:r>
              <a:rPr lang="en-GB" dirty="0">
                <a:hlinkClick r:id="rId3"/>
              </a:rPr>
              <a:t>https://dev.mysql.com/doc/refman/8.0/en/string-functions.html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LENGTH(job)=7;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i="1" dirty="0">
                <a:latin typeface="Helvetica" pitchFamily="2" charset="0"/>
                <a:cs typeface="Courier New" panose="02070309020205020404" pitchFamily="49" charset="0"/>
              </a:rPr>
              <a:t>'Find all employees whose names end in 'll'":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RIGHT(name,2)='ll';</a:t>
            </a:r>
          </a:p>
          <a:p>
            <a:r>
              <a:rPr lang="en-GB" dirty="0">
                <a:latin typeface="Helvetica" pitchFamily="2" charset="0"/>
                <a:cs typeface="Courier New" panose="02070309020205020404" pitchFamily="49" charset="0"/>
              </a:rPr>
              <a:t>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str,num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Helvetica" pitchFamily="2" charset="0"/>
                <a:cs typeface="Courier New" panose="02070309020205020404" pitchFamily="49" charset="0"/>
              </a:rPr>
              <a:t> function returns the last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latin typeface="Helvetica" pitchFamily="2" charset="0"/>
                <a:cs typeface="Courier New" panose="02070309020205020404" pitchFamily="49" charset="0"/>
              </a:rPr>
              <a:t> characters of the string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Helvetica" pitchFamily="2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4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9246-0A26-D845-8D40-08F910AD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Clauses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D13A-BB2E-484B-9C1B-5E5BDFCB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data types also have available functions (e.g. date and time):</a:t>
            </a:r>
          </a:p>
          <a:p>
            <a:pPr lvl="1"/>
            <a:r>
              <a:rPr lang="en-US" dirty="0">
                <a:hlinkClick r:id="rId2"/>
              </a:rPr>
              <a:t>https://dev.mysql.com/doc/refman/8.0/en/date-and-time-functions.html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CURDATE()</a:t>
            </a:r>
            <a:r>
              <a:rPr lang="en-US" dirty="0"/>
              <a:t> returns the current date.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CURTIME()</a:t>
            </a:r>
            <a:r>
              <a:rPr lang="en-US" dirty="0"/>
              <a:t> returns the current time.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NOW()</a:t>
            </a:r>
            <a:r>
              <a:rPr lang="en-US" dirty="0"/>
              <a:t> returns the current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417562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F76C-7563-A042-BC6C-C2B8E0B9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B907-4465-6B47-B01F-AAE33E81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"Find all employees who joined the company within the last 90 days".</a:t>
            </a:r>
            <a:endParaRPr lang="en-US" dirty="0"/>
          </a:p>
          <a:p>
            <a:r>
              <a:rPr lang="en-US" dirty="0"/>
              <a:t>For this, we can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DATEDIFF(expr1,expr2)</a:t>
            </a:r>
            <a:r>
              <a:rPr lang="en-US" dirty="0"/>
              <a:t> function.</a:t>
            </a:r>
          </a:p>
          <a:p>
            <a:pPr lvl="1"/>
            <a:r>
              <a:rPr lang="en-US" dirty="0"/>
              <a:t>This returns the number of days between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dirty="0"/>
              <a:t> values.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WHERE DATEDIFF(CURDATE(),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&lt; 90;</a:t>
            </a:r>
          </a:p>
          <a:p>
            <a:pPr lvl="1"/>
            <a:r>
              <a:rPr lang="en-US" dirty="0"/>
              <a:t>(i.e. find all employees where the difference between today's date and their join date is less than 90 days)</a:t>
            </a:r>
          </a:p>
        </p:txBody>
      </p:sp>
    </p:spTree>
    <p:extLst>
      <p:ext uri="{BB962C8B-B14F-4D97-AF65-F5344CB8AC3E}">
        <p14:creationId xmlns:p14="http://schemas.microsoft.com/office/powerpoint/2010/main" val="300581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0DFF-D862-8E43-97B6-B6A40053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expressions in the target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F79B-EC3A-C24E-88EE-F01BD486C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/>
              <a:t>You can also use expressions in the target list (i.e. you are not limited to only returning attributes directly).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Find the monthly salary of every employee (the database salary is an annual salary)</a:t>
            </a:r>
            <a:r>
              <a:rPr lang="en-US" dirty="0"/>
              <a:t>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salary/12 FROM employees;</a:t>
            </a:r>
          </a:p>
          <a:p>
            <a:pPr lvl="1"/>
            <a:r>
              <a:rPr lang="en-US" dirty="0"/>
              <a:t>That gives </a:t>
            </a:r>
            <a:r>
              <a:rPr lang="en-US" i="1" dirty="0"/>
              <a:t>ugly</a:t>
            </a:r>
            <a:r>
              <a:rPr lang="en-US" dirty="0"/>
              <a:t> output. What if we want to round the answer:</a:t>
            </a:r>
          </a:p>
          <a:p>
            <a:pPr lvl="1"/>
            <a:r>
              <a:rPr lang="en-US" dirty="0">
                <a:hlinkClick r:id="rId3"/>
              </a:rPr>
              <a:t>https://dev.mysql.com/doc/refman/8.0/en/numeric-functions.html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ROUND(salary/12) FROM employees;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4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B326-4228-1D4E-AD67-698DD668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D5A4-014A-9F4D-AF75-8DAD402E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600200"/>
            <a:ext cx="870585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+------------------+------------------+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ROUND(salary/12) |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+------------------+------------------+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            4167 |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...              | ...              |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+------------------+------------------+</a:t>
            </a:r>
          </a:p>
          <a:p>
            <a:r>
              <a:rPr lang="en-US" dirty="0"/>
              <a:t>Here, the complex query leads to a complex heading in the output. We can use an "</a:t>
            </a:r>
            <a:r>
              <a:rPr lang="en-US" b="1" dirty="0"/>
              <a:t>alias</a:t>
            </a:r>
            <a:r>
              <a:rPr lang="en-US" dirty="0"/>
              <a:t>" to (temporarily) give it a descriptive name.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ROUND(salary/12)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month_salary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326897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also use aliases for tables to shorten our queries. This becomes very useful for complex joins.</a:t>
            </a:r>
          </a:p>
          <a:p>
            <a:endParaRPr lang="en-GB" dirty="0"/>
          </a:p>
          <a:p>
            <a:r>
              <a:rPr lang="en-GB" dirty="0">
                <a:latin typeface="Helvetica" pitchFamily="2" charset="0"/>
                <a:cs typeface="Courier New" panose="02070309020205020404" pitchFamily="49" charset="0"/>
              </a:rPr>
              <a:t>Without aliases: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FROM employees, departments 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employees.dept_no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departments.dept_no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Helvetica" pitchFamily="2" charset="0"/>
                <a:cs typeface="Courier New" panose="02070309020205020404" pitchFamily="49" charset="0"/>
              </a:rPr>
              <a:t>With aliases: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name,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dept_name</a:t>
            </a:r>
            <a:b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FROM employees AS e, departments AS d</a:t>
            </a:r>
            <a:b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WHERE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e.dept_no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d.dept_no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;</a:t>
            </a:r>
            <a:endParaRPr lang="en-GB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names of the employees and the office they work in: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name,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dept_name</a:t>
            </a:r>
            <a:b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FROM employees AS e, departments AS d </a:t>
            </a:r>
            <a:b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WHERE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e.dept_no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d.dept_no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Note</a:t>
            </a:r>
            <a:r>
              <a:rPr lang="en-US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: This is a standard type of join query, where the data we need is contained in two different, but related, tables.</a:t>
            </a:r>
            <a:endParaRPr lang="en-GB" b="1" dirty="0">
              <a:latin typeface="Helvetica" pitchFamily="2" charset="0"/>
              <a:ea typeface="Courier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4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Complex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i="1" dirty="0"/>
              <a:t>Find the names of the employees who work in the Lansdowne office of division D1</a:t>
            </a:r>
            <a:r>
              <a:rPr lang="en-US" dirty="0"/>
              <a:t>"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SELECT name</a:t>
            </a:r>
            <a:br>
              <a:rPr lang="en-GB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 FROM employees AS e, departments AS d </a:t>
            </a:r>
            <a:br>
              <a:rPr lang="en-GB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 WHERE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e.dept_no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d.dept_no</a:t>
            </a:r>
            <a:br>
              <a:rPr lang="en-GB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d.division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= 'D1'</a:t>
            </a:r>
            <a:br>
              <a:rPr lang="en-GB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   AND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d.office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= 'Lansdowne';</a:t>
            </a:r>
          </a:p>
          <a:p>
            <a:pPr marL="0" indent="0">
              <a:buNone/>
            </a:pPr>
            <a:endParaRPr lang="en-GB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2400" b="1" dirty="0">
                <a:latin typeface="Helvetica" pitchFamily="2" charset="0"/>
                <a:ea typeface="Courier New" charset="0"/>
                <a:cs typeface="Courier New" charset="0"/>
              </a:rPr>
              <a:t>Note:</a:t>
            </a:r>
            <a:r>
              <a:rPr lang="en-GB" sz="2400" dirty="0">
                <a:latin typeface="Helvetica" pitchFamily="2" charset="0"/>
                <a:ea typeface="Courier New" charset="0"/>
                <a:cs typeface="Courier New" charset="0"/>
              </a:rPr>
              <a:t> One of the big challenges of using databases is translating a requirement in human language and writing a suitable SQL query to answer it.</a:t>
            </a:r>
            <a:endParaRPr lang="en-GB" sz="2400" b="1" dirty="0">
              <a:latin typeface="Helvetica" pitchFamily="2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Complex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i="1" dirty="0"/>
              <a:t>Find the names of the employees who work in either the Lansdowne office or the Belfield office</a:t>
            </a:r>
            <a:r>
              <a:rPr lang="en-US" dirty="0"/>
              <a:t>"</a:t>
            </a:r>
            <a:endParaRPr lang="en-GB" dirty="0"/>
          </a:p>
          <a:p>
            <a:pPr marL="0" indent="0">
              <a:buNone/>
            </a:pP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SELECT name</a:t>
            </a:r>
            <a:br>
              <a:rPr lang="en-GB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 FROM employees AS e, departments AS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d</a:t>
            </a:r>
            <a:br>
              <a:rPr lang="en-GB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e.dept_no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d.dept_no</a:t>
            </a:r>
            <a:br>
              <a:rPr lang="en-GB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AND (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d.office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='Belfield'</a:t>
            </a:r>
            <a:br>
              <a:rPr lang="en-GB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        OR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d.office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='Lansdowne');</a:t>
            </a:r>
          </a:p>
          <a:p>
            <a:pPr marL="0" indent="0">
              <a:buNone/>
            </a:pPr>
            <a:r>
              <a:rPr lang="en-GB" dirty="0">
                <a:latin typeface="Helvetica" pitchFamily="2" charset="0"/>
                <a:ea typeface="Courier New" charset="0"/>
                <a:cs typeface="Courier New" charset="0"/>
              </a:rPr>
              <a:t>alternatively, using IN...</a:t>
            </a:r>
            <a:endParaRPr lang="en-GB" sz="2400" dirty="0">
              <a:latin typeface="Helvetica" pitchFamily="2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SELECT name</a:t>
            </a:r>
            <a:br>
              <a:rPr lang="en-GB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 FROM employees AS e, departments AS d</a:t>
            </a:r>
            <a:br>
              <a:rPr lang="en-GB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 WHERE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e.dept_no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d.dept_no</a:t>
            </a:r>
            <a:br>
              <a:rPr lang="en-GB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   AND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d.office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IN('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Belfield','Lansdowne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endParaRPr lang="en-GB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5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7AE45-CE3A-2146-AF5E-02F7729B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SELECT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E928A-286F-404A-B5E5-1B9EC453B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0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values may mean that:</a:t>
            </a:r>
          </a:p>
          <a:p>
            <a:pPr lvl="1"/>
            <a:r>
              <a:rPr lang="en-US" dirty="0"/>
              <a:t>a value is not applicable.</a:t>
            </a:r>
          </a:p>
          <a:p>
            <a:pPr lvl="1"/>
            <a:r>
              <a:rPr lang="en-US" dirty="0"/>
              <a:t>a value is applicable but unknown.</a:t>
            </a:r>
          </a:p>
          <a:p>
            <a:pPr lvl="1"/>
            <a:r>
              <a:rPr lang="en-US" dirty="0"/>
              <a:t>it is unknown if a value is applicable or not.</a:t>
            </a:r>
          </a:p>
          <a:p>
            <a:pPr lvl="1"/>
            <a:endParaRPr lang="en-US" dirty="0"/>
          </a:p>
          <a:p>
            <a:r>
              <a:rPr lang="en-US" dirty="0"/>
              <a:t>Previous standards of SQL used two-valued logic</a:t>
            </a:r>
          </a:p>
          <a:p>
            <a:pPr lvl="1"/>
            <a:r>
              <a:rPr lang="en-US" dirty="0"/>
              <a:t>Comparison with NULL returns FALSE.</a:t>
            </a:r>
          </a:p>
          <a:p>
            <a:pPr lvl="1"/>
            <a:endParaRPr lang="en-US" dirty="0"/>
          </a:p>
          <a:p>
            <a:r>
              <a:rPr lang="en-US" dirty="0"/>
              <a:t>SQL-2 (and later) use a three-valued logic</a:t>
            </a:r>
          </a:p>
          <a:p>
            <a:pPr lvl="1"/>
            <a:r>
              <a:rPr lang="en-US" dirty="0"/>
              <a:t>a comparison with NULL returns UNKNOWN.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48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 query, we may want to test if an attribute contains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value.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attribute IS NULL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attribute IS NOT NULL</a:t>
            </a:r>
          </a:p>
          <a:p>
            <a:endParaRPr lang="en-US" dirty="0"/>
          </a:p>
          <a:p>
            <a:r>
              <a:rPr lang="en-US" dirty="0">
                <a:latin typeface="Helvetica" pitchFamily="2" charset="0"/>
                <a:ea typeface="Courier" charset="0"/>
                <a:cs typeface="Courier" charset="0"/>
              </a:rPr>
              <a:t>"</a:t>
            </a:r>
            <a:r>
              <a:rPr lang="en-US" i="1" dirty="0">
                <a:latin typeface="Helvetica" pitchFamily="2" charset="0"/>
                <a:ea typeface="Courier" charset="0"/>
                <a:cs typeface="Courier" charset="0"/>
              </a:rPr>
              <a:t>Find the names of all departments that do not have a manager."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dept_name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FROM departments WHERE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manager_no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IS NULL;</a:t>
            </a:r>
          </a:p>
          <a:p>
            <a:endParaRPr lang="en-US" dirty="0"/>
          </a:p>
          <a:p>
            <a:r>
              <a:rPr lang="en-US" dirty="0">
                <a:latin typeface="Helvetica" pitchFamily="2" charset="0"/>
                <a:ea typeface="Courier" charset="0"/>
                <a:cs typeface="Courier" charset="0"/>
              </a:rPr>
              <a:t>"</a:t>
            </a:r>
            <a:r>
              <a:rPr lang="en-US" i="1" dirty="0">
                <a:latin typeface="Helvetica" pitchFamily="2" charset="0"/>
                <a:ea typeface="Courier" charset="0"/>
                <a:cs typeface="Courier" charset="0"/>
              </a:rPr>
              <a:t>Find the names of all departments that have a manager."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dept_name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FROM departments WHERE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manager_no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IS NOT NULL;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66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relational algebra and calculus the results of queries do not contain duplicates. </a:t>
            </a:r>
          </a:p>
          <a:p>
            <a:endParaRPr lang="en-US" dirty="0"/>
          </a:p>
          <a:p>
            <a:r>
              <a:rPr lang="en-US" dirty="0"/>
              <a:t>In SQL, result tables may have identical rows.</a:t>
            </a:r>
          </a:p>
          <a:p>
            <a:endParaRPr lang="en-US" dirty="0"/>
          </a:p>
          <a:p>
            <a:r>
              <a:rPr lang="en-US" dirty="0"/>
              <a:t>Duplicates can be removed using the keyword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DISTINCT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SELECT DISTINCT job FROM employees;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26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queries are expressed by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en-US" dirty="0"/>
              <a:t> statement.</a:t>
            </a:r>
          </a:p>
          <a:p>
            <a:endParaRPr lang="en-US" dirty="0"/>
          </a:p>
          <a:p>
            <a:r>
              <a:rPr lang="en-US" dirty="0"/>
              <a:t>Basic Syntax: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[ WHERE condition ] ;</a:t>
            </a:r>
          </a:p>
          <a:p>
            <a:endParaRPr lang="en-GB" dirty="0"/>
          </a:p>
          <a:p>
            <a:r>
              <a:rPr lang="en-GB" dirty="0"/>
              <a:t>[] means an optional expression.</a:t>
            </a:r>
          </a:p>
          <a:p>
            <a:r>
              <a:rPr lang="en-GB" dirty="0"/>
              <a:t>{} means an optional list of expressions.</a:t>
            </a:r>
          </a:p>
          <a:p>
            <a:endParaRPr lang="en-GB" dirty="0"/>
          </a:p>
          <a:p>
            <a:r>
              <a:rPr lang="en-GB" dirty="0"/>
              <a:t>the three parts of the query are usually called:</a:t>
            </a:r>
          </a:p>
          <a:p>
            <a:pPr lvl="1"/>
            <a:r>
              <a:rPr lang="en-GB" dirty="0"/>
              <a:t>target list (the attributes you want to retrieve, and/or expressions based on these attributes).</a:t>
            </a:r>
          </a:p>
          <a:p>
            <a:pPr lvl="1"/>
            <a:r>
              <a:rPr lang="en-GB" dirty="0"/>
              <a:t>from clause (the table(s) to select from)</a:t>
            </a:r>
          </a:p>
          <a:p>
            <a:pPr lvl="1"/>
            <a:r>
              <a:rPr lang="en-GB" dirty="0"/>
              <a:t>where clause (the condition on which to select rows)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20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Queries: order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query considers the Cartesian product of the tables in the “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clause”.</a:t>
            </a:r>
          </a:p>
          <a:p>
            <a:endParaRPr lang="en-GB" dirty="0"/>
          </a:p>
          <a:p>
            <a:r>
              <a:rPr lang="en-GB" dirty="0"/>
              <a:t>Then considers only the rows that satisfy the condition in the “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clause”.</a:t>
            </a:r>
          </a:p>
          <a:p>
            <a:endParaRPr lang="en-GB" dirty="0"/>
          </a:p>
          <a:p>
            <a:r>
              <a:rPr lang="en-GB" dirty="0"/>
              <a:t>And finally for each row evaluates the attribute expressions in the “target list”.</a:t>
            </a:r>
          </a:p>
        </p:txBody>
      </p:sp>
    </p:spTree>
    <p:extLst>
      <p:ext uri="{BB962C8B-B14F-4D97-AF65-F5344CB8AC3E}">
        <p14:creationId xmlns:p14="http://schemas.microsoft.com/office/powerpoint/2010/main" val="378337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8503" y="821649"/>
            <a:ext cx="1453374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white"/>
                </a:solidFill>
                <a:latin typeface="Arial"/>
              </a:rPr>
              <a:t>employees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503" y="4440920"/>
            <a:ext cx="1571520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white"/>
                </a:solidFill>
                <a:latin typeface="Arial"/>
              </a:rPr>
              <a:t>departments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7506"/>
            <a:ext cx="6471137" cy="99060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Examples: </a:t>
            </a:r>
            <a:r>
              <a:rPr lang="en-GB" sz="2700" dirty="0"/>
              <a:t>available in week4.db on Moodle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22236"/>
              </p:ext>
            </p:extLst>
          </p:nvPr>
        </p:nvGraphicFramePr>
        <p:xfrm>
          <a:off x="602045" y="1180644"/>
          <a:ext cx="8084752" cy="2930011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92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279">
                  <a:extLst>
                    <a:ext uri="{9D8B030D-6E8A-4147-A177-3AD203B41FA5}">
                      <a16:colId xmlns:a16="http://schemas.microsoft.com/office/drawing/2014/main" val="797993666"/>
                    </a:ext>
                  </a:extLst>
                </a:gridCol>
              </a:tblGrid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emp_no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dept_no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join_date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Sean Russell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Trainer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2018-03-01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Jamie </a:t>
                      </a:r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Heaslip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Manager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2004-10-21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6542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Leo Cullen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Trainer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45000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2012-12-01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Brendan </a:t>
                      </a:r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Macken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Technician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2001-09-10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1555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Sean O'Brien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Designer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1999-06-24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Brian O'Driscoll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Manager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1998-02-27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2525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Stringer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Designer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2017-01-16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1585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Denis Hickey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Architect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2009-08-07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1345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Ronan O'Gara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Manager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2018-12-25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69831"/>
              </p:ext>
            </p:extLst>
          </p:nvPr>
        </p:nvGraphicFramePr>
        <p:xfrm>
          <a:off x="602043" y="4770645"/>
          <a:ext cx="8084751" cy="1544136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97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dept_no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dept_name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manager_no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Lansdowne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4567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Design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Belfield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Donnybrook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1345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Strategy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Terenure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97845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00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</a:t>
            </a:r>
            <a:r>
              <a:rPr lang="zh-CN" altLang="en-US" dirty="0"/>
              <a:t> </a:t>
            </a:r>
            <a:r>
              <a:rPr lang="en-GB" dirty="0"/>
              <a:t>Query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employee(</a:t>
            </a:r>
            <a:r>
              <a:rPr lang="en-GB" sz="2000" u="sng" dirty="0" err="1"/>
              <a:t>emp_no</a:t>
            </a:r>
            <a:r>
              <a:rPr lang="en-GB" sz="2000" dirty="0"/>
              <a:t>, name, job, salary, </a:t>
            </a:r>
            <a:r>
              <a:rPr lang="en-GB" sz="2000" i="1" dirty="0" err="1"/>
              <a:t>dept_no</a:t>
            </a:r>
            <a:r>
              <a:rPr lang="en-GB" sz="2000" i="1" dirty="0"/>
              <a:t>, </a:t>
            </a:r>
            <a:r>
              <a:rPr lang="en-GB" sz="2000" dirty="0" err="1"/>
              <a:t>join_date</a:t>
            </a:r>
            <a:r>
              <a:rPr lang="en-GB" sz="2000" dirty="0"/>
              <a:t>)</a:t>
            </a:r>
          </a:p>
          <a:p>
            <a:r>
              <a:rPr lang="en-GB" sz="2000" dirty="0"/>
              <a:t>department(</a:t>
            </a:r>
            <a:r>
              <a:rPr lang="en-GB" sz="2000" u="sng" dirty="0" err="1"/>
              <a:t>dept_no</a:t>
            </a:r>
            <a:r>
              <a:rPr lang="en-GB" sz="2000" dirty="0"/>
              <a:t>, </a:t>
            </a:r>
            <a:r>
              <a:rPr lang="en-GB" sz="2000" dirty="0" err="1"/>
              <a:t>dept_name</a:t>
            </a:r>
            <a:r>
              <a:rPr lang="en-GB" sz="2000" dirty="0"/>
              <a:t>, office, division, </a:t>
            </a:r>
            <a:r>
              <a:rPr lang="en-GB" sz="2000" dirty="0" err="1"/>
              <a:t>manager_no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salary FROM employees WHERE job='Technician';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 WHERE job='Manager';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83677"/>
              </p:ext>
            </p:extLst>
          </p:nvPr>
        </p:nvGraphicFramePr>
        <p:xfrm>
          <a:off x="598566" y="4038600"/>
          <a:ext cx="7546826" cy="120713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90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3292">
                  <a:extLst>
                    <a:ext uri="{9D8B030D-6E8A-4147-A177-3AD203B41FA5}">
                      <a16:colId xmlns:a16="http://schemas.microsoft.com/office/drawing/2014/main" val="3806888835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emp_no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job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salary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dept_no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join_date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4567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Jamie Heaslip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47000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2018-12-25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1899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Brian O'Driscoll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1998-02-27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1345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Ronan O'Gara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Manager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29000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2004-10-21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7AA401-E057-0D4E-BA00-44B8C438B91E}"/>
              </a:ext>
            </a:extLst>
          </p:cNvPr>
          <p:cNvSpPr txBox="1"/>
          <p:nvPr/>
        </p:nvSpPr>
        <p:spPr>
          <a:xfrm>
            <a:off x="457200" y="5861539"/>
            <a:ext cx="8354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I will not include the output of all of these queries in the slides.</a:t>
            </a:r>
          </a:p>
          <a:p>
            <a:r>
              <a:rPr lang="en-US" dirty="0"/>
              <a:t>You can find the outputs in the "Notes" section when you download from Moodle.</a:t>
            </a:r>
          </a:p>
        </p:txBody>
      </p:sp>
    </p:spTree>
    <p:extLst>
      <p:ext uri="{BB962C8B-B14F-4D97-AF65-F5344CB8AC3E}">
        <p14:creationId xmlns:p14="http://schemas.microsoft.com/office/powerpoint/2010/main" val="109841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A56E-D7B2-D146-8D3C-6AF7F3D0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C8CF-B428-C64F-AA1E-923F2941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 is a </a:t>
            </a:r>
            <a:r>
              <a:rPr lang="en-US" dirty="0" err="1"/>
              <a:t>boolean</a:t>
            </a:r>
            <a:r>
              <a:rPr lang="en-US" dirty="0"/>
              <a:t> expression (it is evaluated for every row in the table).</a:t>
            </a:r>
          </a:p>
          <a:p>
            <a:r>
              <a:rPr lang="en-US" dirty="0"/>
              <a:t>We can use </a:t>
            </a:r>
            <a:r>
              <a:rPr lang="en-US" dirty="0" err="1"/>
              <a:t>boolean</a:t>
            </a:r>
            <a:r>
              <a:rPr lang="en-US" dirty="0"/>
              <a:t> operators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/>
              <a:t> to combine simple expressions into more complex ones.</a:t>
            </a:r>
          </a:p>
          <a:p>
            <a:r>
              <a:rPr lang="en-US" i="1" dirty="0"/>
              <a:t>"Find all managers who earn at least 30000":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 WHERE job='Manager'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AND salary&gt;=30000;</a:t>
            </a:r>
          </a:p>
          <a:p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Notice that we have the usual range of comparison operators: = (one = character for equality), &lt;, &lt;=, &gt;, &gt;=</a:t>
            </a:r>
          </a:p>
          <a:p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Not equal has two operators: != or &lt;&gt;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job &lt;&gt; 'Manager';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2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8FA1-6AE0-1D49-B558-C9B48308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9D79-FD11-DB41-A07F-5E674639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parentheses (round brackets) to group </a:t>
            </a:r>
            <a:r>
              <a:rPr lang="en-US" dirty="0" err="1"/>
              <a:t>boolean</a:t>
            </a:r>
            <a:r>
              <a:rPr lang="en-US" dirty="0"/>
              <a:t> statements correctly.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"Find all managers who work in either department 10 or department 20"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job='Manager'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AND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='10' 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='20');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94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C179-3019-2C49-84A1-402174F2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99BA-787F-1A42-AF1D-650CA3FB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Full list of comparison functions and operators in MySQL:</a:t>
            </a:r>
          </a:p>
          <a:p>
            <a:pPr lvl="1"/>
            <a:r>
              <a:rPr lang="en-US" dirty="0">
                <a:hlinkClick r:id="rId3"/>
              </a:rPr>
              <a:t>https://dev.mysql.com/doc/refman/8.0/en/comparison-operators.html</a:t>
            </a:r>
            <a:endParaRPr lang="en-US" dirty="0"/>
          </a:p>
          <a:p>
            <a:r>
              <a:rPr lang="en-US" dirty="0"/>
              <a:t>A couple of interesting ones: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salary BETWEEN 25000 AND 40000;</a:t>
            </a:r>
          </a:p>
          <a:p>
            <a:pPr lvl="1"/>
            <a:r>
              <a:rPr lang="en-US" dirty="0"/>
              <a:t>Provide a range of values. Same as saying: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WHERE salary &gt;= 25000 AND salary &lt;= 40000;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job IN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Trainer','Designer','Architect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lvl="1"/>
            <a:r>
              <a:rPr lang="en-US" dirty="0"/>
              <a:t>Check if a value is contained in a set of values. Same as saying: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WHERE job='Trainer' OR job='Designer'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OR job='Architect';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2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4611</TotalTime>
  <Words>3237</Words>
  <Application>Microsoft Macintosh PowerPoint</Application>
  <PresentationFormat>On-screen Show (4:3)</PresentationFormat>
  <Paragraphs>571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Gill Sans</vt:lpstr>
      <vt:lpstr>Helvetica</vt:lpstr>
      <vt:lpstr>Default Theme</vt:lpstr>
      <vt:lpstr>Lecture 4: STRUCTURE QUERY LANGUAGE (SQL) 2</vt:lpstr>
      <vt:lpstr>More Complex SELECT Queries</vt:lpstr>
      <vt:lpstr>SQL Queries</vt:lpstr>
      <vt:lpstr>SQL Queries: order of operations</vt:lpstr>
      <vt:lpstr>Examples: available in week4.db on Moodle</vt:lpstr>
      <vt:lpstr>Simple Query Examples</vt:lpstr>
      <vt:lpstr>Complex WHERE Clauses</vt:lpstr>
      <vt:lpstr>Complex WHERE Clauses</vt:lpstr>
      <vt:lpstr>Complex WHERE Clauses</vt:lpstr>
      <vt:lpstr>Complex WHERE Clauses</vt:lpstr>
      <vt:lpstr>Complex WHERE Clauses</vt:lpstr>
      <vt:lpstr>Complex WHERE Clauses</vt:lpstr>
      <vt:lpstr>Complex WHERE Clauses</vt:lpstr>
      <vt:lpstr>Using expressions in the target list</vt:lpstr>
      <vt:lpstr>Aliases</vt:lpstr>
      <vt:lpstr>Aliases </vt:lpstr>
      <vt:lpstr>Join Query</vt:lpstr>
      <vt:lpstr>More Complex Joins</vt:lpstr>
      <vt:lpstr>More Complex Joins</vt:lpstr>
      <vt:lpstr>Null Values</vt:lpstr>
      <vt:lpstr>Testing for Null Values</vt:lpstr>
      <vt:lpstr>Duplicates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Russell</dc:creator>
  <cp:lastModifiedBy>David Lillis</cp:lastModifiedBy>
  <cp:revision>443</cp:revision>
  <dcterms:created xsi:type="dcterms:W3CDTF">2013-09-10T03:54:02Z</dcterms:created>
  <dcterms:modified xsi:type="dcterms:W3CDTF">2019-03-11T03:08:44Z</dcterms:modified>
</cp:coreProperties>
</file>