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312" r:id="rId2"/>
    <p:sldId id="320" r:id="rId3"/>
    <p:sldId id="321" r:id="rId4"/>
    <p:sldId id="322" r:id="rId5"/>
    <p:sldId id="391" r:id="rId6"/>
    <p:sldId id="324" r:id="rId7"/>
    <p:sldId id="325" r:id="rId8"/>
    <p:sldId id="326" r:id="rId9"/>
    <p:sldId id="327" r:id="rId10"/>
    <p:sldId id="328" r:id="rId11"/>
    <p:sldId id="329" r:id="rId12"/>
    <p:sldId id="330" r:id="rId13"/>
    <p:sldId id="331" r:id="rId14"/>
    <p:sldId id="364" r:id="rId15"/>
    <p:sldId id="393" r:id="rId16"/>
    <p:sldId id="277" r:id="rId17"/>
    <p:sldId id="279" r:id="rId18"/>
    <p:sldId id="280" r:id="rId19"/>
    <p:sldId id="318" r:id="rId20"/>
    <p:sldId id="319" r:id="rId21"/>
    <p:sldId id="394" r:id="rId22"/>
    <p:sldId id="281" r:id="rId23"/>
    <p:sldId id="282" r:id="rId24"/>
    <p:sldId id="283" r:id="rId25"/>
    <p:sldId id="285" r:id="rId26"/>
    <p:sldId id="284" r:id="rId27"/>
    <p:sldId id="288" r:id="rId28"/>
    <p:sldId id="289" r:id="rId29"/>
    <p:sldId id="290" r:id="rId30"/>
    <p:sldId id="257" r:id="rId31"/>
    <p:sldId id="259" r:id="rId32"/>
    <p:sldId id="258" r:id="rId33"/>
    <p:sldId id="260" r:id="rId34"/>
    <p:sldId id="395" r:id="rId35"/>
  </p:sldIdLst>
  <p:sldSz cx="12192000" cy="6858000"/>
  <p:notesSz cx="6858000" cy="9144000"/>
  <p:defaultTextStyle>
    <a:defPPr>
      <a:defRPr lang="en-IE"/>
    </a:defPPr>
    <a:lvl1pPr algn="ctr" rtl="0" fontAlgn="base">
      <a:spcBef>
        <a:spcPct val="0"/>
      </a:spcBef>
      <a:spcAft>
        <a:spcPct val="0"/>
      </a:spcAft>
      <a:defRPr b="1" kern="1200">
        <a:solidFill>
          <a:schemeClr val="tx1"/>
        </a:solidFill>
        <a:latin typeface="Arial" charset="0"/>
        <a:ea typeface="ＭＳ Ｐゴシック" charset="-128"/>
        <a:cs typeface="+mn-cs"/>
      </a:defRPr>
    </a:lvl1pPr>
    <a:lvl2pPr marL="457200" algn="ctr" rtl="0" fontAlgn="base">
      <a:spcBef>
        <a:spcPct val="0"/>
      </a:spcBef>
      <a:spcAft>
        <a:spcPct val="0"/>
      </a:spcAft>
      <a:defRPr b="1" kern="1200">
        <a:solidFill>
          <a:schemeClr val="tx1"/>
        </a:solidFill>
        <a:latin typeface="Arial" charset="0"/>
        <a:ea typeface="ＭＳ Ｐゴシック" charset="-128"/>
        <a:cs typeface="+mn-cs"/>
      </a:defRPr>
    </a:lvl2pPr>
    <a:lvl3pPr marL="914400" algn="ctr" rtl="0" fontAlgn="base">
      <a:spcBef>
        <a:spcPct val="0"/>
      </a:spcBef>
      <a:spcAft>
        <a:spcPct val="0"/>
      </a:spcAft>
      <a:defRPr b="1" kern="1200">
        <a:solidFill>
          <a:schemeClr val="tx1"/>
        </a:solidFill>
        <a:latin typeface="Arial" charset="0"/>
        <a:ea typeface="ＭＳ Ｐゴシック" charset="-128"/>
        <a:cs typeface="+mn-cs"/>
      </a:defRPr>
    </a:lvl3pPr>
    <a:lvl4pPr marL="1371600" algn="ctr" rtl="0" fontAlgn="base">
      <a:spcBef>
        <a:spcPct val="0"/>
      </a:spcBef>
      <a:spcAft>
        <a:spcPct val="0"/>
      </a:spcAft>
      <a:defRPr b="1" kern="1200">
        <a:solidFill>
          <a:schemeClr val="tx1"/>
        </a:solidFill>
        <a:latin typeface="Arial" charset="0"/>
        <a:ea typeface="ＭＳ Ｐゴシック" charset="-128"/>
        <a:cs typeface="+mn-cs"/>
      </a:defRPr>
    </a:lvl4pPr>
    <a:lvl5pPr marL="1828800" algn="ctr" rtl="0" fontAlgn="base">
      <a:spcBef>
        <a:spcPct val="0"/>
      </a:spcBef>
      <a:spcAft>
        <a:spcPct val="0"/>
      </a:spcAft>
      <a:defRPr b="1" kern="1200">
        <a:solidFill>
          <a:schemeClr val="tx1"/>
        </a:solidFill>
        <a:latin typeface="Arial" charset="0"/>
        <a:ea typeface="ＭＳ Ｐゴシック" charset="-128"/>
        <a:cs typeface="+mn-cs"/>
      </a:defRPr>
    </a:lvl5pPr>
    <a:lvl6pPr marL="2286000" algn="l" defTabSz="914400" rtl="0" eaLnBrk="1" latinLnBrk="0" hangingPunct="1">
      <a:defRPr b="1" kern="1200">
        <a:solidFill>
          <a:schemeClr val="tx1"/>
        </a:solidFill>
        <a:latin typeface="Arial" charset="0"/>
        <a:ea typeface="ＭＳ Ｐゴシック" charset="-128"/>
        <a:cs typeface="+mn-cs"/>
      </a:defRPr>
    </a:lvl6pPr>
    <a:lvl7pPr marL="2743200" algn="l" defTabSz="914400" rtl="0" eaLnBrk="1" latinLnBrk="0" hangingPunct="1">
      <a:defRPr b="1" kern="1200">
        <a:solidFill>
          <a:schemeClr val="tx1"/>
        </a:solidFill>
        <a:latin typeface="Arial" charset="0"/>
        <a:ea typeface="ＭＳ Ｐゴシック" charset="-128"/>
        <a:cs typeface="+mn-cs"/>
      </a:defRPr>
    </a:lvl7pPr>
    <a:lvl8pPr marL="3200400" algn="l" defTabSz="914400" rtl="0" eaLnBrk="1" latinLnBrk="0" hangingPunct="1">
      <a:defRPr b="1" kern="1200">
        <a:solidFill>
          <a:schemeClr val="tx1"/>
        </a:solidFill>
        <a:latin typeface="Arial" charset="0"/>
        <a:ea typeface="ＭＳ Ｐゴシック" charset="-128"/>
        <a:cs typeface="+mn-cs"/>
      </a:defRPr>
    </a:lvl8pPr>
    <a:lvl9pPr marL="3657600" algn="l" defTabSz="914400" rtl="0" eaLnBrk="1" latinLnBrk="0" hangingPunct="1">
      <a:defRPr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Lillis" initials="D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0"/>
    <p:restoredTop sz="61408"/>
  </p:normalViewPr>
  <p:slideViewPr>
    <p:cSldViewPr snapToGrid="0" snapToObjects="1">
      <p:cViewPr varScale="1">
        <p:scale>
          <a:sx n="73" d="100"/>
          <a:sy n="73" d="100"/>
        </p:scale>
        <p:origin x="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08T10:17:29.183" idx="1">
    <p:pos x="10" y="10"/>
    <p:text>TODO: check COUNT/SUM/etc. ALL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B3270-2866-154B-B328-C55C4832DADB}" type="datetimeFigureOut">
              <a:rPr lang="en-US" smtClean="0"/>
              <a:t>3/18/19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D84B9-6C53-B74B-880F-118F42CCBDAE}" type="slidenum">
              <a:rPr lang="en-US" smtClean="0"/>
              <a:t>‹#›</a:t>
            </a:fld>
            <a:endParaRPr lang="en-US"/>
          </a:p>
        </p:txBody>
      </p:sp>
    </p:spTree>
    <p:extLst>
      <p:ext uri="{BB962C8B-B14F-4D97-AF65-F5344CB8AC3E}">
        <p14:creationId xmlns:p14="http://schemas.microsoft.com/office/powerpoint/2010/main" val="201015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6D84B9-6C53-B74B-880F-118F42CCBDAE}" type="slidenum">
              <a:rPr lang="en-US" smtClean="0"/>
              <a:t>1</a:t>
            </a:fld>
            <a:endParaRPr lang="en-US"/>
          </a:p>
        </p:txBody>
      </p:sp>
    </p:spTree>
    <p:extLst>
      <p:ext uri="{BB962C8B-B14F-4D97-AF65-F5344CB8AC3E}">
        <p14:creationId xmlns:p14="http://schemas.microsoft.com/office/powerpoint/2010/main" val="10623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mysql</a:t>
            </a:r>
            <a:r>
              <a:rPr lang="en-IE" dirty="0"/>
              <a:t>&gt; SELECT name FROM employees  ORDER BY salary DESC LIMIT 1;</a:t>
            </a:r>
          </a:p>
          <a:p>
            <a:r>
              <a:rPr lang="en-IE" dirty="0"/>
              <a:t>+--------------+</a:t>
            </a:r>
          </a:p>
          <a:p>
            <a:r>
              <a:rPr lang="en-IE" dirty="0"/>
              <a:t>| name         |</a:t>
            </a:r>
          </a:p>
          <a:p>
            <a:r>
              <a:rPr lang="en-IE" dirty="0"/>
              <a:t>+--------------+</a:t>
            </a:r>
          </a:p>
          <a:p>
            <a:r>
              <a:rPr lang="en-IE" dirty="0"/>
              <a:t>| Sean Russell |</a:t>
            </a:r>
          </a:p>
          <a:p>
            <a:r>
              <a:rPr lang="en-IE" dirty="0"/>
              <a:t>+--------------+</a:t>
            </a:r>
          </a:p>
          <a:p>
            <a:r>
              <a:rPr lang="en-IE" dirty="0"/>
              <a:t>1 row in set (0.00 sec)</a:t>
            </a:r>
            <a:endParaRPr lang="en-US" dirty="0"/>
          </a:p>
        </p:txBody>
      </p:sp>
      <p:sp>
        <p:nvSpPr>
          <p:cNvPr id="4" name="Slide Number Placeholder 3"/>
          <p:cNvSpPr>
            <a:spLocks noGrp="1"/>
          </p:cNvSpPr>
          <p:nvPr>
            <p:ph type="sldNum" sz="quarter" idx="5"/>
          </p:nvPr>
        </p:nvSpPr>
        <p:spPr/>
        <p:txBody>
          <a:bodyPr/>
          <a:lstStyle/>
          <a:p>
            <a:fld id="{BD6D84B9-6C53-B74B-880F-118F42CCBDAE}" type="slidenum">
              <a:rPr lang="en-US" smtClean="0"/>
              <a:t>20</a:t>
            </a:fld>
            <a:endParaRPr lang="en-US"/>
          </a:p>
        </p:txBody>
      </p:sp>
    </p:spTree>
    <p:extLst>
      <p:ext uri="{BB962C8B-B14F-4D97-AF65-F5344CB8AC3E}">
        <p14:creationId xmlns:p14="http://schemas.microsoft.com/office/powerpoint/2010/main" val="2409246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mysql</a:t>
            </a:r>
            <a:r>
              <a:rPr lang="en-US" dirty="0"/>
              <a:t>&gt; SELECT name, salary FROM employees   ORDER BY salary LIMIT 0,5;</a:t>
            </a:r>
          </a:p>
          <a:p>
            <a:r>
              <a:rPr lang="en-US" dirty="0"/>
              <a:t>+----------------+--------+</a:t>
            </a:r>
          </a:p>
          <a:p>
            <a:r>
              <a:rPr lang="en-US" dirty="0"/>
              <a:t>| name           | salary |</a:t>
            </a:r>
          </a:p>
          <a:p>
            <a:r>
              <a:rPr lang="en-US" dirty="0"/>
              <a:t>+----------------+--------+</a:t>
            </a:r>
          </a:p>
          <a:p>
            <a:r>
              <a:rPr lang="en-US" dirty="0"/>
              <a:t>| Denis Hickey   |  20000 |</a:t>
            </a:r>
          </a:p>
          <a:p>
            <a:r>
              <a:rPr lang="en-US" dirty="0"/>
              <a:t>| Brendan Macken |  25000 |</a:t>
            </a:r>
          </a:p>
          <a:p>
            <a:r>
              <a:rPr lang="en-US" dirty="0"/>
              <a:t>| Peter Stringer |  25000 |</a:t>
            </a:r>
          </a:p>
          <a:p>
            <a:r>
              <a:rPr lang="en-US" dirty="0"/>
              <a:t>| Ronan O'Gara   |  29000 |</a:t>
            </a:r>
          </a:p>
          <a:p>
            <a:r>
              <a:rPr lang="en-US" dirty="0"/>
              <a:t>| Leo Cullen     |  45000 |</a:t>
            </a:r>
          </a:p>
          <a:p>
            <a:r>
              <a:rPr lang="en-US" dirty="0"/>
              <a:t>+----------------+--------+</a:t>
            </a:r>
          </a:p>
          <a:p>
            <a:r>
              <a:rPr lang="en-US" dirty="0"/>
              <a:t>5 rows in set (0.01 sec)</a:t>
            </a:r>
          </a:p>
          <a:p>
            <a:endParaRPr lang="en-US" dirty="0"/>
          </a:p>
          <a:p>
            <a:r>
              <a:rPr lang="en-US" dirty="0" err="1"/>
              <a:t>mysql</a:t>
            </a:r>
            <a:r>
              <a:rPr lang="en-US" dirty="0"/>
              <a:t>&gt; SELECT name, salary FROM employees   ORDER BY salary LIMIT 5,5;</a:t>
            </a:r>
          </a:p>
          <a:p>
            <a:r>
              <a:rPr lang="en-US" dirty="0"/>
              <a:t>+---------------+--------+</a:t>
            </a:r>
          </a:p>
          <a:p>
            <a:r>
              <a:rPr lang="en-US" dirty="0"/>
              <a:t>| name          | salary |</a:t>
            </a:r>
          </a:p>
          <a:p>
            <a:r>
              <a:rPr lang="en-US" dirty="0"/>
              <a:t>+---------------+--------+</a:t>
            </a:r>
          </a:p>
          <a:p>
            <a:r>
              <a:rPr lang="en-US" dirty="0"/>
              <a:t>| Leo Cullen    |  45000 |</a:t>
            </a:r>
          </a:p>
          <a:p>
            <a:r>
              <a:rPr lang="en-US" dirty="0"/>
              <a:t>| Jamie </a:t>
            </a:r>
            <a:r>
              <a:rPr lang="en-US" dirty="0" err="1"/>
              <a:t>Heaslip</a:t>
            </a:r>
            <a:r>
              <a:rPr lang="en-US" dirty="0"/>
              <a:t> |  47000 |</a:t>
            </a:r>
          </a:p>
          <a:p>
            <a:r>
              <a:rPr lang="en-US" dirty="0"/>
              <a:t>| Sean Russell  |  50000 |</a:t>
            </a:r>
          </a:p>
          <a:p>
            <a:r>
              <a:rPr lang="en-US" dirty="0"/>
              <a:t>| Sean O'Brien  |  50000 |</a:t>
            </a:r>
          </a:p>
          <a:p>
            <a:r>
              <a:rPr lang="en-US" dirty="0"/>
              <a:t>+---------------+--------+</a:t>
            </a:r>
          </a:p>
          <a:p>
            <a:r>
              <a:rPr lang="en-US" dirty="0"/>
              <a:t>4 rows in set (0.00 sec)</a:t>
            </a:r>
          </a:p>
        </p:txBody>
      </p:sp>
      <p:sp>
        <p:nvSpPr>
          <p:cNvPr id="4" name="Slide Number Placeholder 3"/>
          <p:cNvSpPr>
            <a:spLocks noGrp="1"/>
          </p:cNvSpPr>
          <p:nvPr>
            <p:ph type="sldNum" sz="quarter" idx="5"/>
          </p:nvPr>
        </p:nvSpPr>
        <p:spPr/>
        <p:txBody>
          <a:bodyPr/>
          <a:lstStyle/>
          <a:p>
            <a:fld id="{BD6D84B9-6C53-B74B-880F-118F42CCBDAE}" type="slidenum">
              <a:rPr lang="en-US" smtClean="0"/>
              <a:t>21</a:t>
            </a:fld>
            <a:endParaRPr lang="en-US"/>
          </a:p>
        </p:txBody>
      </p:sp>
    </p:spTree>
    <p:extLst>
      <p:ext uri="{BB962C8B-B14F-4D97-AF65-F5344CB8AC3E}">
        <p14:creationId xmlns:p14="http://schemas.microsoft.com/office/powerpoint/2010/main" val="2952139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mysql</a:t>
            </a:r>
            <a:r>
              <a:rPr lang="en-IE" dirty="0"/>
              <a:t>&gt; SELECT COUNT(*) FROM departments;</a:t>
            </a:r>
          </a:p>
          <a:p>
            <a:r>
              <a:rPr lang="en-IE" dirty="0"/>
              <a:t>+----------+</a:t>
            </a:r>
          </a:p>
          <a:p>
            <a:r>
              <a:rPr lang="en-IE" dirty="0"/>
              <a:t>| COUNT(*) |</a:t>
            </a:r>
          </a:p>
          <a:p>
            <a:r>
              <a:rPr lang="en-IE" dirty="0"/>
              <a:t>+----------+</a:t>
            </a:r>
          </a:p>
          <a:p>
            <a:r>
              <a:rPr lang="en-IE" dirty="0"/>
              <a:t>|        4 |</a:t>
            </a:r>
          </a:p>
          <a:p>
            <a:r>
              <a:rPr lang="en-IE" dirty="0"/>
              <a:t>+----------+</a:t>
            </a:r>
          </a:p>
          <a:p>
            <a:r>
              <a:rPr lang="en-IE" dirty="0"/>
              <a:t>1 row in set (0.00 sec)</a:t>
            </a:r>
          </a:p>
          <a:p>
            <a:endParaRPr lang="en-IE" dirty="0"/>
          </a:p>
          <a:p>
            <a:r>
              <a:rPr lang="en-IE" dirty="0" err="1"/>
              <a:t>mysql</a:t>
            </a:r>
            <a:r>
              <a:rPr lang="en-IE" dirty="0"/>
              <a:t>&gt; SELECT COUNT(</a:t>
            </a:r>
            <a:r>
              <a:rPr lang="en-IE" dirty="0" err="1"/>
              <a:t>manager_no</a:t>
            </a:r>
            <a:r>
              <a:rPr lang="en-IE" dirty="0"/>
              <a:t>) FROM departments;</a:t>
            </a:r>
          </a:p>
          <a:p>
            <a:r>
              <a:rPr lang="en-IE" dirty="0"/>
              <a:t>+-------------------+</a:t>
            </a:r>
          </a:p>
          <a:p>
            <a:r>
              <a:rPr lang="en-IE" dirty="0"/>
              <a:t>| COUNT(</a:t>
            </a:r>
            <a:r>
              <a:rPr lang="en-IE" dirty="0" err="1"/>
              <a:t>manager_no</a:t>
            </a:r>
            <a:r>
              <a:rPr lang="en-IE" dirty="0"/>
              <a:t>) |</a:t>
            </a:r>
          </a:p>
          <a:p>
            <a:r>
              <a:rPr lang="en-IE" dirty="0"/>
              <a:t>+-------------------+</a:t>
            </a:r>
          </a:p>
          <a:p>
            <a:r>
              <a:rPr lang="en-IE" dirty="0"/>
              <a:t>|                 3 |</a:t>
            </a:r>
          </a:p>
          <a:p>
            <a:r>
              <a:rPr lang="en-IE" dirty="0"/>
              <a:t>+-------------------+</a:t>
            </a:r>
          </a:p>
          <a:p>
            <a:r>
              <a:rPr lang="en-IE" dirty="0"/>
              <a:t>1 row in set (0.00 sec)</a:t>
            </a:r>
          </a:p>
          <a:p>
            <a:endParaRPr lang="en-IE" dirty="0"/>
          </a:p>
          <a:p>
            <a:r>
              <a:rPr lang="en-IE" dirty="0" err="1"/>
              <a:t>mysql</a:t>
            </a:r>
            <a:r>
              <a:rPr lang="en-IE" dirty="0"/>
              <a:t>&gt; SELECT COUNT(DISTINCT division) FROM departments;</a:t>
            </a:r>
          </a:p>
          <a:p>
            <a:r>
              <a:rPr lang="en-IE" dirty="0"/>
              <a:t>+--------------------------+</a:t>
            </a:r>
          </a:p>
          <a:p>
            <a:r>
              <a:rPr lang="en-IE" dirty="0"/>
              <a:t>| COUNT(DISTINCT division) |</a:t>
            </a:r>
          </a:p>
          <a:p>
            <a:r>
              <a:rPr lang="en-IE" dirty="0"/>
              <a:t>+--------------------------+</a:t>
            </a:r>
          </a:p>
          <a:p>
            <a:r>
              <a:rPr lang="en-IE" dirty="0"/>
              <a:t>|                        2 |</a:t>
            </a:r>
          </a:p>
          <a:p>
            <a:r>
              <a:rPr lang="en-IE" dirty="0"/>
              <a:t>+--------------------------+</a:t>
            </a:r>
          </a:p>
          <a:p>
            <a:r>
              <a:rPr lang="en-IE" dirty="0"/>
              <a:t>1 row in set (0.00 sec)</a:t>
            </a:r>
            <a:endParaRPr lang="en-US" dirty="0"/>
          </a:p>
        </p:txBody>
      </p:sp>
      <p:sp>
        <p:nvSpPr>
          <p:cNvPr id="4" name="Slide Number Placeholder 3"/>
          <p:cNvSpPr>
            <a:spLocks noGrp="1"/>
          </p:cNvSpPr>
          <p:nvPr>
            <p:ph type="sldNum" sz="quarter" idx="5"/>
          </p:nvPr>
        </p:nvSpPr>
        <p:spPr/>
        <p:txBody>
          <a:bodyPr/>
          <a:lstStyle/>
          <a:p>
            <a:fld id="{BD6D84B9-6C53-B74B-880F-118F42CCBDAE}" type="slidenum">
              <a:rPr lang="en-US" smtClean="0"/>
              <a:t>24</a:t>
            </a:fld>
            <a:endParaRPr lang="en-US"/>
          </a:p>
        </p:txBody>
      </p:sp>
    </p:spTree>
    <p:extLst>
      <p:ext uri="{BB962C8B-B14F-4D97-AF65-F5344CB8AC3E}">
        <p14:creationId xmlns:p14="http://schemas.microsoft.com/office/powerpoint/2010/main" val="3189680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mysql</a:t>
            </a:r>
            <a:r>
              <a:rPr lang="en-US" dirty="0"/>
              <a:t>&gt; SELECT MAX(salary) FROM employees;</a:t>
            </a:r>
          </a:p>
          <a:p>
            <a:r>
              <a:rPr lang="en-US" dirty="0"/>
              <a:t>+-------------+</a:t>
            </a:r>
          </a:p>
          <a:p>
            <a:r>
              <a:rPr lang="en-US" dirty="0"/>
              <a:t>| MAX(salary) |</a:t>
            </a:r>
          </a:p>
          <a:p>
            <a:r>
              <a:rPr lang="en-US" dirty="0"/>
              <a:t>+-------------+</a:t>
            </a:r>
          </a:p>
          <a:p>
            <a:r>
              <a:rPr lang="en-US" dirty="0"/>
              <a:t>|       50000 |</a:t>
            </a:r>
          </a:p>
          <a:p>
            <a:r>
              <a:rPr lang="en-US" dirty="0"/>
              <a:t>+-------------+</a:t>
            </a:r>
          </a:p>
          <a:p>
            <a:r>
              <a:rPr lang="en-US" dirty="0"/>
              <a:t>1 row in set (0.00 sec)</a:t>
            </a:r>
          </a:p>
          <a:p>
            <a:endParaRPr lang="en-US" dirty="0"/>
          </a:p>
          <a:p>
            <a:r>
              <a:rPr lang="en-US" dirty="0" err="1"/>
              <a:t>mysql</a:t>
            </a:r>
            <a:r>
              <a:rPr lang="en-US" dirty="0"/>
              <a:t>&gt; SELECT MIN(salary) FROM employees;</a:t>
            </a:r>
          </a:p>
          <a:p>
            <a:r>
              <a:rPr lang="en-US" dirty="0"/>
              <a:t>+-------------+</a:t>
            </a:r>
          </a:p>
          <a:p>
            <a:r>
              <a:rPr lang="en-US" dirty="0"/>
              <a:t>| MIN(salary) |</a:t>
            </a:r>
          </a:p>
          <a:p>
            <a:r>
              <a:rPr lang="en-US" dirty="0"/>
              <a:t>+-------------+</a:t>
            </a:r>
          </a:p>
          <a:p>
            <a:r>
              <a:rPr lang="en-US" dirty="0"/>
              <a:t>|       20000 |</a:t>
            </a:r>
          </a:p>
          <a:p>
            <a:r>
              <a:rPr lang="en-US" dirty="0"/>
              <a:t>+-------------+</a:t>
            </a:r>
          </a:p>
          <a:p>
            <a:r>
              <a:rPr lang="en-US" dirty="0"/>
              <a:t>1 row in set (0.00 sec)</a:t>
            </a:r>
          </a:p>
          <a:p>
            <a:endParaRPr lang="en-US" dirty="0"/>
          </a:p>
          <a:p>
            <a:r>
              <a:rPr lang="en-US" dirty="0" err="1"/>
              <a:t>mysql</a:t>
            </a:r>
            <a:r>
              <a:rPr lang="en-US" dirty="0"/>
              <a:t>&gt;</a:t>
            </a:r>
          </a:p>
        </p:txBody>
      </p:sp>
      <p:sp>
        <p:nvSpPr>
          <p:cNvPr id="4" name="Slide Number Placeholder 3"/>
          <p:cNvSpPr>
            <a:spLocks noGrp="1"/>
          </p:cNvSpPr>
          <p:nvPr>
            <p:ph type="sldNum" sz="quarter" idx="5"/>
          </p:nvPr>
        </p:nvSpPr>
        <p:spPr/>
        <p:txBody>
          <a:bodyPr/>
          <a:lstStyle/>
          <a:p>
            <a:fld id="{BD6D84B9-6C53-B74B-880F-118F42CCBDAE}" type="slidenum">
              <a:rPr lang="en-US" smtClean="0"/>
              <a:t>25</a:t>
            </a:fld>
            <a:endParaRPr lang="en-US"/>
          </a:p>
        </p:txBody>
      </p:sp>
    </p:spTree>
    <p:extLst>
      <p:ext uri="{BB962C8B-B14F-4D97-AF65-F5344CB8AC3E}">
        <p14:creationId xmlns:p14="http://schemas.microsoft.com/office/powerpoint/2010/main" val="3915461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mysql</a:t>
            </a:r>
            <a:r>
              <a:rPr lang="en-IE" dirty="0"/>
              <a:t>&gt; SELECT SUM(salary) FROM employees;</a:t>
            </a:r>
          </a:p>
          <a:p>
            <a:r>
              <a:rPr lang="en-IE" dirty="0"/>
              <a:t>+-------------+</a:t>
            </a:r>
          </a:p>
          <a:p>
            <a:r>
              <a:rPr lang="en-IE" dirty="0"/>
              <a:t>| SUM(salary) |</a:t>
            </a:r>
          </a:p>
          <a:p>
            <a:r>
              <a:rPr lang="en-IE" dirty="0"/>
              <a:t>+-------------+</a:t>
            </a:r>
          </a:p>
          <a:p>
            <a:r>
              <a:rPr lang="en-IE" dirty="0"/>
              <a:t>|      336000 |</a:t>
            </a:r>
          </a:p>
          <a:p>
            <a:r>
              <a:rPr lang="en-IE" dirty="0"/>
              <a:t>+-------------+</a:t>
            </a:r>
          </a:p>
          <a:p>
            <a:r>
              <a:rPr lang="en-IE" dirty="0"/>
              <a:t>1 row in set (0.00 sec)</a:t>
            </a:r>
          </a:p>
          <a:p>
            <a:endParaRPr lang="en-IE" dirty="0"/>
          </a:p>
          <a:p>
            <a:r>
              <a:rPr lang="en-IE" dirty="0" err="1"/>
              <a:t>mysql</a:t>
            </a:r>
            <a:r>
              <a:rPr lang="en-IE" dirty="0"/>
              <a:t>&gt; SELECT AVG(salary) FROM employees;</a:t>
            </a:r>
          </a:p>
          <a:p>
            <a:r>
              <a:rPr lang="en-IE" dirty="0"/>
              <a:t>+-------------+</a:t>
            </a:r>
          </a:p>
          <a:p>
            <a:r>
              <a:rPr lang="en-IE" dirty="0"/>
              <a:t>| AVG(salary) |</a:t>
            </a:r>
          </a:p>
          <a:p>
            <a:r>
              <a:rPr lang="en-IE" dirty="0"/>
              <a:t>+-------------+</a:t>
            </a:r>
          </a:p>
          <a:p>
            <a:r>
              <a:rPr lang="en-IE" dirty="0"/>
              <a:t>|  37333.3333 |</a:t>
            </a:r>
          </a:p>
          <a:p>
            <a:r>
              <a:rPr lang="en-IE" dirty="0"/>
              <a:t>+-------------+</a:t>
            </a:r>
          </a:p>
          <a:p>
            <a:r>
              <a:rPr lang="en-IE" dirty="0"/>
              <a:t>1 row in set (0.00 sec)</a:t>
            </a:r>
            <a:endParaRPr lang="en-US" dirty="0"/>
          </a:p>
        </p:txBody>
      </p:sp>
      <p:sp>
        <p:nvSpPr>
          <p:cNvPr id="4" name="Slide Number Placeholder 3"/>
          <p:cNvSpPr>
            <a:spLocks noGrp="1"/>
          </p:cNvSpPr>
          <p:nvPr>
            <p:ph type="sldNum" sz="quarter" idx="5"/>
          </p:nvPr>
        </p:nvSpPr>
        <p:spPr/>
        <p:txBody>
          <a:bodyPr/>
          <a:lstStyle/>
          <a:p>
            <a:fld id="{BD6D84B9-6C53-B74B-880F-118F42CCBDAE}" type="slidenum">
              <a:rPr lang="en-US" smtClean="0"/>
              <a:t>26</a:t>
            </a:fld>
            <a:endParaRPr lang="en-US"/>
          </a:p>
        </p:txBody>
      </p:sp>
    </p:spTree>
    <p:extLst>
      <p:ext uri="{BB962C8B-B14F-4D97-AF65-F5344CB8AC3E}">
        <p14:creationId xmlns:p14="http://schemas.microsoft.com/office/powerpoint/2010/main" val="752539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mysql</a:t>
            </a:r>
            <a:r>
              <a:rPr lang="en-IE" dirty="0"/>
              <a:t>&gt; SELECT MAX(salary) FROM employees  WHERE job='Manager';</a:t>
            </a:r>
          </a:p>
          <a:p>
            <a:r>
              <a:rPr lang="en-IE" dirty="0"/>
              <a:t>+-------------+</a:t>
            </a:r>
          </a:p>
          <a:p>
            <a:r>
              <a:rPr lang="en-IE" dirty="0"/>
              <a:t>| MAX(salary) |</a:t>
            </a:r>
          </a:p>
          <a:p>
            <a:r>
              <a:rPr lang="en-IE" dirty="0"/>
              <a:t>+-------------+</a:t>
            </a:r>
          </a:p>
          <a:p>
            <a:r>
              <a:rPr lang="en-IE" dirty="0"/>
              <a:t>|       47000 |</a:t>
            </a:r>
          </a:p>
          <a:p>
            <a:r>
              <a:rPr lang="en-IE" dirty="0"/>
              <a:t>+-------------+</a:t>
            </a:r>
          </a:p>
          <a:p>
            <a:r>
              <a:rPr lang="en-IE" dirty="0"/>
              <a:t>1 row in set (0.00 sec)</a:t>
            </a:r>
          </a:p>
          <a:p>
            <a:endParaRPr lang="en-US" dirty="0"/>
          </a:p>
          <a:p>
            <a:r>
              <a:rPr lang="en-IE" dirty="0" err="1"/>
              <a:t>mysql</a:t>
            </a:r>
            <a:r>
              <a:rPr lang="en-IE" dirty="0"/>
              <a:t>&gt; SELECT AVG(salary)  FROM employees INNER JOIN departments USING(</a:t>
            </a:r>
            <a:r>
              <a:rPr lang="en-IE" dirty="0" err="1"/>
              <a:t>dept_no</a:t>
            </a:r>
            <a:r>
              <a:rPr lang="en-IE" dirty="0"/>
              <a:t>) WHERE </a:t>
            </a:r>
            <a:r>
              <a:rPr lang="en-IE" dirty="0" err="1"/>
              <a:t>dept_name</a:t>
            </a:r>
            <a:r>
              <a:rPr lang="en-IE" dirty="0"/>
              <a:t>='Design';</a:t>
            </a:r>
          </a:p>
          <a:p>
            <a:r>
              <a:rPr lang="en-IE" dirty="0"/>
              <a:t>+-------------+</a:t>
            </a:r>
          </a:p>
          <a:p>
            <a:r>
              <a:rPr lang="en-IE" dirty="0"/>
              <a:t>| AVG(salary) |</a:t>
            </a:r>
          </a:p>
          <a:p>
            <a:r>
              <a:rPr lang="en-IE" dirty="0"/>
              <a:t>+-------------+</a:t>
            </a:r>
          </a:p>
          <a:p>
            <a:r>
              <a:rPr lang="en-IE" dirty="0"/>
              <a:t>|  40000.0000 |</a:t>
            </a:r>
          </a:p>
          <a:p>
            <a:r>
              <a:rPr lang="en-IE" dirty="0"/>
              <a:t>+-------------+</a:t>
            </a:r>
          </a:p>
          <a:p>
            <a:r>
              <a:rPr lang="en-IE" dirty="0"/>
              <a:t>1 row in set (0.00 sec)</a:t>
            </a:r>
            <a:endParaRPr lang="en-US" dirty="0"/>
          </a:p>
        </p:txBody>
      </p:sp>
      <p:sp>
        <p:nvSpPr>
          <p:cNvPr id="4" name="Slide Number Placeholder 3"/>
          <p:cNvSpPr>
            <a:spLocks noGrp="1"/>
          </p:cNvSpPr>
          <p:nvPr>
            <p:ph type="sldNum" sz="quarter" idx="5"/>
          </p:nvPr>
        </p:nvSpPr>
        <p:spPr/>
        <p:txBody>
          <a:bodyPr/>
          <a:lstStyle/>
          <a:p>
            <a:fld id="{BD6D84B9-6C53-B74B-880F-118F42CCBDAE}" type="slidenum">
              <a:rPr lang="en-US" smtClean="0"/>
              <a:t>27</a:t>
            </a:fld>
            <a:endParaRPr lang="en-US"/>
          </a:p>
        </p:txBody>
      </p:sp>
    </p:spTree>
    <p:extLst>
      <p:ext uri="{BB962C8B-B14F-4D97-AF65-F5344CB8AC3E}">
        <p14:creationId xmlns:p14="http://schemas.microsoft.com/office/powerpoint/2010/main" val="34743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mysql</a:t>
            </a:r>
            <a:r>
              <a:rPr lang="en-IE" dirty="0"/>
              <a:t>&gt; SELECT name, MAX(salary) FROM employees;</a:t>
            </a:r>
          </a:p>
          <a:p>
            <a:r>
              <a:rPr lang="en-IE" dirty="0"/>
              <a:t>ERROR 1140 (42000): In aggregated query without GROUP BY, expression #1 of SELECT list contains </a:t>
            </a:r>
            <a:r>
              <a:rPr lang="en-IE" dirty="0" err="1"/>
              <a:t>nonaggregated</a:t>
            </a:r>
            <a:r>
              <a:rPr lang="en-IE" dirty="0"/>
              <a:t> column 'week5.employees.name'; this is incompatible with </a:t>
            </a:r>
            <a:r>
              <a:rPr lang="en-IE" dirty="0" err="1"/>
              <a:t>sql_mode</a:t>
            </a:r>
            <a:r>
              <a:rPr lang="en-IE" dirty="0"/>
              <a:t>=</a:t>
            </a:r>
            <a:r>
              <a:rPr lang="en-IE" dirty="0" err="1"/>
              <a:t>only_full_group_by</a:t>
            </a:r>
            <a:endParaRPr lang="en-IE" dirty="0"/>
          </a:p>
          <a:p>
            <a:endParaRPr lang="en-IE" dirty="0"/>
          </a:p>
          <a:p>
            <a:r>
              <a:rPr lang="en-IE" b="1" dirty="0"/>
              <a:t>Note:</a:t>
            </a:r>
            <a:r>
              <a:rPr lang="en-IE" b="0" dirty="0"/>
              <a:t> With some settings, MySQL will run this query and give some results, but the results will not be reliable. It will select one name and also display the maximum salary. But this name is probably not the name of the person who has the maximum salary.</a:t>
            </a:r>
            <a:endParaRPr lang="en-IE" b="1" dirty="0"/>
          </a:p>
          <a:p>
            <a:endParaRPr lang="en-IE" dirty="0"/>
          </a:p>
          <a:p>
            <a:r>
              <a:rPr lang="en-IE" dirty="0" err="1"/>
              <a:t>mysql</a:t>
            </a:r>
            <a:r>
              <a:rPr lang="en-IE" dirty="0"/>
              <a:t>&gt; SELECT MAX(salary), MIN(salary) FROM employees;</a:t>
            </a:r>
          </a:p>
          <a:p>
            <a:r>
              <a:rPr lang="en-IE" dirty="0"/>
              <a:t>+-------------+-------------+</a:t>
            </a:r>
          </a:p>
          <a:p>
            <a:r>
              <a:rPr lang="en-IE" dirty="0"/>
              <a:t>| MAX(salary) | MIN(salary) |</a:t>
            </a:r>
          </a:p>
          <a:p>
            <a:r>
              <a:rPr lang="en-IE" dirty="0"/>
              <a:t>+-------------+-------------+</a:t>
            </a:r>
          </a:p>
          <a:p>
            <a:r>
              <a:rPr lang="en-IE" dirty="0"/>
              <a:t>|       50000 |       20000 |</a:t>
            </a:r>
          </a:p>
          <a:p>
            <a:r>
              <a:rPr lang="en-IE" dirty="0"/>
              <a:t>+-------------+-------------+</a:t>
            </a:r>
          </a:p>
          <a:p>
            <a:r>
              <a:rPr lang="en-IE" dirty="0"/>
              <a:t>1 row in set (0.00 sec)</a:t>
            </a:r>
            <a:endParaRPr lang="en-US" dirty="0"/>
          </a:p>
        </p:txBody>
      </p:sp>
      <p:sp>
        <p:nvSpPr>
          <p:cNvPr id="4" name="Slide Number Placeholder 3"/>
          <p:cNvSpPr>
            <a:spLocks noGrp="1"/>
          </p:cNvSpPr>
          <p:nvPr>
            <p:ph type="sldNum" sz="quarter" idx="5"/>
          </p:nvPr>
        </p:nvSpPr>
        <p:spPr/>
        <p:txBody>
          <a:bodyPr/>
          <a:lstStyle/>
          <a:p>
            <a:fld id="{BD6D84B9-6C53-B74B-880F-118F42CCBDAE}" type="slidenum">
              <a:rPr lang="en-US" smtClean="0"/>
              <a:t>28</a:t>
            </a:fld>
            <a:endParaRPr lang="en-US"/>
          </a:p>
        </p:txBody>
      </p:sp>
    </p:spTree>
    <p:extLst>
      <p:ext uri="{BB962C8B-B14F-4D97-AF65-F5344CB8AC3E}">
        <p14:creationId xmlns:p14="http://schemas.microsoft.com/office/powerpoint/2010/main" val="53531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mysql</a:t>
            </a:r>
            <a:r>
              <a:rPr lang="en-US" dirty="0"/>
              <a:t>&gt; SELECT </a:t>
            </a:r>
            <a:r>
              <a:rPr lang="en-US" dirty="0" err="1"/>
              <a:t>dept_name</a:t>
            </a:r>
            <a:r>
              <a:rPr lang="en-US" dirty="0"/>
              <a:t>, SUM(salary) FROM employees INNER JOIN departments USING(</a:t>
            </a:r>
            <a:r>
              <a:rPr lang="en-US" dirty="0" err="1"/>
              <a:t>dept_no</a:t>
            </a:r>
            <a:r>
              <a:rPr lang="en-US" dirty="0"/>
              <a:t>) GROUP BY </a:t>
            </a:r>
            <a:r>
              <a:rPr lang="en-US" dirty="0" err="1"/>
              <a:t>dept_name</a:t>
            </a:r>
            <a:r>
              <a:rPr lang="en-US" dirty="0"/>
              <a:t>;</a:t>
            </a:r>
          </a:p>
          <a:p>
            <a:r>
              <a:rPr lang="en-US" dirty="0"/>
              <a:t>+----------------+-------------+</a:t>
            </a:r>
          </a:p>
          <a:p>
            <a:r>
              <a:rPr lang="en-US" dirty="0"/>
              <a:t>| </a:t>
            </a:r>
            <a:r>
              <a:rPr lang="en-US" dirty="0" err="1"/>
              <a:t>dept_name</a:t>
            </a:r>
            <a:r>
              <a:rPr lang="en-US" dirty="0"/>
              <a:t>      | SUM(salary) |</a:t>
            </a:r>
          </a:p>
          <a:p>
            <a:r>
              <a:rPr lang="en-US" dirty="0"/>
              <a:t>+----------------+-------------+</a:t>
            </a:r>
          </a:p>
          <a:p>
            <a:r>
              <a:rPr lang="en-US" dirty="0"/>
              <a:t>| Training       |      142000 |</a:t>
            </a:r>
          </a:p>
          <a:p>
            <a:r>
              <a:rPr lang="en-US" dirty="0"/>
              <a:t>| Design         |      120000 |</a:t>
            </a:r>
          </a:p>
          <a:p>
            <a:r>
              <a:rPr lang="en-US" dirty="0"/>
              <a:t>| Implementation |       74000 |</a:t>
            </a:r>
          </a:p>
          <a:p>
            <a:r>
              <a:rPr lang="en-US" dirty="0"/>
              <a:t>+----------------+-------------+</a:t>
            </a:r>
          </a:p>
          <a:p>
            <a:r>
              <a:rPr lang="en-US" dirty="0"/>
              <a:t>3 rows in set (0.01 sec)</a:t>
            </a:r>
          </a:p>
        </p:txBody>
      </p:sp>
      <p:sp>
        <p:nvSpPr>
          <p:cNvPr id="4" name="Slide Number Placeholder 3"/>
          <p:cNvSpPr>
            <a:spLocks noGrp="1"/>
          </p:cNvSpPr>
          <p:nvPr>
            <p:ph type="sldNum" sz="quarter" idx="5"/>
          </p:nvPr>
        </p:nvSpPr>
        <p:spPr/>
        <p:txBody>
          <a:bodyPr/>
          <a:lstStyle/>
          <a:p>
            <a:fld id="{BD6D84B9-6C53-B74B-880F-118F42CCBDAE}" type="slidenum">
              <a:rPr lang="en-US" smtClean="0"/>
              <a:t>30</a:t>
            </a:fld>
            <a:endParaRPr lang="en-US"/>
          </a:p>
        </p:txBody>
      </p:sp>
    </p:spTree>
    <p:extLst>
      <p:ext uri="{BB962C8B-B14F-4D97-AF65-F5344CB8AC3E}">
        <p14:creationId xmlns:p14="http://schemas.microsoft.com/office/powerpoint/2010/main" val="3778577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mysql</a:t>
            </a:r>
            <a:r>
              <a:rPr lang="en-IE" dirty="0"/>
              <a:t>&gt; SELECT </a:t>
            </a:r>
            <a:r>
              <a:rPr lang="en-IE" dirty="0" err="1"/>
              <a:t>dept_no</a:t>
            </a:r>
            <a:r>
              <a:rPr lang="en-IE" dirty="0"/>
              <a:t>, AVG(salary) FROM employees GROUP BY </a:t>
            </a:r>
            <a:r>
              <a:rPr lang="en-IE" dirty="0" err="1"/>
              <a:t>dept_no</a:t>
            </a:r>
            <a:r>
              <a:rPr lang="en-IE" dirty="0"/>
              <a:t> HAVING AVG(salary) &gt; 40000;</a:t>
            </a:r>
          </a:p>
          <a:p>
            <a:r>
              <a:rPr lang="en-IE" dirty="0"/>
              <a:t>+---------+-------------+</a:t>
            </a:r>
          </a:p>
          <a:p>
            <a:r>
              <a:rPr lang="en-IE" dirty="0"/>
              <a:t>| </a:t>
            </a:r>
            <a:r>
              <a:rPr lang="en-IE" dirty="0" err="1"/>
              <a:t>dept_no</a:t>
            </a:r>
            <a:r>
              <a:rPr lang="en-IE" dirty="0"/>
              <a:t> | AVG(salary) |</a:t>
            </a:r>
          </a:p>
          <a:p>
            <a:r>
              <a:rPr lang="en-IE" dirty="0"/>
              <a:t>+---------+-------------+</a:t>
            </a:r>
          </a:p>
          <a:p>
            <a:r>
              <a:rPr lang="en-IE" dirty="0"/>
              <a:t>| 10      |  47333.3333 |</a:t>
            </a:r>
          </a:p>
          <a:p>
            <a:r>
              <a:rPr lang="en-IE" dirty="0"/>
              <a:t>+---------+-------------+</a:t>
            </a:r>
          </a:p>
          <a:p>
            <a:r>
              <a:rPr lang="en-IE" dirty="0"/>
              <a:t>1 row in set (0.00 sec)</a:t>
            </a:r>
            <a:endParaRPr lang="en-US" dirty="0"/>
          </a:p>
        </p:txBody>
      </p:sp>
      <p:sp>
        <p:nvSpPr>
          <p:cNvPr id="4" name="Slide Number Placeholder 3"/>
          <p:cNvSpPr>
            <a:spLocks noGrp="1"/>
          </p:cNvSpPr>
          <p:nvPr>
            <p:ph type="sldNum" sz="quarter" idx="5"/>
          </p:nvPr>
        </p:nvSpPr>
        <p:spPr/>
        <p:txBody>
          <a:bodyPr/>
          <a:lstStyle/>
          <a:p>
            <a:fld id="{BD6D84B9-6C53-B74B-880F-118F42CCBDAE}" type="slidenum">
              <a:rPr lang="en-US" smtClean="0"/>
              <a:t>31</a:t>
            </a:fld>
            <a:endParaRPr lang="en-US"/>
          </a:p>
        </p:txBody>
      </p:sp>
    </p:spTree>
    <p:extLst>
      <p:ext uri="{BB962C8B-B14F-4D97-AF65-F5344CB8AC3E}">
        <p14:creationId xmlns:p14="http://schemas.microsoft.com/office/powerpoint/2010/main" val="2466873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mysql</a:t>
            </a:r>
            <a:r>
              <a:rPr lang="en-IE" dirty="0"/>
              <a:t>&gt; SELECT </a:t>
            </a:r>
            <a:r>
              <a:rPr lang="en-IE" dirty="0" err="1"/>
              <a:t>dept_name</a:t>
            </a:r>
            <a:r>
              <a:rPr lang="en-IE" dirty="0"/>
              <a:t> FROM employees INNER JOIN departments USING(</a:t>
            </a:r>
            <a:r>
              <a:rPr lang="en-IE" dirty="0" err="1"/>
              <a:t>dept_no</a:t>
            </a:r>
            <a:r>
              <a:rPr lang="en-IE" dirty="0"/>
              <a:t>) GROUP BY </a:t>
            </a:r>
            <a:r>
              <a:rPr lang="en-IE" dirty="0" err="1"/>
              <a:t>dept_name</a:t>
            </a:r>
            <a:r>
              <a:rPr lang="en-IE" dirty="0"/>
              <a:t> HAVING AVG(salary) &gt; 40000;</a:t>
            </a:r>
          </a:p>
          <a:p>
            <a:r>
              <a:rPr lang="en-IE" dirty="0"/>
              <a:t>+-----------+</a:t>
            </a:r>
          </a:p>
          <a:p>
            <a:r>
              <a:rPr lang="en-IE" dirty="0"/>
              <a:t>| </a:t>
            </a:r>
            <a:r>
              <a:rPr lang="en-IE" dirty="0" err="1"/>
              <a:t>dept_name</a:t>
            </a:r>
            <a:r>
              <a:rPr lang="en-IE" dirty="0"/>
              <a:t> |</a:t>
            </a:r>
          </a:p>
          <a:p>
            <a:r>
              <a:rPr lang="en-IE" dirty="0"/>
              <a:t>+-----------+</a:t>
            </a:r>
          </a:p>
          <a:p>
            <a:r>
              <a:rPr lang="en-IE" dirty="0"/>
              <a:t>| Training  |</a:t>
            </a:r>
          </a:p>
          <a:p>
            <a:r>
              <a:rPr lang="en-IE" dirty="0"/>
              <a:t>+-----------+</a:t>
            </a:r>
          </a:p>
          <a:p>
            <a:r>
              <a:rPr lang="en-IE" dirty="0"/>
              <a:t>1 row in set (0.00 sec)</a:t>
            </a:r>
            <a:endParaRPr lang="en-US" dirty="0"/>
          </a:p>
        </p:txBody>
      </p:sp>
      <p:sp>
        <p:nvSpPr>
          <p:cNvPr id="4" name="Slide Number Placeholder 3"/>
          <p:cNvSpPr>
            <a:spLocks noGrp="1"/>
          </p:cNvSpPr>
          <p:nvPr>
            <p:ph type="sldNum" sz="quarter" idx="5"/>
          </p:nvPr>
        </p:nvSpPr>
        <p:spPr/>
        <p:txBody>
          <a:bodyPr/>
          <a:lstStyle/>
          <a:p>
            <a:fld id="{BD6D84B9-6C53-B74B-880F-118F42CCBDAE}" type="slidenum">
              <a:rPr lang="en-US" smtClean="0"/>
              <a:t>33</a:t>
            </a:fld>
            <a:endParaRPr lang="en-US"/>
          </a:p>
        </p:txBody>
      </p:sp>
    </p:spTree>
    <p:extLst>
      <p:ext uri="{BB962C8B-B14F-4D97-AF65-F5344CB8AC3E}">
        <p14:creationId xmlns:p14="http://schemas.microsoft.com/office/powerpoint/2010/main" val="141119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&gt; SELECT * FROM lecturers AS l   INNER JOIN modules AS m   ON </a:t>
            </a:r>
            <a:r>
              <a:rPr lang="en-US" dirty="0" err="1">
                <a:latin typeface="Courier New" panose="02070309020205020404" pitchFamily="49" charset="0"/>
                <a:cs typeface="Courier New" panose="02070309020205020404" pitchFamily="49" charset="0"/>
              </a:rPr>
              <a:t>l.lecturer_id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m.lecturer_id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 name             | code      | </a:t>
            </a:r>
            <a:r>
              <a:rPr lang="en-US" dirty="0" err="1">
                <a:latin typeface="Courier New" panose="02070309020205020404" pitchFamily="49" charset="0"/>
                <a:cs typeface="Courier New" panose="02070309020205020404" pitchFamily="49" charset="0"/>
              </a:rPr>
              <a:t>module_name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1 | Catherine Mooney | COMP4001J | Programming       |           1 |</a:t>
            </a:r>
          </a:p>
          <a:p>
            <a:r>
              <a:rPr lang="en-US" dirty="0">
                <a:latin typeface="Courier New" panose="02070309020205020404" pitchFamily="49" charset="0"/>
                <a:cs typeface="Courier New" panose="02070309020205020404" pitchFamily="49" charset="0"/>
              </a:rPr>
              <a:t>|           2 | Shen Wang        | COMP4242J | Big Data          |           2 |</a:t>
            </a:r>
          </a:p>
          <a:p>
            <a:r>
              <a:rPr lang="en-US" dirty="0">
                <a:latin typeface="Courier New" panose="02070309020205020404" pitchFamily="49" charset="0"/>
                <a:cs typeface="Courier New" panose="02070309020205020404" pitchFamily="49" charset="0"/>
              </a:rPr>
              <a:t>|           2 | Shen Wang        | COMP4271J | Operating Systems |           2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3 rows in set (0.00 sec)</a:t>
            </a:r>
          </a:p>
        </p:txBody>
      </p:sp>
      <p:sp>
        <p:nvSpPr>
          <p:cNvPr id="4" name="Slide Number Placeholder 3"/>
          <p:cNvSpPr>
            <a:spLocks noGrp="1"/>
          </p:cNvSpPr>
          <p:nvPr>
            <p:ph type="sldNum" sz="quarter" idx="5"/>
          </p:nvPr>
        </p:nvSpPr>
        <p:spPr/>
        <p:txBody>
          <a:bodyPr/>
          <a:lstStyle/>
          <a:p>
            <a:fld id="{675C5EF2-58E6-0E44-848B-7B0136145247}" type="slidenum">
              <a:rPr lang="en-US" smtClean="0"/>
              <a:t>7</a:t>
            </a:fld>
            <a:endParaRPr lang="en-US"/>
          </a:p>
        </p:txBody>
      </p:sp>
    </p:spTree>
    <p:extLst>
      <p:ext uri="{BB962C8B-B14F-4D97-AF65-F5344CB8AC3E}">
        <p14:creationId xmlns:p14="http://schemas.microsoft.com/office/powerpoint/2010/main" val="746298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Average salary of all departments</a:t>
            </a:r>
          </a:p>
          <a:p>
            <a:r>
              <a:rPr lang="en-US" b="0" dirty="0" err="1"/>
              <a:t>mysql</a:t>
            </a:r>
            <a:r>
              <a:rPr lang="en-US" b="0" dirty="0"/>
              <a:t>&gt; SELECT </a:t>
            </a:r>
            <a:r>
              <a:rPr lang="en-US" b="0" dirty="0" err="1"/>
              <a:t>dept_name</a:t>
            </a:r>
            <a:r>
              <a:rPr lang="en-US" b="0" dirty="0"/>
              <a:t>, AVG(salary) FROM departments INNER JOIN employees USING(</a:t>
            </a:r>
            <a:r>
              <a:rPr lang="en-US" b="0" dirty="0" err="1"/>
              <a:t>dept_no</a:t>
            </a:r>
            <a:r>
              <a:rPr lang="en-US" b="0" dirty="0"/>
              <a:t>) GROUP BY </a:t>
            </a:r>
            <a:r>
              <a:rPr lang="en-US" b="0" dirty="0" err="1"/>
              <a:t>dept_no</a:t>
            </a:r>
            <a:r>
              <a:rPr lang="en-US" b="0" dirty="0"/>
              <a:t>;</a:t>
            </a:r>
          </a:p>
          <a:p>
            <a:r>
              <a:rPr lang="en-US" b="0" dirty="0"/>
              <a:t>+----------------+-------------+</a:t>
            </a:r>
          </a:p>
          <a:p>
            <a:r>
              <a:rPr lang="en-US" b="0" dirty="0"/>
              <a:t>| </a:t>
            </a:r>
            <a:r>
              <a:rPr lang="en-US" b="0" dirty="0" err="1"/>
              <a:t>dept_name</a:t>
            </a:r>
            <a:r>
              <a:rPr lang="en-US" b="0" dirty="0"/>
              <a:t>      | AVG(salary) |</a:t>
            </a:r>
          </a:p>
          <a:p>
            <a:r>
              <a:rPr lang="en-US" b="0" dirty="0"/>
              <a:t>+----------------+-------------+</a:t>
            </a:r>
          </a:p>
          <a:p>
            <a:r>
              <a:rPr lang="en-US" b="0" dirty="0"/>
              <a:t>| Training       |  47333.3333 |</a:t>
            </a:r>
          </a:p>
          <a:p>
            <a:r>
              <a:rPr lang="en-US" b="0" dirty="0"/>
              <a:t>| Design         |  40000.0000 |</a:t>
            </a:r>
          </a:p>
          <a:p>
            <a:r>
              <a:rPr lang="en-US" b="0" dirty="0"/>
              <a:t>| Implementation |  24666.6667 |</a:t>
            </a:r>
          </a:p>
          <a:p>
            <a:r>
              <a:rPr lang="en-US" b="0" dirty="0"/>
              <a:t>+----------------+-------------+</a:t>
            </a:r>
          </a:p>
          <a:p>
            <a:r>
              <a:rPr lang="en-US" b="0" dirty="0"/>
              <a:t>3 rows in set (0.00 sec)</a:t>
            </a:r>
          </a:p>
          <a:p>
            <a:endParaRPr lang="en-US" b="0" dirty="0"/>
          </a:p>
          <a:p>
            <a:r>
              <a:rPr lang="en-US" b="1" dirty="0"/>
              <a:t>Average salary of all departments (non-managers only)</a:t>
            </a:r>
          </a:p>
          <a:p>
            <a:r>
              <a:rPr lang="en-US" b="0" dirty="0" err="1"/>
              <a:t>mysql</a:t>
            </a:r>
            <a:r>
              <a:rPr lang="en-US" b="0" dirty="0"/>
              <a:t>&gt; SELECT </a:t>
            </a:r>
            <a:r>
              <a:rPr lang="en-US" b="0" dirty="0" err="1"/>
              <a:t>dept_name</a:t>
            </a:r>
            <a:r>
              <a:rPr lang="en-US" b="0" dirty="0"/>
              <a:t>, AVG(salary) FROM departments INNER JOIN employees USING(</a:t>
            </a:r>
            <a:r>
              <a:rPr lang="en-US" b="0" dirty="0" err="1"/>
              <a:t>dept_no</a:t>
            </a:r>
            <a:r>
              <a:rPr lang="en-US" b="0" dirty="0"/>
              <a:t>) WHERE job!='Manager' GROUP BY </a:t>
            </a:r>
            <a:r>
              <a:rPr lang="en-US" b="0" dirty="0" err="1"/>
              <a:t>dept_no</a:t>
            </a:r>
            <a:r>
              <a:rPr lang="en-US" b="0" dirty="0"/>
              <a:t>;</a:t>
            </a:r>
          </a:p>
          <a:p>
            <a:r>
              <a:rPr lang="en-US" b="0" dirty="0"/>
              <a:t>+----------------+-------------+</a:t>
            </a:r>
          </a:p>
          <a:p>
            <a:r>
              <a:rPr lang="en-US" b="0" dirty="0"/>
              <a:t>| </a:t>
            </a:r>
            <a:r>
              <a:rPr lang="en-US" b="0" dirty="0" err="1"/>
              <a:t>dept_name</a:t>
            </a:r>
            <a:r>
              <a:rPr lang="en-US" b="0" dirty="0"/>
              <a:t>      | AVG(salary) |</a:t>
            </a:r>
          </a:p>
          <a:p>
            <a:r>
              <a:rPr lang="en-US" b="0" dirty="0"/>
              <a:t>+----------------+-------------+</a:t>
            </a:r>
          </a:p>
          <a:p>
            <a:r>
              <a:rPr lang="en-US" b="0" dirty="0"/>
              <a:t>| Training       |  47500.0000 |</a:t>
            </a:r>
          </a:p>
          <a:p>
            <a:r>
              <a:rPr lang="en-US" b="0" dirty="0"/>
              <a:t>| Design         |  37500.0000 |</a:t>
            </a:r>
          </a:p>
          <a:p>
            <a:r>
              <a:rPr lang="en-US" b="0" dirty="0"/>
              <a:t>| Implementation |  22500.0000 |</a:t>
            </a:r>
          </a:p>
          <a:p>
            <a:r>
              <a:rPr lang="en-US" b="0" dirty="0"/>
              <a:t>+----------------+-------------+</a:t>
            </a:r>
          </a:p>
          <a:p>
            <a:r>
              <a:rPr lang="en-US" b="0" dirty="0"/>
              <a:t>3 rows in set (0.00 sec)</a:t>
            </a:r>
          </a:p>
          <a:p>
            <a:endParaRPr lang="en-US" b="1" dirty="0"/>
          </a:p>
          <a:p>
            <a:r>
              <a:rPr lang="en-US" b="1" dirty="0"/>
              <a:t>Average salary less than 40000 (for all employees)</a:t>
            </a:r>
          </a:p>
          <a:p>
            <a:r>
              <a:rPr lang="en-US" dirty="0" err="1"/>
              <a:t>mysql</a:t>
            </a:r>
            <a:r>
              <a:rPr lang="en-US" dirty="0"/>
              <a:t>&gt; SELECT </a:t>
            </a:r>
            <a:r>
              <a:rPr lang="en-US" dirty="0" err="1"/>
              <a:t>dept_name</a:t>
            </a:r>
            <a:r>
              <a:rPr lang="en-US" dirty="0"/>
              <a:t>, AVG(salary) FROM departments INNER JOIN employees USING(</a:t>
            </a:r>
            <a:r>
              <a:rPr lang="en-US" dirty="0" err="1"/>
              <a:t>dept_no</a:t>
            </a:r>
            <a:r>
              <a:rPr lang="en-US" dirty="0"/>
              <a:t>) GROUP BY </a:t>
            </a:r>
            <a:r>
              <a:rPr lang="en-US" dirty="0" err="1"/>
              <a:t>dept_no</a:t>
            </a:r>
            <a:r>
              <a:rPr lang="en-US" dirty="0"/>
              <a:t> HAVING AVG(salary) &lt; 40000;</a:t>
            </a:r>
          </a:p>
          <a:p>
            <a:r>
              <a:rPr lang="en-US" dirty="0"/>
              <a:t>+----------------+-------------+</a:t>
            </a:r>
          </a:p>
          <a:p>
            <a:r>
              <a:rPr lang="en-US" dirty="0"/>
              <a:t>| </a:t>
            </a:r>
            <a:r>
              <a:rPr lang="en-US" dirty="0" err="1"/>
              <a:t>dept_name</a:t>
            </a:r>
            <a:r>
              <a:rPr lang="en-US" dirty="0"/>
              <a:t>      | AVG(salary) |</a:t>
            </a:r>
          </a:p>
          <a:p>
            <a:r>
              <a:rPr lang="en-US" dirty="0"/>
              <a:t>+----------------+-------------+</a:t>
            </a:r>
          </a:p>
          <a:p>
            <a:r>
              <a:rPr lang="en-US" dirty="0"/>
              <a:t>| Implementation |  24666.6667 |</a:t>
            </a:r>
          </a:p>
          <a:p>
            <a:r>
              <a:rPr lang="en-US" dirty="0"/>
              <a:t>+----------------+-------------+</a:t>
            </a:r>
          </a:p>
          <a:p>
            <a:r>
              <a:rPr lang="en-US" dirty="0"/>
              <a:t>1 row in set (0.00 sec)</a:t>
            </a:r>
          </a:p>
          <a:p>
            <a:endParaRPr lang="en-US" dirty="0"/>
          </a:p>
          <a:p>
            <a:r>
              <a:rPr lang="en-US" b="1" dirty="0"/>
              <a:t>Average salary less than 40000 (non-managers only)</a:t>
            </a:r>
          </a:p>
          <a:p>
            <a:endParaRPr lang="en-US" dirty="0"/>
          </a:p>
          <a:p>
            <a:r>
              <a:rPr lang="en-US" dirty="0" err="1"/>
              <a:t>mysql</a:t>
            </a:r>
            <a:r>
              <a:rPr lang="en-US" dirty="0"/>
              <a:t>&gt; SELECT </a:t>
            </a:r>
            <a:r>
              <a:rPr lang="en-US" dirty="0" err="1"/>
              <a:t>dept_name</a:t>
            </a:r>
            <a:r>
              <a:rPr lang="en-US" dirty="0"/>
              <a:t>, AVG(salary) FROM departments INNER JOIN employees USING(</a:t>
            </a:r>
            <a:r>
              <a:rPr lang="en-US" dirty="0" err="1"/>
              <a:t>dept_no</a:t>
            </a:r>
            <a:r>
              <a:rPr lang="en-US" dirty="0"/>
              <a:t>) WHERE job!='Manager' GROUP BY </a:t>
            </a:r>
            <a:r>
              <a:rPr lang="en-US" dirty="0" err="1"/>
              <a:t>dept_no</a:t>
            </a:r>
            <a:r>
              <a:rPr lang="en-US" dirty="0"/>
              <a:t> HAVING AVG(salary) &lt; 40000;</a:t>
            </a:r>
          </a:p>
          <a:p>
            <a:r>
              <a:rPr lang="en-US" dirty="0"/>
              <a:t>+----------------+-------------+</a:t>
            </a:r>
          </a:p>
          <a:p>
            <a:r>
              <a:rPr lang="en-US" dirty="0"/>
              <a:t>| </a:t>
            </a:r>
            <a:r>
              <a:rPr lang="en-US" dirty="0" err="1"/>
              <a:t>dept_name</a:t>
            </a:r>
            <a:r>
              <a:rPr lang="en-US" dirty="0"/>
              <a:t>      | AVG(salary) |</a:t>
            </a:r>
          </a:p>
          <a:p>
            <a:r>
              <a:rPr lang="en-US" dirty="0"/>
              <a:t>+----------------+-------------+</a:t>
            </a:r>
          </a:p>
          <a:p>
            <a:r>
              <a:rPr lang="en-US" dirty="0"/>
              <a:t>| Design         |  37500.0000 |</a:t>
            </a:r>
          </a:p>
          <a:p>
            <a:r>
              <a:rPr lang="en-US" dirty="0"/>
              <a:t>| Implementation |  22500.0000 |</a:t>
            </a:r>
          </a:p>
          <a:p>
            <a:r>
              <a:rPr lang="en-US" dirty="0"/>
              <a:t>+----------------+-------------+</a:t>
            </a:r>
          </a:p>
          <a:p>
            <a:r>
              <a:rPr lang="en-US" dirty="0"/>
              <a:t>2 rows in set (0.00 sec)</a:t>
            </a:r>
          </a:p>
        </p:txBody>
      </p:sp>
      <p:sp>
        <p:nvSpPr>
          <p:cNvPr id="4" name="Slide Number Placeholder 3"/>
          <p:cNvSpPr>
            <a:spLocks noGrp="1"/>
          </p:cNvSpPr>
          <p:nvPr>
            <p:ph type="sldNum" sz="quarter" idx="5"/>
          </p:nvPr>
        </p:nvSpPr>
        <p:spPr/>
        <p:txBody>
          <a:bodyPr/>
          <a:lstStyle/>
          <a:p>
            <a:fld id="{BD6D84B9-6C53-B74B-880F-118F42CCBDAE}" type="slidenum">
              <a:rPr lang="en-US" smtClean="0"/>
              <a:t>34</a:t>
            </a:fld>
            <a:endParaRPr lang="en-US"/>
          </a:p>
        </p:txBody>
      </p:sp>
    </p:spTree>
    <p:extLst>
      <p:ext uri="{BB962C8B-B14F-4D97-AF65-F5344CB8AC3E}">
        <p14:creationId xmlns:p14="http://schemas.microsoft.com/office/powerpoint/2010/main" val="87973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&gt; SELECT * FROM lecturers AS l   LEFT JOIN modules AS m   ON </a:t>
            </a:r>
            <a:r>
              <a:rPr lang="en-US" dirty="0" err="1">
                <a:latin typeface="Courier New" panose="02070309020205020404" pitchFamily="49" charset="0"/>
                <a:cs typeface="Courier New" panose="02070309020205020404" pitchFamily="49" charset="0"/>
              </a:rPr>
              <a:t>l.lecturer_id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m.lecturer_id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 name             | code      | </a:t>
            </a:r>
            <a:r>
              <a:rPr lang="en-US" dirty="0" err="1">
                <a:latin typeface="Courier New" panose="02070309020205020404" pitchFamily="49" charset="0"/>
                <a:cs typeface="Courier New" panose="02070309020205020404" pitchFamily="49" charset="0"/>
              </a:rPr>
              <a:t>module_name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1 | Catherine Mooney | COMP4001J | Programming       |           1 |</a:t>
            </a:r>
          </a:p>
          <a:p>
            <a:r>
              <a:rPr lang="en-US" dirty="0">
                <a:latin typeface="Courier New" panose="02070309020205020404" pitchFamily="49" charset="0"/>
                <a:cs typeface="Courier New" panose="02070309020205020404" pitchFamily="49" charset="0"/>
              </a:rPr>
              <a:t>|           2 | Shen Wang        | COMP4242J | Big Data          |           2 |</a:t>
            </a:r>
          </a:p>
          <a:p>
            <a:r>
              <a:rPr lang="en-US" dirty="0">
                <a:latin typeface="Courier New" panose="02070309020205020404" pitchFamily="49" charset="0"/>
                <a:cs typeface="Courier New" panose="02070309020205020404" pitchFamily="49" charset="0"/>
              </a:rPr>
              <a:t>|           2 | Shen Wang        | COMP4271J | Operating Systems |           2 |</a:t>
            </a:r>
          </a:p>
          <a:p>
            <a:r>
              <a:rPr lang="en-US" dirty="0">
                <a:latin typeface="Courier New" panose="02070309020205020404" pitchFamily="49" charset="0"/>
                <a:cs typeface="Courier New" panose="02070309020205020404" pitchFamily="49" charset="0"/>
              </a:rPr>
              <a:t>|           3 | Brett Becker     | NULL      | NULL              |        NULL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4 rows in set (0.00 sec)</a:t>
            </a:r>
          </a:p>
        </p:txBody>
      </p:sp>
      <p:sp>
        <p:nvSpPr>
          <p:cNvPr id="4" name="Slide Number Placeholder 3"/>
          <p:cNvSpPr>
            <a:spLocks noGrp="1"/>
          </p:cNvSpPr>
          <p:nvPr>
            <p:ph type="sldNum" sz="quarter" idx="5"/>
          </p:nvPr>
        </p:nvSpPr>
        <p:spPr/>
        <p:txBody>
          <a:bodyPr/>
          <a:lstStyle/>
          <a:p>
            <a:fld id="{675C5EF2-58E6-0E44-848B-7B0136145247}" type="slidenum">
              <a:rPr lang="en-US" smtClean="0"/>
              <a:t>9</a:t>
            </a:fld>
            <a:endParaRPr lang="en-US"/>
          </a:p>
        </p:txBody>
      </p:sp>
    </p:spTree>
    <p:extLst>
      <p:ext uri="{BB962C8B-B14F-4D97-AF65-F5344CB8AC3E}">
        <p14:creationId xmlns:p14="http://schemas.microsoft.com/office/powerpoint/2010/main" val="419366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&gt; SELECT * FROM lecturers AS l   RIGHT JOIN modules AS m   ON </a:t>
            </a:r>
            <a:r>
              <a:rPr lang="en-US" dirty="0" err="1">
                <a:latin typeface="Courier New" panose="02070309020205020404" pitchFamily="49" charset="0"/>
                <a:cs typeface="Courier New" panose="02070309020205020404" pitchFamily="49" charset="0"/>
              </a:rPr>
              <a:t>l.lecturer_id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m.lecturer_id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 name             | code      | </a:t>
            </a:r>
            <a:r>
              <a:rPr lang="en-US" dirty="0" err="1">
                <a:latin typeface="Courier New" panose="02070309020205020404" pitchFamily="49" charset="0"/>
                <a:cs typeface="Courier New" panose="02070309020205020404" pitchFamily="49" charset="0"/>
              </a:rPr>
              <a:t>module_name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1 | Catherine Mooney | COMP4001J | Programming       |           1 |</a:t>
            </a:r>
          </a:p>
          <a:p>
            <a:r>
              <a:rPr lang="en-US" dirty="0">
                <a:latin typeface="Courier New" panose="02070309020205020404" pitchFamily="49" charset="0"/>
                <a:cs typeface="Courier New" panose="02070309020205020404" pitchFamily="49" charset="0"/>
              </a:rPr>
              <a:t>|           2 | Shen Wang        | COMP4242J | Big Data          |           2 |</a:t>
            </a:r>
          </a:p>
          <a:p>
            <a:r>
              <a:rPr lang="en-US" dirty="0">
                <a:latin typeface="Courier New" panose="02070309020205020404" pitchFamily="49" charset="0"/>
                <a:cs typeface="Courier New" panose="02070309020205020404" pitchFamily="49" charset="0"/>
              </a:rPr>
              <a:t>|           2 | Shen Wang        | COMP4271J | Operating Systems |           2 |</a:t>
            </a:r>
          </a:p>
          <a:p>
            <a:r>
              <a:rPr lang="en-US" dirty="0">
                <a:latin typeface="Courier New" panose="02070309020205020404" pitchFamily="49" charset="0"/>
                <a:cs typeface="Courier New" panose="02070309020205020404" pitchFamily="49" charset="0"/>
              </a:rPr>
              <a:t>|        NULL | NULL             | COMP4690J | Networks          |           4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4 rows in set (0.00 sec)</a:t>
            </a:r>
          </a:p>
        </p:txBody>
      </p:sp>
      <p:sp>
        <p:nvSpPr>
          <p:cNvPr id="4" name="Slide Number Placeholder 3"/>
          <p:cNvSpPr>
            <a:spLocks noGrp="1"/>
          </p:cNvSpPr>
          <p:nvPr>
            <p:ph type="sldNum" sz="quarter" idx="5"/>
          </p:nvPr>
        </p:nvSpPr>
        <p:spPr/>
        <p:txBody>
          <a:bodyPr/>
          <a:lstStyle/>
          <a:p>
            <a:fld id="{675C5EF2-58E6-0E44-848B-7B0136145247}" type="slidenum">
              <a:rPr lang="en-US" smtClean="0"/>
              <a:t>11</a:t>
            </a:fld>
            <a:endParaRPr lang="en-US"/>
          </a:p>
        </p:txBody>
      </p:sp>
    </p:spTree>
    <p:extLst>
      <p:ext uri="{BB962C8B-B14F-4D97-AF65-F5344CB8AC3E}">
        <p14:creationId xmlns:p14="http://schemas.microsoft.com/office/powerpoint/2010/main" val="208592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latin typeface="Courier New" panose="02070309020205020404" pitchFamily="49" charset="0"/>
                <a:cs typeface="Courier New" panose="02070309020205020404" pitchFamily="49" charset="0"/>
              </a:rPr>
              <a:t>mysql</a:t>
            </a:r>
            <a:r>
              <a:rPr lang="en-US" b="0" dirty="0">
                <a:latin typeface="Courier New" panose="02070309020205020404" pitchFamily="49" charset="0"/>
                <a:cs typeface="Courier New" panose="02070309020205020404" pitchFamily="49" charset="0"/>
              </a:rPr>
              <a:t>&gt; </a:t>
            </a:r>
            <a:r>
              <a:rPr lang="en-US" b="0" dirty="0">
                <a:latin typeface="Courier New" panose="02070309020205020404" pitchFamily="49" charset="0"/>
                <a:ea typeface="Courier" charset="0"/>
                <a:cs typeface="Courier New" panose="02070309020205020404" pitchFamily="49" charset="0"/>
              </a:rPr>
              <a:t>SELECT * FROM lecturers AS l </a:t>
            </a:r>
            <a:r>
              <a:rPr lang="en-US" b="0" dirty="0">
                <a:solidFill>
                  <a:srgbClr val="FF0000"/>
                </a:solidFill>
                <a:latin typeface="Courier New" panose="02070309020205020404" pitchFamily="49" charset="0"/>
                <a:ea typeface="Courier" charset="0"/>
                <a:cs typeface="Courier New" panose="02070309020205020404" pitchFamily="49" charset="0"/>
              </a:rPr>
              <a:t>FULL JOIN </a:t>
            </a:r>
            <a:r>
              <a:rPr lang="en-US" b="0" dirty="0">
                <a:latin typeface="Courier New" panose="02070309020205020404" pitchFamily="49" charset="0"/>
                <a:ea typeface="Courier" charset="0"/>
                <a:cs typeface="Courier New" panose="02070309020205020404" pitchFamily="49" charset="0"/>
              </a:rPr>
              <a:t>modules AS m ON </a:t>
            </a:r>
            <a:r>
              <a:rPr lang="en-US" b="0" dirty="0" err="1">
                <a:latin typeface="Courier New" panose="02070309020205020404" pitchFamily="49" charset="0"/>
                <a:ea typeface="Courier" charset="0"/>
                <a:cs typeface="Courier New" panose="02070309020205020404" pitchFamily="49" charset="0"/>
              </a:rPr>
              <a:t>l.lecturer_id</a:t>
            </a:r>
            <a:r>
              <a:rPr lang="en-US" b="0" dirty="0">
                <a:latin typeface="Courier New" panose="02070309020205020404" pitchFamily="49" charset="0"/>
                <a:ea typeface="Courier" charset="0"/>
                <a:cs typeface="Courier New" panose="02070309020205020404" pitchFamily="49" charset="0"/>
              </a:rPr>
              <a:t> = </a:t>
            </a:r>
            <a:r>
              <a:rPr lang="en-US" b="0" dirty="0" err="1">
                <a:latin typeface="Courier New" panose="02070309020205020404" pitchFamily="49" charset="0"/>
                <a:ea typeface="Courier" charset="0"/>
                <a:cs typeface="Courier New" panose="02070309020205020404" pitchFamily="49" charset="0"/>
              </a:rPr>
              <a:t>m.lecturer_id</a:t>
            </a:r>
            <a:r>
              <a:rPr lang="en-US" b="0" dirty="0">
                <a:latin typeface="Courier New" panose="02070309020205020404" pitchFamily="49" charset="0"/>
                <a:ea typeface="Courier"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 name             | code      | </a:t>
            </a:r>
            <a:r>
              <a:rPr lang="en-US" dirty="0" err="1">
                <a:latin typeface="Courier New" panose="02070309020205020404" pitchFamily="49" charset="0"/>
                <a:cs typeface="Courier New" panose="02070309020205020404" pitchFamily="49" charset="0"/>
              </a:rPr>
              <a:t>module_name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1 | Catherine Mooney | COMP4001J | Programming       |</a:t>
            </a:r>
          </a:p>
          <a:p>
            <a:r>
              <a:rPr lang="en-US" dirty="0">
                <a:latin typeface="Courier New" panose="02070309020205020404" pitchFamily="49" charset="0"/>
                <a:cs typeface="Courier New" panose="02070309020205020404" pitchFamily="49" charset="0"/>
              </a:rPr>
              <a:t>|           2 | Shen Wang        | COMP4242J | Big Data          |</a:t>
            </a:r>
          </a:p>
          <a:p>
            <a:r>
              <a:rPr lang="en-US" dirty="0">
                <a:latin typeface="Courier New" panose="02070309020205020404" pitchFamily="49" charset="0"/>
                <a:cs typeface="Courier New" panose="02070309020205020404" pitchFamily="49" charset="0"/>
              </a:rPr>
              <a:t>|           2 | Shen Wang        | COMP4271J | Operating Systems |</a:t>
            </a:r>
          </a:p>
          <a:p>
            <a:r>
              <a:rPr lang="en-US" dirty="0">
                <a:latin typeface="Courier New" panose="02070309020205020404" pitchFamily="49" charset="0"/>
                <a:cs typeface="Courier New" panose="02070309020205020404" pitchFamily="49" charset="0"/>
              </a:rPr>
              <a:t>|           3 | Brett Becker     | NULL      | NULL              |</a:t>
            </a:r>
          </a:p>
          <a:p>
            <a:r>
              <a:rPr lang="en-US" dirty="0">
                <a:latin typeface="Courier New" panose="02070309020205020404" pitchFamily="49" charset="0"/>
                <a:cs typeface="Courier New" panose="02070309020205020404" pitchFamily="49" charset="0"/>
              </a:rPr>
              <a:t>|           4 | NULL             | COMP4690J | Networks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5 rows in set (0.00 sec)</a:t>
            </a:r>
          </a:p>
          <a:p>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Note: </a:t>
            </a:r>
            <a:r>
              <a:rPr lang="en-US" b="0" dirty="0">
                <a:latin typeface="Courier New" panose="02070309020205020404" pitchFamily="49" charset="0"/>
                <a:cs typeface="Courier New" panose="02070309020205020404" pitchFamily="49" charset="0"/>
              </a:rPr>
              <a:t>MySQL does not support the FULL JOIN type, so the above query will not work on MySQL. If you are interested, the above result was created using the following query:</a:t>
            </a:r>
            <a:endParaRPr lang="en-US" b="1"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&gt; SELECT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name, code, </a:t>
            </a:r>
            <a:r>
              <a:rPr lang="en-US" dirty="0" err="1">
                <a:latin typeface="Courier New" panose="02070309020205020404" pitchFamily="49" charset="0"/>
                <a:cs typeface="Courier New" panose="02070309020205020404" pitchFamily="49" charset="0"/>
              </a:rPr>
              <a:t>module_name</a:t>
            </a:r>
            <a:r>
              <a:rPr lang="en-US" dirty="0">
                <a:latin typeface="Courier New" panose="02070309020205020404" pitchFamily="49" charset="0"/>
                <a:cs typeface="Courier New" panose="02070309020205020404" pitchFamily="49" charset="0"/>
              </a:rPr>
              <a:t> FROM lecturers LEFT JOIN modules USING(</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UNION SELECT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name, code, </a:t>
            </a:r>
            <a:r>
              <a:rPr lang="en-US" dirty="0" err="1">
                <a:latin typeface="Courier New" panose="02070309020205020404" pitchFamily="49" charset="0"/>
                <a:cs typeface="Courier New" panose="02070309020205020404" pitchFamily="49" charset="0"/>
              </a:rPr>
              <a:t>module_name</a:t>
            </a:r>
            <a:r>
              <a:rPr lang="en-US" dirty="0">
                <a:latin typeface="Courier New" panose="02070309020205020404" pitchFamily="49" charset="0"/>
                <a:cs typeface="Courier New" panose="02070309020205020404" pitchFamily="49" charset="0"/>
              </a:rPr>
              <a:t> FROM lecturers RIGHT JOIN modules USING(</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The UNION operator is used to combine two relations (in this case the results of two SELECT queries) by computing the their union (remember each relation is a set of tuples).</a:t>
            </a:r>
          </a:p>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675C5EF2-58E6-0E44-848B-7B0136145247}" type="slidenum">
              <a:rPr lang="en-US" smtClean="0"/>
              <a:t>13</a:t>
            </a:fld>
            <a:endParaRPr lang="en-US"/>
          </a:p>
        </p:txBody>
      </p:sp>
    </p:spTree>
    <p:extLst>
      <p:ext uri="{BB962C8B-B14F-4D97-AF65-F5344CB8AC3E}">
        <p14:creationId xmlns:p14="http://schemas.microsoft.com/office/powerpoint/2010/main" val="201721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&gt; SELECT * FROM lecturers AS l  INNER JOIN modules AS m    ON </a:t>
            </a:r>
            <a:r>
              <a:rPr lang="en-US" dirty="0" err="1">
                <a:latin typeface="Courier New" panose="02070309020205020404" pitchFamily="49" charset="0"/>
                <a:cs typeface="Courier New" panose="02070309020205020404" pitchFamily="49" charset="0"/>
              </a:rPr>
              <a:t>l.lecturer_id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m.lecturer_id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 name             | code      | </a:t>
            </a:r>
            <a:r>
              <a:rPr lang="en-US" dirty="0" err="1">
                <a:latin typeface="Courier New" panose="02070309020205020404" pitchFamily="49" charset="0"/>
                <a:cs typeface="Courier New" panose="02070309020205020404" pitchFamily="49" charset="0"/>
              </a:rPr>
              <a:t>module_name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1 | Catherine Mooney | COMP4001J | Programming       |           1 |</a:t>
            </a:r>
          </a:p>
          <a:p>
            <a:r>
              <a:rPr lang="en-US" dirty="0">
                <a:latin typeface="Courier New" panose="02070309020205020404" pitchFamily="49" charset="0"/>
                <a:cs typeface="Courier New" panose="02070309020205020404" pitchFamily="49" charset="0"/>
              </a:rPr>
              <a:t>|           2 | Shen Wang        | COMP4242J | Big Data          |           2 |</a:t>
            </a:r>
          </a:p>
          <a:p>
            <a:r>
              <a:rPr lang="en-US" dirty="0">
                <a:latin typeface="Courier New" panose="02070309020205020404" pitchFamily="49" charset="0"/>
                <a:cs typeface="Courier New" panose="02070309020205020404" pitchFamily="49" charset="0"/>
              </a:rPr>
              <a:t>|           2 | Shen Wang        | COMP4271J | Operating Systems |           2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3 rows in set (0.00 sec)</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&gt; SELECT * FROM lecturers AS l   INNER JOIN modules AS m     USING(</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lecturer_id</a:t>
            </a:r>
            <a:r>
              <a:rPr lang="en-US" dirty="0">
                <a:latin typeface="Courier New" panose="02070309020205020404" pitchFamily="49" charset="0"/>
                <a:cs typeface="Courier New" panose="02070309020205020404" pitchFamily="49" charset="0"/>
              </a:rPr>
              <a:t> | name             | code      | </a:t>
            </a:r>
            <a:r>
              <a:rPr lang="en-US" dirty="0" err="1">
                <a:latin typeface="Courier New" panose="02070309020205020404" pitchFamily="49" charset="0"/>
                <a:cs typeface="Courier New" panose="02070309020205020404" pitchFamily="49" charset="0"/>
              </a:rPr>
              <a:t>module_name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1 | Catherine Mooney | COMP4001J | Programming       |</a:t>
            </a:r>
          </a:p>
          <a:p>
            <a:r>
              <a:rPr lang="en-US" dirty="0">
                <a:latin typeface="Courier New" panose="02070309020205020404" pitchFamily="49" charset="0"/>
                <a:cs typeface="Courier New" panose="02070309020205020404" pitchFamily="49" charset="0"/>
              </a:rPr>
              <a:t>|           2 | Shen Wang        | COMP4242J | Big Data          |</a:t>
            </a:r>
          </a:p>
          <a:p>
            <a:r>
              <a:rPr lang="en-US" dirty="0">
                <a:latin typeface="Courier New" panose="02070309020205020404" pitchFamily="49" charset="0"/>
                <a:cs typeface="Courier New" panose="02070309020205020404" pitchFamily="49" charset="0"/>
              </a:rPr>
              <a:t>|           2 | Shen Wang        | COMP4271J | Operating Systems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3 rows in set (0.00 sec)</a:t>
            </a:r>
          </a:p>
          <a:p>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Note</a:t>
            </a:r>
            <a:r>
              <a:rPr lang="en-US" b="0" dirty="0">
                <a:latin typeface="Courier New" panose="02070309020205020404" pitchFamily="49" charset="0"/>
                <a:cs typeface="Courier New" panose="02070309020205020404" pitchFamily="49" charset="0"/>
              </a:rPr>
              <a:t>: the second version (with USING) has one column fewer, as the join attribute (</a:t>
            </a:r>
            <a:r>
              <a:rPr lang="en-US" b="0" dirty="0" err="1">
                <a:latin typeface="Courier New" panose="02070309020205020404" pitchFamily="49" charset="0"/>
                <a:cs typeface="Courier New" panose="02070309020205020404" pitchFamily="49" charset="0"/>
              </a:rPr>
              <a:t>lecturer_id</a:t>
            </a:r>
            <a:r>
              <a:rPr lang="en-US" b="0" dirty="0">
                <a:latin typeface="Courier New" panose="02070309020205020404" pitchFamily="49" charset="0"/>
                <a:cs typeface="Courier New" panose="02070309020205020404" pitchFamily="49" charset="0"/>
              </a:rPr>
              <a:t>) is only shown once.</a:t>
            </a:r>
            <a:endParaRPr lang="en-US"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675C5EF2-58E6-0E44-848B-7B0136145247}" type="slidenum">
              <a:rPr lang="en-US" smtClean="0"/>
              <a:t>14</a:t>
            </a:fld>
            <a:endParaRPr lang="en-US"/>
          </a:p>
        </p:txBody>
      </p:sp>
    </p:spTree>
    <p:extLst>
      <p:ext uri="{BB962C8B-B14F-4D97-AF65-F5344CB8AC3E}">
        <p14:creationId xmlns:p14="http://schemas.microsoft.com/office/powerpoint/2010/main" val="3810994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mysql</a:t>
            </a:r>
            <a:r>
              <a:rPr lang="en-IE" dirty="0"/>
              <a:t>&gt; SELECT name FROM lecturers LEFT JOIN modules USING(</a:t>
            </a:r>
            <a:r>
              <a:rPr lang="en-IE" dirty="0" err="1"/>
              <a:t>lecturer_id</a:t>
            </a:r>
            <a:r>
              <a:rPr lang="en-IE" dirty="0"/>
              <a:t>) WHERE code IS NULL;</a:t>
            </a:r>
          </a:p>
          <a:p>
            <a:r>
              <a:rPr lang="en-IE" dirty="0"/>
              <a:t>+--------------+</a:t>
            </a:r>
          </a:p>
          <a:p>
            <a:r>
              <a:rPr lang="en-IE" dirty="0"/>
              <a:t>| name         |</a:t>
            </a:r>
          </a:p>
          <a:p>
            <a:r>
              <a:rPr lang="en-IE" dirty="0"/>
              <a:t>+--------------+</a:t>
            </a:r>
          </a:p>
          <a:p>
            <a:r>
              <a:rPr lang="en-IE" dirty="0"/>
              <a:t>| Brett Becker |</a:t>
            </a:r>
          </a:p>
          <a:p>
            <a:r>
              <a:rPr lang="en-IE" dirty="0"/>
              <a:t>+--------------+</a:t>
            </a:r>
          </a:p>
          <a:p>
            <a:r>
              <a:rPr lang="en-IE" dirty="0"/>
              <a:t>1 row in set (0.00 sec)</a:t>
            </a:r>
            <a:endParaRPr lang="en-US" dirty="0"/>
          </a:p>
        </p:txBody>
      </p:sp>
      <p:sp>
        <p:nvSpPr>
          <p:cNvPr id="4" name="Slide Number Placeholder 3"/>
          <p:cNvSpPr>
            <a:spLocks noGrp="1"/>
          </p:cNvSpPr>
          <p:nvPr>
            <p:ph type="sldNum" sz="quarter" idx="5"/>
          </p:nvPr>
        </p:nvSpPr>
        <p:spPr/>
        <p:txBody>
          <a:bodyPr/>
          <a:lstStyle/>
          <a:p>
            <a:fld id="{BD6D84B9-6C53-B74B-880F-118F42CCBDAE}" type="slidenum">
              <a:rPr lang="en-US" smtClean="0"/>
              <a:t>15</a:t>
            </a:fld>
            <a:endParaRPr lang="en-US"/>
          </a:p>
        </p:txBody>
      </p:sp>
    </p:spTree>
    <p:extLst>
      <p:ext uri="{BB962C8B-B14F-4D97-AF65-F5344CB8AC3E}">
        <p14:creationId xmlns:p14="http://schemas.microsoft.com/office/powerpoint/2010/main" val="322171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mysql</a:t>
            </a:r>
            <a:r>
              <a:rPr lang="en-US" dirty="0"/>
              <a:t>&gt; SELECT name, salary FROM employees ORDER BY salary;</a:t>
            </a:r>
          </a:p>
          <a:p>
            <a:r>
              <a:rPr lang="en-US" dirty="0"/>
              <a:t>+------------------+--------+</a:t>
            </a:r>
          </a:p>
          <a:p>
            <a:r>
              <a:rPr lang="en-US" dirty="0"/>
              <a:t>| name             | salary |</a:t>
            </a:r>
          </a:p>
          <a:p>
            <a:r>
              <a:rPr lang="en-US" dirty="0"/>
              <a:t>+------------------+--------+</a:t>
            </a:r>
          </a:p>
          <a:p>
            <a:r>
              <a:rPr lang="en-US" dirty="0"/>
              <a:t>| Denis Hickey     |  20000 |</a:t>
            </a:r>
          </a:p>
          <a:p>
            <a:r>
              <a:rPr lang="en-US" dirty="0"/>
              <a:t>| Brendan Macken   |  25000 |</a:t>
            </a:r>
          </a:p>
          <a:p>
            <a:r>
              <a:rPr lang="en-US" dirty="0"/>
              <a:t>| Peter Stringer   |  25000 |</a:t>
            </a:r>
          </a:p>
          <a:p>
            <a:r>
              <a:rPr lang="en-US" dirty="0"/>
              <a:t>| Ronan O'Gara     |  29000 |</a:t>
            </a:r>
          </a:p>
          <a:p>
            <a:r>
              <a:rPr lang="en-US" dirty="0"/>
              <a:t>| Brian O'Driscoll |  45000 |</a:t>
            </a:r>
          </a:p>
          <a:p>
            <a:r>
              <a:rPr lang="en-US" dirty="0"/>
              <a:t>| Leo Cullen       |  45000 |</a:t>
            </a:r>
          </a:p>
          <a:p>
            <a:r>
              <a:rPr lang="en-US" dirty="0"/>
              <a:t>| Jamie </a:t>
            </a:r>
            <a:r>
              <a:rPr lang="en-US" dirty="0" err="1"/>
              <a:t>Heaslip</a:t>
            </a:r>
            <a:r>
              <a:rPr lang="en-US" dirty="0"/>
              <a:t>    |  47000 |</a:t>
            </a:r>
          </a:p>
          <a:p>
            <a:r>
              <a:rPr lang="en-US" dirty="0"/>
              <a:t>| Sean Russell     |  50000 |</a:t>
            </a:r>
          </a:p>
          <a:p>
            <a:r>
              <a:rPr lang="en-US" dirty="0"/>
              <a:t>| Sean O'Brien     |  50000 |</a:t>
            </a:r>
          </a:p>
          <a:p>
            <a:r>
              <a:rPr lang="en-US" dirty="0"/>
              <a:t>+------------------+--------+</a:t>
            </a:r>
          </a:p>
          <a:p>
            <a:r>
              <a:rPr lang="en-US" dirty="0"/>
              <a:t>9 rows in set (0.00 sec)</a:t>
            </a:r>
          </a:p>
          <a:p>
            <a:endParaRPr lang="en-US" dirty="0"/>
          </a:p>
          <a:p>
            <a:r>
              <a:rPr lang="en-US" dirty="0" err="1"/>
              <a:t>mysql</a:t>
            </a:r>
            <a:r>
              <a:rPr lang="en-US" dirty="0"/>
              <a:t>&gt; SELECT name, salary FROM employees ORDER BY salary DESC;</a:t>
            </a:r>
          </a:p>
          <a:p>
            <a:r>
              <a:rPr lang="en-US" dirty="0"/>
              <a:t>+------------------+--------+</a:t>
            </a:r>
          </a:p>
          <a:p>
            <a:r>
              <a:rPr lang="en-US" dirty="0"/>
              <a:t>| name             | salary |</a:t>
            </a:r>
          </a:p>
          <a:p>
            <a:r>
              <a:rPr lang="en-US" dirty="0"/>
              <a:t>+------------------+--------+</a:t>
            </a:r>
          </a:p>
          <a:p>
            <a:r>
              <a:rPr lang="en-US" dirty="0"/>
              <a:t>| Sean Russell     |  50000 |</a:t>
            </a:r>
          </a:p>
          <a:p>
            <a:r>
              <a:rPr lang="en-US" dirty="0"/>
              <a:t>| Sean O'Brien     |  50000 |</a:t>
            </a:r>
          </a:p>
          <a:p>
            <a:r>
              <a:rPr lang="en-US" dirty="0"/>
              <a:t>| Jamie </a:t>
            </a:r>
            <a:r>
              <a:rPr lang="en-US" dirty="0" err="1"/>
              <a:t>Heaslip</a:t>
            </a:r>
            <a:r>
              <a:rPr lang="en-US" dirty="0"/>
              <a:t>    |  47000 |</a:t>
            </a:r>
          </a:p>
          <a:p>
            <a:r>
              <a:rPr lang="en-US" dirty="0"/>
              <a:t>| Brian O'Driscoll |  45000 |</a:t>
            </a:r>
          </a:p>
          <a:p>
            <a:r>
              <a:rPr lang="en-US" dirty="0"/>
              <a:t>| Leo Cullen       |  45000 |</a:t>
            </a:r>
          </a:p>
          <a:p>
            <a:r>
              <a:rPr lang="en-US" dirty="0"/>
              <a:t>| Ronan O'Gara     |  29000 |</a:t>
            </a:r>
          </a:p>
          <a:p>
            <a:r>
              <a:rPr lang="en-US" dirty="0"/>
              <a:t>| Brendan Macken   |  25000 |</a:t>
            </a:r>
          </a:p>
          <a:p>
            <a:r>
              <a:rPr lang="en-US" dirty="0"/>
              <a:t>| Peter Stringer   |  25000 |</a:t>
            </a:r>
          </a:p>
          <a:p>
            <a:r>
              <a:rPr lang="en-US" dirty="0"/>
              <a:t>| Denis Hickey     |  20000 |</a:t>
            </a:r>
          </a:p>
          <a:p>
            <a:r>
              <a:rPr lang="en-US" dirty="0"/>
              <a:t>+------------------+--------+</a:t>
            </a:r>
          </a:p>
          <a:p>
            <a:r>
              <a:rPr lang="en-US" dirty="0"/>
              <a:t>9 rows in set (0.00 sec)</a:t>
            </a:r>
          </a:p>
        </p:txBody>
      </p:sp>
      <p:sp>
        <p:nvSpPr>
          <p:cNvPr id="4" name="Slide Number Placeholder 3"/>
          <p:cNvSpPr>
            <a:spLocks noGrp="1"/>
          </p:cNvSpPr>
          <p:nvPr>
            <p:ph type="sldNum" sz="quarter" idx="5"/>
          </p:nvPr>
        </p:nvSpPr>
        <p:spPr/>
        <p:txBody>
          <a:bodyPr/>
          <a:lstStyle/>
          <a:p>
            <a:fld id="{BD6D84B9-6C53-B74B-880F-118F42CCBDAE}" type="slidenum">
              <a:rPr lang="en-US" smtClean="0"/>
              <a:t>17</a:t>
            </a:fld>
            <a:endParaRPr lang="en-US"/>
          </a:p>
        </p:txBody>
      </p:sp>
    </p:spTree>
    <p:extLst>
      <p:ext uri="{BB962C8B-B14F-4D97-AF65-F5344CB8AC3E}">
        <p14:creationId xmlns:p14="http://schemas.microsoft.com/office/powerpoint/2010/main" val="2404743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mysql</a:t>
            </a:r>
            <a:r>
              <a:rPr lang="en-US" dirty="0"/>
              <a:t>&gt; SELECT name, salary FROM employees ORDER BY salary DESC, name;</a:t>
            </a:r>
          </a:p>
          <a:p>
            <a:r>
              <a:rPr lang="en-US" dirty="0"/>
              <a:t>+------------------+--------+</a:t>
            </a:r>
          </a:p>
          <a:p>
            <a:r>
              <a:rPr lang="en-US" dirty="0"/>
              <a:t>| name             | salary |</a:t>
            </a:r>
          </a:p>
          <a:p>
            <a:r>
              <a:rPr lang="en-US" dirty="0"/>
              <a:t>+------------------+--------+</a:t>
            </a:r>
          </a:p>
          <a:p>
            <a:r>
              <a:rPr lang="en-US" dirty="0"/>
              <a:t>| Sean O'Brien     |  50000 |</a:t>
            </a:r>
          </a:p>
          <a:p>
            <a:r>
              <a:rPr lang="en-US" dirty="0"/>
              <a:t>| Sean Russell     |  50000 |</a:t>
            </a:r>
          </a:p>
          <a:p>
            <a:r>
              <a:rPr lang="en-US" dirty="0"/>
              <a:t>| Jamie </a:t>
            </a:r>
            <a:r>
              <a:rPr lang="en-US" dirty="0" err="1"/>
              <a:t>Heaslip</a:t>
            </a:r>
            <a:r>
              <a:rPr lang="en-US" dirty="0"/>
              <a:t>    |  47000 |</a:t>
            </a:r>
          </a:p>
          <a:p>
            <a:r>
              <a:rPr lang="en-US" dirty="0"/>
              <a:t>| Brian O'Driscoll |  45000 |</a:t>
            </a:r>
          </a:p>
          <a:p>
            <a:r>
              <a:rPr lang="en-US" dirty="0"/>
              <a:t>| Leo Cullen       |  45000 |</a:t>
            </a:r>
          </a:p>
          <a:p>
            <a:r>
              <a:rPr lang="en-US" dirty="0"/>
              <a:t>| Ronan O'Gara     |  29000 |</a:t>
            </a:r>
          </a:p>
          <a:p>
            <a:r>
              <a:rPr lang="en-US" dirty="0"/>
              <a:t>| Brendan Macken   |  25000 |</a:t>
            </a:r>
          </a:p>
          <a:p>
            <a:r>
              <a:rPr lang="en-US" dirty="0"/>
              <a:t>| Peter Stringer   |  25000 |</a:t>
            </a:r>
          </a:p>
          <a:p>
            <a:r>
              <a:rPr lang="en-US" dirty="0"/>
              <a:t>| Denis Hickey     |  20000 |</a:t>
            </a:r>
          </a:p>
          <a:p>
            <a:r>
              <a:rPr lang="en-US" dirty="0"/>
              <a:t>+------------------+--------+</a:t>
            </a:r>
          </a:p>
          <a:p>
            <a:r>
              <a:rPr lang="en-US" dirty="0"/>
              <a:t>9 rows in set (0.01 sec)</a:t>
            </a:r>
          </a:p>
        </p:txBody>
      </p:sp>
      <p:sp>
        <p:nvSpPr>
          <p:cNvPr id="4" name="Slide Number Placeholder 3"/>
          <p:cNvSpPr>
            <a:spLocks noGrp="1"/>
          </p:cNvSpPr>
          <p:nvPr>
            <p:ph type="sldNum" sz="quarter" idx="5"/>
          </p:nvPr>
        </p:nvSpPr>
        <p:spPr/>
        <p:txBody>
          <a:bodyPr/>
          <a:lstStyle/>
          <a:p>
            <a:fld id="{BD6D84B9-6C53-B74B-880F-118F42CCBDAE}" type="slidenum">
              <a:rPr lang="en-US" smtClean="0"/>
              <a:t>18</a:t>
            </a:fld>
            <a:endParaRPr lang="en-US"/>
          </a:p>
        </p:txBody>
      </p:sp>
    </p:spTree>
    <p:extLst>
      <p:ext uri="{BB962C8B-B14F-4D97-AF65-F5344CB8AC3E}">
        <p14:creationId xmlns:p14="http://schemas.microsoft.com/office/powerpoint/2010/main" val="287545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3D893A-530E-AE41-A134-B59354D6582B}"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F859C-3FA5-BA4A-A5CF-C990D30C42BD}"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1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D893A-530E-AE41-A134-B59354D6582B}"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F859C-3FA5-BA4A-A5CF-C990D30C42BD}" type="slidenum">
              <a:rPr lang="en-US" smtClean="0"/>
              <a:t>‹#›</a:t>
            </a:fld>
            <a:endParaRPr lang="en-US"/>
          </a:p>
        </p:txBody>
      </p:sp>
    </p:spTree>
    <p:extLst>
      <p:ext uri="{BB962C8B-B14F-4D97-AF65-F5344CB8AC3E}">
        <p14:creationId xmlns:p14="http://schemas.microsoft.com/office/powerpoint/2010/main" val="41107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D893A-530E-AE41-A134-B59354D6582B}"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F859C-3FA5-BA4A-A5CF-C990D30C42BD}" type="slidenum">
              <a:rPr lang="en-US" smtClean="0"/>
              <a:t>‹#›</a:t>
            </a:fld>
            <a:endParaRPr lang="en-US"/>
          </a:p>
        </p:txBody>
      </p:sp>
    </p:spTree>
    <p:extLst>
      <p:ext uri="{BB962C8B-B14F-4D97-AF65-F5344CB8AC3E}">
        <p14:creationId xmlns:p14="http://schemas.microsoft.com/office/powerpoint/2010/main" val="203290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D893A-530E-AE41-A134-B59354D6582B}"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F859C-3FA5-BA4A-A5CF-C990D30C42BD}" type="slidenum">
              <a:rPr lang="en-US" smtClean="0"/>
              <a:t>‹#›</a:t>
            </a:fld>
            <a:endParaRPr lang="en-US"/>
          </a:p>
        </p:txBody>
      </p:sp>
    </p:spTree>
    <p:extLst>
      <p:ext uri="{BB962C8B-B14F-4D97-AF65-F5344CB8AC3E}">
        <p14:creationId xmlns:p14="http://schemas.microsoft.com/office/powerpoint/2010/main" val="401441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3D893A-530E-AE41-A134-B59354D6582B}"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F859C-3FA5-BA4A-A5CF-C990D30C42BD}"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900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D893A-530E-AE41-A134-B59354D6582B}"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F859C-3FA5-BA4A-A5CF-C990D30C42BD}" type="slidenum">
              <a:rPr lang="en-US" smtClean="0"/>
              <a:t>‹#›</a:t>
            </a:fld>
            <a:endParaRPr lang="en-US"/>
          </a:p>
        </p:txBody>
      </p:sp>
    </p:spTree>
    <p:extLst>
      <p:ext uri="{BB962C8B-B14F-4D97-AF65-F5344CB8AC3E}">
        <p14:creationId xmlns:p14="http://schemas.microsoft.com/office/powerpoint/2010/main" val="228087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3D893A-530E-AE41-A134-B59354D6582B}" type="datetimeFigureOut">
              <a:rPr lang="en-US" smtClean="0"/>
              <a:t>3/18/19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F859C-3FA5-BA4A-A5CF-C990D30C42BD}"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40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3D893A-530E-AE41-A134-B59354D6582B}" type="datetimeFigureOut">
              <a:rPr lang="en-US" smtClean="0"/>
              <a:t>3/18/19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EF859C-3FA5-BA4A-A5CF-C990D30C42BD}" type="slidenum">
              <a:rPr lang="en-US" smtClean="0"/>
              <a:t>‹#›</a:t>
            </a:fld>
            <a:endParaRPr lang="en-US"/>
          </a:p>
        </p:txBody>
      </p:sp>
    </p:spTree>
    <p:extLst>
      <p:ext uri="{BB962C8B-B14F-4D97-AF65-F5344CB8AC3E}">
        <p14:creationId xmlns:p14="http://schemas.microsoft.com/office/powerpoint/2010/main" val="236295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D893A-530E-AE41-A134-B59354D6582B}" type="datetimeFigureOut">
              <a:rPr lang="en-US" smtClean="0"/>
              <a:t>3/18/19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EF859C-3FA5-BA4A-A5CF-C990D30C42BD}" type="slidenum">
              <a:rPr lang="en-US" smtClean="0"/>
              <a:t>‹#›</a:t>
            </a:fld>
            <a:endParaRPr lang="en-US"/>
          </a:p>
        </p:txBody>
      </p:sp>
    </p:spTree>
    <p:extLst>
      <p:ext uri="{BB962C8B-B14F-4D97-AF65-F5344CB8AC3E}">
        <p14:creationId xmlns:p14="http://schemas.microsoft.com/office/powerpoint/2010/main" val="277338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3D893A-530E-AE41-A134-B59354D6582B}"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F859C-3FA5-BA4A-A5CF-C990D30C42BD}"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5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3D893A-530E-AE41-A134-B59354D6582B}"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F859C-3FA5-BA4A-A5CF-C990D30C42BD}" type="slidenum">
              <a:rPr lang="en-US" smtClean="0"/>
              <a:t>‹#›</a:t>
            </a:fld>
            <a:endParaRPr lang="en-US"/>
          </a:p>
        </p:txBody>
      </p:sp>
    </p:spTree>
    <p:extLst>
      <p:ext uri="{BB962C8B-B14F-4D97-AF65-F5344CB8AC3E}">
        <p14:creationId xmlns:p14="http://schemas.microsoft.com/office/powerpoint/2010/main" val="234984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63D893A-530E-AE41-A134-B59354D6582B}" type="datetimeFigureOut">
              <a:rPr lang="en-US" smtClean="0"/>
              <a:t>3/18/19</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24EF859C-3FA5-BA4A-A5CF-C990D30C42BD}" type="slidenum">
              <a:rPr lang="en-US" smtClean="0"/>
              <a:t>‹#›</a:t>
            </a:fld>
            <a:endParaRPr lang="en-US"/>
          </a:p>
        </p:txBody>
      </p:sp>
    </p:spTree>
    <p:extLst>
      <p:ext uri="{BB962C8B-B14F-4D97-AF65-F5344CB8AC3E}">
        <p14:creationId xmlns:p14="http://schemas.microsoft.com/office/powerpoint/2010/main" val="1192100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Gill Sans"/>
          <a:ea typeface="+mj-ea"/>
          <a:cs typeface="Gill San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Helvetica Neue"/>
          <a:ea typeface="+mn-ea"/>
          <a:cs typeface="Helvetica Neue"/>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Helvetica Neue"/>
          <a:ea typeface="+mn-ea"/>
          <a:cs typeface="Helvetica Neue"/>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Helvetica Neue"/>
          <a:ea typeface="+mn-ea"/>
          <a:cs typeface="Helvetica Neue"/>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Helvetica Neue"/>
          <a:ea typeface="+mn-ea"/>
          <a:cs typeface="Helvetica Neue"/>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Helvetica Neue"/>
          <a:ea typeface="+mn-ea"/>
          <a:cs typeface="Helvetica Neue"/>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vid.lillis@ucd.i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E" sz="4000" dirty="0"/>
              <a:t>Lecture 5:</a:t>
            </a:r>
            <a:br>
              <a:rPr lang="en-IE" sz="4000" dirty="0"/>
            </a:br>
            <a:r>
              <a:rPr lang="en-IE" dirty="0"/>
              <a:t>Structured QUERY</a:t>
            </a:r>
            <a:br>
              <a:rPr lang="en-IE" dirty="0"/>
            </a:br>
            <a:r>
              <a:rPr lang="en-IE" dirty="0"/>
              <a:t>LANGUAGE (SQL) 3</a:t>
            </a:r>
            <a:endParaRPr lang="en-GB" dirty="0"/>
          </a:p>
        </p:txBody>
      </p:sp>
      <p:sp>
        <p:nvSpPr>
          <p:cNvPr id="5" name="Subtitle 4"/>
          <p:cNvSpPr>
            <a:spLocks noGrp="1"/>
          </p:cNvSpPr>
          <p:nvPr>
            <p:ph type="subTitle" idx="1"/>
          </p:nvPr>
        </p:nvSpPr>
        <p:spPr>
          <a:xfrm>
            <a:off x="914400" y="3505200"/>
            <a:ext cx="9380621" cy="1752600"/>
          </a:xfrm>
        </p:spPr>
        <p:txBody>
          <a:bodyPr>
            <a:normAutofit fontScale="92500" lnSpcReduction="10000"/>
          </a:bodyPr>
          <a:lstStyle/>
          <a:p>
            <a:r>
              <a:rPr lang="en-IE" sz="3200" dirty="0">
                <a:solidFill>
                  <a:schemeClr val="bg1">
                    <a:lumMod val="50000"/>
                  </a:schemeClr>
                </a:solidFill>
              </a:rPr>
              <a:t>COMP2013J: Databases and Information Systems</a:t>
            </a:r>
          </a:p>
          <a:p>
            <a:r>
              <a:rPr lang="en-IE" dirty="0" err="1">
                <a:solidFill>
                  <a:schemeClr val="tx1"/>
                </a:solidFill>
              </a:rPr>
              <a:t>Dr.</a:t>
            </a:r>
            <a:r>
              <a:rPr lang="en-IE" dirty="0">
                <a:solidFill>
                  <a:schemeClr val="tx1"/>
                </a:solidFill>
              </a:rPr>
              <a:t> David Lillis (</a:t>
            </a:r>
            <a:r>
              <a:rPr lang="en-IE" dirty="0">
                <a:solidFill>
                  <a:schemeClr val="tx1"/>
                </a:solidFill>
                <a:hlinkClick r:id="rId3"/>
              </a:rPr>
              <a:t>david.lillis@ucd.ie</a:t>
            </a:r>
            <a:r>
              <a:rPr lang="en-IE" dirty="0">
                <a:solidFill>
                  <a:schemeClr val="tx1"/>
                </a:solidFill>
              </a:rPr>
              <a:t>)</a:t>
            </a:r>
          </a:p>
          <a:p>
            <a:r>
              <a:rPr lang="en-IE" dirty="0"/>
              <a:t>UCD School of Computer Science</a:t>
            </a:r>
          </a:p>
          <a:p>
            <a:r>
              <a:rPr lang="en-IE" dirty="0"/>
              <a:t>Beijing-Dublin International College</a:t>
            </a:r>
          </a:p>
        </p:txBody>
      </p:sp>
    </p:spTree>
    <p:extLst>
      <p:ext uri="{BB962C8B-B14F-4D97-AF65-F5344CB8AC3E}">
        <p14:creationId xmlns:p14="http://schemas.microsoft.com/office/powerpoint/2010/main" val="347764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JOIN</a:t>
            </a:r>
          </a:p>
        </p:txBody>
      </p:sp>
      <p:sp>
        <p:nvSpPr>
          <p:cNvPr id="3" name="Content Placeholder 2"/>
          <p:cNvSpPr>
            <a:spLocks noGrp="1"/>
          </p:cNvSpPr>
          <p:nvPr>
            <p:ph idx="1"/>
          </p:nvPr>
        </p:nvSpPr>
        <p:spPr/>
        <p:txBody>
          <a:bodyPr/>
          <a:lstStyle/>
          <a:p>
            <a:r>
              <a:rPr lang="en-GB" dirty="0"/>
              <a:t>Join two tables together based on some condition</a:t>
            </a:r>
          </a:p>
          <a:p>
            <a:endParaRPr lang="en-GB" dirty="0"/>
          </a:p>
          <a:p>
            <a:r>
              <a:rPr lang="en-GB" dirty="0"/>
              <a:t>Results are returned for </a:t>
            </a:r>
            <a:r>
              <a:rPr lang="en-GB" b="1" dirty="0"/>
              <a:t>every row</a:t>
            </a:r>
            <a:r>
              <a:rPr lang="en-GB" dirty="0"/>
              <a:t> in the table on the </a:t>
            </a:r>
            <a:r>
              <a:rPr lang="en-GB" b="1" dirty="0"/>
              <a:t>right </a:t>
            </a:r>
            <a:r>
              <a:rPr lang="en-GB" dirty="0"/>
              <a:t>of the join.</a:t>
            </a:r>
          </a:p>
          <a:p>
            <a:endParaRPr lang="en-GB" dirty="0"/>
          </a:p>
          <a:p>
            <a:r>
              <a:rPr lang="en-GB" dirty="0"/>
              <a:t>If there is no match for a row in the left table, then the columns all show the value </a:t>
            </a:r>
            <a:r>
              <a:rPr lang="en-GB" b="1" dirty="0"/>
              <a:t>NULL</a:t>
            </a:r>
            <a:r>
              <a:rPr lang="en-GB" dirty="0"/>
              <a:t>.</a:t>
            </a:r>
          </a:p>
        </p:txBody>
      </p:sp>
    </p:spTree>
    <p:extLst>
      <p:ext uri="{BB962C8B-B14F-4D97-AF65-F5344CB8AC3E}">
        <p14:creationId xmlns:p14="http://schemas.microsoft.com/office/powerpoint/2010/main" val="187820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JOIN</a:t>
            </a:r>
          </a:p>
        </p:txBody>
      </p:sp>
      <p:sp>
        <p:nvSpPr>
          <p:cNvPr id="3" name="Content Placeholder 2"/>
          <p:cNvSpPr>
            <a:spLocks noGrp="1"/>
          </p:cNvSpPr>
          <p:nvPr>
            <p:ph idx="1"/>
          </p:nvPr>
        </p:nvSpPr>
        <p:spPr/>
        <p:txBody>
          <a:bodyPr>
            <a:normAutofit/>
          </a:bodyPr>
          <a:lstStyle/>
          <a:p>
            <a:r>
              <a:rPr lang="en-US" dirty="0"/>
              <a:t>"</a:t>
            </a:r>
            <a:r>
              <a:rPr lang="en-US" i="1" dirty="0"/>
              <a:t>Find the details of the lecturers and modules including those modules that do not have a lecturer in the database</a:t>
            </a:r>
            <a:r>
              <a:rPr lang="en-US" dirty="0"/>
              <a:t>": </a:t>
            </a:r>
          </a:p>
          <a:p>
            <a:endParaRPr lang="en-US" dirty="0"/>
          </a:p>
          <a:p>
            <a:pPr marL="0" indent="0">
              <a:buNone/>
            </a:pPr>
            <a:r>
              <a:rPr lang="en-US" b="1" dirty="0">
                <a:latin typeface="Courier New" panose="02070309020205020404" pitchFamily="49" charset="0"/>
                <a:ea typeface="Courier" charset="0"/>
                <a:cs typeface="Courier New" panose="02070309020205020404" pitchFamily="49" charset="0"/>
              </a:rPr>
              <a:t>SELECT * FROM lecturers AS l</a:t>
            </a:r>
            <a:br>
              <a:rPr lang="en-US" b="1" dirty="0">
                <a:latin typeface="Courier New" panose="02070309020205020404" pitchFamily="49" charset="0"/>
                <a:ea typeface="Courier" charset="0"/>
                <a:cs typeface="Courier New" panose="02070309020205020404" pitchFamily="49" charset="0"/>
              </a:rPr>
            </a:br>
            <a:r>
              <a:rPr lang="en-US" b="1" dirty="0">
                <a:latin typeface="Courier New" panose="02070309020205020404" pitchFamily="49" charset="0"/>
                <a:ea typeface="Courier" charset="0"/>
                <a:cs typeface="Courier New" panose="02070309020205020404" pitchFamily="49" charset="0"/>
              </a:rPr>
              <a:t>   </a:t>
            </a:r>
            <a:r>
              <a:rPr lang="en-US" b="1" dirty="0">
                <a:solidFill>
                  <a:srgbClr val="FF0000"/>
                </a:solidFill>
                <a:latin typeface="Courier New" panose="02070309020205020404" pitchFamily="49" charset="0"/>
                <a:ea typeface="Courier" charset="0"/>
                <a:cs typeface="Courier New" panose="02070309020205020404" pitchFamily="49" charset="0"/>
              </a:rPr>
              <a:t>RIGHT JOIN </a:t>
            </a:r>
            <a:r>
              <a:rPr lang="en-US" b="1" dirty="0">
                <a:latin typeface="Courier New" panose="02070309020205020404" pitchFamily="49" charset="0"/>
                <a:ea typeface="Courier" charset="0"/>
                <a:cs typeface="Courier New" panose="02070309020205020404" pitchFamily="49" charset="0"/>
              </a:rPr>
              <a:t>modules AS m</a:t>
            </a:r>
            <a:br>
              <a:rPr lang="en-US" b="1" dirty="0">
                <a:latin typeface="Courier New" panose="02070309020205020404" pitchFamily="49" charset="0"/>
                <a:ea typeface="Courier" charset="0"/>
                <a:cs typeface="Courier New" panose="02070309020205020404" pitchFamily="49" charset="0"/>
              </a:rPr>
            </a:br>
            <a:r>
              <a:rPr lang="en-US" b="1" dirty="0">
                <a:latin typeface="Courier New" panose="02070309020205020404" pitchFamily="49" charset="0"/>
                <a:ea typeface="Courier" charset="0"/>
                <a:cs typeface="Courier New" panose="02070309020205020404" pitchFamily="49" charset="0"/>
              </a:rPr>
              <a:t>   ON </a:t>
            </a:r>
            <a:r>
              <a:rPr lang="en-US" b="1" dirty="0" err="1">
                <a:latin typeface="Courier New" panose="02070309020205020404" pitchFamily="49" charset="0"/>
                <a:ea typeface="Courier" charset="0"/>
                <a:cs typeface="Courier New" panose="02070309020205020404" pitchFamily="49" charset="0"/>
              </a:rPr>
              <a:t>l.lecturer_id</a:t>
            </a:r>
            <a:r>
              <a:rPr lang="en-US" b="1" dirty="0">
                <a:latin typeface="Courier New" panose="02070309020205020404" pitchFamily="49" charset="0"/>
                <a:ea typeface="Courier" charset="0"/>
                <a:cs typeface="Courier New" panose="02070309020205020404" pitchFamily="49" charset="0"/>
              </a:rPr>
              <a:t> = </a:t>
            </a:r>
            <a:r>
              <a:rPr lang="en-US" b="1" dirty="0" err="1">
                <a:latin typeface="Courier New" panose="02070309020205020404" pitchFamily="49" charset="0"/>
                <a:ea typeface="Courier" charset="0"/>
                <a:cs typeface="Courier New" panose="02070309020205020404" pitchFamily="49" charset="0"/>
              </a:rPr>
              <a:t>m.lecturer_id</a:t>
            </a:r>
            <a:r>
              <a:rPr lang="en-US" b="1" dirty="0">
                <a:latin typeface="Courier New" panose="02070309020205020404" pitchFamily="49" charset="0"/>
                <a:ea typeface="Courier" charset="0"/>
                <a:cs typeface="Courier New" panose="02070309020205020404" pitchFamily="49" charset="0"/>
              </a:rPr>
              <a:t>;</a:t>
            </a:r>
          </a:p>
          <a:p>
            <a:endParaRPr lang="en-GB" dirty="0"/>
          </a:p>
          <a:p>
            <a:pPr marL="0" indent="0">
              <a:buNone/>
            </a:pPr>
            <a:r>
              <a:rPr lang="en-GB" b="1" dirty="0"/>
              <a:t>Note: </a:t>
            </a:r>
            <a:r>
              <a:rPr lang="en-GB" dirty="0"/>
              <a:t>this time all modules are shown. Any module that does not have a matching lecturer in the lecturers table will have </a:t>
            </a:r>
            <a:r>
              <a:rPr lang="en-GB" b="1" dirty="0">
                <a:latin typeface="Courier New" panose="02070309020205020404" pitchFamily="49" charset="0"/>
                <a:cs typeface="Courier New" panose="02070309020205020404" pitchFamily="49" charset="0"/>
              </a:rPr>
              <a:t>NULL</a:t>
            </a:r>
            <a:r>
              <a:rPr lang="en-GB" dirty="0"/>
              <a:t> values in the </a:t>
            </a:r>
            <a:r>
              <a:rPr lang="en-GB" b="1" dirty="0" err="1">
                <a:latin typeface="Courier New" panose="02070309020205020404" pitchFamily="49" charset="0"/>
                <a:cs typeface="Courier New" panose="02070309020205020404" pitchFamily="49" charset="0"/>
              </a:rPr>
              <a:t>lecturer_id</a:t>
            </a:r>
            <a:r>
              <a:rPr lang="en-GB" dirty="0"/>
              <a:t> and </a:t>
            </a:r>
            <a:r>
              <a:rPr lang="en-GB" b="1" dirty="0">
                <a:latin typeface="Courier New" panose="02070309020205020404" pitchFamily="49" charset="0"/>
                <a:cs typeface="Courier New" panose="02070309020205020404" pitchFamily="49" charset="0"/>
              </a:rPr>
              <a:t>name</a:t>
            </a:r>
            <a:r>
              <a:rPr lang="en-GB" dirty="0"/>
              <a:t> columns.</a:t>
            </a:r>
            <a:endParaRPr lang="en-GB" b="1" dirty="0"/>
          </a:p>
        </p:txBody>
      </p:sp>
    </p:spTree>
    <p:extLst>
      <p:ext uri="{BB962C8B-B14F-4D97-AF65-F5344CB8AC3E}">
        <p14:creationId xmlns:p14="http://schemas.microsoft.com/office/powerpoint/2010/main" val="131247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FULL JOIN</a:t>
            </a:r>
          </a:p>
        </p:txBody>
      </p:sp>
      <p:sp>
        <p:nvSpPr>
          <p:cNvPr id="3" name="Content Placeholder 2"/>
          <p:cNvSpPr>
            <a:spLocks noGrp="1"/>
          </p:cNvSpPr>
          <p:nvPr>
            <p:ph idx="1"/>
          </p:nvPr>
        </p:nvSpPr>
        <p:spPr/>
        <p:txBody>
          <a:bodyPr/>
          <a:lstStyle/>
          <a:p>
            <a:r>
              <a:rPr lang="en-GB" dirty="0"/>
              <a:t>Join two tables together based on some condition.</a:t>
            </a:r>
          </a:p>
          <a:p>
            <a:endParaRPr lang="en-GB" dirty="0"/>
          </a:p>
          <a:p>
            <a:r>
              <a:rPr lang="en-GB" dirty="0"/>
              <a:t>Results are returned for </a:t>
            </a:r>
            <a:r>
              <a:rPr lang="en-GB" b="1" dirty="0"/>
              <a:t>every row</a:t>
            </a:r>
            <a:r>
              <a:rPr lang="en-GB" dirty="0"/>
              <a:t> in </a:t>
            </a:r>
            <a:r>
              <a:rPr lang="en-GB" b="1" dirty="0"/>
              <a:t>both tables</a:t>
            </a:r>
            <a:r>
              <a:rPr lang="en-GB" dirty="0"/>
              <a:t>.</a:t>
            </a:r>
          </a:p>
          <a:p>
            <a:endParaRPr lang="en-GB" dirty="0"/>
          </a:p>
          <a:p>
            <a:r>
              <a:rPr lang="en-GB" dirty="0"/>
              <a:t>If there is no match for a row from the right table in the left table, then the columns all show the value </a:t>
            </a:r>
            <a:r>
              <a:rPr lang="en-GB" b="1" dirty="0"/>
              <a:t>NULL</a:t>
            </a:r>
            <a:r>
              <a:rPr lang="en-GB" dirty="0"/>
              <a:t>.</a:t>
            </a:r>
          </a:p>
          <a:p>
            <a:endParaRPr lang="en-GB" dirty="0"/>
          </a:p>
          <a:p>
            <a:r>
              <a:rPr lang="en-GB" dirty="0"/>
              <a:t>If there is no match for a row from the left table in the right table, then the columns all show the value </a:t>
            </a:r>
            <a:r>
              <a:rPr lang="en-GB" b="1" dirty="0"/>
              <a:t>NULL</a:t>
            </a:r>
            <a:r>
              <a:rPr lang="en-GB" dirty="0"/>
              <a:t>.</a:t>
            </a:r>
          </a:p>
          <a:p>
            <a:endParaRPr lang="en-GB" dirty="0"/>
          </a:p>
        </p:txBody>
      </p:sp>
    </p:spTree>
    <p:extLst>
      <p:ext uri="{BB962C8B-B14F-4D97-AF65-F5344CB8AC3E}">
        <p14:creationId xmlns:p14="http://schemas.microsoft.com/office/powerpoint/2010/main" val="66917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FULL JOIN</a:t>
            </a:r>
          </a:p>
        </p:txBody>
      </p:sp>
      <p:sp>
        <p:nvSpPr>
          <p:cNvPr id="3" name="Content Placeholder 2"/>
          <p:cNvSpPr>
            <a:spLocks noGrp="1"/>
          </p:cNvSpPr>
          <p:nvPr>
            <p:ph idx="1"/>
          </p:nvPr>
        </p:nvSpPr>
        <p:spPr/>
        <p:txBody>
          <a:bodyPr/>
          <a:lstStyle/>
          <a:p>
            <a:r>
              <a:rPr lang="en-US" dirty="0"/>
              <a:t>Find the details of the </a:t>
            </a:r>
            <a:r>
              <a:rPr lang="en-US" dirty="0" err="1"/>
              <a:t>lectuers</a:t>
            </a:r>
            <a:r>
              <a:rPr lang="en-US" dirty="0"/>
              <a:t> and the modules they teach (including those where the lecturer details are not available and lecturers that don't teach any modules):</a:t>
            </a:r>
          </a:p>
          <a:p>
            <a:endParaRPr lang="en-US" dirty="0"/>
          </a:p>
          <a:p>
            <a:pPr marL="0" indent="0">
              <a:buNone/>
            </a:pPr>
            <a:r>
              <a:rPr lang="en-US" b="1" dirty="0">
                <a:latin typeface="Courier New" panose="02070309020205020404" pitchFamily="49" charset="0"/>
                <a:ea typeface="Courier" charset="0"/>
                <a:cs typeface="Courier New" panose="02070309020205020404" pitchFamily="49" charset="0"/>
              </a:rPr>
              <a:t>SELECT * FROM lecturers AS l</a:t>
            </a:r>
            <a:br>
              <a:rPr lang="en-US" b="1" dirty="0">
                <a:latin typeface="Courier New" panose="02070309020205020404" pitchFamily="49" charset="0"/>
                <a:ea typeface="Courier" charset="0"/>
                <a:cs typeface="Courier New" panose="02070309020205020404" pitchFamily="49" charset="0"/>
              </a:rPr>
            </a:br>
            <a:r>
              <a:rPr lang="en-US" b="1" dirty="0">
                <a:latin typeface="Courier New" panose="02070309020205020404" pitchFamily="49" charset="0"/>
                <a:ea typeface="Courier" charset="0"/>
                <a:cs typeface="Courier New" panose="02070309020205020404" pitchFamily="49" charset="0"/>
              </a:rPr>
              <a:t>   </a:t>
            </a:r>
            <a:r>
              <a:rPr lang="en-US" b="1" dirty="0">
                <a:solidFill>
                  <a:srgbClr val="FF0000"/>
                </a:solidFill>
                <a:latin typeface="Courier New" panose="02070309020205020404" pitchFamily="49" charset="0"/>
                <a:ea typeface="Courier" charset="0"/>
                <a:cs typeface="Courier New" panose="02070309020205020404" pitchFamily="49" charset="0"/>
              </a:rPr>
              <a:t>FULL JOIN </a:t>
            </a:r>
            <a:r>
              <a:rPr lang="en-US" b="1" dirty="0">
                <a:latin typeface="Courier New" panose="02070309020205020404" pitchFamily="49" charset="0"/>
                <a:ea typeface="Courier" charset="0"/>
                <a:cs typeface="Courier New" panose="02070309020205020404" pitchFamily="49" charset="0"/>
              </a:rPr>
              <a:t>modules AS m</a:t>
            </a:r>
            <a:br>
              <a:rPr lang="en-US" b="1" dirty="0">
                <a:latin typeface="Courier New" panose="02070309020205020404" pitchFamily="49" charset="0"/>
                <a:ea typeface="Courier" charset="0"/>
                <a:cs typeface="Courier New" panose="02070309020205020404" pitchFamily="49" charset="0"/>
              </a:rPr>
            </a:br>
            <a:r>
              <a:rPr lang="en-US" b="1" dirty="0">
                <a:latin typeface="Courier New" panose="02070309020205020404" pitchFamily="49" charset="0"/>
                <a:ea typeface="Courier" charset="0"/>
                <a:cs typeface="Courier New" panose="02070309020205020404" pitchFamily="49" charset="0"/>
              </a:rPr>
              <a:t>   ON </a:t>
            </a:r>
            <a:r>
              <a:rPr lang="en-US" b="1" dirty="0" err="1">
                <a:latin typeface="Courier New" panose="02070309020205020404" pitchFamily="49" charset="0"/>
                <a:ea typeface="Courier" charset="0"/>
                <a:cs typeface="Courier New" panose="02070309020205020404" pitchFamily="49" charset="0"/>
              </a:rPr>
              <a:t>l.lecturer_id</a:t>
            </a:r>
            <a:r>
              <a:rPr lang="en-US" b="1" dirty="0">
                <a:latin typeface="Courier New" panose="02070309020205020404" pitchFamily="49" charset="0"/>
                <a:ea typeface="Courier" charset="0"/>
                <a:cs typeface="Courier New" panose="02070309020205020404" pitchFamily="49" charset="0"/>
              </a:rPr>
              <a:t> = </a:t>
            </a:r>
            <a:r>
              <a:rPr lang="en-US" b="1" dirty="0" err="1">
                <a:latin typeface="Courier New" panose="02070309020205020404" pitchFamily="49" charset="0"/>
                <a:ea typeface="Courier" charset="0"/>
                <a:cs typeface="Courier New" panose="02070309020205020404" pitchFamily="49" charset="0"/>
              </a:rPr>
              <a:t>m.lecturer_id</a:t>
            </a:r>
            <a:r>
              <a:rPr lang="en-US" b="1" dirty="0">
                <a:latin typeface="Courier New" panose="02070309020205020404" pitchFamily="49" charset="0"/>
                <a:ea typeface="Courier" charset="0"/>
                <a:cs typeface="Courier New" panose="02070309020205020404" pitchFamily="49" charset="0"/>
              </a:rPr>
              <a:t>;</a:t>
            </a:r>
          </a:p>
          <a:p>
            <a:endParaRPr lang="en-GB" dirty="0"/>
          </a:p>
          <a:p>
            <a:endParaRPr lang="en-GB" dirty="0"/>
          </a:p>
        </p:txBody>
      </p:sp>
      <p:sp>
        <p:nvSpPr>
          <p:cNvPr id="5" name="TextBox 4"/>
          <p:cNvSpPr txBox="1"/>
          <p:nvPr/>
        </p:nvSpPr>
        <p:spPr>
          <a:xfrm>
            <a:off x="8416174" y="4110199"/>
            <a:ext cx="2380162" cy="923330"/>
          </a:xfrm>
          <a:prstGeom prst="rect">
            <a:avLst/>
          </a:prstGeom>
          <a:solidFill>
            <a:schemeClr val="accent1"/>
          </a:solidFill>
        </p:spPr>
        <p:txBody>
          <a:bodyPr wrap="square" rtlCol="0">
            <a:spAutoFit/>
          </a:bodyPr>
          <a:lstStyle/>
          <a:p>
            <a:pPr algn="ctr"/>
            <a:r>
              <a:rPr lang="en-IE" b="1" dirty="0">
                <a:solidFill>
                  <a:schemeClr val="bg1"/>
                </a:solidFill>
              </a:rPr>
              <a:t>NOTE: </a:t>
            </a:r>
            <a:r>
              <a:rPr lang="en-IE" dirty="0">
                <a:solidFill>
                  <a:schemeClr val="bg1"/>
                </a:solidFill>
              </a:rPr>
              <a:t>MySQL does not support FULL JOIN</a:t>
            </a:r>
          </a:p>
        </p:txBody>
      </p:sp>
    </p:spTree>
    <p:extLst>
      <p:ext uri="{BB962C8B-B14F-4D97-AF65-F5344CB8AC3E}">
        <p14:creationId xmlns:p14="http://schemas.microsoft.com/office/powerpoint/2010/main" val="3042387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USING: a shorter way to join</a:t>
            </a:r>
          </a:p>
        </p:txBody>
      </p:sp>
      <p:sp>
        <p:nvSpPr>
          <p:cNvPr id="3" name="Content Placeholder 2"/>
          <p:cNvSpPr>
            <a:spLocks noGrp="1"/>
          </p:cNvSpPr>
          <p:nvPr>
            <p:ph idx="1"/>
          </p:nvPr>
        </p:nvSpPr>
        <p:spPr/>
        <p:txBody>
          <a:bodyPr>
            <a:normAutofit/>
          </a:bodyPr>
          <a:lstStyle/>
          <a:p>
            <a:pPr>
              <a:spcBef>
                <a:spcPts val="0"/>
              </a:spcBef>
            </a:pPr>
            <a:r>
              <a:rPr lang="en-IE" dirty="0"/>
              <a:t>If we want to join two tables and the join condition is that two attributes with the </a:t>
            </a:r>
            <a:r>
              <a:rPr lang="en-IE" b="1" dirty="0"/>
              <a:t>same name</a:t>
            </a:r>
            <a:r>
              <a:rPr lang="en-IE" dirty="0"/>
              <a:t> should be equal, there is a shorter way to write it.</a:t>
            </a:r>
          </a:p>
          <a:p>
            <a:pPr>
              <a:spcBef>
                <a:spcPts val="0"/>
              </a:spcBef>
            </a:pPr>
            <a:endParaRPr lang="en-IE" dirty="0"/>
          </a:p>
          <a:p>
            <a:pPr>
              <a:spcBef>
                <a:spcPts val="0"/>
              </a:spcBef>
            </a:pPr>
            <a:r>
              <a:rPr lang="en-IE" dirty="0"/>
              <a:t>Example (normal way):</a:t>
            </a:r>
          </a:p>
          <a:p>
            <a:pPr marL="0" indent="0">
              <a:spcBef>
                <a:spcPts val="0"/>
              </a:spcBef>
              <a:buNone/>
            </a:pPr>
            <a:r>
              <a:rPr lang="en-IE" b="1" dirty="0">
                <a:latin typeface="Courier New" panose="02070309020205020404" pitchFamily="49" charset="0"/>
                <a:cs typeface="Courier New" panose="02070309020205020404" pitchFamily="49" charset="0"/>
              </a:rPr>
              <a:t>SELECT * FROM lecturers AS l</a:t>
            </a:r>
            <a:br>
              <a:rPr lang="en-IE" b="1" dirty="0">
                <a:latin typeface="Courier New" panose="02070309020205020404" pitchFamily="49" charset="0"/>
                <a:cs typeface="Courier New" panose="02070309020205020404" pitchFamily="49" charset="0"/>
              </a:rPr>
            </a:br>
            <a:r>
              <a:rPr lang="en-IE" b="1" dirty="0">
                <a:latin typeface="Courier New" panose="02070309020205020404" pitchFamily="49" charset="0"/>
                <a:cs typeface="Courier New" panose="02070309020205020404" pitchFamily="49" charset="0"/>
              </a:rPr>
              <a:t>  INNER JOIN modules AS m</a:t>
            </a:r>
            <a:br>
              <a:rPr lang="en-IE" b="1" dirty="0">
                <a:latin typeface="Courier New" panose="02070309020205020404" pitchFamily="49" charset="0"/>
                <a:cs typeface="Courier New" panose="02070309020205020404" pitchFamily="49" charset="0"/>
              </a:rPr>
            </a:br>
            <a:r>
              <a:rPr lang="en-IE" b="1" dirty="0">
                <a:latin typeface="Courier New" panose="02070309020205020404" pitchFamily="49" charset="0"/>
                <a:cs typeface="Courier New" panose="02070309020205020404" pitchFamily="49" charset="0"/>
              </a:rPr>
              <a:t>    ON </a:t>
            </a:r>
            <a:r>
              <a:rPr lang="en-IE" b="1" dirty="0" err="1">
                <a:latin typeface="Courier New" panose="02070309020205020404" pitchFamily="49" charset="0"/>
                <a:cs typeface="Courier New" panose="02070309020205020404" pitchFamily="49" charset="0"/>
              </a:rPr>
              <a:t>l.lecturer_id</a:t>
            </a:r>
            <a:r>
              <a:rPr lang="en-IE" b="1" dirty="0">
                <a:latin typeface="Courier New" panose="02070309020205020404" pitchFamily="49" charset="0"/>
                <a:cs typeface="Courier New" panose="02070309020205020404" pitchFamily="49" charset="0"/>
              </a:rPr>
              <a:t>=</a:t>
            </a:r>
            <a:r>
              <a:rPr lang="en-IE" b="1" dirty="0" err="1">
                <a:latin typeface="Courier New" panose="02070309020205020404" pitchFamily="49" charset="0"/>
                <a:cs typeface="Courier New" panose="02070309020205020404" pitchFamily="49" charset="0"/>
              </a:rPr>
              <a:t>m.lecturer_id</a:t>
            </a:r>
            <a:r>
              <a:rPr lang="en-IE" b="1" dirty="0">
                <a:latin typeface="Courier New" panose="02070309020205020404" pitchFamily="49" charset="0"/>
                <a:cs typeface="Courier New" panose="02070309020205020404" pitchFamily="49" charset="0"/>
              </a:rPr>
              <a:t>;</a:t>
            </a:r>
          </a:p>
          <a:p>
            <a:pPr lvl="1">
              <a:spcBef>
                <a:spcPts val="0"/>
              </a:spcBef>
            </a:pPr>
            <a:endParaRPr lang="en-IE" dirty="0"/>
          </a:p>
          <a:p>
            <a:pPr>
              <a:spcBef>
                <a:spcPts val="0"/>
              </a:spcBef>
            </a:pPr>
            <a:r>
              <a:rPr lang="en-IE" dirty="0"/>
              <a:t>Example (USING):</a:t>
            </a:r>
          </a:p>
          <a:p>
            <a:pPr marL="0" indent="0">
              <a:spcBef>
                <a:spcPts val="0"/>
              </a:spcBef>
              <a:buNone/>
            </a:pPr>
            <a:r>
              <a:rPr lang="en-IE" b="1" dirty="0">
                <a:latin typeface="Courier New" panose="02070309020205020404" pitchFamily="49" charset="0"/>
                <a:cs typeface="Courier New" panose="02070309020205020404" pitchFamily="49" charset="0"/>
              </a:rPr>
              <a:t>SELECT * FROM lecturers AS l</a:t>
            </a:r>
            <a:br>
              <a:rPr lang="en-IE" b="1" dirty="0">
                <a:latin typeface="Courier New" panose="02070309020205020404" pitchFamily="49" charset="0"/>
                <a:cs typeface="Courier New" panose="02070309020205020404" pitchFamily="49" charset="0"/>
              </a:rPr>
            </a:br>
            <a:r>
              <a:rPr lang="en-IE" b="1" dirty="0">
                <a:latin typeface="Courier New" panose="02070309020205020404" pitchFamily="49" charset="0"/>
                <a:cs typeface="Courier New" panose="02070309020205020404" pitchFamily="49" charset="0"/>
              </a:rPr>
              <a:t>   INNER JOIN modules AS m</a:t>
            </a:r>
            <a:br>
              <a:rPr lang="en-IE" b="1" dirty="0">
                <a:latin typeface="Courier New" panose="02070309020205020404" pitchFamily="49" charset="0"/>
                <a:cs typeface="Courier New" panose="02070309020205020404" pitchFamily="49" charset="0"/>
              </a:rPr>
            </a:br>
            <a:r>
              <a:rPr lang="en-IE" b="1" dirty="0">
                <a:latin typeface="Courier New" panose="02070309020205020404" pitchFamily="49" charset="0"/>
                <a:cs typeface="Courier New" panose="02070309020205020404" pitchFamily="49" charset="0"/>
              </a:rPr>
              <a:t>     USING(</a:t>
            </a:r>
            <a:r>
              <a:rPr lang="en-IE" b="1" dirty="0" err="1">
                <a:latin typeface="Courier New" panose="02070309020205020404" pitchFamily="49" charset="0"/>
                <a:cs typeface="Courier New" panose="02070309020205020404" pitchFamily="49" charset="0"/>
              </a:rPr>
              <a:t>lecturer_id</a:t>
            </a:r>
            <a:r>
              <a:rPr lang="en-IE"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5385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6298-3650-3041-A17B-98A28271BFEF}"/>
              </a:ext>
            </a:extLst>
          </p:cNvPr>
          <p:cNvSpPr>
            <a:spLocks noGrp="1"/>
          </p:cNvSpPr>
          <p:nvPr>
            <p:ph type="title"/>
          </p:nvPr>
        </p:nvSpPr>
        <p:spPr/>
        <p:txBody>
          <a:bodyPr/>
          <a:lstStyle/>
          <a:p>
            <a:r>
              <a:rPr lang="en-US" dirty="0"/>
              <a:t>Using LEFT JOIN to find relationships that aren’t there.</a:t>
            </a:r>
          </a:p>
        </p:txBody>
      </p:sp>
      <p:sp>
        <p:nvSpPr>
          <p:cNvPr id="3" name="Content Placeholder 2">
            <a:extLst>
              <a:ext uri="{FF2B5EF4-FFF2-40B4-BE49-F238E27FC236}">
                <a16:creationId xmlns:a16="http://schemas.microsoft.com/office/drawing/2014/main" id="{B2EC6FDE-696F-994B-98ED-CDEF87716C4A}"/>
              </a:ext>
            </a:extLst>
          </p:cNvPr>
          <p:cNvSpPr>
            <a:spLocks noGrp="1"/>
          </p:cNvSpPr>
          <p:nvPr>
            <p:ph idx="1"/>
          </p:nvPr>
        </p:nvSpPr>
        <p:spPr/>
        <p:txBody>
          <a:bodyPr/>
          <a:lstStyle/>
          <a:p>
            <a:r>
              <a:rPr lang="en-US" dirty="0"/>
              <a:t>Remember that a </a:t>
            </a:r>
            <a:r>
              <a:rPr lang="en-US" b="1" dirty="0">
                <a:latin typeface="Courier New" panose="02070309020205020404" pitchFamily="49" charset="0"/>
                <a:cs typeface="Courier New" panose="02070309020205020404" pitchFamily="49" charset="0"/>
              </a:rPr>
              <a:t>LEFT JOIN</a:t>
            </a:r>
            <a:r>
              <a:rPr lang="en-US" dirty="0"/>
              <a:t> will return every row in the left table.</a:t>
            </a:r>
          </a:p>
          <a:p>
            <a:r>
              <a:rPr lang="en-US" dirty="0"/>
              <a:t>If it does not match anything in the right table, these attributes will contain </a:t>
            </a:r>
            <a:r>
              <a:rPr lang="en-US" b="1" dirty="0">
                <a:latin typeface="Courier New" panose="02070309020205020404" pitchFamily="49" charset="0"/>
                <a:cs typeface="Courier New" panose="02070309020205020404" pitchFamily="49" charset="0"/>
              </a:rPr>
              <a:t>NULL</a:t>
            </a:r>
            <a:r>
              <a:rPr lang="en-US" dirty="0"/>
              <a:t> values.</a:t>
            </a:r>
          </a:p>
          <a:p>
            <a:endParaRPr lang="en-US" dirty="0"/>
          </a:p>
          <a:p>
            <a:r>
              <a:rPr lang="en-US" dirty="0"/>
              <a:t>“</a:t>
            </a:r>
            <a:r>
              <a:rPr lang="en-US" i="1" dirty="0"/>
              <a:t>Find the names of all lecturers who do not teach any module.</a:t>
            </a:r>
            <a:r>
              <a:rPr lang="en-US" dirty="0"/>
              <a:t>” </a:t>
            </a:r>
          </a:p>
          <a:p>
            <a:endParaRPr lang="en-US" dirty="0"/>
          </a:p>
          <a:p>
            <a:pPr marL="0" indent="0">
              <a:buNone/>
            </a:pPr>
            <a:r>
              <a:rPr lang="en-IE" b="1" dirty="0">
                <a:latin typeface="Courier New" panose="02070309020205020404" pitchFamily="49" charset="0"/>
                <a:cs typeface="Courier New" panose="02070309020205020404" pitchFamily="49" charset="0"/>
              </a:rPr>
              <a:t>SELECT name FROM lecturers</a:t>
            </a:r>
            <a:br>
              <a:rPr lang="en-IE" b="1" dirty="0">
                <a:latin typeface="Courier New" panose="02070309020205020404" pitchFamily="49" charset="0"/>
                <a:cs typeface="Courier New" panose="02070309020205020404" pitchFamily="49" charset="0"/>
              </a:rPr>
            </a:br>
            <a:r>
              <a:rPr lang="en-IE" b="1" dirty="0">
                <a:latin typeface="Courier New" panose="02070309020205020404" pitchFamily="49" charset="0"/>
                <a:cs typeface="Courier New" panose="02070309020205020404" pitchFamily="49" charset="0"/>
              </a:rPr>
              <a:t>   LEFT JOIN modules USING(</a:t>
            </a:r>
            <a:r>
              <a:rPr lang="en-IE" b="1" dirty="0" err="1">
                <a:latin typeface="Courier New" panose="02070309020205020404" pitchFamily="49" charset="0"/>
                <a:cs typeface="Courier New" panose="02070309020205020404" pitchFamily="49" charset="0"/>
              </a:rPr>
              <a:t>lecturer_id</a:t>
            </a:r>
            <a:r>
              <a:rPr lang="en-IE" b="1" dirty="0">
                <a:latin typeface="Courier New" panose="02070309020205020404" pitchFamily="49" charset="0"/>
                <a:cs typeface="Courier New" panose="02070309020205020404" pitchFamily="49" charset="0"/>
              </a:rPr>
              <a:t>)</a:t>
            </a:r>
            <a:br>
              <a:rPr lang="en-IE" b="1" dirty="0">
                <a:latin typeface="Courier New" panose="02070309020205020404" pitchFamily="49" charset="0"/>
                <a:cs typeface="Courier New" panose="02070309020205020404" pitchFamily="49" charset="0"/>
              </a:rPr>
            </a:br>
            <a:r>
              <a:rPr lang="en-IE" b="1" dirty="0">
                <a:latin typeface="Courier New" panose="02070309020205020404" pitchFamily="49" charset="0"/>
                <a:cs typeface="Courier New" panose="02070309020205020404" pitchFamily="49" charset="0"/>
              </a:rPr>
              <a:t>   WHERE code IS NULL;</a:t>
            </a:r>
          </a:p>
          <a:p>
            <a:endParaRPr lang="en-US" dirty="0"/>
          </a:p>
        </p:txBody>
      </p:sp>
    </p:spTree>
    <p:extLst>
      <p:ext uri="{BB962C8B-B14F-4D97-AF65-F5344CB8AC3E}">
        <p14:creationId xmlns:p14="http://schemas.microsoft.com/office/powerpoint/2010/main" val="2458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a:t>Ordering Data</a:t>
            </a:r>
          </a:p>
        </p:txBody>
      </p:sp>
      <p:sp>
        <p:nvSpPr>
          <p:cNvPr id="7" name="Text Placeholder 6"/>
          <p:cNvSpPr>
            <a:spLocks noGrp="1"/>
          </p:cNvSpPr>
          <p:nvPr>
            <p:ph type="body" idx="1"/>
          </p:nvPr>
        </p:nvSpPr>
        <p:spPr/>
        <p:txBody>
          <a:bodyPr/>
          <a:lstStyle/>
          <a:p>
            <a:endParaRPr lang="en-IE"/>
          </a:p>
        </p:txBody>
      </p:sp>
    </p:spTree>
    <p:extLst>
      <p:ext uri="{BB962C8B-B14F-4D97-AF65-F5344CB8AC3E}">
        <p14:creationId xmlns:p14="http://schemas.microsoft.com/office/powerpoint/2010/main" val="118630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ORDER BY</a:t>
            </a:r>
          </a:p>
        </p:txBody>
      </p:sp>
      <p:sp>
        <p:nvSpPr>
          <p:cNvPr id="3" name="Content Placeholder 2"/>
          <p:cNvSpPr>
            <a:spLocks noGrp="1"/>
          </p:cNvSpPr>
          <p:nvPr>
            <p:ph idx="1"/>
          </p:nvPr>
        </p:nvSpPr>
        <p:spPr>
          <a:xfrm>
            <a:off x="609600" y="1600200"/>
            <a:ext cx="9928927" cy="4876800"/>
          </a:xfrm>
        </p:spPr>
        <p:txBody>
          <a:bodyPr/>
          <a:lstStyle/>
          <a:p>
            <a:r>
              <a:rPr lang="en-US" dirty="0"/>
              <a:t>The </a:t>
            </a:r>
            <a:r>
              <a:rPr lang="en-US" b="1" dirty="0">
                <a:latin typeface="Courier New" panose="02070309020205020404" pitchFamily="49" charset="0"/>
                <a:cs typeface="Courier New" panose="02070309020205020404" pitchFamily="49" charset="0"/>
              </a:rPr>
              <a:t>ORDER BY </a:t>
            </a:r>
            <a:r>
              <a:rPr lang="en-US" dirty="0"/>
              <a:t>clause, at the end of the query, sorts the rows of the result.</a:t>
            </a:r>
          </a:p>
          <a:p>
            <a:endParaRPr lang="en-IE" dirty="0"/>
          </a:p>
          <a:p>
            <a:pPr marL="0" indent="0">
              <a:buNone/>
            </a:pPr>
            <a:r>
              <a:rPr lang="en-IE" b="1" dirty="0">
                <a:latin typeface="Courier New" panose="02070309020205020404" pitchFamily="49" charset="0"/>
                <a:cs typeface="Courier New" panose="02070309020205020404" pitchFamily="49" charset="0"/>
              </a:rPr>
              <a:t>SELECT name, salary FROM employees ORDER BY salary;</a:t>
            </a:r>
          </a:p>
          <a:p>
            <a:pPr lvl="1"/>
            <a:r>
              <a:rPr lang="en-IE" dirty="0"/>
              <a:t>Employees are ordered by salary.</a:t>
            </a:r>
          </a:p>
          <a:p>
            <a:pPr lvl="1"/>
            <a:r>
              <a:rPr lang="en-IE" dirty="0"/>
              <a:t>The default behaviour is to sort in </a:t>
            </a:r>
            <a:r>
              <a:rPr lang="en-IE" b="1" dirty="0"/>
              <a:t>ascending </a:t>
            </a:r>
            <a:r>
              <a:rPr lang="en-IE" dirty="0"/>
              <a:t>order (i.e. from lowest to highest).</a:t>
            </a:r>
          </a:p>
          <a:p>
            <a:pPr lvl="1"/>
            <a:r>
              <a:rPr lang="en-IE" dirty="0"/>
              <a:t>You can reverse the sort by using the </a:t>
            </a:r>
            <a:r>
              <a:rPr lang="en-IE" b="1" dirty="0">
                <a:latin typeface="Courier New" panose="02070309020205020404" pitchFamily="49" charset="0"/>
                <a:cs typeface="Courier New" panose="02070309020205020404" pitchFamily="49" charset="0"/>
              </a:rPr>
              <a:t>DESC</a:t>
            </a:r>
            <a:r>
              <a:rPr lang="en-IE" dirty="0"/>
              <a:t> keyword (short for “descending”).</a:t>
            </a:r>
          </a:p>
          <a:p>
            <a:pPr marL="0" indent="0">
              <a:buNone/>
            </a:pPr>
            <a:r>
              <a:rPr lang="en-IE" b="1" dirty="0">
                <a:latin typeface="Courier New" panose="02070309020205020404" pitchFamily="49" charset="0"/>
                <a:cs typeface="Courier New" panose="02070309020205020404" pitchFamily="49" charset="0"/>
              </a:rPr>
              <a:t>SELECT name, salary FROM employees</a:t>
            </a:r>
            <a:br>
              <a:rPr lang="en-IE" b="1" dirty="0">
                <a:latin typeface="Courier New" panose="02070309020205020404" pitchFamily="49" charset="0"/>
                <a:cs typeface="Courier New" panose="02070309020205020404" pitchFamily="49" charset="0"/>
              </a:rPr>
            </a:br>
            <a:r>
              <a:rPr lang="en-IE" b="1" dirty="0">
                <a:latin typeface="Courier New" panose="02070309020205020404" pitchFamily="49" charset="0"/>
                <a:cs typeface="Courier New" panose="02070309020205020404" pitchFamily="49" charset="0"/>
              </a:rPr>
              <a:t>   ORDER BY salary DESC;</a:t>
            </a:r>
          </a:p>
          <a:p>
            <a:r>
              <a:rPr lang="en-IE" dirty="0"/>
              <a:t>.</a:t>
            </a:r>
          </a:p>
          <a:p>
            <a:endParaRPr lang="en-IE" dirty="0"/>
          </a:p>
        </p:txBody>
      </p:sp>
    </p:spTree>
    <p:extLst>
      <p:ext uri="{BB962C8B-B14F-4D97-AF65-F5344CB8AC3E}">
        <p14:creationId xmlns:p14="http://schemas.microsoft.com/office/powerpoint/2010/main" val="46382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ORDER BY</a:t>
            </a:r>
          </a:p>
        </p:txBody>
      </p:sp>
      <p:sp>
        <p:nvSpPr>
          <p:cNvPr id="3" name="Content Placeholder 2"/>
          <p:cNvSpPr>
            <a:spLocks noGrp="1"/>
          </p:cNvSpPr>
          <p:nvPr>
            <p:ph idx="1"/>
          </p:nvPr>
        </p:nvSpPr>
        <p:spPr/>
        <p:txBody>
          <a:bodyPr/>
          <a:lstStyle/>
          <a:p>
            <a:endParaRPr lang="en-IE" dirty="0"/>
          </a:p>
          <a:p>
            <a:r>
              <a:rPr lang="en-IE" dirty="0"/>
              <a:t>Some employees in the database have equal salaries. You can ask these to be sorted by something else:</a:t>
            </a:r>
          </a:p>
          <a:p>
            <a:pPr marL="0" indent="0">
              <a:buNone/>
            </a:pPr>
            <a:endParaRPr lang="en-IE" dirty="0"/>
          </a:p>
          <a:p>
            <a:pPr marL="0" indent="0">
              <a:buNone/>
            </a:pPr>
            <a:r>
              <a:rPr lang="en-US" sz="2000" b="1" dirty="0">
                <a:latin typeface="Courier New" panose="02070309020205020404" pitchFamily="49" charset="0"/>
                <a:ea typeface="Courier" charset="0"/>
                <a:cs typeface="Courier New" panose="02070309020205020404" pitchFamily="49" charset="0"/>
              </a:rPr>
              <a:t>SELECT name, salary FROM employees ORDER BY salary DESC, name;</a:t>
            </a:r>
          </a:p>
          <a:p>
            <a:pPr lvl="1"/>
            <a:r>
              <a:rPr lang="en-US" dirty="0"/>
              <a:t>Employees are ordered by their </a:t>
            </a:r>
            <a:r>
              <a:rPr lang="en-US" dirty="0">
                <a:latin typeface="Courier" charset="0"/>
                <a:ea typeface="Courier" charset="0"/>
                <a:cs typeface="Courier" charset="0"/>
              </a:rPr>
              <a:t>salary</a:t>
            </a:r>
            <a:r>
              <a:rPr lang="en-US" dirty="0"/>
              <a:t>.</a:t>
            </a:r>
          </a:p>
          <a:p>
            <a:pPr lvl="1"/>
            <a:r>
              <a:rPr lang="en-IE" dirty="0"/>
              <a:t>If two employees have the same salary, these will be ordered by their name.</a:t>
            </a:r>
            <a:endParaRPr lang="en-US" dirty="0"/>
          </a:p>
          <a:p>
            <a:pPr lvl="1"/>
            <a:r>
              <a:rPr lang="en-US" dirty="0"/>
              <a:t>Here, we have specified that they are to be ordered in </a:t>
            </a:r>
            <a:r>
              <a:rPr lang="en-US" b="1" dirty="0"/>
              <a:t>descending order</a:t>
            </a:r>
            <a:r>
              <a:rPr lang="en-US" dirty="0"/>
              <a:t> (</a:t>
            </a:r>
            <a:r>
              <a:rPr lang="en-US" b="1" dirty="0">
                <a:latin typeface="Courier New" panose="02070309020205020404" pitchFamily="49" charset="0"/>
                <a:cs typeface="Courier New" panose="02070309020205020404" pitchFamily="49" charset="0"/>
              </a:rPr>
              <a:t>DESC</a:t>
            </a:r>
            <a:r>
              <a:rPr lang="en-US" dirty="0"/>
              <a:t>), from the highest salary to the lowest. But for the </a:t>
            </a:r>
            <a:r>
              <a:rPr lang="en-US" b="1" dirty="0">
                <a:latin typeface="Courier New" panose="02070309020205020404" pitchFamily="49" charset="0"/>
                <a:cs typeface="Courier New" panose="02070309020205020404" pitchFamily="49" charset="0"/>
              </a:rPr>
              <a:t>name</a:t>
            </a:r>
            <a:r>
              <a:rPr lang="en-US" dirty="0"/>
              <a:t> attribute, they are ordered in ascending order (you can write </a:t>
            </a:r>
            <a:r>
              <a:rPr lang="en-US" b="1" dirty="0">
                <a:latin typeface="Courier New" panose="02070309020205020404" pitchFamily="49" charset="0"/>
                <a:cs typeface="Courier New" panose="02070309020205020404" pitchFamily="49" charset="0"/>
              </a:rPr>
              <a:t>ASC</a:t>
            </a:r>
            <a:r>
              <a:rPr lang="en-US" dirty="0"/>
              <a:t>, but this is not required since this is default </a:t>
            </a:r>
            <a:r>
              <a:rPr lang="en-US" dirty="0" err="1"/>
              <a:t>behaviour</a:t>
            </a:r>
            <a:r>
              <a:rPr lang="en-US" dirty="0"/>
              <a:t>).</a:t>
            </a:r>
          </a:p>
          <a:p>
            <a:endParaRPr lang="en-IE" dirty="0"/>
          </a:p>
        </p:txBody>
      </p:sp>
    </p:spTree>
    <p:extLst>
      <p:ext uri="{BB962C8B-B14F-4D97-AF65-F5344CB8AC3E}">
        <p14:creationId xmlns:p14="http://schemas.microsoft.com/office/powerpoint/2010/main" val="89539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Limiting the number of rows</a:t>
            </a:r>
          </a:p>
        </p:txBody>
      </p:sp>
      <p:sp>
        <p:nvSpPr>
          <p:cNvPr id="3" name="Text Placeholder 2"/>
          <p:cNvSpPr>
            <a:spLocks noGrp="1"/>
          </p:cNvSpPr>
          <p:nvPr>
            <p:ph type="body" idx="1"/>
          </p:nvPr>
        </p:nvSpPr>
        <p:spPr/>
        <p:txBody>
          <a:bodyPr/>
          <a:lstStyle/>
          <a:p>
            <a:endParaRPr lang="en-IE"/>
          </a:p>
        </p:txBody>
      </p:sp>
    </p:spTree>
    <p:extLst>
      <p:ext uri="{BB962C8B-B14F-4D97-AF65-F5344CB8AC3E}">
        <p14:creationId xmlns:p14="http://schemas.microsoft.com/office/powerpoint/2010/main" val="290295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Joining Tables</a:t>
            </a:r>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7513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Limiting the number of rows</a:t>
            </a:r>
          </a:p>
        </p:txBody>
      </p:sp>
      <p:sp>
        <p:nvSpPr>
          <p:cNvPr id="5" name="Content Placeholder 4"/>
          <p:cNvSpPr>
            <a:spLocks noGrp="1"/>
          </p:cNvSpPr>
          <p:nvPr>
            <p:ph idx="1"/>
          </p:nvPr>
        </p:nvSpPr>
        <p:spPr/>
        <p:txBody>
          <a:bodyPr>
            <a:normAutofit lnSpcReduction="10000"/>
          </a:bodyPr>
          <a:lstStyle/>
          <a:p>
            <a:r>
              <a:rPr lang="en-IE" dirty="0"/>
              <a:t>We can use the </a:t>
            </a:r>
            <a:r>
              <a:rPr lang="en-IE" b="1" dirty="0">
                <a:latin typeface="Courier New" panose="02070309020205020404" pitchFamily="49" charset="0"/>
                <a:cs typeface="Courier New" panose="02070309020205020404" pitchFamily="49" charset="0"/>
              </a:rPr>
              <a:t>LIMIT</a:t>
            </a:r>
            <a:r>
              <a:rPr lang="en-IE" dirty="0"/>
              <a:t> keyword to reduce the number of rows returned by a </a:t>
            </a:r>
            <a:r>
              <a:rPr lang="en-IE" b="1" dirty="0">
                <a:latin typeface="Courier New" panose="02070309020205020404" pitchFamily="49" charset="0"/>
                <a:cs typeface="Courier New" panose="02070309020205020404" pitchFamily="49" charset="0"/>
              </a:rPr>
              <a:t>SELECT</a:t>
            </a:r>
            <a:r>
              <a:rPr lang="en-IE" dirty="0"/>
              <a:t> query.</a:t>
            </a:r>
          </a:p>
          <a:p>
            <a:r>
              <a:rPr lang="en-IE" dirty="0"/>
              <a:t>Especially useful for:</a:t>
            </a:r>
          </a:p>
          <a:p>
            <a:pPr lvl="1"/>
            <a:r>
              <a:rPr lang="en-IE" dirty="0"/>
              <a:t>Exploring a large new database: you may not need to see all the data.</a:t>
            </a:r>
          </a:p>
          <a:p>
            <a:pPr lvl="1"/>
            <a:r>
              <a:rPr lang="en-IE" dirty="0"/>
              <a:t>Programs that display part of the data to users: there is no need to get all the data in a query; just the data that will be shown.</a:t>
            </a:r>
          </a:p>
          <a:p>
            <a:endParaRPr lang="en-IE" dirty="0"/>
          </a:p>
          <a:p>
            <a:r>
              <a:rPr lang="en-IE" dirty="0"/>
              <a:t>To show only 5 employees’ data:</a:t>
            </a:r>
          </a:p>
          <a:p>
            <a:pPr marL="0" indent="0">
              <a:buNone/>
            </a:pPr>
            <a:r>
              <a:rPr lang="en-IE" b="1" dirty="0">
                <a:latin typeface="Courier New" panose="02070309020205020404" pitchFamily="49" charset="0"/>
                <a:ea typeface="Courier" charset="0"/>
                <a:cs typeface="Courier New" panose="02070309020205020404" pitchFamily="49" charset="0"/>
              </a:rPr>
              <a:t>SELECT * FROM employees LIMIT 5;</a:t>
            </a:r>
          </a:p>
          <a:p>
            <a:pPr lvl="1"/>
            <a:endParaRPr lang="en-IE" dirty="0"/>
          </a:p>
          <a:p>
            <a:r>
              <a:rPr lang="en-IE" dirty="0"/>
              <a:t>Find the name of the employee with the highest salary:</a:t>
            </a:r>
          </a:p>
          <a:p>
            <a:pPr marL="0" indent="0">
              <a:buNone/>
            </a:pPr>
            <a:r>
              <a:rPr lang="en-IE" b="1" dirty="0">
                <a:latin typeface="Courier New" panose="02070309020205020404" pitchFamily="49" charset="0"/>
                <a:ea typeface="Courier" charset="0"/>
                <a:cs typeface="Courier New" panose="02070309020205020404" pitchFamily="49" charset="0"/>
              </a:rPr>
              <a:t>SELECT name FROM employees</a:t>
            </a:r>
            <a:br>
              <a:rPr lang="en-IE" b="1" dirty="0">
                <a:latin typeface="Courier New" panose="02070309020205020404" pitchFamily="49" charset="0"/>
                <a:ea typeface="Courier" charset="0"/>
                <a:cs typeface="Courier New" panose="02070309020205020404" pitchFamily="49" charset="0"/>
              </a:rPr>
            </a:br>
            <a:r>
              <a:rPr lang="en-IE" b="1" dirty="0">
                <a:latin typeface="Courier New" panose="02070309020205020404" pitchFamily="49" charset="0"/>
                <a:ea typeface="Courier" charset="0"/>
                <a:cs typeface="Courier New" panose="02070309020205020404" pitchFamily="49" charset="0"/>
              </a:rPr>
              <a:t>  ORDER BY salary DESC LIMIT 1;</a:t>
            </a:r>
          </a:p>
        </p:txBody>
      </p:sp>
    </p:spTree>
    <p:extLst>
      <p:ext uri="{BB962C8B-B14F-4D97-AF65-F5344CB8AC3E}">
        <p14:creationId xmlns:p14="http://schemas.microsoft.com/office/powerpoint/2010/main" val="91450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AACF-2E67-8445-9A3B-B960FD0A73F1}"/>
              </a:ext>
            </a:extLst>
          </p:cNvPr>
          <p:cNvSpPr>
            <a:spLocks noGrp="1"/>
          </p:cNvSpPr>
          <p:nvPr>
            <p:ph type="title"/>
          </p:nvPr>
        </p:nvSpPr>
        <p:spPr/>
        <p:txBody>
          <a:bodyPr/>
          <a:lstStyle/>
          <a:p>
            <a:r>
              <a:rPr lang="en-US" dirty="0"/>
              <a:t>Limiting the number of rows</a:t>
            </a:r>
          </a:p>
        </p:txBody>
      </p:sp>
      <p:sp>
        <p:nvSpPr>
          <p:cNvPr id="3" name="Content Placeholder 2">
            <a:extLst>
              <a:ext uri="{FF2B5EF4-FFF2-40B4-BE49-F238E27FC236}">
                <a16:creationId xmlns:a16="http://schemas.microsoft.com/office/drawing/2014/main" id="{1843180A-CA43-D94E-AC8D-1527E7972500}"/>
              </a:ext>
            </a:extLst>
          </p:cNvPr>
          <p:cNvSpPr>
            <a:spLocks noGrp="1"/>
          </p:cNvSpPr>
          <p:nvPr>
            <p:ph idx="1"/>
          </p:nvPr>
        </p:nvSpPr>
        <p:spPr/>
        <p:txBody>
          <a:bodyPr>
            <a:normAutofit/>
          </a:bodyPr>
          <a:lstStyle/>
          <a:p>
            <a:r>
              <a:rPr lang="en-US" dirty="0"/>
              <a:t>We can give two arguments to </a:t>
            </a:r>
            <a:r>
              <a:rPr lang="en-US" b="1" dirty="0">
                <a:latin typeface="Courier New" panose="02070309020205020404" pitchFamily="49" charset="0"/>
                <a:cs typeface="Courier New" panose="02070309020205020404" pitchFamily="49" charset="0"/>
              </a:rPr>
              <a:t>LIMIT</a:t>
            </a:r>
            <a:r>
              <a:rPr lang="en-US" dirty="0"/>
              <a:t>.</a:t>
            </a:r>
          </a:p>
          <a:p>
            <a:pPr lvl="1"/>
            <a:r>
              <a:rPr lang="en-US" dirty="0"/>
              <a:t>The first is the index of the row to start from (starting at 0)</a:t>
            </a:r>
          </a:p>
          <a:p>
            <a:pPr lvl="1"/>
            <a:r>
              <a:rPr lang="en-US" dirty="0"/>
              <a:t>The second is the maximum number of rows to retrieve.</a:t>
            </a:r>
          </a:p>
          <a:p>
            <a:r>
              <a:rPr lang="en-US" dirty="0"/>
              <a:t>To get the first 5 rows:</a:t>
            </a:r>
          </a:p>
          <a:p>
            <a:pPr marL="0" indent="0">
              <a:buNone/>
            </a:pPr>
            <a:r>
              <a:rPr lang="en-US" b="1" dirty="0">
                <a:latin typeface="Courier New" panose="02070309020205020404" pitchFamily="49" charset="0"/>
                <a:cs typeface="Courier New" panose="02070309020205020404" pitchFamily="49" charset="0"/>
              </a:rPr>
              <a:t>SELECT name, salary FROM employees</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ORDER BY salary LIMIT 0,5;</a:t>
            </a:r>
          </a:p>
          <a:p>
            <a:endParaRPr lang="en-US" dirty="0"/>
          </a:p>
          <a:p>
            <a:r>
              <a:rPr lang="en-US" dirty="0"/>
              <a:t>To get the next 5:</a:t>
            </a:r>
          </a:p>
          <a:p>
            <a:pPr marL="0" indent="0">
              <a:buNone/>
            </a:pPr>
            <a:r>
              <a:rPr lang="en-US" b="1" dirty="0">
                <a:latin typeface="Courier New" panose="02070309020205020404" pitchFamily="49" charset="0"/>
                <a:cs typeface="Courier New" panose="02070309020205020404" pitchFamily="49" charset="0"/>
              </a:rPr>
              <a:t>SELECT name, salary FROM employees</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ORDER BY salary LIMIT 5,5;</a:t>
            </a:r>
          </a:p>
          <a:p>
            <a:pPr marL="274320" lvl="1" indent="0">
              <a:buNone/>
            </a:pPr>
            <a:r>
              <a:rPr lang="en-US" dirty="0"/>
              <a:t>(in our database this will only return 4 rows, because there are only 9 rows in the table).</a:t>
            </a:r>
          </a:p>
          <a:p>
            <a:pPr marL="0" indent="0">
              <a:buNone/>
            </a:pPr>
            <a:endParaRPr lang="en-US" dirty="0"/>
          </a:p>
        </p:txBody>
      </p:sp>
    </p:spTree>
    <p:extLst>
      <p:ext uri="{BB962C8B-B14F-4D97-AF65-F5344CB8AC3E}">
        <p14:creationId xmlns:p14="http://schemas.microsoft.com/office/powerpoint/2010/main" val="3570053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Aggregate Queries</a:t>
            </a:r>
          </a:p>
        </p:txBody>
      </p:sp>
      <p:sp>
        <p:nvSpPr>
          <p:cNvPr id="5" name="Text Placeholder 4"/>
          <p:cNvSpPr>
            <a:spLocks noGrp="1"/>
          </p:cNvSpPr>
          <p:nvPr>
            <p:ph type="body" idx="1"/>
          </p:nvPr>
        </p:nvSpPr>
        <p:spPr/>
        <p:txBody>
          <a:bodyPr/>
          <a:lstStyle/>
          <a:p>
            <a:endParaRPr lang="en-IE"/>
          </a:p>
        </p:txBody>
      </p:sp>
    </p:spTree>
    <p:extLst>
      <p:ext uri="{BB962C8B-B14F-4D97-AF65-F5344CB8AC3E}">
        <p14:creationId xmlns:p14="http://schemas.microsoft.com/office/powerpoint/2010/main" val="1344822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queries</a:t>
            </a:r>
            <a:endParaRPr lang="en-GB" dirty="0"/>
          </a:p>
        </p:txBody>
      </p:sp>
      <p:sp>
        <p:nvSpPr>
          <p:cNvPr id="3" name="Content Placeholder 2"/>
          <p:cNvSpPr>
            <a:spLocks noGrp="1"/>
          </p:cNvSpPr>
          <p:nvPr>
            <p:ph idx="1"/>
          </p:nvPr>
        </p:nvSpPr>
        <p:spPr/>
        <p:txBody>
          <a:bodyPr/>
          <a:lstStyle/>
          <a:p>
            <a:r>
              <a:rPr lang="en-GB" dirty="0"/>
              <a:t>An aggregate query performs some calculation on multiple rows.</a:t>
            </a:r>
          </a:p>
          <a:p>
            <a:endParaRPr lang="en-GB" dirty="0"/>
          </a:p>
          <a:p>
            <a:endParaRPr lang="en-GB" dirty="0"/>
          </a:p>
          <a:p>
            <a:r>
              <a:rPr lang="en-GB" dirty="0"/>
              <a:t>SQL-2 offers five aggregate operators:</a:t>
            </a:r>
          </a:p>
          <a:p>
            <a:pPr lvl="1"/>
            <a:r>
              <a:rPr lang="en-GB" dirty="0">
                <a:latin typeface="Courier" charset="0"/>
                <a:ea typeface="Courier" charset="0"/>
                <a:cs typeface="Courier" charset="0"/>
              </a:rPr>
              <a:t>COUNT</a:t>
            </a:r>
            <a:r>
              <a:rPr lang="en-GB" dirty="0">
                <a:latin typeface="Helvetica Neue" panose="02000503000000020004" pitchFamily="2" charset="0"/>
                <a:ea typeface="Helvetica Neue" panose="02000503000000020004" pitchFamily="2" charset="0"/>
                <a:cs typeface="Helvetica Neue" panose="02000503000000020004" pitchFamily="2" charset="0"/>
              </a:rPr>
              <a:t> – count the number of rows.</a:t>
            </a:r>
          </a:p>
          <a:p>
            <a:pPr lvl="1"/>
            <a:r>
              <a:rPr lang="en-GB" dirty="0">
                <a:latin typeface="Courier" charset="0"/>
                <a:ea typeface="Courier" charset="0"/>
                <a:cs typeface="Courier" charset="0"/>
              </a:rPr>
              <a:t>SUM</a:t>
            </a:r>
            <a:r>
              <a:rPr lang="en-GB" dirty="0">
                <a:latin typeface="Helvetica Neue" panose="02000503000000020004" pitchFamily="2" charset="0"/>
                <a:ea typeface="Helvetica Neue" panose="02000503000000020004" pitchFamily="2" charset="0"/>
                <a:cs typeface="Helvetica Neue" panose="02000503000000020004" pitchFamily="2" charset="0"/>
              </a:rPr>
              <a:t> – calculate the sum of an attribute for a set of rows.</a:t>
            </a:r>
          </a:p>
          <a:p>
            <a:pPr lvl="1"/>
            <a:r>
              <a:rPr lang="en-GB" dirty="0">
                <a:latin typeface="Courier" charset="0"/>
                <a:ea typeface="Courier" charset="0"/>
                <a:cs typeface="Courier" charset="0"/>
              </a:rPr>
              <a:t>MAX</a:t>
            </a:r>
            <a:r>
              <a:rPr lang="en-GB" dirty="0">
                <a:latin typeface="Helvetica Neue" panose="02000503000000020004" pitchFamily="2" charset="0"/>
                <a:ea typeface="Helvetica Neue" panose="02000503000000020004" pitchFamily="2" charset="0"/>
                <a:cs typeface="Helvetica Neue" panose="02000503000000020004" pitchFamily="2" charset="0"/>
              </a:rPr>
              <a:t> – find the maximum value of an attribute for a set of rows.</a:t>
            </a:r>
          </a:p>
          <a:p>
            <a:pPr lvl="1"/>
            <a:r>
              <a:rPr lang="en-GB" dirty="0">
                <a:latin typeface="Courier" charset="0"/>
                <a:ea typeface="Courier" charset="0"/>
                <a:cs typeface="Courier" charset="0"/>
              </a:rPr>
              <a:t>MIN</a:t>
            </a:r>
            <a:r>
              <a:rPr lang="en-GB" dirty="0">
                <a:latin typeface="Helvetica Neue" panose="02000503000000020004" pitchFamily="2" charset="0"/>
                <a:ea typeface="Helvetica Neue" panose="02000503000000020004" pitchFamily="2" charset="0"/>
                <a:cs typeface="Helvetica Neue" panose="02000503000000020004" pitchFamily="2" charset="0"/>
              </a:rPr>
              <a:t> – find the minimum value of an attribute for a set of rows.</a:t>
            </a:r>
          </a:p>
          <a:p>
            <a:pPr lvl="1"/>
            <a:r>
              <a:rPr lang="en-GB" dirty="0">
                <a:latin typeface="Courier" charset="0"/>
                <a:ea typeface="Courier" charset="0"/>
                <a:cs typeface="Courier" charset="0"/>
              </a:rPr>
              <a:t>AVG</a:t>
            </a:r>
            <a:r>
              <a:rPr lang="en-GB" dirty="0">
                <a:latin typeface="Helvetica Neue" panose="02000503000000020004" pitchFamily="2" charset="0"/>
                <a:ea typeface="Helvetica Neue" panose="02000503000000020004" pitchFamily="2" charset="0"/>
                <a:cs typeface="Helvetica Neue" panose="02000503000000020004" pitchFamily="2" charset="0"/>
              </a:rPr>
              <a:t> – calculate the average of an attribute for a set of rows.</a:t>
            </a:r>
          </a:p>
        </p:txBody>
      </p:sp>
    </p:spTree>
    <p:extLst>
      <p:ext uri="{BB962C8B-B14F-4D97-AF65-F5344CB8AC3E}">
        <p14:creationId xmlns:p14="http://schemas.microsoft.com/office/powerpoint/2010/main" val="333025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COUNT (count values/rows)</a:t>
            </a:r>
          </a:p>
        </p:txBody>
      </p:sp>
      <p:sp>
        <p:nvSpPr>
          <p:cNvPr id="3" name="Content Placeholder 2"/>
          <p:cNvSpPr>
            <a:spLocks noGrp="1"/>
          </p:cNvSpPr>
          <p:nvPr>
            <p:ph idx="1"/>
          </p:nvPr>
        </p:nvSpPr>
        <p:spPr/>
        <p:txBody>
          <a:bodyPr>
            <a:normAutofit/>
          </a:bodyPr>
          <a:lstStyle/>
          <a:p>
            <a:r>
              <a:rPr lang="en-US" dirty="0"/>
              <a:t>COUNT returns the </a:t>
            </a:r>
            <a:r>
              <a:rPr lang="en-US" b="1" dirty="0"/>
              <a:t>number</a:t>
            </a:r>
            <a:r>
              <a:rPr lang="en-US" dirty="0"/>
              <a:t> of rows or distinct values; </a:t>
            </a:r>
          </a:p>
          <a:p>
            <a:endParaRPr lang="en-US" dirty="0"/>
          </a:p>
          <a:p>
            <a:r>
              <a:rPr lang="en-US" dirty="0"/>
              <a:t>Examples</a:t>
            </a:r>
          </a:p>
          <a:p>
            <a:pPr lvl="1"/>
            <a:r>
              <a:rPr lang="en-US" dirty="0"/>
              <a:t>Find the number of departments (number of rows/tuples in the table): </a:t>
            </a:r>
          </a:p>
          <a:p>
            <a:pPr marL="274320" lvl="1" indent="0">
              <a:buNone/>
            </a:pPr>
            <a:r>
              <a:rPr lang="en-US" dirty="0">
                <a:latin typeface="Courier" charset="0"/>
                <a:ea typeface="Courier" charset="0"/>
                <a:cs typeface="Courier" charset="0"/>
              </a:rPr>
              <a:t>	</a:t>
            </a:r>
            <a:r>
              <a:rPr lang="en-US" b="1" dirty="0">
                <a:latin typeface="Courier New" panose="02070309020205020404" pitchFamily="49" charset="0"/>
                <a:ea typeface="Courier" charset="0"/>
                <a:cs typeface="Courier New" panose="02070309020205020404" pitchFamily="49" charset="0"/>
              </a:rPr>
              <a:t>SELECT COUNT(*) FROM departments;</a:t>
            </a:r>
          </a:p>
          <a:p>
            <a:pPr marL="274320" lvl="1" indent="0">
              <a:buNone/>
            </a:pPr>
            <a:endParaRPr lang="en-US" dirty="0"/>
          </a:p>
          <a:p>
            <a:pPr lvl="1"/>
            <a:r>
              <a:rPr lang="en-US" dirty="0"/>
              <a:t>Find the number of values in a particular column (NULL values are not counted):</a:t>
            </a:r>
          </a:p>
          <a:p>
            <a:pPr lvl="3"/>
            <a:r>
              <a:rPr lang="en-US" sz="2000" b="1" dirty="0">
                <a:latin typeface="Courier New" panose="02070309020205020404" pitchFamily="49" charset="0"/>
                <a:ea typeface="Courier" charset="0"/>
                <a:cs typeface="Courier New" panose="02070309020205020404" pitchFamily="49" charset="0"/>
              </a:rPr>
              <a:t>SELECT COUNT(</a:t>
            </a:r>
            <a:r>
              <a:rPr lang="en-US" sz="2000" b="1" dirty="0" err="1">
                <a:latin typeface="Courier New" panose="02070309020205020404" pitchFamily="49" charset="0"/>
                <a:ea typeface="Courier" charset="0"/>
                <a:cs typeface="Courier New" panose="02070309020205020404" pitchFamily="49" charset="0"/>
              </a:rPr>
              <a:t>manager_no</a:t>
            </a:r>
            <a:r>
              <a:rPr lang="en-US" sz="2000" b="1" dirty="0">
                <a:latin typeface="Courier New" panose="02070309020205020404" pitchFamily="49" charset="0"/>
                <a:ea typeface="Courier" charset="0"/>
                <a:cs typeface="Courier New" panose="02070309020205020404" pitchFamily="49" charset="0"/>
              </a:rPr>
              <a:t>) FROM departments;</a:t>
            </a:r>
          </a:p>
          <a:p>
            <a:pPr lvl="3"/>
            <a:endParaRPr lang="en-US" sz="2000" dirty="0">
              <a:latin typeface="Courier" charset="0"/>
              <a:ea typeface="Courier" charset="0"/>
              <a:cs typeface="Courier" charset="0"/>
            </a:endParaRPr>
          </a:p>
          <a:p>
            <a:pPr lvl="1"/>
            <a:r>
              <a:rPr lang="en-US" dirty="0"/>
              <a:t>Find the number of different values on the </a:t>
            </a:r>
            <a:r>
              <a:rPr lang="en-US" b="1" dirty="0">
                <a:latin typeface="Courier New" panose="02070309020205020404" pitchFamily="49" charset="0"/>
                <a:cs typeface="Courier New" panose="02070309020205020404" pitchFamily="49" charset="0"/>
              </a:rPr>
              <a:t>division</a:t>
            </a:r>
            <a:r>
              <a:rPr lang="en-US" dirty="0"/>
              <a:t> attribute for all the rows in the </a:t>
            </a:r>
            <a:r>
              <a:rPr lang="en-US" b="1" dirty="0">
                <a:latin typeface="Courier New" panose="02070309020205020404" pitchFamily="49" charset="0"/>
                <a:cs typeface="Courier New" panose="02070309020205020404" pitchFamily="49" charset="0"/>
              </a:rPr>
              <a:t>departments</a:t>
            </a:r>
            <a:r>
              <a:rPr lang="en-US" dirty="0"/>
              <a:t> table: </a:t>
            </a:r>
          </a:p>
          <a:p>
            <a:pPr marL="274320" lvl="1" indent="0">
              <a:buNone/>
            </a:pPr>
            <a:r>
              <a:rPr lang="en-US" b="1" dirty="0">
                <a:latin typeface="Courier New" panose="02070309020205020404" pitchFamily="49" charset="0"/>
                <a:ea typeface="Courier" charset="0"/>
                <a:cs typeface="Courier New" panose="02070309020205020404" pitchFamily="49" charset="0"/>
              </a:rPr>
              <a:t>	SELECT COUNT(DISTINCT division) FROM departments;</a:t>
            </a:r>
          </a:p>
          <a:p>
            <a:pPr lvl="1"/>
            <a:endParaRPr lang="en-US" dirty="0"/>
          </a:p>
          <a:p>
            <a:pPr lvl="1"/>
            <a:endParaRPr lang="en-GB" dirty="0"/>
          </a:p>
        </p:txBody>
      </p:sp>
    </p:spTree>
    <p:extLst>
      <p:ext uri="{BB962C8B-B14F-4D97-AF65-F5344CB8AC3E}">
        <p14:creationId xmlns:p14="http://schemas.microsoft.com/office/powerpoint/2010/main" val="1669311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MAX and MIN</a:t>
            </a:r>
          </a:p>
        </p:txBody>
      </p:sp>
      <p:sp>
        <p:nvSpPr>
          <p:cNvPr id="3" name="Content Placeholder 2"/>
          <p:cNvSpPr>
            <a:spLocks noGrp="1"/>
          </p:cNvSpPr>
          <p:nvPr>
            <p:ph idx="1"/>
          </p:nvPr>
        </p:nvSpPr>
        <p:spPr/>
        <p:txBody>
          <a:bodyPr/>
          <a:lstStyle/>
          <a:p>
            <a:r>
              <a:rPr lang="en-US" dirty="0"/>
              <a:t>The MAX function returns the </a:t>
            </a:r>
            <a:r>
              <a:rPr lang="en-US" b="1" dirty="0"/>
              <a:t>maximum</a:t>
            </a:r>
            <a:r>
              <a:rPr lang="en-US" dirty="0"/>
              <a:t> value in a set of values.</a:t>
            </a:r>
          </a:p>
          <a:p>
            <a:r>
              <a:rPr lang="en-US" dirty="0"/>
              <a:t>The MIN function returns the </a:t>
            </a:r>
            <a:r>
              <a:rPr lang="en-US" b="1" dirty="0"/>
              <a:t>minimum</a:t>
            </a:r>
            <a:r>
              <a:rPr lang="en-US" dirty="0"/>
              <a:t> value in a set of values.</a:t>
            </a:r>
          </a:p>
          <a:p>
            <a:endParaRPr lang="en-US" dirty="0"/>
          </a:p>
          <a:p>
            <a:r>
              <a:rPr lang="en-US" dirty="0"/>
              <a:t>Example</a:t>
            </a:r>
          </a:p>
          <a:p>
            <a:pPr lvl="1"/>
            <a:r>
              <a:rPr lang="en-US" dirty="0"/>
              <a:t>Find the highest/lowest salary paid to any employee: </a:t>
            </a:r>
          </a:p>
          <a:p>
            <a:pPr marL="274320" lvl="1" indent="0">
              <a:buNone/>
            </a:pPr>
            <a:r>
              <a:rPr lang="en-US" b="1" dirty="0">
                <a:latin typeface="Courier New" panose="02070309020205020404" pitchFamily="49" charset="0"/>
                <a:ea typeface="Courier" charset="0"/>
                <a:cs typeface="Courier New" panose="02070309020205020404" pitchFamily="49" charset="0"/>
              </a:rPr>
              <a:t>	SELECT MAX(salary) FROM employees;</a:t>
            </a:r>
          </a:p>
          <a:p>
            <a:pPr marL="274320" lvl="1" indent="0">
              <a:buNone/>
            </a:pPr>
            <a:r>
              <a:rPr lang="en-US" b="1" dirty="0">
                <a:latin typeface="Courier New" panose="02070309020205020404" pitchFamily="49" charset="0"/>
                <a:ea typeface="Courier" charset="0"/>
                <a:cs typeface="Courier New" panose="02070309020205020404" pitchFamily="49" charset="0"/>
              </a:rPr>
              <a:t>	SELECT MIN(salary) FROM employees;</a:t>
            </a:r>
          </a:p>
        </p:txBody>
      </p:sp>
    </p:spTree>
    <p:extLst>
      <p:ext uri="{BB962C8B-B14F-4D97-AF65-F5344CB8AC3E}">
        <p14:creationId xmlns:p14="http://schemas.microsoft.com/office/powerpoint/2010/main" val="2206747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 and AVG</a:t>
            </a:r>
          </a:p>
        </p:txBody>
      </p:sp>
      <p:sp>
        <p:nvSpPr>
          <p:cNvPr id="3" name="Content Placeholder 2"/>
          <p:cNvSpPr>
            <a:spLocks noGrp="1"/>
          </p:cNvSpPr>
          <p:nvPr>
            <p:ph idx="1"/>
          </p:nvPr>
        </p:nvSpPr>
        <p:spPr/>
        <p:txBody>
          <a:bodyPr/>
          <a:lstStyle/>
          <a:p>
            <a:r>
              <a:rPr lang="en-US" dirty="0"/>
              <a:t>The SUM function returns the </a:t>
            </a:r>
            <a:r>
              <a:rPr lang="en-US" b="1" dirty="0"/>
              <a:t>sum</a:t>
            </a:r>
            <a:r>
              <a:rPr lang="en-US" dirty="0"/>
              <a:t> of a set of value (ignores NULL values). </a:t>
            </a:r>
          </a:p>
          <a:p>
            <a:r>
              <a:rPr lang="en-US" dirty="0"/>
              <a:t>The AVG function calculates the </a:t>
            </a:r>
            <a:r>
              <a:rPr lang="en-US" b="1" dirty="0"/>
              <a:t>average</a:t>
            </a:r>
            <a:r>
              <a:rPr lang="en-US" dirty="0"/>
              <a:t> value of a set of values (ignores NULL values).</a:t>
            </a:r>
          </a:p>
          <a:p>
            <a:endParaRPr lang="en-US" dirty="0"/>
          </a:p>
          <a:p>
            <a:r>
              <a:rPr lang="en-US" dirty="0"/>
              <a:t>Example</a:t>
            </a:r>
          </a:p>
          <a:p>
            <a:pPr lvl="1"/>
            <a:r>
              <a:rPr lang="en-US" dirty="0"/>
              <a:t>Find the total salary bill for all employees: </a:t>
            </a:r>
          </a:p>
          <a:p>
            <a:pPr marL="274320" lvl="1" indent="0">
              <a:buNone/>
            </a:pPr>
            <a:r>
              <a:rPr lang="en-US" b="1" dirty="0">
                <a:latin typeface="Courier New" panose="02070309020205020404" pitchFamily="49" charset="0"/>
                <a:cs typeface="Courier New" panose="02070309020205020404" pitchFamily="49" charset="0"/>
              </a:rPr>
              <a:t>	</a:t>
            </a:r>
            <a:r>
              <a:rPr lang="en-US" b="1" dirty="0">
                <a:latin typeface="Courier New" panose="02070309020205020404" pitchFamily="49" charset="0"/>
                <a:ea typeface="Courier" charset="0"/>
                <a:cs typeface="Courier New" panose="02070309020205020404" pitchFamily="49" charset="0"/>
              </a:rPr>
              <a:t>SELECT SUM(salary) FROM employees;</a:t>
            </a:r>
          </a:p>
          <a:p>
            <a:pPr lvl="1"/>
            <a:r>
              <a:rPr lang="en-US" dirty="0"/>
              <a:t>Find the average salary of employees:</a:t>
            </a:r>
          </a:p>
          <a:p>
            <a:pPr marL="274320" lvl="1" indent="0">
              <a:buNone/>
            </a:pPr>
            <a:r>
              <a:rPr lang="en-US" b="1" dirty="0">
                <a:latin typeface="Courier New" panose="02070309020205020404" pitchFamily="49" charset="0"/>
                <a:ea typeface="Courier" charset="0"/>
                <a:cs typeface="Courier New" panose="02070309020205020404" pitchFamily="49" charset="0"/>
              </a:rPr>
              <a:t>	SELECT AVG(salary) FROM employees;</a:t>
            </a:r>
          </a:p>
        </p:txBody>
      </p:sp>
    </p:spTree>
    <p:extLst>
      <p:ext uri="{BB962C8B-B14F-4D97-AF65-F5344CB8AC3E}">
        <p14:creationId xmlns:p14="http://schemas.microsoft.com/office/powerpoint/2010/main" val="3560515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queries with join</a:t>
            </a:r>
            <a:r>
              <a:rPr lang="en-GB" dirty="0"/>
              <a:t>s</a:t>
            </a:r>
          </a:p>
        </p:txBody>
      </p:sp>
      <p:sp>
        <p:nvSpPr>
          <p:cNvPr id="3" name="Content Placeholder 2"/>
          <p:cNvSpPr>
            <a:spLocks noGrp="1"/>
          </p:cNvSpPr>
          <p:nvPr>
            <p:ph idx="1"/>
          </p:nvPr>
        </p:nvSpPr>
        <p:spPr>
          <a:xfrm>
            <a:off x="1981200" y="1600200"/>
            <a:ext cx="8589696" cy="4876800"/>
          </a:xfrm>
        </p:spPr>
        <p:txBody>
          <a:bodyPr/>
          <a:lstStyle/>
          <a:p>
            <a:r>
              <a:rPr lang="en-GB" dirty="0"/>
              <a:t>Find the highest paid employee who is a manager.</a:t>
            </a:r>
          </a:p>
          <a:p>
            <a:pPr marL="0" indent="0">
              <a:buNone/>
            </a:pPr>
            <a:r>
              <a:rPr lang="en-GB" sz="2000" dirty="0">
                <a:latin typeface="Courier" charset="0"/>
                <a:ea typeface="Courier" charset="0"/>
                <a:cs typeface="Courier" charset="0"/>
              </a:rPr>
              <a:t>	</a:t>
            </a:r>
            <a:r>
              <a:rPr lang="en-GB" sz="2000" b="1" dirty="0">
                <a:latin typeface="Courier New" panose="02070309020205020404" pitchFamily="49" charset="0"/>
                <a:ea typeface="Courier" charset="0"/>
                <a:cs typeface="Courier New" panose="02070309020205020404" pitchFamily="49" charset="0"/>
              </a:rPr>
              <a:t>SELECT MAX(salary) FROM employee</a:t>
            </a:r>
            <a:br>
              <a:rPr lang="en-GB" sz="2000" b="1" dirty="0">
                <a:latin typeface="Courier New" panose="02070309020205020404" pitchFamily="49" charset="0"/>
                <a:ea typeface="Courier" charset="0"/>
                <a:cs typeface="Courier New" panose="02070309020205020404" pitchFamily="49" charset="0"/>
              </a:rPr>
            </a:br>
            <a:r>
              <a:rPr lang="en-GB" sz="2000" b="1" dirty="0">
                <a:latin typeface="Courier New" panose="02070309020205020404" pitchFamily="49" charset="0"/>
                <a:ea typeface="Courier" charset="0"/>
                <a:cs typeface="Courier New" panose="02070309020205020404" pitchFamily="49" charset="0"/>
              </a:rPr>
              <a:t>	  WHERE job='Manager';</a:t>
            </a:r>
          </a:p>
          <a:p>
            <a:endParaRPr lang="en-GB" dirty="0"/>
          </a:p>
          <a:p>
            <a:r>
              <a:rPr lang="en-GB" dirty="0"/>
              <a:t>Find the average salary of all employees in the design department </a:t>
            </a:r>
          </a:p>
          <a:p>
            <a:endParaRPr lang="en-GB" dirty="0"/>
          </a:p>
          <a:p>
            <a:pPr marL="0" indent="0">
              <a:buNone/>
            </a:pPr>
            <a:r>
              <a:rPr lang="en-GB" sz="2000" b="1" dirty="0">
                <a:latin typeface="Courier New" panose="02070309020205020404" pitchFamily="49" charset="0"/>
                <a:ea typeface="Courier" charset="0"/>
                <a:cs typeface="Courier New" panose="02070309020205020404" pitchFamily="49" charset="0"/>
              </a:rPr>
              <a:t>	SELECT AVG(salary) </a:t>
            </a:r>
            <a:br>
              <a:rPr lang="en-GB" sz="2000" b="1" dirty="0">
                <a:latin typeface="Courier New" panose="02070309020205020404" pitchFamily="49" charset="0"/>
                <a:ea typeface="Courier" charset="0"/>
                <a:cs typeface="Courier New" panose="02070309020205020404" pitchFamily="49" charset="0"/>
              </a:rPr>
            </a:br>
            <a:r>
              <a:rPr lang="en-GB" sz="2000" b="1" dirty="0">
                <a:latin typeface="Courier New" panose="02070309020205020404" pitchFamily="49" charset="0"/>
                <a:ea typeface="Courier" charset="0"/>
                <a:cs typeface="Courier New" panose="02070309020205020404" pitchFamily="49" charset="0"/>
              </a:rPr>
              <a:t>  	  FROM employees</a:t>
            </a:r>
          </a:p>
          <a:p>
            <a:pPr marL="0" indent="0">
              <a:buNone/>
            </a:pPr>
            <a:r>
              <a:rPr lang="en-GB" sz="2000" b="1" dirty="0">
                <a:latin typeface="Courier New" panose="02070309020205020404" pitchFamily="49" charset="0"/>
                <a:ea typeface="Courier" charset="0"/>
                <a:cs typeface="Courier New" panose="02070309020205020404" pitchFamily="49" charset="0"/>
              </a:rPr>
              <a:t>	  INNER JOIN departments USING(</a:t>
            </a:r>
            <a:r>
              <a:rPr lang="en-GB" sz="2000" b="1" dirty="0" err="1">
                <a:latin typeface="Courier New" panose="02070309020205020404" pitchFamily="49" charset="0"/>
                <a:ea typeface="Courier" charset="0"/>
                <a:cs typeface="Courier New" panose="02070309020205020404" pitchFamily="49" charset="0"/>
              </a:rPr>
              <a:t>dept_no</a:t>
            </a:r>
            <a:r>
              <a:rPr lang="en-GB" sz="2000" b="1" dirty="0">
                <a:latin typeface="Courier New" panose="02070309020205020404" pitchFamily="49" charset="0"/>
                <a:ea typeface="Courier" charset="0"/>
                <a:cs typeface="Courier New" panose="02070309020205020404" pitchFamily="49" charset="0"/>
              </a:rPr>
              <a:t>) </a:t>
            </a:r>
            <a:br>
              <a:rPr lang="en-GB" sz="2000" b="1" dirty="0">
                <a:latin typeface="Courier New" panose="02070309020205020404" pitchFamily="49" charset="0"/>
                <a:ea typeface="Courier" charset="0"/>
                <a:cs typeface="Courier New" panose="02070309020205020404" pitchFamily="49" charset="0"/>
              </a:rPr>
            </a:br>
            <a:r>
              <a:rPr lang="en-GB" sz="2000" b="1" dirty="0">
                <a:latin typeface="Courier New" panose="02070309020205020404" pitchFamily="49" charset="0"/>
                <a:ea typeface="Courier" charset="0"/>
                <a:cs typeface="Courier New" panose="02070309020205020404" pitchFamily="49" charset="0"/>
              </a:rPr>
              <a:t>  	  WHERE </a:t>
            </a:r>
            <a:r>
              <a:rPr lang="en-GB" sz="2000" b="1" dirty="0" err="1">
                <a:latin typeface="Courier New" panose="02070309020205020404" pitchFamily="49" charset="0"/>
                <a:ea typeface="Courier" charset="0"/>
                <a:cs typeface="Courier New" panose="02070309020205020404" pitchFamily="49" charset="0"/>
              </a:rPr>
              <a:t>dept_name</a:t>
            </a:r>
            <a:r>
              <a:rPr lang="en-GB" sz="2000" b="1" dirty="0">
                <a:latin typeface="Courier New" panose="02070309020205020404" pitchFamily="49" charset="0"/>
                <a:ea typeface="Courier" charset="0"/>
                <a:cs typeface="Courier New" panose="02070309020205020404" pitchFamily="49" charset="0"/>
              </a:rPr>
              <a:t>='Design';</a:t>
            </a:r>
          </a:p>
          <a:p>
            <a:endParaRPr lang="en-GB" dirty="0"/>
          </a:p>
        </p:txBody>
      </p:sp>
    </p:spTree>
    <p:extLst>
      <p:ext uri="{BB962C8B-B14F-4D97-AF65-F5344CB8AC3E}">
        <p14:creationId xmlns:p14="http://schemas.microsoft.com/office/powerpoint/2010/main" val="3259255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queries and target list</a:t>
            </a:r>
            <a:endParaRPr lang="en-GB" dirty="0"/>
          </a:p>
        </p:txBody>
      </p:sp>
      <p:sp>
        <p:nvSpPr>
          <p:cNvPr id="3" name="Content Placeholder 2"/>
          <p:cNvSpPr>
            <a:spLocks noGrp="1"/>
          </p:cNvSpPr>
          <p:nvPr>
            <p:ph idx="1"/>
          </p:nvPr>
        </p:nvSpPr>
        <p:spPr>
          <a:xfrm>
            <a:off x="609600" y="1600200"/>
            <a:ext cx="9961296" cy="4876800"/>
          </a:xfrm>
        </p:spPr>
        <p:txBody>
          <a:bodyPr>
            <a:normAutofit/>
          </a:bodyPr>
          <a:lstStyle/>
          <a:p>
            <a:r>
              <a:rPr lang="en-US" dirty="0"/>
              <a:t>Attributes in a query </a:t>
            </a:r>
            <a:r>
              <a:rPr lang="en-US" b="1" dirty="0"/>
              <a:t>must</a:t>
            </a:r>
            <a:r>
              <a:rPr lang="en-US" dirty="0"/>
              <a:t> have same number of results.</a:t>
            </a:r>
          </a:p>
          <a:p>
            <a:r>
              <a:rPr lang="en-US" dirty="0"/>
              <a:t>You can’t mix aggregated and non-aggregated attributes (unless you use </a:t>
            </a:r>
            <a:r>
              <a:rPr lang="en-US" b="1" dirty="0">
                <a:latin typeface="Courier New" panose="02070309020205020404" pitchFamily="49" charset="0"/>
                <a:cs typeface="Courier New" panose="02070309020205020404" pitchFamily="49" charset="0"/>
              </a:rPr>
              <a:t>GROUP BY</a:t>
            </a:r>
            <a:r>
              <a:rPr lang="en-US" dirty="0"/>
              <a:t>, which we will discuss later).</a:t>
            </a:r>
          </a:p>
          <a:p>
            <a:endParaRPr lang="en-US" dirty="0"/>
          </a:p>
          <a:p>
            <a:r>
              <a:rPr lang="en-US" dirty="0"/>
              <a:t>Incorrect query: </a:t>
            </a:r>
          </a:p>
          <a:p>
            <a:pPr marL="0" indent="0">
              <a:buNone/>
            </a:pPr>
            <a:r>
              <a:rPr lang="en-US" sz="2000" dirty="0">
                <a:latin typeface="Courier" charset="0"/>
                <a:ea typeface="Courier" charset="0"/>
                <a:cs typeface="Courier" charset="0"/>
              </a:rPr>
              <a:t>	</a:t>
            </a:r>
            <a:r>
              <a:rPr lang="en-US" sz="2000" b="1" dirty="0">
                <a:latin typeface="Courier New" panose="02070309020205020404" pitchFamily="49" charset="0"/>
                <a:ea typeface="Courier" charset="0"/>
                <a:cs typeface="Courier New" panose="02070309020205020404" pitchFamily="49" charset="0"/>
              </a:rPr>
              <a:t>SELECT name, MAX(salary) FROM employees;</a:t>
            </a:r>
          </a:p>
          <a:p>
            <a:endParaRPr lang="en-US" dirty="0"/>
          </a:p>
          <a:p>
            <a:endParaRPr lang="en-US" dirty="0"/>
          </a:p>
          <a:p>
            <a:r>
              <a:rPr lang="en-US" dirty="0"/>
              <a:t>Find the maximum and minimum salaries of all employees: </a:t>
            </a:r>
            <a:endParaRPr lang="en-GB" dirty="0"/>
          </a:p>
          <a:p>
            <a:endParaRPr lang="en-GB" sz="2000" dirty="0">
              <a:latin typeface="Courier" charset="0"/>
              <a:ea typeface="Courier" charset="0"/>
              <a:cs typeface="Courier" charset="0"/>
            </a:endParaRPr>
          </a:p>
          <a:p>
            <a:pPr marL="0" indent="0">
              <a:buNone/>
            </a:pPr>
            <a:r>
              <a:rPr lang="en-GB" sz="2000" dirty="0">
                <a:latin typeface="Courier" charset="0"/>
                <a:ea typeface="Courier" charset="0"/>
                <a:cs typeface="Courier" charset="0"/>
              </a:rPr>
              <a:t>	</a:t>
            </a:r>
            <a:r>
              <a:rPr lang="en-GB" sz="2000" b="1" dirty="0">
                <a:latin typeface="Courier New" panose="02070309020205020404" pitchFamily="49" charset="0"/>
                <a:ea typeface="Courier" charset="0"/>
                <a:cs typeface="Courier New" panose="02070309020205020404" pitchFamily="49" charset="0"/>
              </a:rPr>
              <a:t>SELECT MAX(salary), MIN(salary) FROM employees;</a:t>
            </a:r>
          </a:p>
          <a:p>
            <a:endParaRPr lang="en-US" dirty="0"/>
          </a:p>
        </p:txBody>
      </p:sp>
    </p:spTree>
    <p:extLst>
      <p:ext uri="{BB962C8B-B14F-4D97-AF65-F5344CB8AC3E}">
        <p14:creationId xmlns:p14="http://schemas.microsoft.com/office/powerpoint/2010/main" val="2039676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a:t>Grouping Data</a:t>
            </a:r>
          </a:p>
        </p:txBody>
      </p:sp>
      <p:sp>
        <p:nvSpPr>
          <p:cNvPr id="5" name="Text Placeholder 4"/>
          <p:cNvSpPr>
            <a:spLocks noGrp="1"/>
          </p:cNvSpPr>
          <p:nvPr>
            <p:ph type="body" idx="1"/>
          </p:nvPr>
        </p:nvSpPr>
        <p:spPr/>
        <p:txBody>
          <a:bodyPr/>
          <a:lstStyle/>
          <a:p>
            <a:endParaRPr lang="en-IE"/>
          </a:p>
        </p:txBody>
      </p:sp>
    </p:spTree>
    <p:extLst>
      <p:ext uri="{BB962C8B-B14F-4D97-AF65-F5344CB8AC3E}">
        <p14:creationId xmlns:p14="http://schemas.microsoft.com/office/powerpoint/2010/main" val="18047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Joining Tables</a:t>
            </a:r>
          </a:p>
        </p:txBody>
      </p:sp>
      <p:sp>
        <p:nvSpPr>
          <p:cNvPr id="5" name="Content Placeholder 4"/>
          <p:cNvSpPr>
            <a:spLocks noGrp="1"/>
          </p:cNvSpPr>
          <p:nvPr>
            <p:ph idx="1"/>
          </p:nvPr>
        </p:nvSpPr>
        <p:spPr/>
        <p:txBody>
          <a:bodyPr>
            <a:normAutofit/>
          </a:bodyPr>
          <a:lstStyle/>
          <a:p>
            <a:r>
              <a:rPr lang="en-US" dirty="0"/>
              <a:t>SQL-2 introduced a new syntax for joins, representing them explicitly in the </a:t>
            </a:r>
            <a:r>
              <a:rPr lang="en-US" dirty="0">
                <a:latin typeface="Courier" charset="0"/>
                <a:ea typeface="Courier" charset="0"/>
                <a:cs typeface="Courier" charset="0"/>
              </a:rPr>
              <a:t>FROM</a:t>
            </a:r>
            <a:r>
              <a:rPr lang="en-US" dirty="0"/>
              <a:t> clause: </a:t>
            </a:r>
          </a:p>
          <a:p>
            <a:pPr marL="0" indent="0">
              <a:buNone/>
            </a:pPr>
            <a:endParaRPr lang="en-US" dirty="0"/>
          </a:p>
          <a:p>
            <a:pPr marL="0" indent="0">
              <a:buNone/>
            </a:pPr>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attr_expr</a:t>
            </a:r>
            <a:r>
              <a:rPr lang="en-US" b="1" dirty="0">
                <a:latin typeface="Courier New" panose="02070309020205020404" pitchFamily="49" charset="0"/>
                <a:cs typeface="Courier New" panose="02070309020205020404" pitchFamily="49" charset="0"/>
              </a:rPr>
              <a:t> [AS alias]</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attr_expr</a:t>
            </a:r>
            <a:r>
              <a:rPr lang="en-US" b="1" dirty="0">
                <a:latin typeface="Courier New" panose="02070309020205020404" pitchFamily="49" charset="0"/>
                <a:cs typeface="Courier New" panose="02070309020205020404" pitchFamily="49" charset="0"/>
              </a:rPr>
              <a:t> [AS alias]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FROM table [AS alias]</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JoinType</a:t>
            </a:r>
            <a:r>
              <a:rPr lang="en-US" b="1" dirty="0">
                <a:latin typeface="Courier New" panose="02070309020205020404" pitchFamily="49" charset="0"/>
                <a:cs typeface="Courier New" panose="02070309020205020404" pitchFamily="49" charset="0"/>
              </a:rPr>
              <a:t>] JOIN table [AS alias] ON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JoinConditions</a:t>
            </a:r>
            <a:r>
              <a:rPr lang="en-US" b="1" dirty="0">
                <a:latin typeface="Courier New" panose="02070309020205020404" pitchFamily="49" charset="0"/>
                <a:cs typeface="Courier New" panose="02070309020205020404" pitchFamily="49" charset="0"/>
              </a:rPr>
              <a:t> }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 WHERE </a:t>
            </a:r>
            <a:r>
              <a:rPr lang="en-US" b="1" dirty="0" err="1">
                <a:latin typeface="Courier New" panose="02070309020205020404" pitchFamily="49" charset="0"/>
                <a:cs typeface="Courier New" panose="02070309020205020404" pitchFamily="49" charset="0"/>
              </a:rPr>
              <a:t>OtherCondition</a:t>
            </a:r>
            <a:r>
              <a:rPr lang="en-US" b="1" dirty="0">
                <a:latin typeface="Courier New" panose="02070309020205020404" pitchFamily="49" charset="0"/>
                <a:cs typeface="Courier New" panose="02070309020205020404" pitchFamily="49" charset="0"/>
              </a:rPr>
              <a:t> ] </a:t>
            </a:r>
          </a:p>
          <a:p>
            <a:pPr marL="0" indent="0">
              <a:buNone/>
            </a:pPr>
            <a:endParaRPr lang="en-GB" dirty="0"/>
          </a:p>
          <a:p>
            <a:pPr marL="0" indent="0">
              <a:buNone/>
            </a:pPr>
            <a:r>
              <a:rPr lang="en-GB" dirty="0"/>
              <a:t>[] means an optional expression</a:t>
            </a:r>
          </a:p>
          <a:p>
            <a:pPr marL="0" indent="0">
              <a:buNone/>
            </a:pPr>
            <a:r>
              <a:rPr lang="en-GB" dirty="0"/>
              <a:t>{} means an optional list of expressions</a:t>
            </a:r>
          </a:p>
        </p:txBody>
      </p:sp>
    </p:spTree>
    <p:extLst>
      <p:ext uri="{BB962C8B-B14F-4D97-AF65-F5344CB8AC3E}">
        <p14:creationId xmlns:p14="http://schemas.microsoft.com/office/powerpoint/2010/main" val="4045736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Grouping data (GROUP BY)</a:t>
            </a:r>
          </a:p>
        </p:txBody>
      </p:sp>
      <p:sp>
        <p:nvSpPr>
          <p:cNvPr id="3" name="Content Placeholder 2"/>
          <p:cNvSpPr>
            <a:spLocks noGrp="1"/>
          </p:cNvSpPr>
          <p:nvPr>
            <p:ph idx="1"/>
          </p:nvPr>
        </p:nvSpPr>
        <p:spPr/>
        <p:txBody>
          <a:bodyPr/>
          <a:lstStyle/>
          <a:p>
            <a:r>
              <a:rPr lang="en-US" dirty="0"/>
              <a:t>Queries may apply aggregate operators to </a:t>
            </a:r>
            <a:r>
              <a:rPr lang="en-US" b="1" dirty="0"/>
              <a:t>subsets of rows</a:t>
            </a:r>
            <a:r>
              <a:rPr lang="en-US" dirty="0"/>
              <a:t>.</a:t>
            </a:r>
          </a:p>
          <a:p>
            <a:endParaRPr lang="en-US" dirty="0"/>
          </a:p>
          <a:p>
            <a:r>
              <a:rPr lang="en-US" dirty="0"/>
              <a:t>“</a:t>
            </a:r>
            <a:r>
              <a:rPr lang="en-US" i="1" dirty="0"/>
              <a:t>Find the sum of salaries of all the employees in each department</a:t>
            </a:r>
            <a:r>
              <a:rPr lang="en-US" dirty="0"/>
              <a:t>”</a:t>
            </a:r>
          </a:p>
          <a:p>
            <a:endParaRPr lang="en-GB" dirty="0"/>
          </a:p>
          <a:p>
            <a:pPr marL="0" indent="0">
              <a:buNone/>
            </a:pPr>
            <a:r>
              <a:rPr lang="en-GB" sz="2000" b="1" dirty="0">
                <a:latin typeface="Courier New" panose="02070309020205020404" pitchFamily="49" charset="0"/>
                <a:ea typeface="Courier" charset="0"/>
                <a:cs typeface="Courier New" panose="02070309020205020404" pitchFamily="49" charset="0"/>
              </a:rPr>
              <a:t>SELECT </a:t>
            </a:r>
            <a:r>
              <a:rPr lang="en-GB" sz="2000" b="1" dirty="0" err="1">
                <a:latin typeface="Courier New" panose="02070309020205020404" pitchFamily="49" charset="0"/>
                <a:ea typeface="Courier" charset="0"/>
                <a:cs typeface="Courier New" panose="02070309020205020404" pitchFamily="49" charset="0"/>
              </a:rPr>
              <a:t>dept_name</a:t>
            </a:r>
            <a:r>
              <a:rPr lang="en-GB" sz="2000" b="1" dirty="0">
                <a:latin typeface="Courier New" panose="02070309020205020404" pitchFamily="49" charset="0"/>
                <a:ea typeface="Courier" charset="0"/>
                <a:cs typeface="Courier New" panose="02070309020205020404" pitchFamily="49" charset="0"/>
              </a:rPr>
              <a:t>, SUM(salary) FROM employees</a:t>
            </a:r>
          </a:p>
          <a:p>
            <a:pPr marL="0" indent="0">
              <a:buNone/>
            </a:pPr>
            <a:r>
              <a:rPr lang="en-GB" sz="2000" b="1" dirty="0">
                <a:latin typeface="Courier New" panose="02070309020205020404" pitchFamily="49" charset="0"/>
                <a:ea typeface="Courier" charset="0"/>
                <a:cs typeface="Courier New" panose="02070309020205020404" pitchFamily="49" charset="0"/>
              </a:rPr>
              <a:t>	INNER JOIN departments USING(</a:t>
            </a:r>
            <a:r>
              <a:rPr lang="en-GB" sz="2000" b="1" dirty="0" err="1">
                <a:latin typeface="Courier New" panose="02070309020205020404" pitchFamily="49" charset="0"/>
                <a:ea typeface="Courier" charset="0"/>
                <a:cs typeface="Courier New" panose="02070309020205020404" pitchFamily="49" charset="0"/>
              </a:rPr>
              <a:t>dept_no</a:t>
            </a:r>
            <a:r>
              <a:rPr lang="en-GB" sz="2000" b="1" dirty="0">
                <a:latin typeface="Courier New" panose="02070309020205020404" pitchFamily="49" charset="0"/>
                <a:ea typeface="Courier" charset="0"/>
                <a:cs typeface="Courier New" panose="02070309020205020404" pitchFamily="49" charset="0"/>
              </a:rPr>
              <a:t>)</a:t>
            </a:r>
          </a:p>
          <a:p>
            <a:pPr marL="0" indent="0">
              <a:buNone/>
            </a:pPr>
            <a:r>
              <a:rPr lang="en-GB" sz="2000" b="1" dirty="0">
                <a:latin typeface="Courier New" panose="02070309020205020404" pitchFamily="49" charset="0"/>
                <a:ea typeface="Courier" charset="0"/>
                <a:cs typeface="Courier New" panose="02070309020205020404" pitchFamily="49" charset="0"/>
              </a:rPr>
              <a:t>	GROUP BY </a:t>
            </a:r>
            <a:r>
              <a:rPr lang="en-GB" sz="2000" b="1" dirty="0" err="1">
                <a:latin typeface="Courier New" panose="02070309020205020404" pitchFamily="49" charset="0"/>
                <a:ea typeface="Courier" charset="0"/>
                <a:cs typeface="Courier New" panose="02070309020205020404" pitchFamily="49" charset="0"/>
              </a:rPr>
              <a:t>dept_name</a:t>
            </a:r>
            <a:r>
              <a:rPr lang="en-GB" sz="2000" b="1" dirty="0">
                <a:latin typeface="Courier New" panose="02070309020205020404" pitchFamily="49" charset="0"/>
                <a:ea typeface="Courier" charset="0"/>
                <a:cs typeface="Courier New" panose="02070309020205020404" pitchFamily="49" charset="0"/>
              </a:rPr>
              <a:t>;</a:t>
            </a:r>
          </a:p>
          <a:p>
            <a:endParaRPr lang="en-US" dirty="0"/>
          </a:p>
          <a:p>
            <a:r>
              <a:rPr lang="en-US" dirty="0"/>
              <a:t>The only reason we can query </a:t>
            </a:r>
            <a:r>
              <a:rPr lang="en-US" b="1" dirty="0" err="1">
                <a:latin typeface="Courier New" panose="02070309020205020404" pitchFamily="49" charset="0"/>
                <a:cs typeface="Courier New" panose="02070309020205020404" pitchFamily="49" charset="0"/>
              </a:rPr>
              <a:t>dept_name</a:t>
            </a:r>
            <a:r>
              <a:rPr lang="en-US" dirty="0"/>
              <a:t> and </a:t>
            </a:r>
            <a:r>
              <a:rPr lang="en-US" b="1" dirty="0">
                <a:latin typeface="Courier New" panose="02070309020205020404" pitchFamily="49" charset="0"/>
                <a:cs typeface="Courier New" panose="02070309020205020404" pitchFamily="49" charset="0"/>
              </a:rPr>
              <a:t>SUM(salary)</a:t>
            </a:r>
            <a:r>
              <a:rPr lang="en-US" dirty="0"/>
              <a:t> together is because we included </a:t>
            </a:r>
            <a:r>
              <a:rPr lang="en-US" b="1" dirty="0" err="1">
                <a:latin typeface="Courier New" panose="02070309020205020404" pitchFamily="49" charset="0"/>
                <a:cs typeface="Courier New" panose="02070309020205020404" pitchFamily="49" charset="0"/>
              </a:rPr>
              <a:t>dept_name</a:t>
            </a:r>
            <a:r>
              <a:rPr lang="en-US" dirty="0"/>
              <a:t> in the </a:t>
            </a:r>
            <a:r>
              <a:rPr lang="en-US" b="1" dirty="0">
                <a:latin typeface="Courier New" panose="02070309020205020404" pitchFamily="49" charset="0"/>
                <a:cs typeface="Courier New" panose="02070309020205020404" pitchFamily="49" charset="0"/>
              </a:rPr>
              <a:t>GROUP BY</a:t>
            </a:r>
            <a:r>
              <a:rPr lang="en-US" dirty="0"/>
              <a:t> clause.</a:t>
            </a:r>
          </a:p>
        </p:txBody>
      </p:sp>
    </p:spTree>
    <p:extLst>
      <p:ext uri="{BB962C8B-B14F-4D97-AF65-F5344CB8AC3E}">
        <p14:creationId xmlns:p14="http://schemas.microsoft.com/office/powerpoint/2010/main" val="2602565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predicates</a:t>
            </a:r>
            <a:endParaRPr lang="en-GB" dirty="0"/>
          </a:p>
        </p:txBody>
      </p:sp>
      <p:sp>
        <p:nvSpPr>
          <p:cNvPr id="3" name="Content Placeholder 2"/>
          <p:cNvSpPr>
            <a:spLocks noGrp="1"/>
          </p:cNvSpPr>
          <p:nvPr>
            <p:ph idx="1"/>
          </p:nvPr>
        </p:nvSpPr>
        <p:spPr/>
        <p:txBody>
          <a:bodyPr/>
          <a:lstStyle/>
          <a:p>
            <a:r>
              <a:rPr lang="en-US" dirty="0"/>
              <a:t>When conditions are on the result of an aggregate operator, it is necessary to use the </a:t>
            </a:r>
            <a:r>
              <a:rPr lang="en-US" b="1" dirty="0">
                <a:latin typeface="Courier New" panose="02070309020205020404" pitchFamily="49" charset="0"/>
                <a:cs typeface="Courier New" panose="02070309020205020404" pitchFamily="49" charset="0"/>
              </a:rPr>
              <a:t>HAVING</a:t>
            </a:r>
            <a:r>
              <a:rPr lang="en-US" dirty="0"/>
              <a:t> clause. </a:t>
            </a:r>
          </a:p>
          <a:p>
            <a:endParaRPr lang="en-GB" dirty="0"/>
          </a:p>
          <a:p>
            <a:r>
              <a:rPr lang="en-GB" dirty="0"/>
              <a:t>Example: “</a:t>
            </a:r>
            <a:r>
              <a:rPr lang="en-GB" i="1" dirty="0"/>
              <a:t>Find the departments where the average salary is over 40000.</a:t>
            </a:r>
            <a:r>
              <a:rPr lang="en-GB" dirty="0"/>
              <a:t>”</a:t>
            </a:r>
          </a:p>
          <a:p>
            <a:endParaRPr lang="en-GB" dirty="0"/>
          </a:p>
          <a:p>
            <a:pPr marL="0" indent="0">
              <a:buNone/>
            </a:pPr>
            <a:r>
              <a:rPr lang="en-GB" b="1" dirty="0">
                <a:latin typeface="Courier New" panose="02070309020205020404" pitchFamily="49" charset="0"/>
                <a:ea typeface="Courier" charset="0"/>
                <a:cs typeface="Courier New" panose="02070309020205020404" pitchFamily="49" charset="0"/>
              </a:rPr>
              <a:t>SELECT </a:t>
            </a:r>
            <a:r>
              <a:rPr lang="en-GB" b="1" dirty="0" err="1">
                <a:latin typeface="Courier New" panose="02070309020205020404" pitchFamily="49" charset="0"/>
                <a:ea typeface="Courier" charset="0"/>
                <a:cs typeface="Courier New" panose="02070309020205020404" pitchFamily="49" charset="0"/>
              </a:rPr>
              <a:t>dept_no</a:t>
            </a:r>
            <a:r>
              <a:rPr lang="en-GB" b="1" dirty="0">
                <a:latin typeface="Courier New" panose="02070309020205020404" pitchFamily="49" charset="0"/>
                <a:ea typeface="Courier" charset="0"/>
                <a:cs typeface="Courier New" panose="02070309020205020404" pitchFamily="49" charset="0"/>
              </a:rPr>
              <a:t>, AVG(salary) FROM employees</a:t>
            </a:r>
          </a:p>
          <a:p>
            <a:pPr marL="0" indent="0">
              <a:buNone/>
            </a:pPr>
            <a:r>
              <a:rPr lang="en-GB" b="1" dirty="0">
                <a:latin typeface="Courier New" panose="02070309020205020404" pitchFamily="49" charset="0"/>
                <a:ea typeface="Courier" charset="0"/>
                <a:cs typeface="Courier New" panose="02070309020205020404" pitchFamily="49" charset="0"/>
              </a:rPr>
              <a:t>	GROUP BY </a:t>
            </a:r>
            <a:r>
              <a:rPr lang="en-GB" b="1" dirty="0" err="1">
                <a:latin typeface="Courier New" panose="02070309020205020404" pitchFamily="49" charset="0"/>
                <a:ea typeface="Courier" charset="0"/>
                <a:cs typeface="Courier New" panose="02070309020205020404" pitchFamily="49" charset="0"/>
              </a:rPr>
              <a:t>dept_no</a:t>
            </a:r>
            <a:r>
              <a:rPr lang="en-GB" b="1" dirty="0">
                <a:latin typeface="Courier New" panose="02070309020205020404" pitchFamily="49" charset="0"/>
                <a:ea typeface="Courier" charset="0"/>
                <a:cs typeface="Courier New" panose="02070309020205020404" pitchFamily="49" charset="0"/>
              </a:rPr>
              <a:t> </a:t>
            </a:r>
            <a:br>
              <a:rPr lang="en-GB" b="1" dirty="0">
                <a:latin typeface="Courier New" panose="02070309020205020404" pitchFamily="49" charset="0"/>
                <a:ea typeface="Courier" charset="0"/>
                <a:cs typeface="Courier New" panose="02070309020205020404" pitchFamily="49" charset="0"/>
              </a:rPr>
            </a:br>
            <a:r>
              <a:rPr lang="en-GB" b="1" dirty="0">
                <a:latin typeface="Courier New" panose="02070309020205020404" pitchFamily="49" charset="0"/>
                <a:ea typeface="Courier" charset="0"/>
                <a:cs typeface="Courier New" panose="02070309020205020404" pitchFamily="49" charset="0"/>
              </a:rPr>
              <a:t>	HAVING AVG(salary) &gt; 40000;</a:t>
            </a:r>
          </a:p>
          <a:p>
            <a:pPr marL="0" indent="0">
              <a:buNone/>
            </a:pPr>
            <a:endParaRPr lang="en-GB" dirty="0">
              <a:latin typeface="Courier" charset="0"/>
              <a:ea typeface="Courier" charset="0"/>
              <a:cs typeface="Courier" charset="0"/>
            </a:endParaRPr>
          </a:p>
        </p:txBody>
      </p:sp>
    </p:spTree>
    <p:extLst>
      <p:ext uri="{BB962C8B-B14F-4D97-AF65-F5344CB8AC3E}">
        <p14:creationId xmlns:p14="http://schemas.microsoft.com/office/powerpoint/2010/main" val="327633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 BY – How it works</a:t>
            </a:r>
          </a:p>
        </p:txBody>
      </p:sp>
      <p:sp>
        <p:nvSpPr>
          <p:cNvPr id="3" name="Content Placeholder 2"/>
          <p:cNvSpPr>
            <a:spLocks noGrp="1"/>
          </p:cNvSpPr>
          <p:nvPr>
            <p:ph idx="1"/>
          </p:nvPr>
        </p:nvSpPr>
        <p:spPr/>
        <p:txBody>
          <a:bodyPr/>
          <a:lstStyle/>
          <a:p>
            <a:r>
              <a:rPr lang="en-US" dirty="0"/>
              <a:t>First, the query is executed without </a:t>
            </a:r>
            <a:r>
              <a:rPr lang="en-US" b="1" dirty="0">
                <a:latin typeface="Courier New" panose="02070309020205020404" pitchFamily="49" charset="0"/>
                <a:cs typeface="Courier New" panose="02070309020205020404" pitchFamily="49" charset="0"/>
              </a:rPr>
              <a:t>GROUP BY</a:t>
            </a:r>
            <a:r>
              <a:rPr lang="en-US" dirty="0"/>
              <a:t> and without aggregate operators (the </a:t>
            </a:r>
            <a:r>
              <a:rPr lang="en-US" b="1" dirty="0">
                <a:latin typeface="Courier New" panose="02070309020205020404" pitchFamily="49" charset="0"/>
                <a:cs typeface="Courier New" panose="02070309020205020404" pitchFamily="49" charset="0"/>
              </a:rPr>
              <a:t>WHERE</a:t>
            </a:r>
            <a:r>
              <a:rPr lang="en-US" dirty="0"/>
              <a:t> clause is applied at this stage).</a:t>
            </a:r>
          </a:p>
          <a:p>
            <a:endParaRPr lang="en-GB" dirty="0"/>
          </a:p>
          <a:p>
            <a:r>
              <a:rPr lang="en-GB" dirty="0"/>
              <a:t>Then the query result is divided in subsets with the same values for the attributes appearing after the group by clause.</a:t>
            </a:r>
          </a:p>
          <a:p>
            <a:endParaRPr lang="en-GB" dirty="0"/>
          </a:p>
          <a:p>
            <a:r>
              <a:rPr lang="en-GB" dirty="0"/>
              <a:t>Finally, the aggregate operator is applied separately to each subset (the </a:t>
            </a:r>
            <a:r>
              <a:rPr lang="en-GB" b="1" dirty="0">
                <a:latin typeface="Courier New" panose="02070309020205020404" pitchFamily="49" charset="0"/>
                <a:cs typeface="Courier New" panose="02070309020205020404" pitchFamily="49" charset="0"/>
              </a:rPr>
              <a:t>HAVING</a:t>
            </a:r>
            <a:r>
              <a:rPr lang="en-GB" dirty="0"/>
              <a:t> clause is applied at this stage).</a:t>
            </a:r>
          </a:p>
          <a:p>
            <a:endParaRPr lang="en-GB" dirty="0"/>
          </a:p>
        </p:txBody>
      </p:sp>
    </p:spTree>
    <p:extLst>
      <p:ext uri="{BB962C8B-B14F-4D97-AF65-F5344CB8AC3E}">
        <p14:creationId xmlns:p14="http://schemas.microsoft.com/office/powerpoint/2010/main" val="2859471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charset="0"/>
                <a:ea typeface="Courier" charset="0"/>
                <a:cs typeface="Courier" charset="0"/>
              </a:rPr>
              <a:t>WHERE</a:t>
            </a:r>
            <a:r>
              <a:rPr lang="en-US" dirty="0"/>
              <a:t> or </a:t>
            </a:r>
            <a:r>
              <a:rPr lang="en-US" dirty="0">
                <a:latin typeface="Courier" charset="0"/>
                <a:ea typeface="Courier" charset="0"/>
                <a:cs typeface="Courier" charset="0"/>
              </a:rPr>
              <a:t>HAVING?</a:t>
            </a:r>
            <a:endParaRPr lang="en-GB" dirty="0">
              <a:latin typeface="Courier" charset="0"/>
              <a:ea typeface="Courier" charset="0"/>
              <a:cs typeface="Courier" charset="0"/>
            </a:endParaRPr>
          </a:p>
        </p:txBody>
      </p:sp>
      <p:sp>
        <p:nvSpPr>
          <p:cNvPr id="3" name="Content Placeholder 2"/>
          <p:cNvSpPr>
            <a:spLocks noGrp="1"/>
          </p:cNvSpPr>
          <p:nvPr>
            <p:ph idx="1"/>
          </p:nvPr>
        </p:nvSpPr>
        <p:spPr/>
        <p:txBody>
          <a:bodyPr/>
          <a:lstStyle/>
          <a:p>
            <a:r>
              <a:rPr lang="en-US" dirty="0"/>
              <a:t>Only expressions containing aggregate operators should appear in the argument of the </a:t>
            </a:r>
            <a:r>
              <a:rPr lang="en-US" b="1" dirty="0">
                <a:latin typeface="Courier New" panose="02070309020205020404" pitchFamily="49" charset="0"/>
                <a:cs typeface="Courier New" panose="02070309020205020404" pitchFamily="49" charset="0"/>
              </a:rPr>
              <a:t>HAVING</a:t>
            </a:r>
            <a:r>
              <a:rPr lang="en-US" dirty="0"/>
              <a:t> clause, because the </a:t>
            </a:r>
            <a:r>
              <a:rPr lang="en-US" b="1" dirty="0">
                <a:latin typeface="Courier New" panose="02070309020205020404" pitchFamily="49" charset="0"/>
                <a:cs typeface="Courier New" panose="02070309020205020404" pitchFamily="49" charset="0"/>
              </a:rPr>
              <a:t>HAVING</a:t>
            </a:r>
            <a:r>
              <a:rPr lang="en-US" dirty="0"/>
              <a:t> clause is applied after aggregation takes place.</a:t>
            </a:r>
          </a:p>
          <a:p>
            <a:r>
              <a:rPr lang="en-GB" dirty="0"/>
              <a:t>The </a:t>
            </a:r>
            <a:r>
              <a:rPr lang="en-GB" b="1" dirty="0">
                <a:latin typeface="Courier New" panose="02070309020205020404" pitchFamily="49" charset="0"/>
                <a:cs typeface="Courier New" panose="02070309020205020404" pitchFamily="49" charset="0"/>
              </a:rPr>
              <a:t>WHERE</a:t>
            </a:r>
            <a:r>
              <a:rPr lang="en-GB" dirty="0"/>
              <a:t> clause is applied before the aggregation takes place.</a:t>
            </a:r>
          </a:p>
          <a:p>
            <a:r>
              <a:rPr lang="en-GB" dirty="0"/>
              <a:t>“</a:t>
            </a:r>
            <a:r>
              <a:rPr lang="en-GB" i="1" dirty="0"/>
              <a:t>Find the name of the departments where the average salary is over 40000.</a:t>
            </a:r>
            <a:r>
              <a:rPr lang="en-GB" dirty="0"/>
              <a:t>”</a:t>
            </a:r>
          </a:p>
          <a:p>
            <a:endParaRPr lang="en-GB" dirty="0"/>
          </a:p>
          <a:p>
            <a:pPr marL="0" indent="0">
              <a:buNone/>
            </a:pPr>
            <a:r>
              <a:rPr lang="en-GB" sz="2000" b="1" dirty="0">
                <a:latin typeface="Courier New" panose="02070309020205020404" pitchFamily="49" charset="0"/>
                <a:ea typeface="Courier" charset="0"/>
                <a:cs typeface="Courier New" panose="02070309020205020404" pitchFamily="49" charset="0"/>
              </a:rPr>
              <a:t>SELECT </a:t>
            </a:r>
            <a:r>
              <a:rPr lang="en-GB" sz="2000" b="1" dirty="0" err="1">
                <a:latin typeface="Courier New" panose="02070309020205020404" pitchFamily="49" charset="0"/>
                <a:ea typeface="Courier" charset="0"/>
                <a:cs typeface="Courier New" panose="02070309020205020404" pitchFamily="49" charset="0"/>
              </a:rPr>
              <a:t>dept_name</a:t>
            </a:r>
            <a:r>
              <a:rPr lang="en-GB" sz="2000" b="1" dirty="0">
                <a:latin typeface="Courier New" panose="02070309020205020404" pitchFamily="49" charset="0"/>
                <a:ea typeface="Courier" charset="0"/>
                <a:cs typeface="Courier New" panose="02070309020205020404" pitchFamily="49" charset="0"/>
              </a:rPr>
              <a:t> FROM employees</a:t>
            </a:r>
          </a:p>
          <a:p>
            <a:pPr marL="0" indent="0">
              <a:buNone/>
            </a:pPr>
            <a:r>
              <a:rPr lang="en-GB" sz="2000" b="1" dirty="0">
                <a:latin typeface="Courier New" panose="02070309020205020404" pitchFamily="49" charset="0"/>
                <a:ea typeface="Courier" charset="0"/>
                <a:cs typeface="Courier New" panose="02070309020205020404" pitchFamily="49" charset="0"/>
              </a:rPr>
              <a:t>  INNER JOIN departments USING(</a:t>
            </a:r>
            <a:r>
              <a:rPr lang="en-GB" sz="2000" b="1" dirty="0" err="1">
                <a:latin typeface="Courier New" panose="02070309020205020404" pitchFamily="49" charset="0"/>
                <a:ea typeface="Courier" charset="0"/>
                <a:cs typeface="Courier New" panose="02070309020205020404" pitchFamily="49" charset="0"/>
              </a:rPr>
              <a:t>dept_no</a:t>
            </a:r>
            <a:r>
              <a:rPr lang="en-GB" sz="2000" b="1" dirty="0">
                <a:latin typeface="Courier New" panose="02070309020205020404" pitchFamily="49" charset="0"/>
                <a:ea typeface="Courier" charset="0"/>
                <a:cs typeface="Courier New" panose="02070309020205020404" pitchFamily="49" charset="0"/>
              </a:rPr>
              <a:t>)</a:t>
            </a:r>
          </a:p>
          <a:p>
            <a:pPr marL="0" indent="0">
              <a:buNone/>
            </a:pPr>
            <a:r>
              <a:rPr lang="en-GB" sz="2000" b="1" dirty="0">
                <a:latin typeface="Courier New" panose="02070309020205020404" pitchFamily="49" charset="0"/>
                <a:ea typeface="Courier" charset="0"/>
                <a:cs typeface="Courier New" panose="02070309020205020404" pitchFamily="49" charset="0"/>
              </a:rPr>
              <a:t>  GROUP BY </a:t>
            </a:r>
            <a:r>
              <a:rPr lang="en-GB" sz="2000" b="1" dirty="0" err="1">
                <a:latin typeface="Courier New" panose="02070309020205020404" pitchFamily="49" charset="0"/>
                <a:ea typeface="Courier" charset="0"/>
                <a:cs typeface="Courier New" panose="02070309020205020404" pitchFamily="49" charset="0"/>
              </a:rPr>
              <a:t>dept_name</a:t>
            </a:r>
            <a:r>
              <a:rPr lang="en-GB" sz="2000" b="1" dirty="0">
                <a:latin typeface="Courier New" panose="02070309020205020404" pitchFamily="49" charset="0"/>
                <a:ea typeface="Courier" charset="0"/>
                <a:cs typeface="Courier New" panose="02070309020205020404" pitchFamily="49" charset="0"/>
              </a:rPr>
              <a:t> HAVING AVG(salary) &gt; 40000;</a:t>
            </a:r>
          </a:p>
        </p:txBody>
      </p:sp>
    </p:spTree>
    <p:extLst>
      <p:ext uri="{BB962C8B-B14F-4D97-AF65-F5344CB8AC3E}">
        <p14:creationId xmlns:p14="http://schemas.microsoft.com/office/powerpoint/2010/main" val="2601434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8574-45F7-524D-92D9-EA1F617258E0}"/>
              </a:ext>
            </a:extLst>
          </p:cNvPr>
          <p:cNvSpPr>
            <a:spLocks noGrp="1"/>
          </p:cNvSpPr>
          <p:nvPr>
            <p:ph type="title"/>
          </p:nvPr>
        </p:nvSpPr>
        <p:spPr/>
        <p:txBody>
          <a:bodyPr/>
          <a:lstStyle/>
          <a:p>
            <a:r>
              <a:rPr lang="en-US" dirty="0"/>
              <a:t>Combining WHERE and HAVING</a:t>
            </a:r>
          </a:p>
        </p:txBody>
      </p:sp>
      <p:sp>
        <p:nvSpPr>
          <p:cNvPr id="3" name="Content Placeholder 2">
            <a:extLst>
              <a:ext uri="{FF2B5EF4-FFF2-40B4-BE49-F238E27FC236}">
                <a16:creationId xmlns:a16="http://schemas.microsoft.com/office/drawing/2014/main" id="{1FEF263A-6C2A-F648-AE16-F8B7AF866977}"/>
              </a:ext>
            </a:extLst>
          </p:cNvPr>
          <p:cNvSpPr>
            <a:spLocks noGrp="1"/>
          </p:cNvSpPr>
          <p:nvPr>
            <p:ph idx="1"/>
          </p:nvPr>
        </p:nvSpPr>
        <p:spPr/>
        <p:txBody>
          <a:bodyPr/>
          <a:lstStyle/>
          <a:p>
            <a:r>
              <a:rPr lang="en-US" i="1" dirty="0"/>
              <a:t>“Find the names of all departments that have an average salary less than 40000 for its employees that are not managers.”</a:t>
            </a:r>
          </a:p>
          <a:p>
            <a:endParaRPr lang="en-US" i="1" dirty="0"/>
          </a:p>
          <a:p>
            <a:pPr marL="0" indent="0">
              <a:buNone/>
            </a:pPr>
            <a:r>
              <a:rPr lang="en-US" b="1" dirty="0">
                <a:latin typeface="Courier New" panose="02070309020205020404" pitchFamily="49" charset="0"/>
                <a:cs typeface="Courier New" panose="02070309020205020404" pitchFamily="49" charset="0"/>
              </a:rPr>
              <a:t>SELECT </a:t>
            </a:r>
            <a:r>
              <a:rPr lang="en-US" b="1" dirty="0" err="1">
                <a:latin typeface="Courier New" panose="02070309020205020404" pitchFamily="49" charset="0"/>
                <a:cs typeface="Courier New" panose="02070309020205020404" pitchFamily="49" charset="0"/>
              </a:rPr>
              <a:t>dept_name</a:t>
            </a:r>
            <a:r>
              <a:rPr lang="en-US" b="1" dirty="0">
                <a:latin typeface="Courier New" panose="02070309020205020404" pitchFamily="49" charset="0"/>
                <a:cs typeface="Courier New" panose="02070309020205020404" pitchFamily="49" charset="0"/>
              </a:rPr>
              <a:t>, AVG(salary)</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FROM departments INNER JOIN employees USING(</a:t>
            </a:r>
            <a:r>
              <a:rPr lang="en-US" b="1" dirty="0" err="1">
                <a:latin typeface="Courier New" panose="02070309020205020404" pitchFamily="49" charset="0"/>
                <a:cs typeface="Courier New" panose="02070309020205020404" pitchFamily="49" charset="0"/>
              </a:rPr>
              <a:t>dept_no</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WHERE job!='Manager’</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GROUP BY </a:t>
            </a:r>
            <a:r>
              <a:rPr lang="en-US" b="1" dirty="0" err="1">
                <a:latin typeface="Courier New" panose="02070309020205020404" pitchFamily="49" charset="0"/>
                <a:cs typeface="Courier New" panose="02070309020205020404" pitchFamily="49" charset="0"/>
              </a:rPr>
              <a:t>dept_no</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HAVING AVG(salary) &lt; 40000;</a:t>
            </a:r>
          </a:p>
          <a:p>
            <a:pPr marL="0" indent="0">
              <a:buNone/>
            </a:pPr>
            <a:endParaRPr lang="en-US" b="1" i="1" dirty="0">
              <a:latin typeface="Courier New" panose="02070309020205020404" pitchFamily="49" charset="0"/>
              <a:cs typeface="Courier New" panose="02070309020205020404" pitchFamily="49" charset="0"/>
            </a:endParaRPr>
          </a:p>
          <a:p>
            <a:pPr marL="0" indent="0">
              <a:buNone/>
            </a:pPr>
            <a:r>
              <a:rPr lang="en-US" b="1" dirty="0">
                <a:latin typeface="Helvetica Neue" panose="02000503000000020004" pitchFamily="2" charset="0"/>
                <a:ea typeface="Helvetica Neue" panose="02000503000000020004" pitchFamily="2" charset="0"/>
                <a:cs typeface="Helvetica Neue" panose="02000503000000020004" pitchFamily="2" charset="0"/>
              </a:rPr>
              <a:t>Note: </a:t>
            </a:r>
            <a:r>
              <a:rPr lang="en-US" dirty="0">
                <a:latin typeface="Helvetica Neue" panose="02000503000000020004" pitchFamily="2" charset="0"/>
                <a:ea typeface="Helvetica Neue" panose="02000503000000020004" pitchFamily="2" charset="0"/>
                <a:cs typeface="Helvetica Neue" panose="02000503000000020004" pitchFamily="2" charset="0"/>
              </a:rPr>
              <a:t>The order of the clauses in the query </a:t>
            </a:r>
            <a:r>
              <a:rPr lang="en-US" b="1" dirty="0">
                <a:latin typeface="Helvetica Neue" panose="02000503000000020004" pitchFamily="2" charset="0"/>
                <a:ea typeface="Helvetica Neue" panose="02000503000000020004" pitchFamily="2" charset="0"/>
                <a:cs typeface="Helvetica Neue" panose="02000503000000020004" pitchFamily="2" charset="0"/>
              </a:rPr>
              <a:t>is important</a:t>
            </a:r>
            <a:r>
              <a:rPr lang="en-US" dirty="0">
                <a:latin typeface="Helvetica Neue" panose="02000503000000020004" pitchFamily="2" charset="0"/>
                <a:ea typeface="Helvetica Neue" panose="02000503000000020004" pitchFamily="2" charset="0"/>
                <a:cs typeface="Helvetica Neue" panose="02000503000000020004" pitchFamily="2" charset="0"/>
              </a:rPr>
              <a:t>. If you (for example) put the </a:t>
            </a:r>
            <a:r>
              <a:rPr lang="en-US" b="1" dirty="0">
                <a:latin typeface="Courier New" panose="02070309020205020404" pitchFamily="49" charset="0"/>
                <a:ea typeface="Helvetica Neue" panose="02000503000000020004" pitchFamily="2" charset="0"/>
                <a:cs typeface="Courier New" panose="02070309020205020404" pitchFamily="49" charset="0"/>
              </a:rPr>
              <a:t>WHERE</a:t>
            </a:r>
            <a:r>
              <a:rPr lang="en-US" dirty="0">
                <a:latin typeface="Helvetica Neue" panose="02000503000000020004" pitchFamily="2" charset="0"/>
                <a:ea typeface="Helvetica Neue" panose="02000503000000020004" pitchFamily="2" charset="0"/>
                <a:cs typeface="Helvetica Neue" panose="02000503000000020004" pitchFamily="2" charset="0"/>
              </a:rPr>
              <a:t> clause after </a:t>
            </a:r>
            <a:r>
              <a:rPr lang="en-US" b="1" dirty="0">
                <a:latin typeface="Courier New" panose="02070309020205020404" pitchFamily="49" charset="0"/>
                <a:ea typeface="Helvetica Neue" panose="02000503000000020004" pitchFamily="2" charset="0"/>
                <a:cs typeface="Courier New" panose="02070309020205020404" pitchFamily="49" charset="0"/>
              </a:rPr>
              <a:t>GROUP BY</a:t>
            </a:r>
            <a:r>
              <a:rPr lang="en-US" dirty="0">
                <a:latin typeface="Helvetica Neue" panose="02000503000000020004" pitchFamily="2" charset="0"/>
                <a:ea typeface="Helvetica Neue" panose="02000503000000020004" pitchFamily="2" charset="0"/>
                <a:cs typeface="Helvetica Neue" panose="02000503000000020004" pitchFamily="2" charset="0"/>
              </a:rPr>
              <a:t>, MySQL will display an error.</a:t>
            </a:r>
            <a:endParaRPr lang="en-US" b="1"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734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Types</a:t>
            </a:r>
          </a:p>
        </p:txBody>
      </p:sp>
      <p:sp>
        <p:nvSpPr>
          <p:cNvPr id="3" name="Content Placeholder 2"/>
          <p:cNvSpPr>
            <a:spLocks noGrp="1"/>
          </p:cNvSpPr>
          <p:nvPr>
            <p:ph idx="1"/>
          </p:nvPr>
        </p:nvSpPr>
        <p:spPr/>
        <p:txBody>
          <a:bodyPr>
            <a:normAutofit/>
          </a:bodyPr>
          <a:lstStyle/>
          <a:p>
            <a:r>
              <a:rPr lang="en-US" dirty="0"/>
              <a:t>It is useful to lean the cartesian product type of join (that we have seen before) when you start learning databases.</a:t>
            </a:r>
          </a:p>
          <a:p>
            <a:r>
              <a:rPr lang="en-US" dirty="0"/>
              <a:t>But generally they are not widely used. Instead, we normally use one of the following types of join:</a:t>
            </a:r>
          </a:p>
          <a:p>
            <a:endParaRPr lang="en-US" dirty="0"/>
          </a:p>
          <a:p>
            <a:r>
              <a:rPr lang="en-US" b="1" dirty="0" err="1">
                <a:latin typeface="Courier New" panose="02070309020205020404" pitchFamily="49" charset="0"/>
                <a:cs typeface="Courier New" panose="02070309020205020404" pitchFamily="49" charset="0"/>
              </a:rPr>
              <a:t>JoinType</a:t>
            </a:r>
            <a:r>
              <a:rPr lang="en-US" dirty="0"/>
              <a:t> describes the way in which the two tables are joined.</a:t>
            </a:r>
          </a:p>
          <a:p>
            <a:endParaRPr lang="en-US" dirty="0"/>
          </a:p>
          <a:p>
            <a:r>
              <a:rPr lang="en-US" dirty="0"/>
              <a:t>The type can be any of following;</a:t>
            </a:r>
          </a:p>
          <a:p>
            <a:pPr lvl="1"/>
            <a:r>
              <a:rPr lang="en-US" b="1" dirty="0">
                <a:latin typeface="Courier New" panose="02070309020205020404" pitchFamily="49" charset="0"/>
                <a:cs typeface="Courier New" panose="02070309020205020404" pitchFamily="49" charset="0"/>
              </a:rPr>
              <a:t>INNER</a:t>
            </a:r>
          </a:p>
          <a:p>
            <a:pPr lvl="1"/>
            <a:r>
              <a:rPr lang="en-US" b="1" dirty="0">
                <a:latin typeface="Courier New" panose="02070309020205020404" pitchFamily="49" charset="0"/>
                <a:cs typeface="Courier New" panose="02070309020205020404" pitchFamily="49" charset="0"/>
              </a:rPr>
              <a:t>RIGHT [ OUTER ] </a:t>
            </a:r>
          </a:p>
          <a:p>
            <a:pPr lvl="1"/>
            <a:r>
              <a:rPr lang="en-US" b="1" dirty="0">
                <a:latin typeface="Courier New" panose="02070309020205020404" pitchFamily="49" charset="0"/>
                <a:cs typeface="Courier New" panose="02070309020205020404" pitchFamily="49" charset="0"/>
              </a:rPr>
              <a:t>LEFT [ OUTER ]</a:t>
            </a:r>
          </a:p>
          <a:p>
            <a:pPr lvl="1"/>
            <a:r>
              <a:rPr lang="en-US" b="1" dirty="0">
                <a:latin typeface="Courier New" panose="02070309020205020404" pitchFamily="49" charset="0"/>
                <a:cs typeface="Courier New" panose="02070309020205020404" pitchFamily="49" charset="0"/>
              </a:rPr>
              <a:t>FULL [ OUTER ]</a:t>
            </a:r>
          </a:p>
          <a:p>
            <a:endParaRPr lang="en-GB" dirty="0"/>
          </a:p>
        </p:txBody>
      </p:sp>
    </p:spTree>
    <p:extLst>
      <p:ext uri="{BB962C8B-B14F-4D97-AF65-F5344CB8AC3E}">
        <p14:creationId xmlns:p14="http://schemas.microsoft.com/office/powerpoint/2010/main" val="385181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3ECB5-556C-D749-8D4A-1CEE6D06B3AA}"/>
              </a:ext>
            </a:extLst>
          </p:cNvPr>
          <p:cNvSpPr>
            <a:spLocks noGrp="1"/>
          </p:cNvSpPr>
          <p:nvPr>
            <p:ph idx="1"/>
          </p:nvPr>
        </p:nvSpPr>
        <p:spPr>
          <a:xfrm>
            <a:off x="1981200" y="533400"/>
            <a:ext cx="8229600" cy="5943600"/>
          </a:xfrm>
        </p:spPr>
        <p:txBody>
          <a:bodyPr>
            <a:normAutofit lnSpcReduction="10000"/>
          </a:bodyPr>
          <a:lstStyle/>
          <a:p>
            <a:pPr marL="0" indent="0">
              <a:buNone/>
            </a:pPr>
            <a:r>
              <a:rPr lang="en-US" sz="2000" b="1" dirty="0" err="1">
                <a:latin typeface="Courier New" panose="02070309020205020404" pitchFamily="49" charset="0"/>
                <a:cs typeface="Courier New" panose="02070309020205020404" pitchFamily="49" charset="0"/>
              </a:rPr>
              <a:t>mysql</a:t>
            </a:r>
            <a:r>
              <a:rPr lang="en-US" sz="2000" b="1" dirty="0">
                <a:latin typeface="Courier New" panose="02070309020205020404" pitchFamily="49" charset="0"/>
                <a:cs typeface="Courier New" panose="02070309020205020404" pitchFamily="49" charset="0"/>
              </a:rPr>
              <a:t>&gt; SELECT * FROM lecturers;</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lecturer_id</a:t>
            </a:r>
            <a:r>
              <a:rPr lang="en-US" sz="2000" b="1" dirty="0">
                <a:latin typeface="Courier New" panose="02070309020205020404" pitchFamily="49" charset="0"/>
                <a:cs typeface="Courier New" panose="02070309020205020404" pitchFamily="49" charset="0"/>
              </a:rPr>
              <a:t> | name             |</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1 | Catherine Mooney |</a:t>
            </a:r>
          </a:p>
          <a:p>
            <a:pPr marL="0" indent="0">
              <a:buNone/>
            </a:pPr>
            <a:r>
              <a:rPr lang="en-US" sz="2000" b="1" dirty="0">
                <a:latin typeface="Courier New" panose="02070309020205020404" pitchFamily="49" charset="0"/>
                <a:cs typeface="Courier New" panose="02070309020205020404" pitchFamily="49" charset="0"/>
              </a:rPr>
              <a:t>|           3 | Brett Becker     |</a:t>
            </a:r>
          </a:p>
          <a:p>
            <a:pPr marL="0" indent="0">
              <a:buNone/>
            </a:pPr>
            <a:r>
              <a:rPr lang="en-US" sz="2000" b="1" dirty="0">
                <a:latin typeface="Courier New" panose="02070309020205020404" pitchFamily="49" charset="0"/>
                <a:cs typeface="Courier New" panose="02070309020205020404" pitchFamily="49" charset="0"/>
              </a:rPr>
              <a:t>|           2 | Shen Wang        |</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err="1">
                <a:latin typeface="Courier New" panose="02070309020205020404" pitchFamily="49" charset="0"/>
                <a:cs typeface="Courier New" panose="02070309020205020404" pitchFamily="49" charset="0"/>
              </a:rPr>
              <a:t>mysql</a:t>
            </a:r>
            <a:r>
              <a:rPr lang="en-US" sz="2000" b="1" dirty="0">
                <a:latin typeface="Courier New" panose="02070309020205020404" pitchFamily="49" charset="0"/>
                <a:cs typeface="Courier New" panose="02070309020205020404" pitchFamily="49" charset="0"/>
              </a:rPr>
              <a:t>&gt; SELECT * FROM modules;</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code      | </a:t>
            </a:r>
            <a:r>
              <a:rPr lang="en-US" sz="2000" b="1" dirty="0" err="1">
                <a:latin typeface="Courier New" panose="02070309020205020404" pitchFamily="49" charset="0"/>
                <a:cs typeface="Courier New" panose="02070309020205020404" pitchFamily="49" charset="0"/>
              </a:rPr>
              <a:t>module_name</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lecturer_id</a:t>
            </a:r>
            <a:r>
              <a:rPr lang="en-US" sz="2000" b="1" dirty="0">
                <a:latin typeface="Courier New" panose="02070309020205020404" pitchFamily="49" charset="0"/>
                <a:cs typeface="Courier New" panose="02070309020205020404" pitchFamily="49" charset="0"/>
              </a:rPr>
              <a:t> |</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COMP4001J | Programming       |           1 |</a:t>
            </a:r>
          </a:p>
          <a:p>
            <a:pPr marL="0" indent="0">
              <a:buNone/>
            </a:pPr>
            <a:r>
              <a:rPr lang="en-US" sz="2000" b="1" dirty="0">
                <a:latin typeface="Courier New" panose="02070309020205020404" pitchFamily="49" charset="0"/>
                <a:cs typeface="Courier New" panose="02070309020205020404" pitchFamily="49" charset="0"/>
              </a:rPr>
              <a:t>| COMP4242J | Big Data          |           2 |</a:t>
            </a:r>
          </a:p>
          <a:p>
            <a:pPr marL="0" indent="0">
              <a:buNone/>
            </a:pPr>
            <a:r>
              <a:rPr lang="en-US" sz="2000" b="1" dirty="0">
                <a:latin typeface="Courier New" panose="02070309020205020404" pitchFamily="49" charset="0"/>
                <a:cs typeface="Courier New" panose="02070309020205020404" pitchFamily="49" charset="0"/>
              </a:rPr>
              <a:t>| COMP4271J | Operating Systems |           2 |</a:t>
            </a:r>
          </a:p>
          <a:p>
            <a:pPr marL="0" indent="0">
              <a:buNone/>
            </a:pPr>
            <a:r>
              <a:rPr lang="en-US" sz="2000" b="1" dirty="0">
                <a:latin typeface="Courier New" panose="02070309020205020404" pitchFamily="49" charset="0"/>
                <a:cs typeface="Courier New" panose="02070309020205020404" pitchFamily="49" charset="0"/>
              </a:rPr>
              <a:t>| COMP4690J | Networks          |           4 |</a:t>
            </a:r>
          </a:p>
          <a:p>
            <a:pPr marL="0" indent="0">
              <a:buNone/>
            </a:pPr>
            <a:r>
              <a:rPr lang="en-US" sz="2000" b="1" dirty="0">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CE487AAA-FFD2-8D49-B7BC-EBD2B437FEA2}"/>
              </a:ext>
            </a:extLst>
          </p:cNvPr>
          <p:cNvSpPr>
            <a:spLocks noGrp="1"/>
          </p:cNvSpPr>
          <p:nvPr>
            <p:ph type="title"/>
          </p:nvPr>
        </p:nvSpPr>
        <p:spPr>
          <a:xfrm>
            <a:off x="7486650" y="952500"/>
            <a:ext cx="3534276" cy="990600"/>
          </a:xfrm>
        </p:spPr>
        <p:txBody>
          <a:bodyPr>
            <a:normAutofit fontScale="90000"/>
          </a:bodyPr>
          <a:lstStyle/>
          <a:p>
            <a:r>
              <a:rPr lang="en-US" dirty="0"/>
              <a:t>Example Tables (from week5.db on Moodle)</a:t>
            </a:r>
          </a:p>
        </p:txBody>
      </p:sp>
    </p:spTree>
    <p:extLst>
      <p:ext uri="{BB962C8B-B14F-4D97-AF65-F5344CB8AC3E}">
        <p14:creationId xmlns:p14="http://schemas.microsoft.com/office/powerpoint/2010/main" val="361301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INNER JOIN</a:t>
            </a:r>
          </a:p>
        </p:txBody>
      </p:sp>
      <p:sp>
        <p:nvSpPr>
          <p:cNvPr id="3" name="Content Placeholder 2"/>
          <p:cNvSpPr>
            <a:spLocks noGrp="1"/>
          </p:cNvSpPr>
          <p:nvPr>
            <p:ph idx="1"/>
          </p:nvPr>
        </p:nvSpPr>
        <p:spPr/>
        <p:txBody>
          <a:bodyPr/>
          <a:lstStyle/>
          <a:p>
            <a:r>
              <a:rPr lang="en-GB" dirty="0"/>
              <a:t>Join two tables together based on some condition.</a:t>
            </a:r>
          </a:p>
          <a:p>
            <a:endParaRPr lang="en-GB" dirty="0"/>
          </a:p>
          <a:p>
            <a:r>
              <a:rPr lang="en-GB" dirty="0"/>
              <a:t>Results are only returned if there is matching results in </a:t>
            </a:r>
            <a:r>
              <a:rPr lang="en-GB" b="1" dirty="0"/>
              <a:t>both</a:t>
            </a:r>
            <a:r>
              <a:rPr lang="en-GB" dirty="0"/>
              <a:t> tables.</a:t>
            </a:r>
          </a:p>
          <a:p>
            <a:endParaRPr lang="en-GB" dirty="0"/>
          </a:p>
          <a:p>
            <a:r>
              <a:rPr lang="en-GB" dirty="0"/>
              <a:t>If there is no match for a row in either table, then the row is not shown.</a:t>
            </a:r>
          </a:p>
        </p:txBody>
      </p:sp>
    </p:spTree>
    <p:extLst>
      <p:ext uri="{BB962C8B-B14F-4D97-AF65-F5344CB8AC3E}">
        <p14:creationId xmlns:p14="http://schemas.microsoft.com/office/powerpoint/2010/main" val="404939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INNER JOIN</a:t>
            </a:r>
          </a:p>
        </p:txBody>
      </p:sp>
      <p:sp>
        <p:nvSpPr>
          <p:cNvPr id="3" name="Content Placeholder 2"/>
          <p:cNvSpPr>
            <a:spLocks noGrp="1"/>
          </p:cNvSpPr>
          <p:nvPr>
            <p:ph idx="1"/>
          </p:nvPr>
        </p:nvSpPr>
        <p:spPr/>
        <p:txBody>
          <a:bodyPr>
            <a:normAutofit/>
          </a:bodyPr>
          <a:lstStyle/>
          <a:p>
            <a:r>
              <a:rPr lang="en-US" dirty="0"/>
              <a:t>"</a:t>
            </a:r>
            <a:r>
              <a:rPr lang="en-US" i="1" dirty="0"/>
              <a:t>Find the details of the lecturers and the modules that they teach</a:t>
            </a:r>
            <a:r>
              <a:rPr lang="en-US" dirty="0"/>
              <a:t>":</a:t>
            </a:r>
          </a:p>
          <a:p>
            <a:endParaRPr lang="en-US" dirty="0"/>
          </a:p>
          <a:p>
            <a:pPr marL="0" indent="0">
              <a:buNone/>
            </a:pPr>
            <a:r>
              <a:rPr lang="en-US" b="1" dirty="0">
                <a:latin typeface="Courier New" panose="02070309020205020404" pitchFamily="49" charset="0"/>
                <a:ea typeface="Courier" charset="0"/>
                <a:cs typeface="Courier New" panose="02070309020205020404" pitchFamily="49" charset="0"/>
              </a:rPr>
              <a:t>SELECT * FROM lecturers AS l</a:t>
            </a:r>
            <a:br>
              <a:rPr lang="en-US" b="1" dirty="0">
                <a:latin typeface="Courier New" panose="02070309020205020404" pitchFamily="49" charset="0"/>
                <a:ea typeface="Courier" charset="0"/>
                <a:cs typeface="Courier New" panose="02070309020205020404" pitchFamily="49" charset="0"/>
              </a:rPr>
            </a:br>
            <a:r>
              <a:rPr lang="en-US" b="1" dirty="0">
                <a:latin typeface="Courier New" panose="02070309020205020404" pitchFamily="49" charset="0"/>
                <a:ea typeface="Courier" charset="0"/>
                <a:cs typeface="Courier New" panose="02070309020205020404" pitchFamily="49" charset="0"/>
              </a:rPr>
              <a:t>   </a:t>
            </a:r>
            <a:r>
              <a:rPr lang="en-US" b="1" dirty="0">
                <a:solidFill>
                  <a:srgbClr val="FF0000"/>
                </a:solidFill>
                <a:latin typeface="Courier New" panose="02070309020205020404" pitchFamily="49" charset="0"/>
                <a:ea typeface="Courier" charset="0"/>
                <a:cs typeface="Courier New" panose="02070309020205020404" pitchFamily="49" charset="0"/>
              </a:rPr>
              <a:t>INNER JOIN </a:t>
            </a:r>
            <a:r>
              <a:rPr lang="en-US" b="1" dirty="0">
                <a:latin typeface="Courier New" panose="02070309020205020404" pitchFamily="49" charset="0"/>
                <a:ea typeface="Courier" charset="0"/>
                <a:cs typeface="Courier New" panose="02070309020205020404" pitchFamily="49" charset="0"/>
              </a:rPr>
              <a:t>modules AS m</a:t>
            </a:r>
            <a:br>
              <a:rPr lang="en-US" b="1" dirty="0">
                <a:latin typeface="Courier New" panose="02070309020205020404" pitchFamily="49" charset="0"/>
                <a:ea typeface="Courier" charset="0"/>
                <a:cs typeface="Courier New" panose="02070309020205020404" pitchFamily="49" charset="0"/>
              </a:rPr>
            </a:br>
            <a:r>
              <a:rPr lang="en-US" b="1" dirty="0">
                <a:latin typeface="Courier New" panose="02070309020205020404" pitchFamily="49" charset="0"/>
                <a:ea typeface="Courier" charset="0"/>
                <a:cs typeface="Courier New" panose="02070309020205020404" pitchFamily="49" charset="0"/>
              </a:rPr>
              <a:t>   ON </a:t>
            </a:r>
            <a:r>
              <a:rPr lang="en-US" b="1" dirty="0" err="1">
                <a:latin typeface="Courier New" panose="02070309020205020404" pitchFamily="49" charset="0"/>
                <a:ea typeface="Courier" charset="0"/>
                <a:cs typeface="Courier New" panose="02070309020205020404" pitchFamily="49" charset="0"/>
              </a:rPr>
              <a:t>l.lecturer_id</a:t>
            </a:r>
            <a:r>
              <a:rPr lang="en-US" b="1" dirty="0">
                <a:latin typeface="Courier New" panose="02070309020205020404" pitchFamily="49" charset="0"/>
                <a:ea typeface="Courier" charset="0"/>
                <a:cs typeface="Courier New" panose="02070309020205020404" pitchFamily="49" charset="0"/>
              </a:rPr>
              <a:t> = </a:t>
            </a:r>
            <a:r>
              <a:rPr lang="en-US" b="1" dirty="0" err="1">
                <a:latin typeface="Courier New" panose="02070309020205020404" pitchFamily="49" charset="0"/>
                <a:ea typeface="Courier" charset="0"/>
                <a:cs typeface="Courier New" panose="02070309020205020404" pitchFamily="49" charset="0"/>
              </a:rPr>
              <a:t>m.lecturer_id</a:t>
            </a:r>
            <a:r>
              <a:rPr lang="en-US" b="1" dirty="0">
                <a:latin typeface="Courier New" panose="02070309020205020404" pitchFamily="49" charset="0"/>
                <a:ea typeface="Courier" charset="0"/>
                <a:cs typeface="Courier New" panose="02070309020205020404" pitchFamily="49" charset="0"/>
              </a:rPr>
              <a:t>;</a:t>
            </a:r>
          </a:p>
          <a:p>
            <a:pPr marL="0" indent="0">
              <a:buNone/>
            </a:pPr>
            <a:endParaRPr lang="en-US" b="1" dirty="0">
              <a:latin typeface="Courier New" panose="02070309020205020404" pitchFamily="49" charset="0"/>
              <a:ea typeface="Courier" charset="0"/>
              <a:cs typeface="Courier New" panose="02070309020205020404" pitchFamily="49" charset="0"/>
            </a:endParaRPr>
          </a:p>
          <a:p>
            <a:pPr marL="0" indent="0">
              <a:buNone/>
            </a:pPr>
            <a:r>
              <a:rPr lang="en-US" dirty="0">
                <a:latin typeface="Helvetica" pitchFamily="2" charset="0"/>
                <a:ea typeface="Courier" charset="0"/>
                <a:cs typeface="Courier New" panose="02070309020205020404" pitchFamily="49" charset="0"/>
              </a:rPr>
              <a:t>This will not show any lecturers that do not teach a module.</a:t>
            </a:r>
          </a:p>
          <a:p>
            <a:pPr marL="0" indent="0">
              <a:buNone/>
            </a:pPr>
            <a:r>
              <a:rPr lang="en-US" dirty="0">
                <a:latin typeface="Helvetica" pitchFamily="2" charset="0"/>
                <a:ea typeface="Courier" charset="0"/>
                <a:cs typeface="Courier New" panose="02070309020205020404" pitchFamily="49" charset="0"/>
              </a:rPr>
              <a:t>This will not show any modules that do not have a matching lecturer in the </a:t>
            </a:r>
            <a:r>
              <a:rPr lang="en-US" b="1" dirty="0">
                <a:latin typeface="Courier New" panose="02070309020205020404" pitchFamily="49" charset="0"/>
                <a:ea typeface="Courier" charset="0"/>
                <a:cs typeface="Courier New" panose="02070309020205020404" pitchFamily="49" charset="0"/>
              </a:rPr>
              <a:t>lecturers</a:t>
            </a:r>
            <a:r>
              <a:rPr lang="en-US" dirty="0">
                <a:latin typeface="Helvetica" pitchFamily="2" charset="0"/>
                <a:ea typeface="Courier" charset="0"/>
                <a:cs typeface="Courier New" panose="02070309020205020404" pitchFamily="49" charset="0"/>
              </a:rPr>
              <a:t> table.</a:t>
            </a:r>
          </a:p>
          <a:p>
            <a:pPr marL="0" indent="0">
              <a:buNone/>
            </a:pPr>
            <a:r>
              <a:rPr lang="en-US" dirty="0">
                <a:latin typeface="Helvetica" pitchFamily="2" charset="0"/>
                <a:ea typeface="Courier" charset="0"/>
                <a:cs typeface="Courier New" panose="02070309020205020404" pitchFamily="49" charset="0"/>
              </a:rPr>
              <a:t>Only rows that match a row in the other table are returned.</a:t>
            </a:r>
          </a:p>
          <a:p>
            <a:endParaRPr lang="en-GB" dirty="0"/>
          </a:p>
          <a:p>
            <a:endParaRPr lang="en-GB" dirty="0"/>
          </a:p>
        </p:txBody>
      </p:sp>
    </p:spTree>
    <p:extLst>
      <p:ext uri="{BB962C8B-B14F-4D97-AF65-F5344CB8AC3E}">
        <p14:creationId xmlns:p14="http://schemas.microsoft.com/office/powerpoint/2010/main" val="117401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JOIN</a:t>
            </a:r>
          </a:p>
        </p:txBody>
      </p:sp>
      <p:sp>
        <p:nvSpPr>
          <p:cNvPr id="3" name="Content Placeholder 2"/>
          <p:cNvSpPr>
            <a:spLocks noGrp="1"/>
          </p:cNvSpPr>
          <p:nvPr>
            <p:ph idx="1"/>
          </p:nvPr>
        </p:nvSpPr>
        <p:spPr/>
        <p:txBody>
          <a:bodyPr/>
          <a:lstStyle/>
          <a:p>
            <a:r>
              <a:rPr lang="en-GB" dirty="0"/>
              <a:t>Join two tables together based on some condition.</a:t>
            </a:r>
          </a:p>
          <a:p>
            <a:endParaRPr lang="en-GB" dirty="0"/>
          </a:p>
          <a:p>
            <a:r>
              <a:rPr lang="en-GB" dirty="0"/>
              <a:t>Results are returned for </a:t>
            </a:r>
            <a:r>
              <a:rPr lang="en-GB" b="1" dirty="0"/>
              <a:t>every row </a:t>
            </a:r>
            <a:r>
              <a:rPr lang="en-GB" dirty="0"/>
              <a:t>in the table on the </a:t>
            </a:r>
            <a:r>
              <a:rPr lang="en-GB" b="1" dirty="0"/>
              <a:t>left</a:t>
            </a:r>
            <a:r>
              <a:rPr lang="en-GB" dirty="0"/>
              <a:t> of the join.</a:t>
            </a:r>
          </a:p>
          <a:p>
            <a:endParaRPr lang="en-GB" dirty="0"/>
          </a:p>
          <a:p>
            <a:r>
              <a:rPr lang="en-GB" dirty="0"/>
              <a:t>If there is no match for a row in the right table, then the columns all show the value </a:t>
            </a:r>
            <a:r>
              <a:rPr lang="en-GB" b="1" dirty="0"/>
              <a:t>NULL</a:t>
            </a:r>
            <a:r>
              <a:rPr lang="en-GB" dirty="0"/>
              <a:t>.</a:t>
            </a:r>
          </a:p>
        </p:txBody>
      </p:sp>
    </p:spTree>
    <p:extLst>
      <p:ext uri="{BB962C8B-B14F-4D97-AF65-F5344CB8AC3E}">
        <p14:creationId xmlns:p14="http://schemas.microsoft.com/office/powerpoint/2010/main" val="328796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JOIN</a:t>
            </a:r>
          </a:p>
        </p:txBody>
      </p:sp>
      <p:sp>
        <p:nvSpPr>
          <p:cNvPr id="3" name="Content Placeholder 2"/>
          <p:cNvSpPr>
            <a:spLocks noGrp="1"/>
          </p:cNvSpPr>
          <p:nvPr>
            <p:ph idx="1"/>
          </p:nvPr>
        </p:nvSpPr>
        <p:spPr/>
        <p:txBody>
          <a:bodyPr>
            <a:normAutofit/>
          </a:bodyPr>
          <a:lstStyle/>
          <a:p>
            <a:r>
              <a:rPr lang="en-US" dirty="0"/>
              <a:t>"</a:t>
            </a:r>
            <a:r>
              <a:rPr lang="en-US" i="1" dirty="0"/>
              <a:t>Find the details of the lecturers and modules, including the lecturers that don't teach any modules</a:t>
            </a:r>
            <a:r>
              <a:rPr lang="en-US" dirty="0"/>
              <a:t>": </a:t>
            </a:r>
          </a:p>
          <a:p>
            <a:endParaRPr lang="en-US" dirty="0"/>
          </a:p>
          <a:p>
            <a:pPr marL="0" indent="0">
              <a:buNone/>
            </a:pPr>
            <a:r>
              <a:rPr lang="en-US" b="1" dirty="0">
                <a:latin typeface="Courier New" panose="02070309020205020404" pitchFamily="49" charset="0"/>
                <a:ea typeface="Courier" charset="0"/>
                <a:cs typeface="Courier New" panose="02070309020205020404" pitchFamily="49" charset="0"/>
              </a:rPr>
              <a:t>SELECT * FROM lecturers AS l</a:t>
            </a:r>
            <a:br>
              <a:rPr lang="en-US" b="1" dirty="0">
                <a:latin typeface="Courier New" panose="02070309020205020404" pitchFamily="49" charset="0"/>
                <a:ea typeface="Courier" charset="0"/>
                <a:cs typeface="Courier New" panose="02070309020205020404" pitchFamily="49" charset="0"/>
              </a:rPr>
            </a:br>
            <a:r>
              <a:rPr lang="en-US" b="1" dirty="0">
                <a:latin typeface="Courier New" panose="02070309020205020404" pitchFamily="49" charset="0"/>
                <a:ea typeface="Courier" charset="0"/>
                <a:cs typeface="Courier New" panose="02070309020205020404" pitchFamily="49" charset="0"/>
              </a:rPr>
              <a:t>   </a:t>
            </a:r>
            <a:r>
              <a:rPr lang="en-US" b="1" dirty="0">
                <a:solidFill>
                  <a:srgbClr val="FF0000"/>
                </a:solidFill>
                <a:latin typeface="Courier New" panose="02070309020205020404" pitchFamily="49" charset="0"/>
                <a:ea typeface="Courier" charset="0"/>
                <a:cs typeface="Courier New" panose="02070309020205020404" pitchFamily="49" charset="0"/>
              </a:rPr>
              <a:t>LEFT JOIN </a:t>
            </a:r>
            <a:r>
              <a:rPr lang="en-US" b="1" dirty="0">
                <a:latin typeface="Courier New" panose="02070309020205020404" pitchFamily="49" charset="0"/>
                <a:ea typeface="Courier" charset="0"/>
                <a:cs typeface="Courier New" panose="02070309020205020404" pitchFamily="49" charset="0"/>
              </a:rPr>
              <a:t>modules AS m</a:t>
            </a:r>
            <a:br>
              <a:rPr lang="en-US" b="1" dirty="0">
                <a:latin typeface="Courier New" panose="02070309020205020404" pitchFamily="49" charset="0"/>
                <a:ea typeface="Courier" charset="0"/>
                <a:cs typeface="Courier New" panose="02070309020205020404" pitchFamily="49" charset="0"/>
              </a:rPr>
            </a:br>
            <a:r>
              <a:rPr lang="en-US" b="1" dirty="0">
                <a:latin typeface="Courier New" panose="02070309020205020404" pitchFamily="49" charset="0"/>
                <a:ea typeface="Courier" charset="0"/>
                <a:cs typeface="Courier New" panose="02070309020205020404" pitchFamily="49" charset="0"/>
              </a:rPr>
              <a:t>   ON </a:t>
            </a:r>
            <a:r>
              <a:rPr lang="en-US" b="1" dirty="0" err="1">
                <a:latin typeface="Courier New" panose="02070309020205020404" pitchFamily="49" charset="0"/>
                <a:ea typeface="Courier" charset="0"/>
                <a:cs typeface="Courier New" panose="02070309020205020404" pitchFamily="49" charset="0"/>
              </a:rPr>
              <a:t>l.lecturer_id</a:t>
            </a:r>
            <a:r>
              <a:rPr lang="en-US" b="1" dirty="0">
                <a:latin typeface="Courier New" panose="02070309020205020404" pitchFamily="49" charset="0"/>
                <a:ea typeface="Courier" charset="0"/>
                <a:cs typeface="Courier New" panose="02070309020205020404" pitchFamily="49" charset="0"/>
              </a:rPr>
              <a:t> = </a:t>
            </a:r>
            <a:r>
              <a:rPr lang="en-US" b="1" dirty="0" err="1">
                <a:latin typeface="Courier New" panose="02070309020205020404" pitchFamily="49" charset="0"/>
                <a:ea typeface="Courier" charset="0"/>
                <a:cs typeface="Courier New" panose="02070309020205020404" pitchFamily="49" charset="0"/>
              </a:rPr>
              <a:t>m.lecturer_id</a:t>
            </a:r>
            <a:r>
              <a:rPr lang="en-US" b="1" dirty="0">
                <a:latin typeface="Courier New" panose="02070309020205020404" pitchFamily="49" charset="0"/>
                <a:ea typeface="Courier" charset="0"/>
                <a:cs typeface="Courier New" panose="02070309020205020404" pitchFamily="49" charset="0"/>
              </a:rPr>
              <a:t>;</a:t>
            </a:r>
          </a:p>
          <a:p>
            <a:pPr marL="0" indent="0">
              <a:buNone/>
            </a:pPr>
            <a:endParaRPr lang="en-US" b="1" dirty="0">
              <a:latin typeface="Courier New" panose="02070309020205020404" pitchFamily="49" charset="0"/>
              <a:ea typeface="Courier" charset="0"/>
              <a:cs typeface="Courier New" panose="02070309020205020404" pitchFamily="49" charset="0"/>
            </a:endParaRPr>
          </a:p>
          <a:p>
            <a:pPr marL="0" indent="0">
              <a:buNone/>
            </a:pPr>
            <a:r>
              <a:rPr lang="en-US" b="1" dirty="0">
                <a:latin typeface="Helvetica" pitchFamily="2" charset="0"/>
                <a:ea typeface="Courier" charset="0"/>
                <a:cs typeface="Courier New" panose="02070309020205020404" pitchFamily="49" charset="0"/>
              </a:rPr>
              <a:t>Note:</a:t>
            </a:r>
            <a:r>
              <a:rPr lang="en-US" dirty="0">
                <a:latin typeface="Helvetica" pitchFamily="2" charset="0"/>
                <a:ea typeface="Courier" charset="0"/>
                <a:cs typeface="Courier New" panose="02070309020205020404" pitchFamily="49" charset="0"/>
              </a:rPr>
              <a:t> Here, all lecturers are shown. If they do not teach any module (i.e. their </a:t>
            </a:r>
            <a:r>
              <a:rPr lang="en-US" b="1" dirty="0" err="1">
                <a:latin typeface="Courier New" panose="02070309020205020404" pitchFamily="49" charset="0"/>
                <a:ea typeface="Courier" charset="0"/>
                <a:cs typeface="Courier New" panose="02070309020205020404" pitchFamily="49" charset="0"/>
              </a:rPr>
              <a:t>lecturer_id</a:t>
            </a:r>
            <a:r>
              <a:rPr lang="en-US" dirty="0">
                <a:latin typeface="Helvetica" pitchFamily="2" charset="0"/>
                <a:ea typeface="Courier" charset="0"/>
                <a:cs typeface="Courier New" panose="02070309020205020404" pitchFamily="49" charset="0"/>
              </a:rPr>
              <a:t> is not contained in any row in the </a:t>
            </a:r>
            <a:r>
              <a:rPr lang="en-US" b="1" dirty="0">
                <a:latin typeface="Courier New" panose="02070309020205020404" pitchFamily="49" charset="0"/>
                <a:ea typeface="Courier" charset="0"/>
                <a:cs typeface="Courier New" panose="02070309020205020404" pitchFamily="49" charset="0"/>
              </a:rPr>
              <a:t>modules</a:t>
            </a:r>
            <a:r>
              <a:rPr lang="en-US" dirty="0">
                <a:latin typeface="Helvetica" pitchFamily="2" charset="0"/>
                <a:ea typeface="Courier" charset="0"/>
                <a:cs typeface="Courier New" panose="02070309020205020404" pitchFamily="49" charset="0"/>
              </a:rPr>
              <a:t> table) then there will be </a:t>
            </a:r>
            <a:r>
              <a:rPr lang="en-US" b="1" dirty="0">
                <a:latin typeface="Courier New" panose="02070309020205020404" pitchFamily="49" charset="0"/>
                <a:ea typeface="Courier" charset="0"/>
                <a:cs typeface="Courier New" panose="02070309020205020404" pitchFamily="49" charset="0"/>
              </a:rPr>
              <a:t>NULL</a:t>
            </a:r>
            <a:r>
              <a:rPr lang="en-US" dirty="0">
                <a:latin typeface="Helvetica" pitchFamily="2" charset="0"/>
                <a:ea typeface="Courier" charset="0"/>
                <a:cs typeface="Courier New" panose="02070309020205020404" pitchFamily="49" charset="0"/>
              </a:rPr>
              <a:t> values in the columns taken from the </a:t>
            </a:r>
            <a:r>
              <a:rPr lang="en-US" b="1" dirty="0">
                <a:latin typeface="Courier New" panose="02070309020205020404" pitchFamily="49" charset="0"/>
                <a:ea typeface="Courier" charset="0"/>
                <a:cs typeface="Courier New" panose="02070309020205020404" pitchFamily="49" charset="0"/>
              </a:rPr>
              <a:t>modules</a:t>
            </a:r>
            <a:r>
              <a:rPr lang="en-US" dirty="0">
                <a:latin typeface="Helvetica" pitchFamily="2" charset="0"/>
                <a:ea typeface="Courier" charset="0"/>
                <a:cs typeface="Courier New" panose="02070309020205020404" pitchFamily="49" charset="0"/>
              </a:rPr>
              <a:t> table.</a:t>
            </a:r>
          </a:p>
        </p:txBody>
      </p:sp>
    </p:spTree>
    <p:extLst>
      <p:ext uri="{BB962C8B-B14F-4D97-AF65-F5344CB8AC3E}">
        <p14:creationId xmlns:p14="http://schemas.microsoft.com/office/powerpoint/2010/main" val="197016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SA2">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DSA2" id="{854AFD2A-31DE-2140-8F60-82B309C98DC6}" vid="{44D31A6B-0120-2746-9E5F-B0EDA153E2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DSA2</Template>
  <TotalTime>9221</TotalTime>
  <Words>3651</Words>
  <Application>Microsoft Macintosh PowerPoint</Application>
  <PresentationFormat>Widescreen</PresentationFormat>
  <Paragraphs>560</Paragraphs>
  <Slides>34</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vt:lpstr>
      <vt:lpstr>Courier New</vt:lpstr>
      <vt:lpstr>Gill Sans</vt:lpstr>
      <vt:lpstr>Helvetica</vt:lpstr>
      <vt:lpstr>Helvetica Neue</vt:lpstr>
      <vt:lpstr>DSA2</vt:lpstr>
      <vt:lpstr>Lecture 5: Structured QUERY LANGUAGE (SQL) 3</vt:lpstr>
      <vt:lpstr>Joining Tables</vt:lpstr>
      <vt:lpstr>Joining Tables</vt:lpstr>
      <vt:lpstr>Join Types</vt:lpstr>
      <vt:lpstr>Example Tables (from week5.db on Moodle)</vt:lpstr>
      <vt:lpstr>INNER JOIN</vt:lpstr>
      <vt:lpstr>INNER JOIN</vt:lpstr>
      <vt:lpstr>LEFT JOIN</vt:lpstr>
      <vt:lpstr>LEFT JOIN</vt:lpstr>
      <vt:lpstr>RIGHT JOIN</vt:lpstr>
      <vt:lpstr>RIGHT JOIN</vt:lpstr>
      <vt:lpstr>FULL JOIN</vt:lpstr>
      <vt:lpstr>FULL JOIN</vt:lpstr>
      <vt:lpstr>USING: a shorter way to join</vt:lpstr>
      <vt:lpstr>Using LEFT JOIN to find relationships that aren’t there.</vt:lpstr>
      <vt:lpstr>Ordering Data</vt:lpstr>
      <vt:lpstr>ORDER BY</vt:lpstr>
      <vt:lpstr>ORDER BY</vt:lpstr>
      <vt:lpstr>Limiting the number of rows</vt:lpstr>
      <vt:lpstr>Limiting the number of rows</vt:lpstr>
      <vt:lpstr>Limiting the number of rows</vt:lpstr>
      <vt:lpstr>Aggregate Queries</vt:lpstr>
      <vt:lpstr>Aggregate queries</vt:lpstr>
      <vt:lpstr>COUNT (count values/rows)</vt:lpstr>
      <vt:lpstr>MAX and MIN</vt:lpstr>
      <vt:lpstr>SUM and AVG</vt:lpstr>
      <vt:lpstr>Aggregate queries with joins</vt:lpstr>
      <vt:lpstr>Aggregate queries and target list</vt:lpstr>
      <vt:lpstr>Grouping Data</vt:lpstr>
      <vt:lpstr>Grouping data (GROUP BY)</vt:lpstr>
      <vt:lpstr>Group predicates</vt:lpstr>
      <vt:lpstr>GROUP BY – How it works</vt:lpstr>
      <vt:lpstr>WHERE or HAVING?</vt:lpstr>
      <vt:lpstr>Combining WHERE and HAVING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Lillis</dc:creator>
  <cp:lastModifiedBy>David Lillis</cp:lastModifiedBy>
  <cp:revision>14</cp:revision>
  <dcterms:created xsi:type="dcterms:W3CDTF">2019-03-10T11:35:29Z</dcterms:created>
  <dcterms:modified xsi:type="dcterms:W3CDTF">2019-03-18T01:41:38Z</dcterms:modified>
</cp:coreProperties>
</file>