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sldIdLst>
    <p:sldId id="312" r:id="rId2"/>
    <p:sldId id="380" r:id="rId3"/>
    <p:sldId id="381" r:id="rId4"/>
    <p:sldId id="375" r:id="rId5"/>
    <p:sldId id="297" r:id="rId6"/>
    <p:sldId id="376" r:id="rId7"/>
    <p:sldId id="377" r:id="rId8"/>
    <p:sldId id="298" r:id="rId9"/>
    <p:sldId id="378" r:id="rId10"/>
    <p:sldId id="379" r:id="rId11"/>
    <p:sldId id="299" r:id="rId12"/>
    <p:sldId id="393" r:id="rId13"/>
    <p:sldId id="394" r:id="rId14"/>
    <p:sldId id="310" r:id="rId15"/>
    <p:sldId id="368" r:id="rId16"/>
    <p:sldId id="264" r:id="rId17"/>
    <p:sldId id="317" r:id="rId18"/>
    <p:sldId id="320" r:id="rId19"/>
    <p:sldId id="265" r:id="rId20"/>
    <p:sldId id="267" r:id="rId21"/>
    <p:sldId id="268" r:id="rId22"/>
    <p:sldId id="322" r:id="rId23"/>
    <p:sldId id="383" r:id="rId24"/>
    <p:sldId id="311" r:id="rId25"/>
    <p:sldId id="275" r:id="rId26"/>
    <p:sldId id="276" r:id="rId27"/>
    <p:sldId id="382" r:id="rId28"/>
    <p:sldId id="39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e Lillis" initials="D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64279"/>
  </p:normalViewPr>
  <p:slideViewPr>
    <p:cSldViewPr snapToGrid="0" snapToObjects="1">
      <p:cViewPr varScale="1">
        <p:scale>
          <a:sx n="112" d="100"/>
          <a:sy n="112" d="100"/>
        </p:scale>
        <p:origin x="39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B7BE3-FC74-AC4F-B4EE-9A7649065D6B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74326-1CE4-CB47-83A7-5AB4C70C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0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/>
              <a:t>mysql</a:t>
            </a:r>
            <a:r>
              <a:rPr lang="en-IE" dirty="0"/>
              <a:t>&gt; SELECT * FROM majors;</a:t>
            </a:r>
          </a:p>
          <a:p>
            <a:r>
              <a:rPr lang="en-IE" dirty="0"/>
              <a:t>+----------+------------+</a:t>
            </a:r>
          </a:p>
          <a:p>
            <a:r>
              <a:rPr lang="en-IE" dirty="0"/>
              <a:t>| </a:t>
            </a:r>
            <a:r>
              <a:rPr lang="en-IE" dirty="0" err="1"/>
              <a:t>major_id</a:t>
            </a:r>
            <a:r>
              <a:rPr lang="en-IE" dirty="0"/>
              <a:t> | </a:t>
            </a:r>
            <a:r>
              <a:rPr lang="en-IE" dirty="0" err="1"/>
              <a:t>major_name</a:t>
            </a:r>
            <a:r>
              <a:rPr lang="en-IE" dirty="0"/>
              <a:t> |</a:t>
            </a:r>
          </a:p>
          <a:p>
            <a:r>
              <a:rPr lang="en-IE" dirty="0"/>
              <a:t>+----------+------------+</a:t>
            </a:r>
          </a:p>
          <a:p>
            <a:r>
              <a:rPr lang="en-IE" dirty="0"/>
              <a:t>|        1 | Software   |</a:t>
            </a:r>
          </a:p>
          <a:p>
            <a:r>
              <a:rPr lang="en-IE" dirty="0"/>
              <a:t>|        2 | IoT        |</a:t>
            </a:r>
          </a:p>
          <a:p>
            <a:r>
              <a:rPr lang="en-IE" dirty="0"/>
              <a:t>|        3 | Finance    |</a:t>
            </a:r>
          </a:p>
          <a:p>
            <a:r>
              <a:rPr lang="en-IE" dirty="0"/>
              <a:t>+----------+------------+</a:t>
            </a:r>
          </a:p>
          <a:p>
            <a:r>
              <a:rPr lang="en-IE" dirty="0"/>
              <a:t>3 rows in set (0.00 sec)</a:t>
            </a:r>
          </a:p>
          <a:p>
            <a:endParaRPr lang="en-IE" dirty="0"/>
          </a:p>
          <a:p>
            <a:r>
              <a:rPr lang="en-IE" dirty="0" err="1"/>
              <a:t>mysql</a:t>
            </a:r>
            <a:r>
              <a:rPr lang="en-IE" dirty="0"/>
              <a:t>&gt; INSERT INTO students VALUES(‘12145361', 'David Lillis', 4);</a:t>
            </a:r>
          </a:p>
          <a:p>
            <a:r>
              <a:rPr lang="en-IE" dirty="0"/>
              <a:t>ERROR 1216 (23000): Cannot add or update a child row: a foreign key constraint fails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74326-1CE4-CB47-83A7-5AB4C70CBA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96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&gt; SELECT * FROM managers;</a:t>
            </a:r>
          </a:p>
          <a:p>
            <a:r>
              <a:rPr lang="en-US" dirty="0"/>
              <a:t>+--------+------------------+---------+--------+---------+------------+</a:t>
            </a:r>
          </a:p>
          <a:p>
            <a:r>
              <a:rPr lang="en-US" dirty="0"/>
              <a:t>| </a:t>
            </a:r>
            <a:r>
              <a:rPr lang="en-US" dirty="0" err="1"/>
              <a:t>emp_no</a:t>
            </a:r>
            <a:r>
              <a:rPr lang="en-US" dirty="0"/>
              <a:t> | name             | job     | salary | </a:t>
            </a:r>
            <a:r>
              <a:rPr lang="en-US" dirty="0" err="1"/>
              <a:t>dept_no</a:t>
            </a:r>
            <a:r>
              <a:rPr lang="en-US" dirty="0"/>
              <a:t> | </a:t>
            </a:r>
            <a:r>
              <a:rPr lang="en-US" dirty="0" err="1"/>
              <a:t>join_date</a:t>
            </a:r>
            <a:r>
              <a:rPr lang="en-US" dirty="0"/>
              <a:t>  |</a:t>
            </a:r>
          </a:p>
          <a:p>
            <a:r>
              <a:rPr lang="en-US" dirty="0"/>
              <a:t>+--------+------------------+---------+--------+---------+------------+</a:t>
            </a:r>
          </a:p>
          <a:p>
            <a:r>
              <a:rPr lang="en-US" dirty="0"/>
              <a:t>| 4567   | Jamie </a:t>
            </a:r>
            <a:r>
              <a:rPr lang="en-US" dirty="0" err="1"/>
              <a:t>Heaslip</a:t>
            </a:r>
            <a:r>
              <a:rPr lang="en-US" dirty="0"/>
              <a:t>    | Manager |  47000 | 10      | 2004-10-21 |</a:t>
            </a:r>
          </a:p>
          <a:p>
            <a:r>
              <a:rPr lang="en-US" dirty="0"/>
              <a:t>| 1899   | Brian O'Driscoll | Manager |  45000 | 20      | 1998-02-27 |</a:t>
            </a:r>
          </a:p>
          <a:p>
            <a:r>
              <a:rPr lang="en-US" dirty="0"/>
              <a:t>| 1345   | Ronan O'Gara     | Manager |  29000 | 30      | 2018-12-25 |</a:t>
            </a:r>
          </a:p>
          <a:p>
            <a:r>
              <a:rPr lang="en-US" dirty="0"/>
              <a:t>+--------+------------------+---------+--------+---------+------------+</a:t>
            </a:r>
          </a:p>
          <a:p>
            <a:r>
              <a:rPr lang="en-US" dirty="0"/>
              <a:t>3 rows in set (0.00 sec)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 UPDATE employees SET salary=30000 WHERE </a:t>
            </a:r>
            <a:r>
              <a:rPr lang="en-US" dirty="0" err="1"/>
              <a:t>emp_no</a:t>
            </a:r>
            <a:r>
              <a:rPr lang="en-US" dirty="0"/>
              <a:t>=1345;</a:t>
            </a:r>
          </a:p>
          <a:p>
            <a:r>
              <a:rPr lang="en-US" dirty="0"/>
              <a:t>Query OK, 1 row affected (0.00 sec)</a:t>
            </a:r>
          </a:p>
          <a:p>
            <a:r>
              <a:rPr lang="en-US" dirty="0"/>
              <a:t>Rows matched: 1  Changed: 1  Warnings: 0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 SELECT * FROM managers;</a:t>
            </a:r>
          </a:p>
          <a:p>
            <a:r>
              <a:rPr lang="en-US" dirty="0"/>
              <a:t>+--------+------------------+---------+--------+---------+------------+</a:t>
            </a:r>
          </a:p>
          <a:p>
            <a:r>
              <a:rPr lang="en-US" dirty="0"/>
              <a:t>| </a:t>
            </a:r>
            <a:r>
              <a:rPr lang="en-US" dirty="0" err="1"/>
              <a:t>emp_no</a:t>
            </a:r>
            <a:r>
              <a:rPr lang="en-US" dirty="0"/>
              <a:t> | name             | job     | salary | </a:t>
            </a:r>
            <a:r>
              <a:rPr lang="en-US" dirty="0" err="1"/>
              <a:t>dept_no</a:t>
            </a:r>
            <a:r>
              <a:rPr lang="en-US" dirty="0"/>
              <a:t> | </a:t>
            </a:r>
            <a:r>
              <a:rPr lang="en-US" dirty="0" err="1"/>
              <a:t>join_date</a:t>
            </a:r>
            <a:r>
              <a:rPr lang="en-US" dirty="0"/>
              <a:t>  |</a:t>
            </a:r>
          </a:p>
          <a:p>
            <a:r>
              <a:rPr lang="en-US" dirty="0"/>
              <a:t>+--------+------------------+---------+--------+---------+------------+</a:t>
            </a:r>
          </a:p>
          <a:p>
            <a:r>
              <a:rPr lang="en-US" dirty="0"/>
              <a:t>| 4567   | Jamie </a:t>
            </a:r>
            <a:r>
              <a:rPr lang="en-US" dirty="0" err="1"/>
              <a:t>Heaslip</a:t>
            </a:r>
            <a:r>
              <a:rPr lang="en-US" dirty="0"/>
              <a:t>    | Manager |  47000 | 10      | 2004-10-21 |</a:t>
            </a:r>
          </a:p>
          <a:p>
            <a:r>
              <a:rPr lang="en-US" dirty="0"/>
              <a:t>| 1899   | Brian O'Driscoll | Manager |  45000 | 20      | 1998-02-27 |</a:t>
            </a:r>
          </a:p>
          <a:p>
            <a:r>
              <a:rPr lang="en-US" dirty="0"/>
              <a:t>| 1345   | Ronan O'Gara     | Manager |  30000 | 30      | 2018-12-25 |</a:t>
            </a:r>
          </a:p>
          <a:p>
            <a:r>
              <a:rPr lang="en-US" dirty="0"/>
              <a:t>+--------+------------------+---------+--------+---------+------------+</a:t>
            </a:r>
          </a:p>
          <a:p>
            <a:r>
              <a:rPr lang="en-US" dirty="0"/>
              <a:t>3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74326-1CE4-CB47-83A7-5AB4C70CBA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2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&gt; DESC students;</a:t>
            </a:r>
          </a:p>
          <a:p>
            <a:r>
              <a:rPr lang="en-US" dirty="0"/>
              <a:t>+--------------+-------------+------+-----+---------+-------+</a:t>
            </a:r>
          </a:p>
          <a:p>
            <a:r>
              <a:rPr lang="en-US" dirty="0"/>
              <a:t>| Field        | Type        | Null | Key | Default | Extra |</a:t>
            </a:r>
          </a:p>
          <a:p>
            <a:r>
              <a:rPr lang="en-US" dirty="0"/>
              <a:t>+--------------+-------------+------+-----+---------+-------+</a:t>
            </a:r>
          </a:p>
          <a:p>
            <a:r>
              <a:rPr lang="en-US" dirty="0"/>
              <a:t>| </a:t>
            </a:r>
            <a:r>
              <a:rPr lang="en-US" dirty="0" err="1"/>
              <a:t>student_id</a:t>
            </a:r>
            <a:r>
              <a:rPr lang="en-US" dirty="0"/>
              <a:t>   | char(8)     | NO   | PRI | NULL    |       |</a:t>
            </a:r>
          </a:p>
          <a:p>
            <a:r>
              <a:rPr lang="en-US" dirty="0"/>
              <a:t>| </a:t>
            </a:r>
            <a:r>
              <a:rPr lang="en-US" dirty="0" err="1"/>
              <a:t>student_name</a:t>
            </a:r>
            <a:r>
              <a:rPr lang="en-US" dirty="0"/>
              <a:t> | varchar(30) | YES  |     | NULL    |       |</a:t>
            </a:r>
          </a:p>
          <a:p>
            <a:r>
              <a:rPr lang="en-US" dirty="0"/>
              <a:t>| </a:t>
            </a:r>
            <a:r>
              <a:rPr lang="en-US" dirty="0" err="1"/>
              <a:t>major_id</a:t>
            </a:r>
            <a:r>
              <a:rPr lang="en-US" dirty="0"/>
              <a:t>     | </a:t>
            </a:r>
            <a:r>
              <a:rPr lang="en-US" dirty="0" err="1"/>
              <a:t>int</a:t>
            </a:r>
            <a:r>
              <a:rPr lang="en-US" dirty="0"/>
              <a:t>(11)     | YES  | MUL | NULL    |       |</a:t>
            </a:r>
          </a:p>
          <a:p>
            <a:r>
              <a:rPr lang="en-US" dirty="0"/>
              <a:t>+--------------+-------------+------+-----+---------+-------+</a:t>
            </a:r>
          </a:p>
          <a:p>
            <a:r>
              <a:rPr lang="en-US" dirty="0"/>
              <a:t>3 rows in set (0.01 sec)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 SHOW CREATE TABLE students;</a:t>
            </a:r>
          </a:p>
          <a:p>
            <a:r>
              <a:rPr lang="en-US" dirty="0"/>
              <a:t>+----------+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+</a:t>
            </a:r>
          </a:p>
          <a:p>
            <a:r>
              <a:rPr lang="en-US" dirty="0"/>
              <a:t>| Table    | Create Table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|</a:t>
            </a:r>
          </a:p>
          <a:p>
            <a:r>
              <a:rPr lang="en-US" dirty="0"/>
              <a:t>+----------+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+</a:t>
            </a:r>
          </a:p>
          <a:p>
            <a:r>
              <a:rPr lang="en-US" dirty="0"/>
              <a:t>| students | CREATE TABLE `students` (</a:t>
            </a:r>
          </a:p>
          <a:p>
            <a:r>
              <a:rPr lang="en-US" dirty="0"/>
              <a:t>  `</a:t>
            </a:r>
            <a:r>
              <a:rPr lang="en-US" dirty="0" err="1"/>
              <a:t>student_id</a:t>
            </a:r>
            <a:r>
              <a:rPr lang="en-US" dirty="0"/>
              <a:t>` char(8) NOT NULL,</a:t>
            </a:r>
          </a:p>
          <a:p>
            <a:r>
              <a:rPr lang="en-US" dirty="0"/>
              <a:t>  `</a:t>
            </a:r>
            <a:r>
              <a:rPr lang="en-US" dirty="0" err="1"/>
              <a:t>student_name</a:t>
            </a:r>
            <a:r>
              <a:rPr lang="en-US" dirty="0"/>
              <a:t>` varchar(30) DEFAULT NULL,</a:t>
            </a:r>
          </a:p>
          <a:p>
            <a:r>
              <a:rPr lang="en-US" dirty="0"/>
              <a:t>  `</a:t>
            </a:r>
            <a:r>
              <a:rPr lang="en-US" dirty="0" err="1"/>
              <a:t>major_id</a:t>
            </a:r>
            <a:r>
              <a:rPr lang="en-US" dirty="0"/>
              <a:t>` </a:t>
            </a:r>
            <a:r>
              <a:rPr lang="en-US" dirty="0" err="1"/>
              <a:t>int</a:t>
            </a:r>
            <a:r>
              <a:rPr lang="en-US" dirty="0"/>
              <a:t>(11) DEFAULT NULL,</a:t>
            </a:r>
          </a:p>
          <a:p>
            <a:r>
              <a:rPr lang="en-US" dirty="0"/>
              <a:t>  PRIMARY KEY (`</a:t>
            </a:r>
            <a:r>
              <a:rPr lang="en-US" dirty="0" err="1"/>
              <a:t>student_id</a:t>
            </a:r>
            <a:r>
              <a:rPr lang="en-US" dirty="0"/>
              <a:t>`),</a:t>
            </a:r>
          </a:p>
          <a:p>
            <a:r>
              <a:rPr lang="en-US" dirty="0"/>
              <a:t>  KEY `</a:t>
            </a:r>
            <a:r>
              <a:rPr lang="en-US" dirty="0" err="1"/>
              <a:t>major_id</a:t>
            </a:r>
            <a:r>
              <a:rPr lang="en-US" dirty="0"/>
              <a:t>` (`</a:t>
            </a:r>
            <a:r>
              <a:rPr lang="en-US" dirty="0" err="1"/>
              <a:t>major_id</a:t>
            </a:r>
            <a:r>
              <a:rPr lang="en-US" dirty="0"/>
              <a:t>`),</a:t>
            </a:r>
          </a:p>
          <a:p>
            <a:r>
              <a:rPr lang="en-US" dirty="0"/>
              <a:t>  CONSTRAINT `students_ibfk_1` FOREIGN KEY (`</a:t>
            </a:r>
            <a:r>
              <a:rPr lang="en-US" dirty="0" err="1"/>
              <a:t>major_id</a:t>
            </a:r>
            <a:r>
              <a:rPr lang="en-US" dirty="0"/>
              <a:t>`) REFERENCES `majors` (`</a:t>
            </a:r>
            <a:r>
              <a:rPr lang="en-US" dirty="0" err="1"/>
              <a:t>major_id</a:t>
            </a:r>
            <a:r>
              <a:rPr lang="en-US" dirty="0"/>
              <a:t>`) ON DELETE SET NULL ON UPDATE SET NULL</a:t>
            </a:r>
          </a:p>
          <a:p>
            <a:r>
              <a:rPr lang="en-US" dirty="0"/>
              <a:t>) ENGINE=</a:t>
            </a:r>
            <a:r>
              <a:rPr lang="en-US" dirty="0" err="1"/>
              <a:t>InnoDB</a:t>
            </a:r>
            <a:r>
              <a:rPr lang="en-US" dirty="0"/>
              <a:t> DEFAULT CHARSET=utf8mb4 COLLATE=utf8mb4_0900_ai_ci |</a:t>
            </a:r>
          </a:p>
          <a:p>
            <a:r>
              <a:rPr lang="en-US" dirty="0"/>
              <a:t>+----------+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+</a:t>
            </a:r>
          </a:p>
          <a:p>
            <a:r>
              <a:rPr lang="en-US" dirty="0"/>
              <a:t>1 row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74326-1CE4-CB47-83A7-5AB4C70CBA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86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to “What are the effects here?”</a:t>
            </a:r>
          </a:p>
          <a:p>
            <a:r>
              <a:rPr lang="en-US" dirty="0"/>
              <a:t>If a module code changes (in the modules table), the ‘grades’ table will change automatically to make the same change (ON UPDATE CASCADE).</a:t>
            </a:r>
          </a:p>
          <a:p>
            <a:r>
              <a:rPr lang="en-US" dirty="0"/>
              <a:t>A module cannot be deleted if there are grades for it in the ‘grades’ table (ON DELETE RESTRICT): this could also be written ON DELETE NO ACTION.</a:t>
            </a:r>
          </a:p>
          <a:p>
            <a:r>
              <a:rPr lang="en-US" dirty="0"/>
              <a:t>Students cannot be deleted from the ‘students’ table if they have grades (ON DELETE RESTRICT)</a:t>
            </a:r>
          </a:p>
          <a:p>
            <a:r>
              <a:rPr lang="en-US" dirty="0"/>
              <a:t>If a student’s ID number is changed, their number will be changed for their </a:t>
            </a:r>
            <a:r>
              <a:rPr lang="en-US"/>
              <a:t>grades also.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74326-1CE4-CB47-83A7-5AB4C70CBA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76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&gt; SELECT name, salary FROM employees WHERE salary=(SELECT MAX(salary) FROM employees);</a:t>
            </a:r>
          </a:p>
          <a:p>
            <a:r>
              <a:rPr lang="en-US" dirty="0"/>
              <a:t>+--------------+--------+</a:t>
            </a:r>
          </a:p>
          <a:p>
            <a:r>
              <a:rPr lang="en-US" dirty="0"/>
              <a:t>| name         | salary |</a:t>
            </a:r>
          </a:p>
          <a:p>
            <a:r>
              <a:rPr lang="en-US" dirty="0"/>
              <a:t>+--------------+--------+</a:t>
            </a:r>
          </a:p>
          <a:p>
            <a:r>
              <a:rPr lang="en-US" dirty="0"/>
              <a:t>| Sean Russell |  50000 |</a:t>
            </a:r>
          </a:p>
          <a:p>
            <a:r>
              <a:rPr lang="en-US" dirty="0"/>
              <a:t>| Sean O'Brien |  50000 |</a:t>
            </a:r>
          </a:p>
          <a:p>
            <a:r>
              <a:rPr lang="en-US" dirty="0"/>
              <a:t>+--------------+--------+</a:t>
            </a:r>
          </a:p>
          <a:p>
            <a:r>
              <a:rPr lang="en-US" dirty="0"/>
              <a:t>2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74326-1CE4-CB47-83A7-5AB4C70CBA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64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&gt; SELECT name FROM employees WHERE </a:t>
            </a:r>
            <a:r>
              <a:rPr lang="en-US" dirty="0" err="1"/>
              <a:t>dept_no</a:t>
            </a:r>
            <a:r>
              <a:rPr lang="en-US" dirty="0"/>
              <a:t> = ANY(SELECT </a:t>
            </a:r>
            <a:r>
              <a:rPr lang="en-US" dirty="0" err="1"/>
              <a:t>dept_no</a:t>
            </a:r>
            <a:r>
              <a:rPr lang="en-US" dirty="0"/>
              <a:t> FROM departments WHERE division='D1');</a:t>
            </a:r>
          </a:p>
          <a:p>
            <a:r>
              <a:rPr lang="en-US" dirty="0"/>
              <a:t>+----------------+</a:t>
            </a:r>
          </a:p>
          <a:p>
            <a:r>
              <a:rPr lang="en-US" dirty="0"/>
              <a:t>| name           |</a:t>
            </a:r>
          </a:p>
          <a:p>
            <a:r>
              <a:rPr lang="en-US" dirty="0"/>
              <a:t>+----------------+</a:t>
            </a:r>
          </a:p>
          <a:p>
            <a:r>
              <a:rPr lang="en-US" dirty="0"/>
              <a:t>| Sean Russell   |</a:t>
            </a:r>
          </a:p>
          <a:p>
            <a:r>
              <a:rPr lang="en-US" dirty="0"/>
              <a:t>| Ronan O'Gara   |</a:t>
            </a:r>
          </a:p>
          <a:p>
            <a:r>
              <a:rPr lang="en-US" dirty="0"/>
              <a:t>| Denis Hickey   |</a:t>
            </a:r>
          </a:p>
          <a:p>
            <a:r>
              <a:rPr lang="en-US" dirty="0"/>
              <a:t>| Peter Stringer |</a:t>
            </a:r>
          </a:p>
          <a:p>
            <a:r>
              <a:rPr lang="en-US" dirty="0"/>
              <a:t>| Jamie </a:t>
            </a:r>
            <a:r>
              <a:rPr lang="en-US" dirty="0" err="1"/>
              <a:t>Heaslip</a:t>
            </a:r>
            <a:r>
              <a:rPr lang="en-US" dirty="0"/>
              <a:t>  |</a:t>
            </a:r>
          </a:p>
          <a:p>
            <a:r>
              <a:rPr lang="en-US" dirty="0"/>
              <a:t>| Leo Cullen     |</a:t>
            </a:r>
          </a:p>
          <a:p>
            <a:r>
              <a:rPr lang="en-US" dirty="0"/>
              <a:t>+----------------+</a:t>
            </a:r>
          </a:p>
          <a:p>
            <a:r>
              <a:rPr lang="en-US" dirty="0"/>
              <a:t>6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74326-1CE4-CB47-83A7-5AB4C70CBA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56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/>
              <a:t>mysql</a:t>
            </a:r>
            <a:r>
              <a:rPr lang="en-IE" dirty="0"/>
              <a:t>&gt; SELECT name FROM employees WHERE </a:t>
            </a:r>
            <a:r>
              <a:rPr lang="en-IE" dirty="0" err="1"/>
              <a:t>dept_no</a:t>
            </a:r>
            <a:r>
              <a:rPr lang="en-IE" dirty="0"/>
              <a:t>=10 AND SUBSTRING_INDEX(name, ' ', 1) = ANY(SELECT SUBSTRING_INDEX(name,' ',1) FROM employees WHERE </a:t>
            </a:r>
            <a:r>
              <a:rPr lang="en-IE" dirty="0" err="1"/>
              <a:t>dept_no</a:t>
            </a:r>
            <a:r>
              <a:rPr lang="en-IE" dirty="0"/>
              <a:t>=20);</a:t>
            </a:r>
          </a:p>
          <a:p>
            <a:r>
              <a:rPr lang="en-IE" dirty="0"/>
              <a:t>+--------------+</a:t>
            </a:r>
          </a:p>
          <a:p>
            <a:r>
              <a:rPr lang="en-IE" dirty="0"/>
              <a:t>| name         |</a:t>
            </a:r>
          </a:p>
          <a:p>
            <a:r>
              <a:rPr lang="en-IE" dirty="0"/>
              <a:t>+--------------+</a:t>
            </a:r>
          </a:p>
          <a:p>
            <a:r>
              <a:rPr lang="en-IE" dirty="0"/>
              <a:t>| Sean Russell |</a:t>
            </a:r>
          </a:p>
          <a:p>
            <a:r>
              <a:rPr lang="en-IE" dirty="0"/>
              <a:t>+--------------+</a:t>
            </a:r>
          </a:p>
          <a:p>
            <a:r>
              <a:rPr lang="en-IE" dirty="0"/>
              <a:t>1 row in set (0.00 sec)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74326-1CE4-CB47-83A7-5AB4C70CBA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9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/>
              <a:t>mysql</a:t>
            </a:r>
            <a:r>
              <a:rPr lang="en-IE" dirty="0"/>
              <a:t>&gt; SELECT </a:t>
            </a:r>
            <a:r>
              <a:rPr lang="en-IE" dirty="0" err="1"/>
              <a:t>dept_name</a:t>
            </a:r>
            <a:r>
              <a:rPr lang="en-IE" dirty="0"/>
              <a:t> FROM departments   WHERE </a:t>
            </a:r>
            <a:r>
              <a:rPr lang="en-IE" dirty="0" err="1"/>
              <a:t>dept_no</a:t>
            </a:r>
            <a:r>
              <a:rPr lang="en-IE" dirty="0"/>
              <a:t> != ALL(SELECT DISTINCT </a:t>
            </a:r>
            <a:r>
              <a:rPr lang="en-IE" dirty="0" err="1"/>
              <a:t>dept_no</a:t>
            </a:r>
            <a:r>
              <a:rPr lang="en-IE" dirty="0"/>
              <a:t>      FROM employees WHERE name LIKE 'Sean %');</a:t>
            </a:r>
          </a:p>
          <a:p>
            <a:r>
              <a:rPr lang="en-IE" dirty="0"/>
              <a:t>+----------------+</a:t>
            </a:r>
          </a:p>
          <a:p>
            <a:r>
              <a:rPr lang="en-IE" dirty="0"/>
              <a:t>| </a:t>
            </a:r>
            <a:r>
              <a:rPr lang="en-IE" dirty="0" err="1"/>
              <a:t>dept_name</a:t>
            </a:r>
            <a:r>
              <a:rPr lang="en-IE" dirty="0"/>
              <a:t>      |</a:t>
            </a:r>
          </a:p>
          <a:p>
            <a:r>
              <a:rPr lang="en-IE" dirty="0"/>
              <a:t>+----------------+</a:t>
            </a:r>
          </a:p>
          <a:p>
            <a:r>
              <a:rPr lang="en-IE" dirty="0"/>
              <a:t>| Implementation |</a:t>
            </a:r>
          </a:p>
          <a:p>
            <a:r>
              <a:rPr lang="en-IE" dirty="0"/>
              <a:t>| Strategy       |</a:t>
            </a:r>
          </a:p>
          <a:p>
            <a:r>
              <a:rPr lang="en-IE" dirty="0"/>
              <a:t>+----------------+</a:t>
            </a:r>
          </a:p>
          <a:p>
            <a:r>
              <a:rPr lang="en-IE" dirty="0"/>
              <a:t>2 rows in set (0.00 sec)</a:t>
            </a:r>
          </a:p>
          <a:p>
            <a:endParaRPr lang="en-IE" dirty="0"/>
          </a:p>
          <a:p>
            <a:r>
              <a:rPr lang="en-IE" dirty="0"/>
              <a:t>What if we wanted to find the departments that DO contain someone called ‘Sean’?</a:t>
            </a:r>
          </a:p>
          <a:p>
            <a:r>
              <a:rPr lang="en-IE" dirty="0"/>
              <a:t>Note we </a:t>
            </a:r>
            <a:r>
              <a:rPr lang="en-IE" dirty="0" err="1"/>
              <a:t>msut</a:t>
            </a:r>
            <a:r>
              <a:rPr lang="en-IE" dirty="0"/>
              <a:t> change ALL to ANY.</a:t>
            </a:r>
          </a:p>
          <a:p>
            <a:endParaRPr lang="en-IE" dirty="0"/>
          </a:p>
          <a:p>
            <a:r>
              <a:rPr lang="en-IE" dirty="0" err="1"/>
              <a:t>mysql</a:t>
            </a:r>
            <a:r>
              <a:rPr lang="en-IE" dirty="0"/>
              <a:t>&gt; SELECT </a:t>
            </a:r>
            <a:r>
              <a:rPr lang="en-IE" dirty="0" err="1"/>
              <a:t>dept_name</a:t>
            </a:r>
            <a:r>
              <a:rPr lang="en-IE" dirty="0"/>
              <a:t> FROM departments   WHERE </a:t>
            </a:r>
            <a:r>
              <a:rPr lang="en-IE" dirty="0" err="1"/>
              <a:t>dept_no</a:t>
            </a:r>
            <a:r>
              <a:rPr lang="en-IE" dirty="0"/>
              <a:t> = ANY(SELECT DISTINCT </a:t>
            </a:r>
            <a:r>
              <a:rPr lang="en-IE" dirty="0" err="1"/>
              <a:t>dept_no</a:t>
            </a:r>
            <a:r>
              <a:rPr lang="en-IE" dirty="0"/>
              <a:t>      FROM employees WHERE name LIKE 'Sean %');</a:t>
            </a:r>
          </a:p>
          <a:p>
            <a:r>
              <a:rPr lang="en-IE" dirty="0"/>
              <a:t>+-----------+</a:t>
            </a:r>
          </a:p>
          <a:p>
            <a:r>
              <a:rPr lang="en-IE" dirty="0"/>
              <a:t>| </a:t>
            </a:r>
            <a:r>
              <a:rPr lang="en-IE" dirty="0" err="1"/>
              <a:t>dept_name</a:t>
            </a:r>
            <a:r>
              <a:rPr lang="en-IE" dirty="0"/>
              <a:t> |</a:t>
            </a:r>
          </a:p>
          <a:p>
            <a:r>
              <a:rPr lang="en-IE" dirty="0"/>
              <a:t>+-----------+</a:t>
            </a:r>
          </a:p>
          <a:p>
            <a:r>
              <a:rPr lang="en-IE" dirty="0"/>
              <a:t>| Training  |</a:t>
            </a:r>
          </a:p>
          <a:p>
            <a:r>
              <a:rPr lang="en-IE" dirty="0"/>
              <a:t>| Design    |</a:t>
            </a:r>
          </a:p>
          <a:p>
            <a:r>
              <a:rPr lang="en-IE" dirty="0"/>
              <a:t>+-----------+</a:t>
            </a:r>
          </a:p>
          <a:p>
            <a:r>
              <a:rPr lang="en-IE" dirty="0"/>
              <a:t>2 rows in set (0.00 sec)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74326-1CE4-CB47-83A7-5AB4C70CBA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26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&gt; SELECT name, salary FROM employees   WHERE salary &gt; ALL(SELECT salary FROM employees JOIN departments USING(</a:t>
            </a:r>
            <a:r>
              <a:rPr lang="en-US" dirty="0" err="1"/>
              <a:t>dept_no</a:t>
            </a:r>
            <a:r>
              <a:rPr lang="en-US" dirty="0"/>
              <a:t>) WHERE </a:t>
            </a:r>
            <a:r>
              <a:rPr lang="en-US" dirty="0" err="1"/>
              <a:t>dept_name</a:t>
            </a:r>
            <a:r>
              <a:rPr lang="en-US" dirty="0"/>
              <a:t>='Implementation');</a:t>
            </a:r>
          </a:p>
          <a:p>
            <a:r>
              <a:rPr lang="en-US" dirty="0"/>
              <a:t>+------------------+--------+</a:t>
            </a:r>
          </a:p>
          <a:p>
            <a:r>
              <a:rPr lang="en-US" dirty="0"/>
              <a:t>| name             | salary |</a:t>
            </a:r>
          </a:p>
          <a:p>
            <a:r>
              <a:rPr lang="en-US" dirty="0"/>
              <a:t>+------------------+--------+</a:t>
            </a:r>
          </a:p>
          <a:p>
            <a:r>
              <a:rPr lang="en-US" dirty="0"/>
              <a:t>| Sean Russell     |  50000 |</a:t>
            </a:r>
          </a:p>
          <a:p>
            <a:r>
              <a:rPr lang="en-US" dirty="0"/>
              <a:t>| Sean O'Brien     |  50000 |</a:t>
            </a:r>
          </a:p>
          <a:p>
            <a:r>
              <a:rPr lang="en-US" dirty="0"/>
              <a:t>| Brian O'Driscoll |  45000 |</a:t>
            </a:r>
          </a:p>
          <a:p>
            <a:r>
              <a:rPr lang="en-US" dirty="0"/>
              <a:t>| Jamie </a:t>
            </a:r>
            <a:r>
              <a:rPr lang="en-US" dirty="0" err="1"/>
              <a:t>Heaslip</a:t>
            </a:r>
            <a:r>
              <a:rPr lang="en-US" dirty="0"/>
              <a:t>    |  47000 |</a:t>
            </a:r>
          </a:p>
          <a:p>
            <a:r>
              <a:rPr lang="en-US" dirty="0"/>
              <a:t>| Leo Cullen       |  45000 |</a:t>
            </a:r>
          </a:p>
          <a:p>
            <a:r>
              <a:rPr lang="en-US" dirty="0"/>
              <a:t>+------------------+--------+</a:t>
            </a:r>
          </a:p>
          <a:p>
            <a:r>
              <a:rPr lang="en-US" dirty="0"/>
              <a:t>5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74326-1CE4-CB47-83A7-5AB4C70CBA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59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&gt; SELECT name FROM (SELECT * FROM employees WHERE job='Manager') AS a;</a:t>
            </a:r>
          </a:p>
          <a:p>
            <a:r>
              <a:rPr lang="en-US" dirty="0"/>
              <a:t>+------------------+</a:t>
            </a:r>
          </a:p>
          <a:p>
            <a:r>
              <a:rPr lang="en-US" dirty="0"/>
              <a:t>| name             |</a:t>
            </a:r>
          </a:p>
          <a:p>
            <a:r>
              <a:rPr lang="en-US" dirty="0"/>
              <a:t>+------------------+</a:t>
            </a:r>
          </a:p>
          <a:p>
            <a:r>
              <a:rPr lang="en-US" dirty="0"/>
              <a:t>| Ronan O'Gara     |</a:t>
            </a:r>
          </a:p>
          <a:p>
            <a:r>
              <a:rPr lang="en-US" dirty="0"/>
              <a:t>| Brian O'Driscoll |</a:t>
            </a:r>
          </a:p>
          <a:p>
            <a:r>
              <a:rPr lang="en-US" dirty="0"/>
              <a:t>| Jamie </a:t>
            </a:r>
            <a:r>
              <a:rPr lang="en-US" dirty="0" err="1"/>
              <a:t>Heaslip</a:t>
            </a:r>
            <a:r>
              <a:rPr lang="en-US" dirty="0"/>
              <a:t>    |</a:t>
            </a:r>
          </a:p>
          <a:p>
            <a:r>
              <a:rPr lang="en-US" dirty="0"/>
              <a:t>+------------------+</a:t>
            </a:r>
          </a:p>
          <a:p>
            <a:r>
              <a:rPr lang="en-US" dirty="0"/>
              <a:t>3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74326-1CE4-CB47-83A7-5AB4C70CBA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0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43117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Click to enter text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/>
          <a:lstStyle/>
          <a:p>
            <a:r>
              <a:rPr lang="en-US" sz="4000"/>
              <a:t>Click to edit Master title style</a:t>
            </a:r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charset="0"/>
                <a:ea typeface="Helvetica" charset="0"/>
                <a:cs typeface="Helvetica" charset="0"/>
              </a:defRPr>
            </a:lvl1pPr>
            <a:lvl2pPr>
              <a:defRPr>
                <a:latin typeface="Helvetica" charset="0"/>
                <a:ea typeface="Helvetica" charset="0"/>
                <a:cs typeface="Helvetica" charset="0"/>
              </a:defRPr>
            </a:lvl2pPr>
            <a:lvl3pPr>
              <a:defRPr>
                <a:latin typeface="Helvetica" charset="0"/>
                <a:ea typeface="Helvetica" charset="0"/>
                <a:cs typeface="Helvetica" charset="0"/>
              </a:defRPr>
            </a:lvl3pPr>
            <a:lvl4pPr>
              <a:defRPr>
                <a:latin typeface="Helvetica" charset="0"/>
                <a:ea typeface="Helvetica" charset="0"/>
                <a:cs typeface="Helvetica" charset="0"/>
              </a:defRPr>
            </a:lvl4pPr>
            <a:lvl5pPr>
              <a:defRPr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3/24/19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3/24/19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D40A8DE-6812-F94F-939A-F2F0AB11A877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30DAD22-2256-CA42-B6D4-1F27E6A299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"/>
          <a:ea typeface="+mj-ea"/>
          <a:cs typeface="Gill San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Helvetica Neue"/>
          <a:ea typeface="+mn-ea"/>
          <a:cs typeface="Helvetica Neue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.lillis@ucd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string-functions.html#function_substring-inde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view-updatability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style.guid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sz="4000" dirty="0"/>
              <a:t>Lecture 6:</a:t>
            </a:r>
            <a:br>
              <a:rPr lang="en-IE" sz="4000" dirty="0"/>
            </a:br>
            <a:r>
              <a:rPr lang="en-IE" dirty="0"/>
              <a:t>STRUCTURE QUERY LANGUAGE (SQL) 4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799" y="3505200"/>
            <a:ext cx="8085221" cy="1752600"/>
          </a:xfrm>
        </p:spPr>
        <p:txBody>
          <a:bodyPr>
            <a:normAutofit fontScale="85000" lnSpcReduction="10000"/>
          </a:bodyPr>
          <a:lstStyle/>
          <a:p>
            <a:r>
              <a:rPr lang="en-IE" sz="3200" dirty="0">
                <a:solidFill>
                  <a:schemeClr val="bg1">
                    <a:lumMod val="50000"/>
                  </a:schemeClr>
                </a:solidFill>
              </a:rPr>
              <a:t>COMP2013J: Databases and Information Systems</a:t>
            </a:r>
          </a:p>
          <a:p>
            <a:r>
              <a:rPr lang="en-IE" dirty="0" err="1">
                <a:solidFill>
                  <a:schemeClr val="tx1"/>
                </a:solidFill>
              </a:rPr>
              <a:t>Dr.</a:t>
            </a:r>
            <a:r>
              <a:rPr lang="en-IE" dirty="0">
                <a:solidFill>
                  <a:schemeClr val="tx1"/>
                </a:solidFill>
              </a:rPr>
              <a:t> David Lillis (</a:t>
            </a:r>
            <a:r>
              <a:rPr lang="en-IE" dirty="0">
                <a:solidFill>
                  <a:schemeClr val="tx1"/>
                </a:solidFill>
                <a:hlinkClick r:id="rId2"/>
              </a:rPr>
              <a:t>david.lillis@ucd.ie</a:t>
            </a:r>
            <a:r>
              <a:rPr lang="en-IE" dirty="0">
                <a:solidFill>
                  <a:schemeClr val="tx1"/>
                </a:solidFill>
              </a:rPr>
              <a:t>)</a:t>
            </a:r>
          </a:p>
          <a:p>
            <a:r>
              <a:rPr lang="en-IE" dirty="0"/>
              <a:t>UCD School of Computer Science</a:t>
            </a:r>
          </a:p>
          <a:p>
            <a:r>
              <a:rPr lang="en-IE" dirty="0"/>
              <a:t>Beijing-Dublin International College</a:t>
            </a:r>
          </a:p>
        </p:txBody>
      </p:sp>
    </p:spTree>
    <p:extLst>
      <p:ext uri="{BB962C8B-B14F-4D97-AF65-F5344CB8AC3E}">
        <p14:creationId xmlns:p14="http://schemas.microsoft.com/office/powerpoint/2010/main" val="1821244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Reaction Policies</a:t>
            </a:r>
            <a:br>
              <a:rPr lang="en-US" dirty="0"/>
            </a:br>
            <a:r>
              <a:rPr lang="en-US" dirty="0"/>
              <a:t>for Referential Integrity Constraints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Reactions may depend on the event that caused the violation: it can be 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UPDATE</a:t>
            </a:r>
            <a:r>
              <a:rPr lang="en-US" dirty="0"/>
              <a:t> operation (that changed the data) or a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dirty="0"/>
              <a:t> operation (that removed a row from the table)</a:t>
            </a:r>
          </a:p>
          <a:p>
            <a:endParaRPr lang="en-US" dirty="0"/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ON UPDATE CASCADE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ON UPDATE SET NULL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ON UPDATE SET DEFAULT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ON UPDATE NO ACTION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... ON UPDATE RESTRICT</a:t>
            </a:r>
          </a:p>
          <a:p>
            <a:pPr marL="274320" lvl="1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ON DELETE CASCADE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ON DELETE SET NULL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ON DELETE SET DEFAULT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ON DELETE NO ACTION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... ON DELETE RESTRICT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101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inter-relational constraint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students (</a:t>
            </a:r>
            <a:b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CHAR(8) PRIMARY KEY,</a:t>
            </a:r>
            <a:b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student_name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VARCHAR(30),</a:t>
            </a:r>
            <a:b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major_id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  <a:b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FOREIGN KEY(</a:t>
            </a:r>
            <a:r>
              <a:rPr lang="en-I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major_id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</a:t>
            </a:r>
            <a:b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majors(</a:t>
            </a:r>
            <a:r>
              <a:rPr lang="en-I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major_id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ON DELETE SET NULL </a:t>
            </a:r>
            <a:b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ON UPDATE SET NULL</a:t>
            </a:r>
            <a:b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None/>
            </a:pP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GB" sz="1800" dirty="0">
                <a:latin typeface="Helvetica" pitchFamily="2" charset="0"/>
                <a:ea typeface="Courier New" charset="0"/>
                <a:cs typeface="Courier New" charset="0"/>
              </a:rPr>
              <a:t>This reaction rule means that if a student’s major is deleted or changes its </a:t>
            </a:r>
            <a:r>
              <a:rPr lang="en-GB" sz="1800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major_id</a:t>
            </a:r>
            <a:r>
              <a:rPr lang="en-GB" sz="1800" dirty="0">
                <a:latin typeface="Helvetica" pitchFamily="2" charset="0"/>
                <a:ea typeface="Courier New" charset="0"/>
                <a:cs typeface="Courier New" charset="0"/>
              </a:rPr>
              <a:t>, then the student’s </a:t>
            </a:r>
            <a:r>
              <a:rPr lang="en-GB" sz="1800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major_id</a:t>
            </a:r>
            <a:r>
              <a:rPr lang="en-GB" sz="1800" dirty="0">
                <a:latin typeface="Helvetica" pitchFamily="2" charset="0"/>
                <a:ea typeface="Courier New" charset="0"/>
                <a:cs typeface="Courier New" charset="0"/>
              </a:rPr>
              <a:t> should be set to </a:t>
            </a:r>
            <a:r>
              <a:rPr lang="en-GB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NULL</a:t>
            </a:r>
            <a:r>
              <a:rPr lang="en-GB" sz="1800" dirty="0">
                <a:latin typeface="Helvetica" pitchFamily="2" charset="0"/>
                <a:ea typeface="Courier New" charset="0"/>
                <a:cs typeface="Courier New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156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07EA-00D1-CE45-9682-3608B0C5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inter-relational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8D4B1-99DF-D84D-AD75-95B3A235F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modules(</a:t>
            </a:r>
            <a:b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module_code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CHAR(9) PRIMARY KEY,</a:t>
            </a:r>
            <a:b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VARCHAR(40),</a:t>
            </a:r>
            <a:b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major_id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  <a:b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FOREIGN KEY(</a:t>
            </a:r>
            <a:r>
              <a:rPr lang="en-I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major_id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</a:t>
            </a:r>
            <a:b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majors(</a:t>
            </a:r>
            <a:r>
              <a:rPr lang="en-I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major_id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ON DELETE CASCADE</a:t>
            </a:r>
            <a:b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ON UPDATE CASCADE</a:t>
            </a:r>
            <a:b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IE" sz="2000" dirty="0">
                <a:latin typeface="Helvetica" pitchFamily="2" charset="0"/>
                <a:cs typeface="Courier New" panose="02070309020205020404" pitchFamily="49" charset="0"/>
              </a:rPr>
              <a:t>For the 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modules</a:t>
            </a:r>
            <a:r>
              <a:rPr lang="en-IE" sz="2000" dirty="0">
                <a:latin typeface="Helvetica" pitchFamily="2" charset="0"/>
                <a:cs typeface="Courier New" panose="02070309020205020404" pitchFamily="49" charset="0"/>
              </a:rPr>
              <a:t> table, changing or deleting the major it relates to will cause a 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en-IE" sz="2000" dirty="0">
                <a:latin typeface="Helvetica" pitchFamily="2" charset="0"/>
                <a:cs typeface="Courier New" panose="02070309020205020404" pitchFamily="49" charset="0"/>
              </a:rPr>
              <a:t> effect.</a:t>
            </a:r>
          </a:p>
          <a:p>
            <a:pPr lvl="1"/>
            <a:r>
              <a:rPr lang="en-IE" sz="1600" dirty="0">
                <a:latin typeface="Helvetica" pitchFamily="2" charset="0"/>
                <a:cs typeface="Courier New" panose="02070309020205020404" pitchFamily="49" charset="0"/>
              </a:rPr>
              <a:t>If a </a:t>
            </a:r>
            <a:r>
              <a:rPr lang="en-I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major_id</a:t>
            </a:r>
            <a:r>
              <a:rPr lang="en-IE" sz="1600" dirty="0">
                <a:latin typeface="Helvetica" pitchFamily="2" charset="0"/>
                <a:cs typeface="Courier New" panose="02070309020205020404" pitchFamily="49" charset="0"/>
              </a:rPr>
              <a:t> is changed, the </a:t>
            </a:r>
            <a:r>
              <a:rPr lang="en-I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major_id</a:t>
            </a:r>
            <a:r>
              <a:rPr lang="en-IE" sz="1600" dirty="0">
                <a:latin typeface="Helvetica" pitchFamily="2" charset="0"/>
                <a:cs typeface="Courier New" panose="02070309020205020404" pitchFamily="49" charset="0"/>
              </a:rPr>
              <a:t> in the modules table will automatically be changed.</a:t>
            </a:r>
          </a:p>
          <a:p>
            <a:pPr lvl="1"/>
            <a:r>
              <a:rPr lang="en-IE" sz="1600" dirty="0">
                <a:latin typeface="Helvetica" pitchFamily="2" charset="0"/>
                <a:cs typeface="Courier New" panose="02070309020205020404" pitchFamily="49" charset="0"/>
              </a:rPr>
              <a:t>If a major is deleted, all modules that relate to that major will be deleted also.</a:t>
            </a:r>
          </a:p>
          <a:p>
            <a:endParaRPr lang="en-US" sz="2000" b="1" dirty="0">
              <a:latin typeface="Helvetica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91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74ED-0252-FD45-8DCC-32C19462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inter-relational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F2D95-9C59-6444-8E38-A6551F990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grades(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CHAR(8),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module_code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CHAR(9),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grade VARCHAR(2),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PRIMARY KEY(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student_id,module_code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FOREIGN KEY(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students(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ON DELETE RESTRICT ON UPDATE CASCADE,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FOREIGN KEY(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module_code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modules(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module_code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ON UPDATE CASCADE ON DELETE RESTRICT);</a:t>
            </a:r>
          </a:p>
          <a:p>
            <a:r>
              <a:rPr lang="en-US" dirty="0"/>
              <a:t>A more complex table. What are the effects here?</a:t>
            </a:r>
          </a:p>
        </p:txBody>
      </p:sp>
    </p:spTree>
    <p:extLst>
      <p:ext uri="{BB962C8B-B14F-4D97-AF65-F5344CB8AC3E}">
        <p14:creationId xmlns:p14="http://schemas.microsoft.com/office/powerpoint/2010/main" val="175687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Nested Queries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2300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8503" y="821649"/>
            <a:ext cx="1453374" cy="39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white"/>
                </a:solidFill>
                <a:latin typeface="Arial"/>
              </a:rPr>
              <a:t>employees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38503" y="4440920"/>
            <a:ext cx="1571520" cy="39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white"/>
                </a:solidFill>
                <a:latin typeface="Arial"/>
              </a:rPr>
              <a:t>departments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662" y="367506"/>
            <a:ext cx="6471137" cy="990600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Examples: </a:t>
            </a:r>
            <a:r>
              <a:rPr lang="en-GB" sz="2700" dirty="0"/>
              <a:t>available in week5.db on Moodle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02045" y="1180644"/>
          <a:ext cx="8084752" cy="2930011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929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3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3279">
                  <a:extLst>
                    <a:ext uri="{9D8B030D-6E8A-4147-A177-3AD203B41FA5}">
                      <a16:colId xmlns:a16="http://schemas.microsoft.com/office/drawing/2014/main" val="797993666"/>
                    </a:ext>
                  </a:extLst>
                </a:gridCol>
              </a:tblGrid>
              <a:tr h="293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emp_no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salary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dept_no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join_date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1234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Sean Russell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Trainer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2018-03-01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4567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Jamie </a:t>
                      </a:r>
                      <a:r>
                        <a:rPr lang="en-US" sz="1600" b="1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Heaslip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Manager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2004-10-21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6542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Leo Cullen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Trainer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45000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2012-12-01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4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1238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Brendan </a:t>
                      </a:r>
                      <a:r>
                        <a:rPr lang="en-US" sz="1600" b="1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Macken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Technician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2001-09-10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1555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Sean O'Brien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Designer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1999-06-24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1899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Brian O'Driscoll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Manager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1998-02-27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2525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 Stringer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Designer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2017-01-16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1585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Denis Hickey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Architect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2009-08-07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1345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Ronan O'Gara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Manager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2018-12-25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02043" y="4770645"/>
          <a:ext cx="8084751" cy="1544136"/>
        </p:xfrm>
        <a:graphic>
          <a:graphicData uri="http://schemas.openxmlformats.org/drawingml/2006/table">
            <a:tbl>
              <a:tblPr>
                <a:tableStyleId>{EB9631B5-78F2-41C9-869B-9F39066F8104}</a:tableStyleId>
              </a:tblPr>
              <a:tblGrid>
                <a:gridCol w="97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9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dept_no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dept_name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office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division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manager_no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Training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Lansdowne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4567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Design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Belfield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1899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Implementation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Donnybrook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1345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Strategy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Terenure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978454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896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nested query</a:t>
            </a:r>
            <a:r>
              <a:rPr lang="en-US" dirty="0"/>
              <a:t> is an SQL query that is contained within another query.</a:t>
            </a:r>
          </a:p>
          <a:p>
            <a:pPr lvl="1"/>
            <a:r>
              <a:rPr lang="en-US" dirty="0"/>
              <a:t>The nested query is sometimes called a </a:t>
            </a:r>
            <a:r>
              <a:rPr lang="en-US" b="1" dirty="0" err="1"/>
              <a:t>subquery</a:t>
            </a:r>
            <a:r>
              <a:rPr lang="en-US" dirty="0"/>
              <a:t>.</a:t>
            </a:r>
          </a:p>
          <a:p>
            <a:endParaRPr lang="en-GB" dirty="0"/>
          </a:p>
          <a:p>
            <a:r>
              <a:rPr lang="en-GB" dirty="0"/>
              <a:t>Most commonly used in the WHERE clause of a query.</a:t>
            </a:r>
          </a:p>
          <a:p>
            <a:endParaRPr lang="en-GB" dirty="0"/>
          </a:p>
          <a:p>
            <a:r>
              <a:rPr lang="en-GB" dirty="0" err="1"/>
              <a:t>Subqueries</a:t>
            </a:r>
            <a:r>
              <a:rPr lang="en-GB" dirty="0"/>
              <a:t> can return:</a:t>
            </a:r>
          </a:p>
          <a:p>
            <a:pPr lvl="1"/>
            <a:r>
              <a:rPr lang="en-GB" dirty="0"/>
              <a:t>A single value (known as a </a:t>
            </a:r>
            <a:r>
              <a:rPr lang="en-GB" b="1" dirty="0"/>
              <a:t>scalar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 single column.</a:t>
            </a:r>
          </a:p>
          <a:p>
            <a:pPr lvl="1"/>
            <a:r>
              <a:rPr lang="en-GB" dirty="0"/>
              <a:t>A single row.</a:t>
            </a:r>
          </a:p>
          <a:p>
            <a:pPr lvl="1"/>
            <a:r>
              <a:rPr lang="en-GB" dirty="0"/>
              <a:t>A table (multiple columns/rows)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9545" y="4599921"/>
            <a:ext cx="3427255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dirty="0"/>
              <a:t>Scalars and </a:t>
            </a:r>
            <a:r>
              <a:rPr lang="en-IE"/>
              <a:t>single columns </a:t>
            </a:r>
            <a:r>
              <a:rPr lang="en-IE" dirty="0"/>
              <a:t>are the most common usages of </a:t>
            </a:r>
            <a:r>
              <a:rPr lang="en-IE" dirty="0" err="1"/>
              <a:t>subqueries</a:t>
            </a:r>
            <a:r>
              <a:rPr lang="en-I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0102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Nested Queries: Scalar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When a </a:t>
            </a:r>
            <a:r>
              <a:rPr lang="en-IE" dirty="0" err="1"/>
              <a:t>subquery</a:t>
            </a:r>
            <a:r>
              <a:rPr lang="en-IE" dirty="0"/>
              <a:t> returns a single value (scalar), it can be used in the same way as an ordinary single value.</a:t>
            </a:r>
          </a:p>
          <a:p>
            <a:endParaRPr lang="en-IE" dirty="0"/>
          </a:p>
          <a:p>
            <a:r>
              <a:rPr lang="en-IE" dirty="0"/>
              <a:t>Find the name of the employee(s) who earn the most money:</a:t>
            </a:r>
          </a:p>
          <a:p>
            <a:endParaRPr lang="en-I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name, salary FROM employees WHERE </a:t>
            </a:r>
            <a:b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salary=</a:t>
            </a:r>
            <a:b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(SELECT MAX(salary) FROM employees);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08886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Nested Queries: Single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nested query returning a single column can be thought of as a </a:t>
            </a:r>
            <a:r>
              <a:rPr lang="en-IE" b="1" dirty="0"/>
              <a:t>set of values</a:t>
            </a:r>
            <a:r>
              <a:rPr lang="en-IE" dirty="0"/>
              <a:t>.</a:t>
            </a:r>
          </a:p>
          <a:p>
            <a:endParaRPr lang="en-IE" dirty="0"/>
          </a:p>
          <a:p>
            <a:r>
              <a:rPr lang="en-IE" dirty="0"/>
              <a:t>We can compare attributes with values from this set to see if it’s equal, greater than, less than, etc.</a:t>
            </a:r>
          </a:p>
          <a:p>
            <a:pPr lvl="1"/>
            <a:r>
              <a:rPr lang="en-IE" dirty="0"/>
              <a:t>Using </a:t>
            </a:r>
            <a:r>
              <a:rPr lang="en-US" dirty="0"/>
              <a:t>=  &gt;  &lt;  &gt;=  &lt;=  &lt;&gt;  !=</a:t>
            </a:r>
          </a:p>
          <a:p>
            <a:endParaRPr lang="en-US" dirty="0"/>
          </a:p>
          <a:p>
            <a:r>
              <a:rPr lang="en-US" dirty="0"/>
              <a:t>Two other keywords are important: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dirty="0"/>
              <a:t>: returns true if the comparison is true for </a:t>
            </a:r>
            <a:r>
              <a:rPr lang="en-US" b="1" dirty="0"/>
              <a:t>any</a:t>
            </a:r>
            <a:r>
              <a:rPr lang="en-US" dirty="0"/>
              <a:t> value in the set.</a:t>
            </a:r>
            <a:endParaRPr lang="en-US" b="1" dirty="0"/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/>
              <a:t>: returns true if the comparison is true for </a:t>
            </a:r>
            <a:r>
              <a:rPr lang="en-US" b="1" dirty="0"/>
              <a:t>all</a:t>
            </a:r>
            <a:r>
              <a:rPr lang="en-US" dirty="0"/>
              <a:t> the values in the set.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1401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Nested Query: Single Columns</a:t>
            </a:r>
            <a:br>
              <a:rPr lang="en-GB" dirty="0"/>
            </a:br>
            <a:r>
              <a:rPr lang="en-GB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Find the names of employees who work in departments in Division 'D1’.</a:t>
            </a:r>
          </a:p>
          <a:p>
            <a:endParaRPr lang="en-GB" dirty="0"/>
          </a:p>
          <a:p>
            <a:pPr marL="274320" lvl="1" indent="0">
              <a:buNone/>
            </a:pPr>
            <a:r>
              <a:rPr lang="en-GB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SELECT name FROM employees </a:t>
            </a:r>
            <a:br>
              <a:rPr lang="en-GB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GB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WHERE </a:t>
            </a:r>
            <a:r>
              <a:rPr lang="en-GB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dept_no</a:t>
            </a:r>
            <a:r>
              <a:rPr lang="en-GB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ANY(SELECT </a:t>
            </a:r>
            <a:r>
              <a:rPr lang="en-GB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dept_no</a:t>
            </a:r>
            <a:r>
              <a:rPr lang="en-GB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FROM   </a:t>
            </a:r>
            <a:br>
              <a:rPr lang="en-GB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GB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departments WHERE division='D1');</a:t>
            </a:r>
          </a:p>
          <a:p>
            <a:pPr marL="274320" lvl="1" indent="0">
              <a:buNone/>
            </a:pPr>
            <a:endParaRPr lang="en-GB" dirty="0">
              <a:latin typeface="Courier" charset="0"/>
              <a:ea typeface="Courier" charset="0"/>
              <a:cs typeface="Courier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GB" dirty="0"/>
              <a:t>The </a:t>
            </a:r>
            <a:r>
              <a:rPr lang="en-GB" dirty="0" err="1"/>
              <a:t>subquery</a:t>
            </a:r>
            <a:r>
              <a:rPr lang="en-GB" dirty="0"/>
              <a:t> finds a list of all the department numbers (</a:t>
            </a:r>
            <a:r>
              <a:rPr lang="en-GB" dirty="0" err="1"/>
              <a:t>deptno</a:t>
            </a:r>
            <a:r>
              <a:rPr lang="en-GB" dirty="0"/>
              <a:t>) for departments that are in division D1.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/>
              <a:t>When selecting from the ‘employee’ table, it will match any employee whose ‘</a:t>
            </a:r>
            <a:r>
              <a:rPr lang="en-GB" dirty="0" err="1"/>
              <a:t>deptno</a:t>
            </a:r>
            <a:r>
              <a:rPr lang="en-GB" dirty="0"/>
              <a:t>’ is in the set returned by the subquery.</a:t>
            </a:r>
          </a:p>
          <a:p>
            <a:pPr marL="731520" lvl="1" indent="-457200">
              <a:buFont typeface="+mj-lt"/>
              <a:buAutoNum type="arabicPeriod"/>
            </a:pPr>
            <a:endParaRPr lang="en-GB" dirty="0"/>
          </a:p>
          <a:p>
            <a:pPr marL="274320" lvl="1" indent="0">
              <a:buNone/>
            </a:pPr>
            <a:r>
              <a:rPr lang="en-GB" b="1" dirty="0"/>
              <a:t>Note: </a:t>
            </a:r>
            <a:r>
              <a:rPr lang="en-GB" dirty="0"/>
              <a:t>This is not the only way to achieve this result: a join could be used.</a:t>
            </a:r>
            <a:endParaRPr lang="en-GB" b="1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6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CEA88C-ED48-8B44-BB49-6A5813D9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Inter-Relational Constraints (Foreign Keys)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F5C29-840C-6246-AC32-69F5EF525E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5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Nested Query: Single Columns</a:t>
            </a:r>
            <a:br>
              <a:rPr lang="en-GB" dirty="0"/>
            </a:br>
            <a:r>
              <a:rPr lang="en-GB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Find the employees of department number 10 who have the same first name as a member of department 20.</a:t>
            </a:r>
          </a:p>
          <a:p>
            <a:pPr marL="0" indent="0">
              <a:buNone/>
            </a:pPr>
            <a:r>
              <a:rPr lang="en-US" dirty="0"/>
              <a:t>-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SUBSTRING_INDEX(…)</a:t>
            </a:r>
            <a:r>
              <a:rPr lang="en-US" dirty="0"/>
              <a:t> function (</a:t>
            </a:r>
            <a:r>
              <a:rPr lang="en-IE" dirty="0">
                <a:hlinkClick r:id="rId3"/>
              </a:rPr>
              <a:t>https://dev.mysql.com/doc/refman/8.0/en/string-functions.html - function_substring-index</a:t>
            </a:r>
            <a:r>
              <a:rPr lang="en-US" dirty="0"/>
              <a:t>) can be used to find a first name.</a:t>
            </a:r>
          </a:p>
          <a:p>
            <a:pPr marL="0" indent="0">
              <a:buNone/>
            </a:pPr>
            <a:r>
              <a:rPr lang="en-US" dirty="0"/>
              <a:t>- SUBSTRING_INDEX(name,' ',1) returns a substring of name, starting at the beginning and ending just before the first space character.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SELECT name FROM employees</a:t>
            </a:r>
            <a:br>
              <a:rPr lang="en-IE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IE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WHERE </a:t>
            </a:r>
            <a:r>
              <a:rPr lang="en-IE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dept_no</a:t>
            </a:r>
            <a:r>
              <a:rPr lang="en-IE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=10 AND </a:t>
            </a:r>
            <a:br>
              <a:rPr lang="en-IE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IE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SUBSTRING_INDEX(name,' ',1)=ANY(</a:t>
            </a:r>
            <a:br>
              <a:rPr lang="en-IE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IE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 SELECT SUBSTRING_INDEX(name,' ',1) </a:t>
            </a:r>
            <a:br>
              <a:rPr lang="en-IE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IE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 FROM employees WHERE </a:t>
            </a:r>
            <a:r>
              <a:rPr lang="en-IE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dept_no</a:t>
            </a:r>
            <a:r>
              <a:rPr lang="en-IE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=20</a:t>
            </a:r>
            <a:br>
              <a:rPr lang="en-IE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IE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);</a:t>
            </a:r>
            <a:endParaRPr lang="en-GB" dirty="0"/>
          </a:p>
          <a:p>
            <a:pPr marL="0" indent="0">
              <a:buNone/>
            </a:pPr>
            <a:endParaRPr lang="en-GB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7554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Nested Query: Single Columns</a:t>
            </a:r>
            <a:br>
              <a:rPr lang="en-GB" dirty="0"/>
            </a:br>
            <a:r>
              <a:rPr lang="en-GB" dirty="0"/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/>
              <a:t>“Find the name of the Department in which there is no employee named Sean.”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SELECT </a:t>
            </a:r>
            <a:r>
              <a:rPr lang="en-GB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dept_name</a:t>
            </a:r>
            <a:r>
              <a:rPr lang="en-GB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FROM departments</a:t>
            </a:r>
            <a:br>
              <a:rPr lang="en-GB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GB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WHERE </a:t>
            </a:r>
            <a:r>
              <a:rPr lang="en-GB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dept_no</a:t>
            </a:r>
            <a:r>
              <a:rPr lang="en-GB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!= ALL(SELECT DISTINCT </a:t>
            </a:r>
            <a:r>
              <a:rPr lang="en-GB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dept_no</a:t>
            </a:r>
            <a:r>
              <a:rPr lang="en-GB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br>
              <a:rPr lang="en-GB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GB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FROM employees WHERE name LIKE 'Sean %');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Note that we change from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GB" dirty="0"/>
              <a:t> to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GB" dirty="0"/>
              <a:t> because this is a negative match.</a:t>
            </a:r>
          </a:p>
          <a:p>
            <a:r>
              <a:rPr lang="en-GB" dirty="0"/>
              <a:t>The subquery finds the ‘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dept_no</a:t>
            </a:r>
            <a:r>
              <a:rPr lang="en-GB" dirty="0"/>
              <a:t>’ for departments who do have an employee named ‘Sean’.</a:t>
            </a:r>
          </a:p>
          <a:p>
            <a:r>
              <a:rPr lang="en-GB" dirty="0"/>
              <a:t>We want to find departments whose numbers are different to </a:t>
            </a:r>
            <a:r>
              <a:rPr lang="en-GB" b="1" dirty="0"/>
              <a:t>all </a:t>
            </a:r>
            <a:r>
              <a:rPr lang="en-GB" dirty="0"/>
              <a:t>of these.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49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Nested Query: Single Columns</a:t>
            </a:r>
            <a:br>
              <a:rPr lang="en-IE" dirty="0"/>
            </a:br>
            <a:r>
              <a:rPr lang="en-IE" dirty="0"/>
              <a:t>Example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Find the name of all employees who earn more money that everybody in the Implementation department.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SELECT name, salary FROM employees </a:t>
            </a:r>
            <a:br>
              <a:rPr lang="en-IE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IE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WHERE salary &gt; ALL(</a:t>
            </a:r>
            <a:br>
              <a:rPr lang="en-IE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IE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SELECT salary FROM employees</a:t>
            </a:r>
            <a:br>
              <a:rPr lang="en-IE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IE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JOIN departments USING(</a:t>
            </a:r>
            <a:r>
              <a:rPr lang="en-IE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dept_no</a:t>
            </a:r>
            <a:r>
              <a:rPr lang="en-IE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</a:t>
            </a:r>
            <a:br>
              <a:rPr lang="en-IE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IE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WHERE </a:t>
            </a:r>
            <a:r>
              <a:rPr lang="en-IE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dept_name</a:t>
            </a:r>
            <a:r>
              <a:rPr lang="en-IE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='Implementation’</a:t>
            </a:r>
            <a:br>
              <a:rPr lang="en-IE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IE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);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85298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0BE4-4014-B24C-A616-189B4BE6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Query: Entire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C67C-DEE0-AE4C-9950-2C2EF199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the </a:t>
            </a:r>
            <a:r>
              <a:rPr lang="en-US" b="1" dirty="0"/>
              <a:t>Closure Property</a:t>
            </a:r>
            <a:r>
              <a:rPr lang="en-US" dirty="0"/>
              <a:t>: the output of an operation is a relation.</a:t>
            </a:r>
          </a:p>
          <a:p>
            <a:r>
              <a:rPr lang="en-US" dirty="0"/>
              <a:t>The output of a SELECT query is a relation, so another query can be run on it.</a:t>
            </a:r>
          </a:p>
          <a:p>
            <a:r>
              <a:rPr lang="en-US" dirty="0"/>
              <a:t>In SQL, this is OK if you use an alias for the (temporary) table.</a:t>
            </a:r>
          </a:p>
          <a:p>
            <a:r>
              <a:rPr lang="en-US" dirty="0"/>
              <a:t>A silly example: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 FROM (SELECT * FROM employees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WHERE job='Manager') AS managers;</a:t>
            </a:r>
          </a:p>
          <a:p>
            <a:r>
              <a:rPr lang="en-US" dirty="0">
                <a:latin typeface="Helvetica" pitchFamily="2" charset="0"/>
                <a:cs typeface="Courier New" panose="02070309020205020404" pitchFamily="49" charset="0"/>
              </a:rPr>
              <a:t>Here, the 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managers</a:t>
            </a:r>
            <a:r>
              <a:rPr lang="en-US" dirty="0">
                <a:latin typeface="Helvetica" pitchFamily="2" charset="0"/>
                <a:cs typeface="Courier New" panose="02070309020205020404" pitchFamily="49" charset="0"/>
              </a:rPr>
              <a:t>” table doesn’t actually exist, but can be used in a more complex SELECT query just like any real table.</a:t>
            </a:r>
          </a:p>
        </p:txBody>
      </p:sp>
    </p:spTree>
    <p:extLst>
      <p:ext uri="{BB962C8B-B14F-4D97-AF65-F5344CB8AC3E}">
        <p14:creationId xmlns:p14="http://schemas.microsoft.com/office/powerpoint/2010/main" val="1999744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Views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3135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provides the ability to use </a:t>
            </a:r>
            <a:r>
              <a:rPr lang="en-US" b="1" dirty="0"/>
              <a:t>views</a:t>
            </a:r>
            <a:r>
              <a:rPr lang="en-US" dirty="0"/>
              <a:t> in your schema.</a:t>
            </a:r>
          </a:p>
          <a:p>
            <a:endParaRPr lang="en-US" dirty="0"/>
          </a:p>
          <a:p>
            <a:r>
              <a:rPr lang="en-US" dirty="0"/>
              <a:t>A view is a </a:t>
            </a:r>
            <a:r>
              <a:rPr lang="en-US" b="1" dirty="0"/>
              <a:t>virtual table </a:t>
            </a:r>
            <a:r>
              <a:rPr lang="en-US" dirty="0"/>
              <a:t>based on a query.</a:t>
            </a:r>
          </a:p>
          <a:p>
            <a:endParaRPr lang="en-US" dirty="0"/>
          </a:p>
          <a:p>
            <a:r>
              <a:rPr lang="en-US" dirty="0"/>
              <a:t>It looks just like a normal table, but it is </a:t>
            </a:r>
            <a:r>
              <a:rPr lang="en-US" b="1" dirty="0"/>
              <a:t>not stored directly </a:t>
            </a:r>
            <a:r>
              <a:rPr lang="en-US" dirty="0"/>
              <a:t>in the database.</a:t>
            </a:r>
          </a:p>
          <a:p>
            <a:endParaRPr lang="en-US" dirty="0"/>
          </a:p>
          <a:p>
            <a:r>
              <a:rPr lang="en-US" dirty="0"/>
              <a:t>We can allow users to see a subset of one or more tables, without giving them access to the table itself.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5554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40217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Every view has a </a:t>
            </a:r>
            <a:r>
              <a:rPr lang="en-US" b="1" dirty="0"/>
              <a:t>name</a:t>
            </a:r>
            <a:r>
              <a:rPr lang="en-US" dirty="0"/>
              <a:t> and a </a:t>
            </a:r>
            <a:r>
              <a:rPr lang="en-US" b="1" dirty="0"/>
              <a:t>SELECT query</a:t>
            </a:r>
            <a:r>
              <a:rPr lang="en-US" dirty="0"/>
              <a:t> that defines it.</a:t>
            </a:r>
          </a:p>
          <a:p>
            <a:endParaRPr lang="en-GB" dirty="0"/>
          </a:p>
          <a:p>
            <a:r>
              <a:rPr lang="en-GB" dirty="0"/>
              <a:t>Example: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CREATE VIEW managers AS</a:t>
            </a:r>
            <a:br>
              <a:rPr lang="en-GB" sz="2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GB" sz="2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SELECT * FROM employees</a:t>
            </a:r>
            <a:br>
              <a:rPr lang="en-GB" sz="2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GB" sz="2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WHERE </a:t>
            </a:r>
            <a:r>
              <a:rPr lang="en-GB" sz="20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emp_no</a:t>
            </a:r>
            <a:r>
              <a:rPr lang="en-GB" sz="2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=ANY(</a:t>
            </a:r>
            <a:br>
              <a:rPr lang="en-GB" sz="2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GB" sz="2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SELECT </a:t>
            </a:r>
            <a:r>
              <a:rPr lang="en-GB" sz="20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manager_no</a:t>
            </a:r>
            <a:r>
              <a:rPr lang="en-GB" sz="2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FROM departments</a:t>
            </a:r>
            <a:br>
              <a:rPr lang="en-GB" sz="2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GB" sz="2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);</a:t>
            </a:r>
          </a:p>
          <a:p>
            <a:endParaRPr lang="en-GB" dirty="0"/>
          </a:p>
          <a:p>
            <a:r>
              <a:rPr lang="en-GB" dirty="0"/>
              <a:t>After this, ‘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managers</a:t>
            </a:r>
            <a:r>
              <a:rPr lang="en-GB" dirty="0"/>
              <a:t>’ looks just like an ordinary table.</a:t>
            </a:r>
          </a:p>
          <a:p>
            <a:r>
              <a:rPr lang="en-GB" dirty="0"/>
              <a:t>Changes in the ‘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GB" dirty="0"/>
              <a:t>’ table will automatically be seen in the ‘manager’ table.</a:t>
            </a:r>
          </a:p>
          <a:p>
            <a:r>
              <a:rPr lang="en-GB" dirty="0"/>
              <a:t>To delete a view:</a:t>
            </a:r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VIEW managers;</a:t>
            </a:r>
          </a:p>
        </p:txBody>
      </p:sp>
    </p:spTree>
    <p:extLst>
      <p:ext uri="{BB962C8B-B14F-4D97-AF65-F5344CB8AC3E}">
        <p14:creationId xmlns:p14="http://schemas.microsoft.com/office/powerpoint/2010/main" val="731918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58C7-3ADB-4B4C-BBB8-02F49FCB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data within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790D2-D35D-2D4F-8DE8-95E01207B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For some simple views, you can update and delete just like a normal table, and these changes will be made to the underlying tables.</a:t>
            </a:r>
          </a:p>
          <a:p>
            <a:r>
              <a:rPr lang="en-US" dirty="0"/>
              <a:t>Full details: (</a:t>
            </a:r>
            <a:r>
              <a:rPr lang="en-US" dirty="0">
                <a:hlinkClick r:id="rId2"/>
              </a:rPr>
              <a:t>https://dev.mysql.com/doc/refman/8.0/en/view-updatability.html</a:t>
            </a:r>
            <a:r>
              <a:rPr lang="en-US" dirty="0"/>
              <a:t>)</a:t>
            </a:r>
          </a:p>
          <a:p>
            <a:r>
              <a:rPr lang="en-US" dirty="0"/>
              <a:t>Examples of situations where the data in views cannot be updated is if they use:</a:t>
            </a:r>
          </a:p>
          <a:p>
            <a:pPr lvl="1" fontAlgn="base"/>
            <a:r>
              <a:rPr lang="en-IE" dirty="0"/>
              <a:t>Aggregate functions (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en-IE" dirty="0"/>
              <a:t>,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IE" dirty="0"/>
              <a:t>,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r>
              <a:rPr lang="en-IE" dirty="0"/>
              <a:t>,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r>
              <a:rPr lang="en-IE" dirty="0"/>
              <a:t>, etc.)</a:t>
            </a:r>
          </a:p>
          <a:p>
            <a:pPr lvl="1" fontAlgn="base"/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</a:p>
          <a:p>
            <a:pPr lvl="1" fontAlgn="base"/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pPr lvl="1" fontAlgn="base"/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</a:p>
          <a:p>
            <a:pPr lvl="1" fontAlgn="base"/>
            <a:r>
              <a:rPr lang="en-IE" dirty="0"/>
              <a:t>Subquery in the select list (some types of simple subqueries are ok for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IE" dirty="0"/>
              <a:t> or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IE" dirty="0"/>
              <a:t> queries but not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IE" dirty="0"/>
              <a:t>).</a:t>
            </a:r>
          </a:p>
          <a:p>
            <a:pPr lvl="1" fontAlgn="base"/>
            <a:r>
              <a:rPr lang="en-IE" dirty="0"/>
              <a:t>Certain joins</a:t>
            </a:r>
          </a:p>
          <a:p>
            <a:pPr lvl="1" fontAlgn="base"/>
            <a:r>
              <a:rPr lang="en-IE" dirty="0"/>
              <a:t>Reference to non-updatable view in the 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IE" dirty="0"/>
              <a:t> clause</a:t>
            </a:r>
          </a:p>
          <a:p>
            <a:pPr lvl="1" fontAlgn="base"/>
            <a:r>
              <a:rPr lang="en-IE" dirty="0"/>
              <a:t>Subquery in the 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IE" dirty="0"/>
              <a:t> clause that refers to a table in the 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IE" dirty="0"/>
              <a:t> clause</a:t>
            </a:r>
          </a:p>
          <a:p>
            <a:pPr lvl="1" fontAlgn="base"/>
            <a:r>
              <a:rPr lang="en-IE" dirty="0"/>
              <a:t>Multiple references to any column of a base table (ok for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IE" dirty="0"/>
              <a:t> or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IE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01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C1EC-E020-A640-85F7-B2A63F92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Thought: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6BB2D-F6CE-5746-B747-6CFC5AFA7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database designer and programmer, SQL gives you a lot of freedom about how you choose names for tables/databases/variables and how you choose to </a:t>
            </a:r>
            <a:r>
              <a:rPr lang="en-US" dirty="0" err="1"/>
              <a:t>capitalise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It's a good idea to follow a consistent style, which makes your queries more understandable and is more professional overall.</a:t>
            </a:r>
          </a:p>
          <a:p>
            <a:endParaRPr lang="en-US" dirty="0"/>
          </a:p>
          <a:p>
            <a:r>
              <a:rPr lang="en-US" dirty="0"/>
              <a:t>A good style guide is by Simon Holywell at </a:t>
            </a:r>
            <a:r>
              <a:rPr lang="en-US" dirty="0">
                <a:hlinkClick r:id="rId2"/>
              </a:rPr>
              <a:t>https://www.sqlstyle.guide</a:t>
            </a:r>
            <a:r>
              <a:rPr lang="en-US" dirty="0"/>
              <a:t> (linked on Moodle).</a:t>
            </a:r>
          </a:p>
        </p:txBody>
      </p:sp>
    </p:spTree>
    <p:extLst>
      <p:ext uri="{BB962C8B-B14F-4D97-AF65-F5344CB8AC3E}">
        <p14:creationId xmlns:p14="http://schemas.microsoft.com/office/powerpoint/2010/main" val="98267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32E4FD-78B7-FA43-A4D2-EC451B3D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6B084F-ED62-C240-B5AB-FED879832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foreign key is an attribute (or group of attributes) in one table that is linked to the primary key of another table (or sometimes the same table).</a:t>
            </a:r>
          </a:p>
          <a:p>
            <a:pPr lvl="1"/>
            <a:r>
              <a:rPr lang="en-US" dirty="0"/>
              <a:t>It acts as a way to combine tables (and is usually used in join conditions) by representing the relationship between them.</a:t>
            </a:r>
          </a:p>
          <a:p>
            <a:endParaRPr lang="en-GB" dirty="0"/>
          </a:p>
          <a:p>
            <a:r>
              <a:rPr lang="en-GB" dirty="0"/>
              <a:t>This is a type of </a:t>
            </a:r>
            <a:r>
              <a:rPr lang="en-GB" b="1" dirty="0"/>
              <a:t>constraint </a:t>
            </a:r>
            <a:r>
              <a:rPr lang="en-GB" dirty="0"/>
              <a:t>that operates between multiple tables: an </a:t>
            </a:r>
            <a:r>
              <a:rPr lang="en-GB" b="1" dirty="0"/>
              <a:t>inter-relational</a:t>
            </a:r>
            <a:r>
              <a:rPr lang="en-GB" dirty="0"/>
              <a:t> constraint.</a:t>
            </a:r>
          </a:p>
          <a:p>
            <a:pPr lvl="1"/>
            <a:r>
              <a:rPr lang="en-GB" dirty="0"/>
              <a:t>Previously we saw </a:t>
            </a:r>
            <a:r>
              <a:rPr lang="en-GB" b="1" dirty="0"/>
              <a:t>intra-relational</a:t>
            </a:r>
            <a:r>
              <a:rPr lang="en-GB" dirty="0"/>
              <a:t> constraints that operate just within one table (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GB" dirty="0"/>
              <a:t>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GB" dirty="0"/>
              <a:t>, etc.).</a:t>
            </a:r>
          </a:p>
        </p:txBody>
      </p:sp>
    </p:spTree>
    <p:extLst>
      <p:ext uri="{BB962C8B-B14F-4D97-AF65-F5344CB8AC3E}">
        <p14:creationId xmlns:p14="http://schemas.microsoft.com/office/powerpoint/2010/main" val="386731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Inter-Relational Constraints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type of constraint is used to enforce </a:t>
            </a:r>
            <a:r>
              <a:rPr lang="en-GB" b="1" dirty="0"/>
              <a:t>referential integrity</a:t>
            </a:r>
            <a:r>
              <a:rPr lang="en-GB" dirty="0"/>
              <a:t>.</a:t>
            </a:r>
          </a:p>
          <a:p>
            <a:pPr lvl="1"/>
            <a:endParaRPr lang="en-GB" b="1" dirty="0"/>
          </a:p>
          <a:p>
            <a:pPr lvl="1"/>
            <a:r>
              <a:rPr lang="en-GB" b="1" dirty="0"/>
              <a:t>Integrity: </a:t>
            </a:r>
            <a:r>
              <a:rPr lang="en-GB" dirty="0"/>
              <a:t>The data stored in the database is accurate and consistent.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Referential Integrity:</a:t>
            </a:r>
            <a:r>
              <a:rPr lang="en-GB" dirty="0"/>
              <a:t> When an attribute refers to another attribute, it can only store values that also exist in that other attribute.</a:t>
            </a:r>
          </a:p>
          <a:p>
            <a:pPr lvl="2"/>
            <a:r>
              <a:rPr lang="en-GB" b="1" dirty="0"/>
              <a:t>e.g. </a:t>
            </a:r>
            <a:r>
              <a:rPr lang="en-GB" dirty="0"/>
              <a:t>a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module_code</a:t>
            </a:r>
            <a:r>
              <a:rPr lang="en-GB" dirty="0"/>
              <a:t> attribute in a “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en-GB" dirty="0"/>
              <a:t>” table might refer to a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module_code</a:t>
            </a:r>
            <a:r>
              <a:rPr lang="en-GB" dirty="0"/>
              <a:t> attribute in a “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modules</a:t>
            </a:r>
            <a:r>
              <a:rPr lang="en-GB" dirty="0"/>
              <a:t>” table. Only module codes that actually exist in the “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modules</a:t>
            </a:r>
            <a:r>
              <a:rPr lang="en-GB" dirty="0"/>
              <a:t>” table can be stored in the “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en-GB" dirty="0"/>
              <a:t>” table.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5130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Inter-Relational Constraints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REFERENCES</a:t>
            </a:r>
            <a:r>
              <a:rPr lang="en-GB" dirty="0"/>
              <a:t> and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FOREIGN KEY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dirty="0"/>
              <a:t>permit the definition of referential integrity constraints; syntax:</a:t>
            </a:r>
          </a:p>
          <a:p>
            <a:pPr lvl="2"/>
            <a:r>
              <a:rPr lang="en-GB" dirty="0"/>
              <a:t>for single attributes</a:t>
            </a:r>
          </a:p>
          <a:p>
            <a:pPr lvl="3"/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REFERENCES</a:t>
            </a:r>
            <a:r>
              <a:rPr lang="en-GB" dirty="0"/>
              <a:t> after the domain (careful: in MySQL this will not be enforced so we will not use this one)</a:t>
            </a:r>
          </a:p>
          <a:p>
            <a:pPr lvl="2"/>
            <a:r>
              <a:rPr lang="en-GB" dirty="0"/>
              <a:t>for single or multiple attributes, in the “other constraints” section:</a:t>
            </a:r>
          </a:p>
          <a:p>
            <a:pPr lvl="3"/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FOREIGN KEY ( Attribute {, Attribute } ) REFERENCES ...</a:t>
            </a:r>
          </a:p>
          <a:p>
            <a:endParaRPr lang="en-GB" dirty="0"/>
          </a:p>
          <a:p>
            <a:r>
              <a:rPr lang="en-GB" dirty="0"/>
              <a:t>It is possible to associate “reaction policies” to violations of referential integrity.</a:t>
            </a:r>
          </a:p>
          <a:p>
            <a:pPr lvl="1"/>
            <a:r>
              <a:rPr lang="en-GB" dirty="0"/>
              <a:t>i.e. what happens if the constraint becomes violated.</a:t>
            </a:r>
          </a:p>
        </p:txBody>
      </p:sp>
    </p:spTree>
    <p:extLst>
      <p:ext uri="{BB962C8B-B14F-4D97-AF65-F5344CB8AC3E}">
        <p14:creationId xmlns:p14="http://schemas.microsoft.com/office/powerpoint/2010/main" val="120007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Inter-Relational Constraints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Setting an inter-relation constraint based on the fact that a value in one table is used as a key in another table (foreign key).</a:t>
            </a:r>
          </a:p>
          <a:p>
            <a:endParaRPr lang="en-US" dirty="0"/>
          </a:p>
          <a:p>
            <a:r>
              <a:rPr lang="en-US" dirty="0"/>
              <a:t>Here, each student in the table has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major_id</a:t>
            </a:r>
            <a:r>
              <a:rPr lang="en-US" dirty="0"/>
              <a:t>, which references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major_id</a:t>
            </a:r>
            <a:r>
              <a:rPr lang="en-US" dirty="0"/>
              <a:t> </a:t>
            </a:r>
            <a:r>
              <a:rPr lang="en-US" dirty="0" err="1"/>
              <a:t>attirubute</a:t>
            </a:r>
            <a:r>
              <a:rPr lang="en-US" dirty="0"/>
              <a:t>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majors</a:t>
            </a:r>
            <a:r>
              <a:rPr lang="en-US" dirty="0"/>
              <a:t> table (this tells us which major a student is studying).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students (</a:t>
            </a:r>
            <a:b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CHAR(8) PRIMARY KEY,</a:t>
            </a:r>
            <a:b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student_name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VARCHAR(30),</a:t>
            </a:r>
            <a:b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major_id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  <a:b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FOREIGN KEY(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major_id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</a:t>
            </a:r>
            <a:b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majors(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major_id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endParaRPr lang="en-US" dirty="0"/>
          </a:p>
          <a:p>
            <a:r>
              <a:rPr lang="en-US" dirty="0"/>
              <a:t>Only values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major_id</a:t>
            </a:r>
            <a:r>
              <a:rPr lang="en-US" dirty="0"/>
              <a:t> that are stored in the “majors” table can be stored.</a:t>
            </a:r>
          </a:p>
        </p:txBody>
      </p:sp>
    </p:spTree>
    <p:extLst>
      <p:ext uri="{BB962C8B-B14F-4D97-AF65-F5344CB8AC3E}">
        <p14:creationId xmlns:p14="http://schemas.microsoft.com/office/powerpoint/2010/main" val="405585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Inter-Relational Constraints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Note</a:t>
            </a:r>
            <a:r>
              <a:rPr lang="en-US" dirty="0"/>
              <a:t>: Using DESC to describe a table will not show its inter-relational constraints. Instead you can use: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CREATE TABLE students;</a:t>
            </a:r>
          </a:p>
          <a:p>
            <a:endParaRPr lang="en-US" dirty="0"/>
          </a:p>
          <a:p>
            <a:r>
              <a:rPr lang="en-US" dirty="0"/>
              <a:t>This has a more complex output, but will show more detail (it basically displays an SQL command that can create this table).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7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Reaction Policies</a:t>
            </a:r>
            <a:br>
              <a:rPr lang="en-US" dirty="0"/>
            </a:br>
            <a:r>
              <a:rPr lang="en-US" dirty="0"/>
              <a:t>for Referential Integrity Constraints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endParaRPr lang="en-US" dirty="0"/>
          </a:p>
          <a:p>
            <a:r>
              <a:rPr lang="en-US" dirty="0"/>
              <a:t>In our example if we make a change to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major_id</a:t>
            </a:r>
            <a:r>
              <a:rPr lang="en-US" dirty="0"/>
              <a:t>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majors</a:t>
            </a:r>
            <a:r>
              <a:rPr lang="en-US" dirty="0"/>
              <a:t> table this may break our rules.</a:t>
            </a:r>
          </a:p>
          <a:p>
            <a:pPr lvl="1"/>
            <a:r>
              <a:rPr lang="en-US" dirty="0"/>
              <a:t>Meaning we have a student but their major does not exist.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en-US" dirty="0"/>
              <a:t> constraint prevents this from happening.</a:t>
            </a:r>
          </a:p>
          <a:p>
            <a:pPr lvl="3"/>
            <a:endParaRPr lang="en-US" dirty="0"/>
          </a:p>
          <a:p>
            <a:r>
              <a:rPr lang="en-US" dirty="0"/>
              <a:t>These violations could also happen because of </a:t>
            </a:r>
            <a:r>
              <a:rPr lang="en-US" b="1" dirty="0">
                <a:solidFill>
                  <a:srgbClr val="FF0000"/>
                </a:solidFill>
              </a:rPr>
              <a:t>updates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on the referred attribute or by row </a:t>
            </a:r>
            <a:r>
              <a:rPr lang="en-US" b="1" dirty="0">
                <a:solidFill>
                  <a:srgbClr val="FF0000"/>
                </a:solidFill>
              </a:rPr>
              <a:t>deletions</a:t>
            </a:r>
            <a:r>
              <a:rPr lang="en-US" dirty="0"/>
              <a:t>.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lvl="3"/>
            <a:endParaRPr lang="en-US" dirty="0"/>
          </a:p>
          <a:p>
            <a:r>
              <a:rPr lang="en-US" dirty="0"/>
              <a:t>Depending on the database design, we may want to allow this type of change, but for the database to automatically </a:t>
            </a:r>
            <a:r>
              <a:rPr lang="en-US" b="1" dirty="0">
                <a:solidFill>
                  <a:srgbClr val="FF0000"/>
                </a:solidFill>
              </a:rPr>
              <a:t>react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make sure that integrity is maintained.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98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Reaction Policies</a:t>
            </a:r>
            <a:br>
              <a:rPr lang="en-US" dirty="0"/>
            </a:br>
            <a:r>
              <a:rPr lang="en-US" dirty="0"/>
              <a:t>for Referential Integrity Constraints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a number of different reactions that can happen after a constraint is broken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The change that was made in the external table should also be made here.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NULL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The current value of the field is set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so we are no longer connected to the other table.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DEFAULT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Whatever the default value is for the attribute is assigned in place of the current value.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ACTION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or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This prevents the change from taking place on the external table.</a:t>
            </a:r>
          </a:p>
          <a:p>
            <a:pPr lvl="2"/>
            <a:r>
              <a:rPr lang="en-US" dirty="0"/>
              <a:t>This is the default situation if no reaction policy is set.</a:t>
            </a:r>
          </a:p>
        </p:txBody>
      </p:sp>
    </p:spTree>
    <p:extLst>
      <p:ext uri="{BB962C8B-B14F-4D97-AF65-F5344CB8AC3E}">
        <p14:creationId xmlns:p14="http://schemas.microsoft.com/office/powerpoint/2010/main" val="369926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706</TotalTime>
  <Words>2632</Words>
  <Application>Microsoft Macintosh PowerPoint</Application>
  <PresentationFormat>On-screen Show (4:3)</PresentationFormat>
  <Paragraphs>418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</vt:lpstr>
      <vt:lpstr>Courier New</vt:lpstr>
      <vt:lpstr>Gill Sans</vt:lpstr>
      <vt:lpstr>Helvetica</vt:lpstr>
      <vt:lpstr>Helvetica Neue</vt:lpstr>
      <vt:lpstr>Default Theme</vt:lpstr>
      <vt:lpstr>Lecture 6: STRUCTURE QUERY LANGUAGE (SQL) 4</vt:lpstr>
      <vt:lpstr>Inter-Relational Constraints (Foreign Keys)</vt:lpstr>
      <vt:lpstr>Foreign Keys</vt:lpstr>
      <vt:lpstr>Inter-Relational Constraints </vt:lpstr>
      <vt:lpstr>Inter-Relational Constraints </vt:lpstr>
      <vt:lpstr>Example of Inter-Relational Constraints </vt:lpstr>
      <vt:lpstr>Example of Inter-Relational Constraints </vt:lpstr>
      <vt:lpstr>Reaction Policies for Referential Integrity Constraints </vt:lpstr>
      <vt:lpstr>Reaction Policies for Referential Integrity Constraints </vt:lpstr>
      <vt:lpstr>Reaction Policies for Referential Integrity Constraints </vt:lpstr>
      <vt:lpstr>Example of inter-relational constraint</vt:lpstr>
      <vt:lpstr>Example of inter-relational constraint</vt:lpstr>
      <vt:lpstr>Example of inter-relational constraint</vt:lpstr>
      <vt:lpstr>Nested Queries</vt:lpstr>
      <vt:lpstr>Examples: available in week5.db on Moodle</vt:lpstr>
      <vt:lpstr>Nested Queries</vt:lpstr>
      <vt:lpstr>Nested Queries: Scalar Value</vt:lpstr>
      <vt:lpstr>Nested Queries: Single Columns</vt:lpstr>
      <vt:lpstr>Nested Query: Single Columns Example 1</vt:lpstr>
      <vt:lpstr>Nested Query: Single Columns Example 2</vt:lpstr>
      <vt:lpstr>Nested Query: Single Columns Example 3</vt:lpstr>
      <vt:lpstr>Nested Query: Single Columns Example 4</vt:lpstr>
      <vt:lpstr>Nested Query: Entire table</vt:lpstr>
      <vt:lpstr>Views</vt:lpstr>
      <vt:lpstr>Views</vt:lpstr>
      <vt:lpstr>Views</vt:lpstr>
      <vt:lpstr>Changing data within Views</vt:lpstr>
      <vt:lpstr>Final Thought: Style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Lillis</dc:creator>
  <cp:lastModifiedBy>David Lillis</cp:lastModifiedBy>
  <cp:revision>33</cp:revision>
  <cp:lastPrinted>2016-04-10T08:55:33Z</cp:lastPrinted>
  <dcterms:created xsi:type="dcterms:W3CDTF">2016-03-26T06:53:37Z</dcterms:created>
  <dcterms:modified xsi:type="dcterms:W3CDTF">2019-03-24T13:53:02Z</dcterms:modified>
</cp:coreProperties>
</file>