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257" r:id="rId2"/>
    <p:sldId id="269" r:id="rId3"/>
    <p:sldId id="260" r:id="rId4"/>
    <p:sldId id="258" r:id="rId5"/>
    <p:sldId id="259" r:id="rId6"/>
    <p:sldId id="270" r:id="rId7"/>
    <p:sldId id="261" r:id="rId8"/>
    <p:sldId id="271" r:id="rId9"/>
    <p:sldId id="262" r:id="rId10"/>
    <p:sldId id="272" r:id="rId11"/>
    <p:sldId id="263" r:id="rId12"/>
    <p:sldId id="273" r:id="rId13"/>
    <p:sldId id="264" r:id="rId14"/>
    <p:sldId id="274" r:id="rId15"/>
    <p:sldId id="267" r:id="rId16"/>
    <p:sldId id="275" r:id="rId17"/>
    <p:sldId id="265" r:id="rId18"/>
    <p:sldId id="266" r:id="rId19"/>
    <p:sldId id="276"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4"/>
    <p:restoredTop sz="93462"/>
  </p:normalViewPr>
  <p:slideViewPr>
    <p:cSldViewPr snapToGrid="0" snapToObjects="1">
      <p:cViewPr varScale="1">
        <p:scale>
          <a:sx n="167" d="100"/>
          <a:sy n="167" d="100"/>
        </p:scale>
        <p:origin x="2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77A83-E453-DE48-9C8A-1377491593F2}" type="datetimeFigureOut">
              <a:rPr lang="en-US" smtClean="0"/>
              <a:t>4/21/19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E754-067D-F944-B123-8614E4F1985D}" type="slidenum">
              <a:rPr lang="en-US" smtClean="0"/>
              <a:t>‹#›</a:t>
            </a:fld>
            <a:endParaRPr lang="en-US"/>
          </a:p>
        </p:txBody>
      </p:sp>
    </p:spTree>
    <p:extLst>
      <p:ext uri="{BB962C8B-B14F-4D97-AF65-F5344CB8AC3E}">
        <p14:creationId xmlns:p14="http://schemas.microsoft.com/office/powerpoint/2010/main" val="52446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b="0" dirty="0"/>
              <a:t>there are actually more than 8 steps in the book, but the later ones deal with situations we do </a:t>
            </a:r>
            <a:r>
              <a:rPr lang="en-US" b="0"/>
              <a:t>not study in this module.</a:t>
            </a:r>
            <a:r>
              <a:rPr lang="en-US"/>
              <a:t>  </a:t>
            </a:r>
            <a:endParaRPr lang="en-US" dirty="0"/>
          </a:p>
        </p:txBody>
      </p:sp>
      <p:sp>
        <p:nvSpPr>
          <p:cNvPr id="4" name="Slide Number Placeholder 3"/>
          <p:cNvSpPr>
            <a:spLocks noGrp="1"/>
          </p:cNvSpPr>
          <p:nvPr>
            <p:ph type="sldNum" sz="quarter" idx="5"/>
          </p:nvPr>
        </p:nvSpPr>
        <p:spPr/>
        <p:txBody>
          <a:bodyPr/>
          <a:lstStyle/>
          <a:p>
            <a:fld id="{8B37E754-067D-F944-B123-8614E4F1985D}" type="slidenum">
              <a:rPr lang="en-US" smtClean="0"/>
              <a:t>3</a:t>
            </a:fld>
            <a:endParaRPr lang="en-US"/>
          </a:p>
        </p:txBody>
      </p:sp>
    </p:spTree>
    <p:extLst>
      <p:ext uri="{BB962C8B-B14F-4D97-AF65-F5344CB8AC3E}">
        <p14:creationId xmlns:p14="http://schemas.microsoft.com/office/powerpoint/2010/main" val="335852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0A8DE-6812-F94F-939A-F2F0AB11A87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40A8DE-6812-F94F-939A-F2F0AB11A87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0A8DE-6812-F94F-939A-F2F0AB11A87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3505200"/>
            <a:ext cx="7431174" cy="1752600"/>
          </a:xfrm>
        </p:spPr>
        <p:txBody>
          <a:bodyPr/>
          <a:lstStyle>
            <a:lvl1pPr marL="0" indent="0" algn="l">
              <a:buNone/>
              <a:defRPr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solidFill>
                  <a:schemeClr val="bg1">
                    <a:lumMod val="50000"/>
                  </a:schemeClr>
                </a:solidFill>
                <a:latin typeface="Gill Sans"/>
                <a:cs typeface="Gill Sans"/>
              </a:rPr>
              <a:t>Click to enter text</a:t>
            </a:r>
            <a:endParaRPr lang="en-US" dirty="0">
              <a:latin typeface="Gill Sans"/>
              <a:cs typeface="Gill Sans"/>
            </a:endParaRPr>
          </a:p>
        </p:txBody>
      </p:sp>
      <p:sp>
        <p:nvSpPr>
          <p:cNvPr id="4" name="Date Placeholder 3"/>
          <p:cNvSpPr>
            <a:spLocks noGrp="1"/>
          </p:cNvSpPr>
          <p:nvPr>
            <p:ph type="dt" sz="half" idx="10"/>
          </p:nvPr>
        </p:nvSpPr>
        <p:spPr/>
        <p:txBody>
          <a:bodyPr/>
          <a:lstStyle/>
          <a:p>
            <a:fld id="{2D40A8DE-6812-F94F-939A-F2F0AB11A87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685800" y="1371600"/>
            <a:ext cx="7848600" cy="1927225"/>
          </a:xfrm>
        </p:spPr>
        <p:txBody>
          <a:bodyPr/>
          <a:lstStyle/>
          <a:p>
            <a:r>
              <a:rPr lang="en-US" sz="4000"/>
              <a:t>Click to edit Master title style</a:t>
            </a:r>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charset="0"/>
                <a:ea typeface="Helvetica" charset="0"/>
                <a:cs typeface="Helvetica"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charset="0"/>
                <a:ea typeface="Helvetica" charset="0"/>
                <a:cs typeface="Helvetica" charset="0"/>
              </a:defRPr>
            </a:lvl1pPr>
            <a:lvl2pPr>
              <a:defRPr>
                <a:latin typeface="Helvetica" charset="0"/>
                <a:ea typeface="Helvetica" charset="0"/>
                <a:cs typeface="Helvetica" charset="0"/>
              </a:defRPr>
            </a:lvl2pPr>
            <a:lvl3pPr>
              <a:defRPr>
                <a:latin typeface="Helvetica" charset="0"/>
                <a:ea typeface="Helvetica" charset="0"/>
                <a:cs typeface="Helvetica" charset="0"/>
              </a:defRPr>
            </a:lvl3pPr>
            <a:lvl4pPr>
              <a:defRPr>
                <a:latin typeface="Helvetica" charset="0"/>
                <a:ea typeface="Helvetica" charset="0"/>
                <a:cs typeface="Helvetica" charset="0"/>
              </a:defRPr>
            </a:lvl4pPr>
            <a:lvl5pPr>
              <a:defRPr>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D40A8DE-6812-F94F-939A-F2F0AB11A87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0A8DE-6812-F94F-939A-F2F0AB11A877}" type="datetimeFigureOut">
              <a:rPr lang="en-US" smtClean="0"/>
              <a:t>4/21/19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0A8DE-6812-F94F-939A-F2F0AB11A877}" type="datetimeFigureOut">
              <a:rPr lang="en-US" smtClean="0"/>
              <a:t>4/21/19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DAD22-2256-CA42-B6D4-1F27E6A299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0A8DE-6812-F94F-939A-F2F0AB11A877}" type="datetimeFigureOut">
              <a:rPr lang="en-US" smtClean="0"/>
              <a:t>4/21/19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DAD22-2256-CA42-B6D4-1F27E6A299A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40A8DE-6812-F94F-939A-F2F0AB11A877}" type="datetimeFigureOut">
              <a:rPr lang="en-US" smtClean="0"/>
              <a:t>4/21/19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0DAD22-2256-CA42-B6D4-1F27E6A299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0A8DE-6812-F94F-939A-F2F0AB11A877}" type="datetimeFigureOut">
              <a:rPr lang="en-US" smtClean="0"/>
              <a:t>4/21/19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0DAD22-2256-CA42-B6D4-1F27E6A299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40A8DE-6812-F94F-939A-F2F0AB11A877}" type="datetimeFigureOut">
              <a:rPr lang="en-US" smtClean="0"/>
              <a:t>4/21/19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DAD22-2256-CA42-B6D4-1F27E6A299A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40A8DE-6812-F94F-939A-F2F0AB11A877}" type="datetimeFigureOut">
              <a:rPr lang="en-US" smtClean="0"/>
              <a:t>4/21/19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DAD22-2256-CA42-B6D4-1F27E6A299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D40A8DE-6812-F94F-939A-F2F0AB11A877}" type="datetimeFigureOut">
              <a:rPr lang="en-US" smtClean="0"/>
              <a:t>4/21/19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30DAD22-2256-CA42-B6D4-1F27E6A299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1" r:id="rId12"/>
  </p:sldLayoutIdLst>
  <p:txStyles>
    <p:titleStyle>
      <a:lvl1pPr algn="l" defTabSz="914400" rtl="0" eaLnBrk="1" latinLnBrk="0" hangingPunct="1">
        <a:spcBef>
          <a:spcPct val="0"/>
        </a:spcBef>
        <a:buNone/>
        <a:defRPr sz="4000" kern="1200" spc="-100" baseline="0">
          <a:solidFill>
            <a:schemeClr val="tx2"/>
          </a:solidFill>
          <a:latin typeface="Helvetica" charset="0"/>
          <a:ea typeface="Helvetica" charset="0"/>
          <a:cs typeface="Helvetica"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Helvetica" charset="0"/>
          <a:ea typeface="Helvetica" charset="0"/>
          <a:cs typeface="Helvetica"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Helvetica" charset="0"/>
          <a:ea typeface="Helvetica" charset="0"/>
          <a:cs typeface="Helvetica"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Helvetica" charset="0"/>
          <a:ea typeface="Helvetica" charset="0"/>
          <a:cs typeface="Helvetica"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Helvetica" charset="0"/>
          <a:ea typeface="Helvetica" charset="0"/>
          <a:cs typeface="Helvetica"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Helvetica" charset="0"/>
          <a:ea typeface="Helvetica" charset="0"/>
          <a:cs typeface="Helvetica"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vid.lillis@ucd.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E" sz="4000" dirty="0"/>
              <a:t>Lecture 8:</a:t>
            </a:r>
            <a:br>
              <a:rPr lang="en-IE" sz="4000" dirty="0"/>
            </a:br>
            <a:r>
              <a:rPr lang="en-IE" dirty="0"/>
              <a:t>Logical Design</a:t>
            </a:r>
            <a:br>
              <a:rPr lang="en-IE" dirty="0"/>
            </a:br>
            <a:r>
              <a:rPr lang="en-IE" sz="3600" dirty="0"/>
              <a:t>Mapping ER/EER Diagrams to Relations</a:t>
            </a:r>
            <a:endParaRPr lang="en-GB" dirty="0"/>
          </a:p>
        </p:txBody>
      </p:sp>
      <p:sp>
        <p:nvSpPr>
          <p:cNvPr id="5" name="Subtitle 4"/>
          <p:cNvSpPr>
            <a:spLocks noGrp="1"/>
          </p:cNvSpPr>
          <p:nvPr>
            <p:ph type="subTitle" idx="1"/>
          </p:nvPr>
        </p:nvSpPr>
        <p:spPr>
          <a:xfrm>
            <a:off x="685799" y="3505200"/>
            <a:ext cx="8085221" cy="1752600"/>
          </a:xfrm>
        </p:spPr>
        <p:txBody>
          <a:bodyPr>
            <a:normAutofit fontScale="85000" lnSpcReduction="10000"/>
          </a:bodyPr>
          <a:lstStyle/>
          <a:p>
            <a:r>
              <a:rPr lang="en-IE" sz="3200" dirty="0">
                <a:solidFill>
                  <a:schemeClr val="bg1">
                    <a:lumMod val="50000"/>
                  </a:schemeClr>
                </a:solidFill>
              </a:rPr>
              <a:t>COMP2013J: Databases and Information Systems</a:t>
            </a:r>
          </a:p>
          <a:p>
            <a:r>
              <a:rPr lang="en-IE" dirty="0" err="1">
                <a:solidFill>
                  <a:schemeClr val="tx1"/>
                </a:solidFill>
              </a:rPr>
              <a:t>Dr.</a:t>
            </a:r>
            <a:r>
              <a:rPr lang="en-IE" dirty="0">
                <a:solidFill>
                  <a:schemeClr val="tx1"/>
                </a:solidFill>
              </a:rPr>
              <a:t> David Lillis (</a:t>
            </a:r>
            <a:r>
              <a:rPr lang="en-IE" dirty="0">
                <a:solidFill>
                  <a:schemeClr val="tx1"/>
                </a:solidFill>
                <a:hlinkClick r:id="rId2"/>
              </a:rPr>
              <a:t>david.lillis@ucd.ie</a:t>
            </a:r>
            <a:r>
              <a:rPr lang="en-IE" dirty="0">
                <a:solidFill>
                  <a:schemeClr val="tx1"/>
                </a:solidFill>
              </a:rPr>
              <a:t>)</a:t>
            </a:r>
          </a:p>
          <a:p>
            <a:r>
              <a:rPr lang="en-IE" dirty="0"/>
              <a:t>UCD School of Computer Science</a:t>
            </a:r>
          </a:p>
          <a:p>
            <a:r>
              <a:rPr lang="en-IE" dirty="0"/>
              <a:t>Beijing-Dublin International College</a:t>
            </a:r>
          </a:p>
        </p:txBody>
      </p:sp>
    </p:spTree>
    <p:extLst>
      <p:ext uri="{BB962C8B-B14F-4D97-AF65-F5344CB8AC3E}">
        <p14:creationId xmlns:p14="http://schemas.microsoft.com/office/powerpoint/2010/main" val="40770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 Mapping 1:1 Relationships</a:t>
            </a:r>
          </a:p>
        </p:txBody>
      </p:sp>
      <p:sp>
        <p:nvSpPr>
          <p:cNvPr id="3" name="Content Placeholder 2"/>
          <p:cNvSpPr>
            <a:spLocks noGrp="1"/>
          </p:cNvSpPr>
          <p:nvPr>
            <p:ph idx="1"/>
          </p:nvPr>
        </p:nvSpPr>
        <p:spPr>
          <a:xfrm>
            <a:off x="209405" y="3566069"/>
            <a:ext cx="8718209" cy="3120917"/>
          </a:xfrm>
        </p:spPr>
        <p:txBody>
          <a:bodyPr>
            <a:normAutofit fontScale="77500" lnSpcReduction="20000"/>
          </a:bodyPr>
          <a:lstStyle/>
          <a:p>
            <a:r>
              <a:rPr lang="en-IE" b="1" dirty="0"/>
              <a:t>Notes:</a:t>
            </a:r>
          </a:p>
          <a:p>
            <a:pPr lvl="1"/>
            <a:r>
              <a:rPr lang="en-IE" dirty="0"/>
              <a:t>DEPARTMENT has mandatory participation in the MANAGES relationship (i.e. every department must have a manager).</a:t>
            </a:r>
          </a:p>
          <a:p>
            <a:pPr lvl="1"/>
            <a:r>
              <a:rPr lang="en-IE" dirty="0"/>
              <a:t>Therefore it makes most sense to include a foreign key in DEPARTMENT that refers to the primary key of EMPLOYEE (i.e. ”</a:t>
            </a:r>
            <a:r>
              <a:rPr lang="en-IE" dirty="0" err="1"/>
              <a:t>Mgr_ssn</a:t>
            </a:r>
            <a:r>
              <a:rPr lang="en-IE" dirty="0"/>
              <a:t>” in DEPARTMENT refers to “</a:t>
            </a:r>
            <a:r>
              <a:rPr lang="en-IE" dirty="0" err="1"/>
              <a:t>Ssn</a:t>
            </a:r>
            <a:r>
              <a:rPr lang="en-IE" dirty="0"/>
              <a:t>” in EMPLOYEE).</a:t>
            </a:r>
          </a:p>
          <a:p>
            <a:pPr lvl="1"/>
            <a:r>
              <a:rPr lang="en-IE" dirty="0"/>
              <a:t>If we instead included a foreign key in EMPLOYEE that referred to DEPARTMENT, then this would be NULL for all the employees that are not managers: because we wish to avoid too many NULL values, it’s better to include the foreign key in DEPARTMENT.</a:t>
            </a:r>
          </a:p>
          <a:p>
            <a:pPr lvl="1"/>
            <a:r>
              <a:rPr lang="en-IE" dirty="0"/>
              <a:t>The “</a:t>
            </a:r>
            <a:r>
              <a:rPr lang="en-IE" dirty="0" err="1"/>
              <a:t>start_date</a:t>
            </a:r>
            <a:r>
              <a:rPr lang="en-IE" dirty="0"/>
              <a:t>” attribute of the MANAGES relationship can also be included as an attribute.</a:t>
            </a:r>
          </a:p>
          <a:p>
            <a:pPr lvl="1"/>
            <a:r>
              <a:rPr lang="en-IE" dirty="0"/>
              <a:t>Because the participation is mandatory, we would use a NOT NULL constraint on the foreign key when we turn this into a database.</a:t>
            </a:r>
          </a:p>
        </p:txBody>
      </p:sp>
      <p:graphicFrame>
        <p:nvGraphicFramePr>
          <p:cNvPr id="4" name="Table 3"/>
          <p:cNvGraphicFramePr>
            <a:graphicFrameLocks noGrp="1"/>
          </p:cNvGraphicFramePr>
          <p:nvPr>
            <p:extLst>
              <p:ext uri="{D42A27DB-BD31-4B8C-83A1-F6EECF244321}">
                <p14:modId xmlns:p14="http://schemas.microsoft.com/office/powerpoint/2010/main" val="634449158"/>
              </p:ext>
            </p:extLst>
          </p:nvPr>
        </p:nvGraphicFramePr>
        <p:xfrm>
          <a:off x="1847325" y="1613385"/>
          <a:ext cx="5180967" cy="361999"/>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20000"/>
                    </a:ext>
                  </a:extLst>
                </a:gridCol>
                <a:gridCol w="546418">
                  <a:extLst>
                    <a:ext uri="{9D8B030D-6E8A-4147-A177-3AD203B41FA5}">
                      <a16:colId xmlns:a16="http://schemas.microsoft.com/office/drawing/2014/main" val="20001"/>
                    </a:ext>
                  </a:extLst>
                </a:gridCol>
                <a:gridCol w="689293">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900430">
                  <a:extLst>
                    <a:ext uri="{9D8B030D-6E8A-4147-A177-3AD203B41FA5}">
                      <a16:colId xmlns:a16="http://schemas.microsoft.com/office/drawing/2014/main" val="20004"/>
                    </a:ext>
                  </a:extLst>
                </a:gridCol>
                <a:gridCol w="765493">
                  <a:extLst>
                    <a:ext uri="{9D8B030D-6E8A-4147-A177-3AD203B41FA5}">
                      <a16:colId xmlns:a16="http://schemas.microsoft.com/office/drawing/2014/main" val="20005"/>
                    </a:ext>
                  </a:extLst>
                </a:gridCol>
                <a:gridCol w="462280">
                  <a:extLst>
                    <a:ext uri="{9D8B030D-6E8A-4147-A177-3AD203B41FA5}">
                      <a16:colId xmlns:a16="http://schemas.microsoft.com/office/drawing/2014/main" val="20006"/>
                    </a:ext>
                  </a:extLst>
                </a:gridCol>
                <a:gridCol w="630555">
                  <a:extLst>
                    <a:ext uri="{9D8B030D-6E8A-4147-A177-3AD203B41FA5}">
                      <a16:colId xmlns:a16="http://schemas.microsoft.com/office/drawing/2014/main" val="20007"/>
                    </a:ext>
                  </a:extLst>
                </a:gridCol>
              </a:tblGrid>
              <a:tr h="361999">
                <a:tc>
                  <a:txBody>
                    <a:bodyPr/>
                    <a:lstStyle/>
                    <a:p>
                      <a:r>
                        <a:rPr lang="en-IE" sz="1200" dirty="0" err="1"/>
                        <a:t>Fname</a:t>
                      </a:r>
                      <a:endParaRPr lang="en-IE" sz="1200" dirty="0"/>
                    </a:p>
                  </a:txBody>
                  <a:tcPr/>
                </a:tc>
                <a:tc>
                  <a:txBody>
                    <a:bodyPr/>
                    <a:lstStyle/>
                    <a:p>
                      <a:r>
                        <a:rPr lang="en-IE" sz="1200" dirty="0" err="1"/>
                        <a:t>Minit</a:t>
                      </a:r>
                      <a:endParaRPr lang="en-IE" sz="1200" dirty="0"/>
                    </a:p>
                  </a:txBody>
                  <a:tcPr/>
                </a:tc>
                <a:tc>
                  <a:txBody>
                    <a:bodyPr/>
                    <a:lstStyle/>
                    <a:p>
                      <a:r>
                        <a:rPr lang="en-IE" sz="1200" dirty="0" err="1"/>
                        <a:t>Lname</a:t>
                      </a:r>
                      <a:endParaRPr lang="en-IE" sz="1200" dirty="0"/>
                    </a:p>
                  </a:txBody>
                  <a:tcPr/>
                </a:tc>
                <a:tc>
                  <a:txBody>
                    <a:bodyPr/>
                    <a:lstStyle/>
                    <a:p>
                      <a:r>
                        <a:rPr lang="en-IE" sz="1200" u="sng" dirty="0" err="1"/>
                        <a:t>Ssn</a:t>
                      </a:r>
                      <a:endParaRPr lang="en-IE" sz="1200" u="sng" dirty="0"/>
                    </a:p>
                  </a:txBody>
                  <a:tcPr/>
                </a:tc>
                <a:tc>
                  <a:txBody>
                    <a:bodyPr/>
                    <a:lstStyle/>
                    <a:p>
                      <a:r>
                        <a:rPr lang="en-IE" sz="1200" dirty="0" err="1"/>
                        <a:t>birth_date</a:t>
                      </a:r>
                      <a:endParaRPr lang="en-IE" sz="1200" dirty="0"/>
                    </a:p>
                  </a:txBody>
                  <a:tcPr/>
                </a:tc>
                <a:tc>
                  <a:txBody>
                    <a:bodyPr/>
                    <a:lstStyle/>
                    <a:p>
                      <a:r>
                        <a:rPr lang="en-IE" sz="1200" dirty="0"/>
                        <a:t>address</a:t>
                      </a:r>
                    </a:p>
                  </a:txBody>
                  <a:tcPr/>
                </a:tc>
                <a:tc>
                  <a:txBody>
                    <a:bodyPr/>
                    <a:lstStyle/>
                    <a:p>
                      <a:r>
                        <a:rPr lang="en-IE" sz="1200" dirty="0"/>
                        <a:t>sex</a:t>
                      </a:r>
                    </a:p>
                  </a:txBody>
                  <a:tcPr/>
                </a:tc>
                <a:tc>
                  <a:txBody>
                    <a:bodyPr/>
                    <a:lstStyle/>
                    <a:p>
                      <a:r>
                        <a:rPr lang="en-IE" sz="1200" dirty="0"/>
                        <a:t>salary</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96223686"/>
              </p:ext>
            </p:extLst>
          </p:nvPr>
        </p:nvGraphicFramePr>
        <p:xfrm>
          <a:off x="1847325" y="2101996"/>
          <a:ext cx="3620771" cy="370840"/>
        </p:xfrm>
        <a:graphic>
          <a:graphicData uri="http://schemas.openxmlformats.org/drawingml/2006/table">
            <a:tbl>
              <a:tblPr firstRow="1" bandRow="1">
                <a:tableStyleId>{5940675A-B579-460E-94D1-54222C63F5DA}</a:tableStyleId>
              </a:tblPr>
              <a:tblGrid>
                <a:gridCol w="714693">
                  <a:extLst>
                    <a:ext uri="{9D8B030D-6E8A-4147-A177-3AD203B41FA5}">
                      <a16:colId xmlns:a16="http://schemas.microsoft.com/office/drawing/2014/main" val="20000"/>
                    </a:ext>
                  </a:extLst>
                </a:gridCol>
                <a:gridCol w="849630">
                  <a:extLst>
                    <a:ext uri="{9D8B030D-6E8A-4147-A177-3AD203B41FA5}">
                      <a16:colId xmlns:a16="http://schemas.microsoft.com/office/drawing/2014/main" val="20001"/>
                    </a:ext>
                  </a:extLst>
                </a:gridCol>
                <a:gridCol w="808355">
                  <a:extLst>
                    <a:ext uri="{9D8B030D-6E8A-4147-A177-3AD203B41FA5}">
                      <a16:colId xmlns:a16="http://schemas.microsoft.com/office/drawing/2014/main" val="20002"/>
                    </a:ext>
                  </a:extLst>
                </a:gridCol>
                <a:gridCol w="1248093">
                  <a:extLst>
                    <a:ext uri="{9D8B030D-6E8A-4147-A177-3AD203B41FA5}">
                      <a16:colId xmlns:a16="http://schemas.microsoft.com/office/drawing/2014/main" val="20003"/>
                    </a:ext>
                  </a:extLst>
                </a:gridCol>
              </a:tblGrid>
              <a:tr h="370840">
                <a:tc>
                  <a:txBody>
                    <a:bodyPr/>
                    <a:lstStyle/>
                    <a:p>
                      <a:r>
                        <a:rPr lang="en-IE" sz="1200" dirty="0" err="1"/>
                        <a:t>Dname</a:t>
                      </a:r>
                      <a:endParaRPr lang="en-IE" sz="1200" dirty="0"/>
                    </a:p>
                  </a:txBody>
                  <a:tcPr/>
                </a:tc>
                <a:tc>
                  <a:txBody>
                    <a:bodyPr/>
                    <a:lstStyle/>
                    <a:p>
                      <a:r>
                        <a:rPr lang="en-IE" sz="1200" u="sng" dirty="0" err="1"/>
                        <a:t>Dnumber</a:t>
                      </a:r>
                      <a:endParaRPr lang="en-IE" sz="1200" u="sng" dirty="0"/>
                    </a:p>
                  </a:txBody>
                  <a:tcPr/>
                </a:tc>
                <a:tc>
                  <a:txBody>
                    <a:bodyPr/>
                    <a:lstStyle/>
                    <a:p>
                      <a:r>
                        <a:rPr lang="en-IE" sz="1200" i="1" u="none" dirty="0" err="1">
                          <a:solidFill>
                            <a:srgbClr val="FF0000"/>
                          </a:solidFill>
                        </a:rPr>
                        <a:t>Mgr_ssn</a:t>
                      </a:r>
                      <a:endParaRPr lang="en-IE" sz="1200" i="1" u="none" dirty="0">
                        <a:solidFill>
                          <a:srgbClr val="FF0000"/>
                        </a:solidFill>
                      </a:endParaRPr>
                    </a:p>
                  </a:txBody>
                  <a:tcPr/>
                </a:tc>
                <a:tc>
                  <a:txBody>
                    <a:bodyPr/>
                    <a:lstStyle/>
                    <a:p>
                      <a:r>
                        <a:rPr lang="en-IE" sz="1200" i="1" u="none" dirty="0" err="1">
                          <a:solidFill>
                            <a:srgbClr val="FF0000"/>
                          </a:solidFill>
                        </a:rPr>
                        <a:t>Mgr_start_date</a:t>
                      </a:r>
                      <a:endParaRPr lang="en-IE" sz="1200" i="1" u="none" dirty="0">
                        <a:solidFill>
                          <a:srgbClr val="FF0000"/>
                        </a:solidFill>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02773756"/>
              </p:ext>
            </p:extLst>
          </p:nvPr>
        </p:nvGraphicFramePr>
        <p:xfrm>
          <a:off x="1847324" y="2599448"/>
          <a:ext cx="2398078" cy="370840"/>
        </p:xfrm>
        <a:graphic>
          <a:graphicData uri="http://schemas.openxmlformats.org/drawingml/2006/table">
            <a:tbl>
              <a:tblPr firstRow="1" bandRow="1">
                <a:tableStyleId>{5940675A-B579-460E-94D1-54222C63F5DA}</a:tableStyleId>
              </a:tblPr>
              <a:tblGrid>
                <a:gridCol w="706755">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849630">
                  <a:extLst>
                    <a:ext uri="{9D8B030D-6E8A-4147-A177-3AD203B41FA5}">
                      <a16:colId xmlns:a16="http://schemas.microsoft.com/office/drawing/2014/main" val="20002"/>
                    </a:ext>
                  </a:extLst>
                </a:gridCol>
              </a:tblGrid>
              <a:tr h="370840">
                <a:tc>
                  <a:txBody>
                    <a:bodyPr/>
                    <a:lstStyle/>
                    <a:p>
                      <a:r>
                        <a:rPr lang="en-IE" sz="1200" dirty="0" err="1"/>
                        <a:t>Pname</a:t>
                      </a:r>
                      <a:endParaRPr lang="en-IE" sz="1200" dirty="0"/>
                    </a:p>
                  </a:txBody>
                  <a:tcPr/>
                </a:tc>
                <a:tc>
                  <a:txBody>
                    <a:bodyPr/>
                    <a:lstStyle/>
                    <a:p>
                      <a:r>
                        <a:rPr lang="en-IE" sz="1200" u="sng" dirty="0" err="1"/>
                        <a:t>Pnumber</a:t>
                      </a:r>
                      <a:endParaRPr lang="en-IE" sz="1200" u="sng" dirty="0"/>
                    </a:p>
                  </a:txBody>
                  <a:tcPr/>
                </a:tc>
                <a:tc>
                  <a:txBody>
                    <a:bodyPr/>
                    <a:lstStyle/>
                    <a:p>
                      <a:r>
                        <a:rPr lang="en-IE" sz="1200" u="none" dirty="0" err="1"/>
                        <a:t>Plocation</a:t>
                      </a:r>
                      <a:endParaRPr lang="en-IE" sz="1200" u="none"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457200" y="1613385"/>
            <a:ext cx="1210588" cy="369332"/>
          </a:xfrm>
          <a:prstGeom prst="rect">
            <a:avLst/>
          </a:prstGeom>
          <a:noFill/>
        </p:spPr>
        <p:txBody>
          <a:bodyPr wrap="none" rtlCol="0">
            <a:spAutoFit/>
          </a:bodyPr>
          <a:lstStyle/>
          <a:p>
            <a:r>
              <a:rPr lang="en-IE"/>
              <a:t>Employee</a:t>
            </a:r>
          </a:p>
        </p:txBody>
      </p:sp>
      <p:sp>
        <p:nvSpPr>
          <p:cNvPr id="8" name="TextBox 7"/>
          <p:cNvSpPr txBox="1"/>
          <p:nvPr/>
        </p:nvSpPr>
        <p:spPr>
          <a:xfrm>
            <a:off x="457200" y="2075523"/>
            <a:ext cx="1390124" cy="369332"/>
          </a:xfrm>
          <a:prstGeom prst="rect">
            <a:avLst/>
          </a:prstGeom>
          <a:noFill/>
        </p:spPr>
        <p:txBody>
          <a:bodyPr wrap="none" rtlCol="0">
            <a:spAutoFit/>
          </a:bodyPr>
          <a:lstStyle/>
          <a:p>
            <a:r>
              <a:rPr lang="en-IE"/>
              <a:t>Department</a:t>
            </a:r>
          </a:p>
        </p:txBody>
      </p:sp>
      <p:sp>
        <p:nvSpPr>
          <p:cNvPr id="9" name="TextBox 8"/>
          <p:cNvSpPr txBox="1"/>
          <p:nvPr/>
        </p:nvSpPr>
        <p:spPr>
          <a:xfrm>
            <a:off x="457200" y="2600202"/>
            <a:ext cx="902811" cy="369332"/>
          </a:xfrm>
          <a:prstGeom prst="rect">
            <a:avLst/>
          </a:prstGeom>
          <a:noFill/>
        </p:spPr>
        <p:txBody>
          <a:bodyPr wrap="none" rtlCol="0">
            <a:spAutoFit/>
          </a:bodyPr>
          <a:lstStyle/>
          <a:p>
            <a:r>
              <a:rPr lang="en-IE"/>
              <a:t>Project</a:t>
            </a:r>
            <a:endParaRPr lang="en-IE" dirty="0"/>
          </a:p>
        </p:txBody>
      </p:sp>
      <p:graphicFrame>
        <p:nvGraphicFramePr>
          <p:cNvPr id="10" name="Table 9"/>
          <p:cNvGraphicFramePr>
            <a:graphicFrameLocks noGrp="1"/>
          </p:cNvGraphicFramePr>
          <p:nvPr>
            <p:extLst>
              <p:ext uri="{D42A27DB-BD31-4B8C-83A1-F6EECF244321}">
                <p14:modId xmlns:p14="http://schemas.microsoft.com/office/powerpoint/2010/main" val="1077869226"/>
              </p:ext>
            </p:extLst>
          </p:nvPr>
        </p:nvGraphicFramePr>
        <p:xfrm>
          <a:off x="1847324" y="3096598"/>
          <a:ext cx="4164013" cy="355130"/>
        </p:xfrm>
        <a:graphic>
          <a:graphicData uri="http://schemas.openxmlformats.org/drawingml/2006/table">
            <a:tbl>
              <a:tblPr firstRow="1" bandRow="1">
                <a:tableStyleId>{5940675A-B579-460E-94D1-54222C63F5DA}</a:tableStyleId>
              </a:tblPr>
              <a:tblGrid>
                <a:gridCol w="563880">
                  <a:extLst>
                    <a:ext uri="{9D8B030D-6E8A-4147-A177-3AD203B41FA5}">
                      <a16:colId xmlns:a16="http://schemas.microsoft.com/office/drawing/2014/main" val="20000"/>
                    </a:ext>
                  </a:extLst>
                </a:gridCol>
                <a:gridCol w="1430655">
                  <a:extLst>
                    <a:ext uri="{9D8B030D-6E8A-4147-A177-3AD203B41FA5}">
                      <a16:colId xmlns:a16="http://schemas.microsoft.com/office/drawing/2014/main" val="20001"/>
                    </a:ext>
                  </a:extLst>
                </a:gridCol>
                <a:gridCol w="487680">
                  <a:extLst>
                    <a:ext uri="{9D8B030D-6E8A-4147-A177-3AD203B41FA5}">
                      <a16:colId xmlns:a16="http://schemas.microsoft.com/office/drawing/2014/main" val="20002"/>
                    </a:ext>
                  </a:extLst>
                </a:gridCol>
                <a:gridCol w="622618">
                  <a:extLst>
                    <a:ext uri="{9D8B030D-6E8A-4147-A177-3AD203B41FA5}">
                      <a16:colId xmlns:a16="http://schemas.microsoft.com/office/drawing/2014/main" val="20003"/>
                    </a:ext>
                  </a:extLst>
                </a:gridCol>
                <a:gridCol w="1059180">
                  <a:extLst>
                    <a:ext uri="{9D8B030D-6E8A-4147-A177-3AD203B41FA5}">
                      <a16:colId xmlns:a16="http://schemas.microsoft.com/office/drawing/2014/main" val="20004"/>
                    </a:ext>
                  </a:extLst>
                </a:gridCol>
              </a:tblGrid>
              <a:tr h="355130">
                <a:tc>
                  <a:txBody>
                    <a:bodyPr/>
                    <a:lstStyle/>
                    <a:p>
                      <a:r>
                        <a:rPr lang="en-IE" sz="1200" i="1" u="sng" dirty="0" err="1">
                          <a:solidFill>
                            <a:schemeClr val="tx1"/>
                          </a:solidFill>
                        </a:rPr>
                        <a:t>Essn</a:t>
                      </a:r>
                      <a:endParaRPr lang="en-IE" sz="1200" i="1" u="sng" dirty="0">
                        <a:solidFill>
                          <a:schemeClr val="tx1"/>
                        </a:solidFill>
                      </a:endParaRPr>
                    </a:p>
                  </a:txBody>
                  <a:tcPr/>
                </a:tc>
                <a:tc>
                  <a:txBody>
                    <a:bodyPr/>
                    <a:lstStyle/>
                    <a:p>
                      <a:r>
                        <a:rPr lang="en-IE" sz="1200" u="sng" dirty="0" err="1">
                          <a:solidFill>
                            <a:schemeClr val="tx1"/>
                          </a:solidFill>
                        </a:rPr>
                        <a:t>Dependent_name</a:t>
                      </a:r>
                      <a:endParaRPr lang="en-IE" sz="1200" u="sng" dirty="0">
                        <a:solidFill>
                          <a:schemeClr val="tx1"/>
                        </a:solidFill>
                      </a:endParaRPr>
                    </a:p>
                  </a:txBody>
                  <a:tcPr/>
                </a:tc>
                <a:tc>
                  <a:txBody>
                    <a:bodyPr/>
                    <a:lstStyle/>
                    <a:p>
                      <a:r>
                        <a:rPr lang="en-IE" sz="1200" u="none" dirty="0">
                          <a:solidFill>
                            <a:schemeClr val="tx1"/>
                          </a:solidFill>
                        </a:rPr>
                        <a:t>Sex</a:t>
                      </a:r>
                    </a:p>
                  </a:txBody>
                  <a:tcPr/>
                </a:tc>
                <a:tc>
                  <a:txBody>
                    <a:bodyPr/>
                    <a:lstStyle/>
                    <a:p>
                      <a:r>
                        <a:rPr lang="en-IE" sz="1200" u="none" dirty="0" err="1">
                          <a:solidFill>
                            <a:schemeClr val="tx1"/>
                          </a:solidFill>
                        </a:rPr>
                        <a:t>Bdate</a:t>
                      </a:r>
                      <a:endParaRPr lang="en-IE" sz="1200" u="none" dirty="0">
                        <a:solidFill>
                          <a:schemeClr val="tx1"/>
                        </a:solidFill>
                      </a:endParaRPr>
                    </a:p>
                  </a:txBody>
                  <a:tcPr/>
                </a:tc>
                <a:tc>
                  <a:txBody>
                    <a:bodyPr/>
                    <a:lstStyle/>
                    <a:p>
                      <a:r>
                        <a:rPr lang="en-IE" sz="1200" u="none" dirty="0">
                          <a:solidFill>
                            <a:schemeClr val="tx1"/>
                          </a:solidFill>
                        </a:rPr>
                        <a:t>Relationship</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457200" y="3097352"/>
            <a:ext cx="1313180" cy="369332"/>
          </a:xfrm>
          <a:prstGeom prst="rect">
            <a:avLst/>
          </a:prstGeom>
          <a:noFill/>
        </p:spPr>
        <p:txBody>
          <a:bodyPr wrap="none" rtlCol="0">
            <a:spAutoFit/>
          </a:bodyPr>
          <a:lstStyle/>
          <a:p>
            <a:r>
              <a:rPr lang="en-IE" dirty="0"/>
              <a:t>Dependent</a:t>
            </a:r>
          </a:p>
        </p:txBody>
      </p:sp>
    </p:spTree>
    <p:extLst>
      <p:ext uri="{BB962C8B-B14F-4D97-AF65-F5344CB8AC3E}">
        <p14:creationId xmlns:p14="http://schemas.microsoft.com/office/powerpoint/2010/main" val="197011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4. Mapping 1:N Relationships</a:t>
            </a:r>
          </a:p>
        </p:txBody>
      </p:sp>
      <p:sp>
        <p:nvSpPr>
          <p:cNvPr id="3" name="Content Placeholder 2"/>
          <p:cNvSpPr>
            <a:spLocks noGrp="1"/>
          </p:cNvSpPr>
          <p:nvPr>
            <p:ph idx="1"/>
          </p:nvPr>
        </p:nvSpPr>
        <p:spPr/>
        <p:txBody>
          <a:bodyPr/>
          <a:lstStyle/>
          <a:p>
            <a:r>
              <a:rPr lang="en-IE" dirty="0"/>
              <a:t>In the entity type on the </a:t>
            </a:r>
            <a:r>
              <a:rPr lang="en-IE" i="1" dirty="0"/>
              <a:t>N</a:t>
            </a:r>
            <a:r>
              <a:rPr lang="en-IE" dirty="0"/>
              <a:t> side, include a foreign key that refers to the primary key of the attribute on the </a:t>
            </a:r>
            <a:r>
              <a:rPr lang="en-IE" i="1" dirty="0"/>
              <a:t>1</a:t>
            </a:r>
            <a:r>
              <a:rPr lang="en-IE" dirty="0"/>
              <a:t> side.</a:t>
            </a:r>
          </a:p>
          <a:p>
            <a:endParaRPr lang="en-IE" dirty="0"/>
          </a:p>
          <a:p>
            <a:r>
              <a:rPr lang="en-IE" dirty="0"/>
              <a:t>If the relationship has simple attributes, these can also be included in the same relation.</a:t>
            </a:r>
          </a:p>
          <a:p>
            <a:endParaRPr lang="en-IE" dirty="0"/>
          </a:p>
          <a:p>
            <a:r>
              <a:rPr lang="en-IE" dirty="0"/>
              <a:t>Alternatively, we could use a separate table to store the relationship, but again this is rare for 1:N relationships.</a:t>
            </a:r>
          </a:p>
          <a:p>
            <a:pPr lvl="1"/>
            <a:r>
              <a:rPr lang="en-IE" dirty="0"/>
              <a:t>It might be more useful if only a few tuples participate in the relationship, to avoid many NULL values. </a:t>
            </a:r>
          </a:p>
        </p:txBody>
      </p:sp>
    </p:spTree>
    <p:extLst>
      <p:ext uri="{BB962C8B-B14F-4D97-AF65-F5344CB8AC3E}">
        <p14:creationId xmlns:p14="http://schemas.microsoft.com/office/powerpoint/2010/main" val="17229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4. Mapping 1:N Relationships</a:t>
            </a:r>
          </a:p>
        </p:txBody>
      </p:sp>
      <p:sp>
        <p:nvSpPr>
          <p:cNvPr id="3" name="Content Placeholder 2"/>
          <p:cNvSpPr>
            <a:spLocks noGrp="1"/>
          </p:cNvSpPr>
          <p:nvPr>
            <p:ph idx="1"/>
          </p:nvPr>
        </p:nvSpPr>
        <p:spPr>
          <a:xfrm>
            <a:off x="457200" y="3593296"/>
            <a:ext cx="8229600" cy="2883703"/>
          </a:xfrm>
        </p:spPr>
        <p:txBody>
          <a:bodyPr>
            <a:normAutofit fontScale="85000" lnSpcReduction="10000"/>
          </a:bodyPr>
          <a:lstStyle/>
          <a:p>
            <a:r>
              <a:rPr lang="en-IE" b="1" dirty="0"/>
              <a:t>Notes:</a:t>
            </a:r>
          </a:p>
          <a:p>
            <a:pPr lvl="1"/>
            <a:r>
              <a:rPr lang="en-IE" dirty="0"/>
              <a:t>In the EMPLOYEE relation, we include the foreign key of DEPARTMENT to show the department they work for (</a:t>
            </a:r>
            <a:r>
              <a:rPr lang="en-IE" i="1" dirty="0" err="1"/>
              <a:t>Dno</a:t>
            </a:r>
            <a:r>
              <a:rPr lang="en-IE" i="1" dirty="0"/>
              <a:t> </a:t>
            </a:r>
            <a:r>
              <a:rPr lang="en-IE" dirty="0"/>
              <a:t>should be NOT NULL to show that each employee must work for a department).</a:t>
            </a:r>
          </a:p>
          <a:p>
            <a:pPr lvl="1"/>
            <a:r>
              <a:rPr lang="en-IE" dirty="0"/>
              <a:t>In the EMPLOYEE relation, we include the “</a:t>
            </a:r>
            <a:r>
              <a:rPr lang="en-IE" dirty="0" err="1"/>
              <a:t>Super_ssn</a:t>
            </a:r>
            <a:r>
              <a:rPr lang="en-IE" dirty="0"/>
              <a:t>” attribute to be a foreign key that refers to the “</a:t>
            </a:r>
            <a:r>
              <a:rPr lang="en-IE" dirty="0" err="1"/>
              <a:t>Ssn</a:t>
            </a:r>
            <a:r>
              <a:rPr lang="en-IE" dirty="0"/>
              <a:t>” attribute of each employee’s supervisor (who is also an employee). As this is an optional relationship, it can be NULL for employees that don’t have a supervisor.</a:t>
            </a:r>
          </a:p>
          <a:p>
            <a:pPr lvl="1"/>
            <a:r>
              <a:rPr lang="en-IE" dirty="0"/>
              <a:t>In the PROJECT relation, we include the foreign key of DEPARTMENT to show which department controls a project. Again, this will be NOT NULL because every project must be controlled by a department.</a:t>
            </a:r>
          </a:p>
        </p:txBody>
      </p:sp>
      <p:graphicFrame>
        <p:nvGraphicFramePr>
          <p:cNvPr id="4" name="Table 3"/>
          <p:cNvGraphicFramePr>
            <a:graphicFrameLocks noGrp="1"/>
          </p:cNvGraphicFramePr>
          <p:nvPr>
            <p:extLst>
              <p:ext uri="{D42A27DB-BD31-4B8C-83A1-F6EECF244321}">
                <p14:modId xmlns:p14="http://schemas.microsoft.com/office/powerpoint/2010/main" val="2135682350"/>
              </p:ext>
            </p:extLst>
          </p:nvPr>
        </p:nvGraphicFramePr>
        <p:xfrm>
          <a:off x="1847325" y="1613385"/>
          <a:ext cx="6635752" cy="361999"/>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20000"/>
                    </a:ext>
                  </a:extLst>
                </a:gridCol>
                <a:gridCol w="546418">
                  <a:extLst>
                    <a:ext uri="{9D8B030D-6E8A-4147-A177-3AD203B41FA5}">
                      <a16:colId xmlns:a16="http://schemas.microsoft.com/office/drawing/2014/main" val="20001"/>
                    </a:ext>
                  </a:extLst>
                </a:gridCol>
                <a:gridCol w="689293">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900430">
                  <a:extLst>
                    <a:ext uri="{9D8B030D-6E8A-4147-A177-3AD203B41FA5}">
                      <a16:colId xmlns:a16="http://schemas.microsoft.com/office/drawing/2014/main" val="20004"/>
                    </a:ext>
                  </a:extLst>
                </a:gridCol>
                <a:gridCol w="765493">
                  <a:extLst>
                    <a:ext uri="{9D8B030D-6E8A-4147-A177-3AD203B41FA5}">
                      <a16:colId xmlns:a16="http://schemas.microsoft.com/office/drawing/2014/main" val="20005"/>
                    </a:ext>
                  </a:extLst>
                </a:gridCol>
                <a:gridCol w="462280">
                  <a:extLst>
                    <a:ext uri="{9D8B030D-6E8A-4147-A177-3AD203B41FA5}">
                      <a16:colId xmlns:a16="http://schemas.microsoft.com/office/drawing/2014/main" val="20006"/>
                    </a:ext>
                  </a:extLst>
                </a:gridCol>
                <a:gridCol w="630555">
                  <a:extLst>
                    <a:ext uri="{9D8B030D-6E8A-4147-A177-3AD203B41FA5}">
                      <a16:colId xmlns:a16="http://schemas.microsoft.com/office/drawing/2014/main" val="20007"/>
                    </a:ext>
                  </a:extLst>
                </a:gridCol>
                <a:gridCol w="503555">
                  <a:extLst>
                    <a:ext uri="{9D8B030D-6E8A-4147-A177-3AD203B41FA5}">
                      <a16:colId xmlns:a16="http://schemas.microsoft.com/office/drawing/2014/main" val="20008"/>
                    </a:ext>
                  </a:extLst>
                </a:gridCol>
                <a:gridCol w="951230">
                  <a:extLst>
                    <a:ext uri="{9D8B030D-6E8A-4147-A177-3AD203B41FA5}">
                      <a16:colId xmlns:a16="http://schemas.microsoft.com/office/drawing/2014/main" val="20009"/>
                    </a:ext>
                  </a:extLst>
                </a:gridCol>
              </a:tblGrid>
              <a:tr h="361999">
                <a:tc>
                  <a:txBody>
                    <a:bodyPr/>
                    <a:lstStyle/>
                    <a:p>
                      <a:r>
                        <a:rPr lang="en-IE" sz="1200" dirty="0" err="1"/>
                        <a:t>Fname</a:t>
                      </a:r>
                      <a:endParaRPr lang="en-IE" sz="1200" dirty="0"/>
                    </a:p>
                  </a:txBody>
                  <a:tcPr/>
                </a:tc>
                <a:tc>
                  <a:txBody>
                    <a:bodyPr/>
                    <a:lstStyle/>
                    <a:p>
                      <a:r>
                        <a:rPr lang="en-IE" sz="1200" dirty="0" err="1"/>
                        <a:t>Minit</a:t>
                      </a:r>
                      <a:endParaRPr lang="en-IE" sz="1200" dirty="0"/>
                    </a:p>
                  </a:txBody>
                  <a:tcPr/>
                </a:tc>
                <a:tc>
                  <a:txBody>
                    <a:bodyPr/>
                    <a:lstStyle/>
                    <a:p>
                      <a:r>
                        <a:rPr lang="en-IE" sz="1200" dirty="0" err="1"/>
                        <a:t>Lname</a:t>
                      </a:r>
                      <a:endParaRPr lang="en-IE" sz="1200" dirty="0"/>
                    </a:p>
                  </a:txBody>
                  <a:tcPr/>
                </a:tc>
                <a:tc>
                  <a:txBody>
                    <a:bodyPr/>
                    <a:lstStyle/>
                    <a:p>
                      <a:r>
                        <a:rPr lang="en-IE" sz="1200" u="sng" dirty="0" err="1"/>
                        <a:t>Ssn</a:t>
                      </a:r>
                      <a:endParaRPr lang="en-IE" sz="1200" u="sng" dirty="0"/>
                    </a:p>
                  </a:txBody>
                  <a:tcPr/>
                </a:tc>
                <a:tc>
                  <a:txBody>
                    <a:bodyPr/>
                    <a:lstStyle/>
                    <a:p>
                      <a:r>
                        <a:rPr lang="en-IE" sz="1200" dirty="0" err="1"/>
                        <a:t>birth_date</a:t>
                      </a:r>
                      <a:endParaRPr lang="en-IE" sz="1200" dirty="0"/>
                    </a:p>
                  </a:txBody>
                  <a:tcPr/>
                </a:tc>
                <a:tc>
                  <a:txBody>
                    <a:bodyPr/>
                    <a:lstStyle/>
                    <a:p>
                      <a:r>
                        <a:rPr lang="en-IE" sz="1200" dirty="0"/>
                        <a:t>address</a:t>
                      </a:r>
                    </a:p>
                  </a:txBody>
                  <a:tcPr/>
                </a:tc>
                <a:tc>
                  <a:txBody>
                    <a:bodyPr/>
                    <a:lstStyle/>
                    <a:p>
                      <a:r>
                        <a:rPr lang="en-IE" sz="1200" dirty="0"/>
                        <a:t>sex</a:t>
                      </a:r>
                    </a:p>
                  </a:txBody>
                  <a:tcPr/>
                </a:tc>
                <a:tc>
                  <a:txBody>
                    <a:bodyPr/>
                    <a:lstStyle/>
                    <a:p>
                      <a:r>
                        <a:rPr lang="en-IE" sz="1200" dirty="0"/>
                        <a:t>salary</a:t>
                      </a:r>
                    </a:p>
                  </a:txBody>
                  <a:tcPr/>
                </a:tc>
                <a:tc>
                  <a:txBody>
                    <a:bodyPr/>
                    <a:lstStyle/>
                    <a:p>
                      <a:r>
                        <a:rPr lang="en-IE" sz="1200" i="1" dirty="0" err="1">
                          <a:solidFill>
                            <a:srgbClr val="FF0000"/>
                          </a:solidFill>
                        </a:rPr>
                        <a:t>Dno</a:t>
                      </a:r>
                      <a:endParaRPr lang="en-IE" sz="1200" i="1" dirty="0">
                        <a:solidFill>
                          <a:srgbClr val="FF0000"/>
                        </a:solidFill>
                      </a:endParaRPr>
                    </a:p>
                  </a:txBody>
                  <a:tcPr/>
                </a:tc>
                <a:tc>
                  <a:txBody>
                    <a:bodyPr/>
                    <a:lstStyle/>
                    <a:p>
                      <a:r>
                        <a:rPr lang="en-IE" sz="1200" i="1" dirty="0" err="1">
                          <a:solidFill>
                            <a:srgbClr val="FF0000"/>
                          </a:solidFill>
                        </a:rPr>
                        <a:t>Super_ssn</a:t>
                      </a:r>
                      <a:endParaRPr lang="en-IE" sz="1200" i="1" dirty="0">
                        <a:solidFill>
                          <a:srgbClr val="FF0000"/>
                        </a:solidFill>
                      </a:endParaRP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97993790"/>
              </p:ext>
            </p:extLst>
          </p:nvPr>
        </p:nvGraphicFramePr>
        <p:xfrm>
          <a:off x="1847325" y="2101996"/>
          <a:ext cx="3795396" cy="370840"/>
        </p:xfrm>
        <a:graphic>
          <a:graphicData uri="http://schemas.openxmlformats.org/drawingml/2006/table">
            <a:tbl>
              <a:tblPr firstRow="1" bandRow="1">
                <a:tableStyleId>{5940675A-B579-460E-94D1-54222C63F5DA}</a:tableStyleId>
              </a:tblPr>
              <a:tblGrid>
                <a:gridCol w="714693">
                  <a:extLst>
                    <a:ext uri="{9D8B030D-6E8A-4147-A177-3AD203B41FA5}">
                      <a16:colId xmlns:a16="http://schemas.microsoft.com/office/drawing/2014/main" val="20000"/>
                    </a:ext>
                  </a:extLst>
                </a:gridCol>
                <a:gridCol w="849630">
                  <a:extLst>
                    <a:ext uri="{9D8B030D-6E8A-4147-A177-3AD203B41FA5}">
                      <a16:colId xmlns:a16="http://schemas.microsoft.com/office/drawing/2014/main" val="20001"/>
                    </a:ext>
                  </a:extLst>
                </a:gridCol>
                <a:gridCol w="808355">
                  <a:extLst>
                    <a:ext uri="{9D8B030D-6E8A-4147-A177-3AD203B41FA5}">
                      <a16:colId xmlns:a16="http://schemas.microsoft.com/office/drawing/2014/main" val="20002"/>
                    </a:ext>
                  </a:extLst>
                </a:gridCol>
                <a:gridCol w="1422718">
                  <a:extLst>
                    <a:ext uri="{9D8B030D-6E8A-4147-A177-3AD203B41FA5}">
                      <a16:colId xmlns:a16="http://schemas.microsoft.com/office/drawing/2014/main" val="20003"/>
                    </a:ext>
                  </a:extLst>
                </a:gridCol>
              </a:tblGrid>
              <a:tr h="370840">
                <a:tc>
                  <a:txBody>
                    <a:bodyPr/>
                    <a:lstStyle/>
                    <a:p>
                      <a:r>
                        <a:rPr lang="en-IE" sz="1200" dirty="0" err="1"/>
                        <a:t>Dname</a:t>
                      </a:r>
                      <a:endParaRPr lang="en-IE" sz="1200" dirty="0"/>
                    </a:p>
                  </a:txBody>
                  <a:tcPr/>
                </a:tc>
                <a:tc>
                  <a:txBody>
                    <a:bodyPr/>
                    <a:lstStyle/>
                    <a:p>
                      <a:r>
                        <a:rPr lang="en-IE" sz="1200" u="sng" dirty="0" err="1"/>
                        <a:t>Dnumber</a:t>
                      </a:r>
                      <a:endParaRPr lang="en-IE" sz="1200" u="sng" dirty="0"/>
                    </a:p>
                  </a:txBody>
                  <a:tcPr/>
                </a:tc>
                <a:tc>
                  <a:txBody>
                    <a:bodyPr/>
                    <a:lstStyle/>
                    <a:p>
                      <a:r>
                        <a:rPr lang="en-IE" sz="1200" i="1" u="none" dirty="0" err="1">
                          <a:solidFill>
                            <a:schemeClr val="tx1"/>
                          </a:solidFill>
                        </a:rPr>
                        <a:t>Mgr_ssn</a:t>
                      </a:r>
                      <a:endParaRPr lang="en-IE" sz="1200" i="1" u="none" dirty="0">
                        <a:solidFill>
                          <a:schemeClr val="tx1"/>
                        </a:solidFill>
                      </a:endParaRPr>
                    </a:p>
                  </a:txBody>
                  <a:tcPr/>
                </a:tc>
                <a:tc>
                  <a:txBody>
                    <a:bodyPr/>
                    <a:lstStyle/>
                    <a:p>
                      <a:r>
                        <a:rPr lang="en-IE" sz="1200" i="1" u="none" dirty="0" err="1">
                          <a:solidFill>
                            <a:schemeClr val="tx1"/>
                          </a:solidFill>
                        </a:rPr>
                        <a:t>Mgr_start_date</a:t>
                      </a:r>
                      <a:endParaRPr lang="en-IE" sz="1200" i="1" u="none"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58592997"/>
              </p:ext>
            </p:extLst>
          </p:nvPr>
        </p:nvGraphicFramePr>
        <p:xfrm>
          <a:off x="1847324" y="2599448"/>
          <a:ext cx="3096022" cy="370840"/>
        </p:xfrm>
        <a:graphic>
          <a:graphicData uri="http://schemas.openxmlformats.org/drawingml/2006/table">
            <a:tbl>
              <a:tblPr firstRow="1" bandRow="1">
                <a:tableStyleId>{5940675A-B579-460E-94D1-54222C63F5DA}</a:tableStyleId>
              </a:tblPr>
              <a:tblGrid>
                <a:gridCol w="706755">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849630">
                  <a:extLst>
                    <a:ext uri="{9D8B030D-6E8A-4147-A177-3AD203B41FA5}">
                      <a16:colId xmlns:a16="http://schemas.microsoft.com/office/drawing/2014/main" val="20002"/>
                    </a:ext>
                  </a:extLst>
                </a:gridCol>
                <a:gridCol w="697944">
                  <a:extLst>
                    <a:ext uri="{9D8B030D-6E8A-4147-A177-3AD203B41FA5}">
                      <a16:colId xmlns:a16="http://schemas.microsoft.com/office/drawing/2014/main" val="20003"/>
                    </a:ext>
                  </a:extLst>
                </a:gridCol>
              </a:tblGrid>
              <a:tr h="370840">
                <a:tc>
                  <a:txBody>
                    <a:bodyPr/>
                    <a:lstStyle/>
                    <a:p>
                      <a:r>
                        <a:rPr lang="en-IE" sz="1200" dirty="0" err="1"/>
                        <a:t>Pname</a:t>
                      </a:r>
                      <a:endParaRPr lang="en-IE" sz="1200" dirty="0"/>
                    </a:p>
                  </a:txBody>
                  <a:tcPr/>
                </a:tc>
                <a:tc>
                  <a:txBody>
                    <a:bodyPr/>
                    <a:lstStyle/>
                    <a:p>
                      <a:r>
                        <a:rPr lang="en-IE" sz="1200" u="sng" dirty="0" err="1"/>
                        <a:t>Pnumber</a:t>
                      </a:r>
                      <a:endParaRPr lang="en-IE" sz="1200" u="sng" dirty="0"/>
                    </a:p>
                  </a:txBody>
                  <a:tcPr/>
                </a:tc>
                <a:tc>
                  <a:txBody>
                    <a:bodyPr/>
                    <a:lstStyle/>
                    <a:p>
                      <a:r>
                        <a:rPr lang="en-IE" sz="1200" u="none" dirty="0" err="1"/>
                        <a:t>Plocation</a:t>
                      </a:r>
                      <a:endParaRPr lang="en-IE" sz="1200" u="none" dirty="0"/>
                    </a:p>
                  </a:txBody>
                  <a:tcPr/>
                </a:tc>
                <a:tc>
                  <a:txBody>
                    <a:bodyPr/>
                    <a:lstStyle/>
                    <a:p>
                      <a:r>
                        <a:rPr lang="en-IE" sz="1200" i="1" u="none" dirty="0" err="1">
                          <a:solidFill>
                            <a:srgbClr val="FF0000"/>
                          </a:solidFill>
                        </a:rPr>
                        <a:t>Dnum</a:t>
                      </a:r>
                      <a:endParaRPr lang="en-IE" sz="1200" i="1" u="none" dirty="0">
                        <a:solidFill>
                          <a:srgbClr val="FF0000"/>
                        </a:solidFill>
                      </a:endParaRP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457200" y="1613385"/>
            <a:ext cx="1210588" cy="369332"/>
          </a:xfrm>
          <a:prstGeom prst="rect">
            <a:avLst/>
          </a:prstGeom>
          <a:noFill/>
        </p:spPr>
        <p:txBody>
          <a:bodyPr wrap="none" rtlCol="0">
            <a:spAutoFit/>
          </a:bodyPr>
          <a:lstStyle/>
          <a:p>
            <a:r>
              <a:rPr lang="en-IE"/>
              <a:t>Employee</a:t>
            </a:r>
          </a:p>
        </p:txBody>
      </p:sp>
      <p:sp>
        <p:nvSpPr>
          <p:cNvPr id="8" name="TextBox 7"/>
          <p:cNvSpPr txBox="1"/>
          <p:nvPr/>
        </p:nvSpPr>
        <p:spPr>
          <a:xfrm>
            <a:off x="457200" y="2075523"/>
            <a:ext cx="1390124" cy="369332"/>
          </a:xfrm>
          <a:prstGeom prst="rect">
            <a:avLst/>
          </a:prstGeom>
          <a:noFill/>
        </p:spPr>
        <p:txBody>
          <a:bodyPr wrap="none" rtlCol="0">
            <a:spAutoFit/>
          </a:bodyPr>
          <a:lstStyle/>
          <a:p>
            <a:r>
              <a:rPr lang="en-IE"/>
              <a:t>Department</a:t>
            </a:r>
          </a:p>
        </p:txBody>
      </p:sp>
      <p:sp>
        <p:nvSpPr>
          <p:cNvPr id="9" name="TextBox 8"/>
          <p:cNvSpPr txBox="1"/>
          <p:nvPr/>
        </p:nvSpPr>
        <p:spPr>
          <a:xfrm>
            <a:off x="457200" y="2600202"/>
            <a:ext cx="902811" cy="369332"/>
          </a:xfrm>
          <a:prstGeom prst="rect">
            <a:avLst/>
          </a:prstGeom>
          <a:noFill/>
        </p:spPr>
        <p:txBody>
          <a:bodyPr wrap="none" rtlCol="0">
            <a:spAutoFit/>
          </a:bodyPr>
          <a:lstStyle/>
          <a:p>
            <a:r>
              <a:rPr lang="en-IE"/>
              <a:t>Project</a:t>
            </a:r>
            <a:endParaRPr lang="en-IE" dirty="0"/>
          </a:p>
        </p:txBody>
      </p:sp>
      <p:graphicFrame>
        <p:nvGraphicFramePr>
          <p:cNvPr id="10" name="Table 9"/>
          <p:cNvGraphicFramePr>
            <a:graphicFrameLocks noGrp="1"/>
          </p:cNvGraphicFramePr>
          <p:nvPr>
            <p:extLst>
              <p:ext uri="{D42A27DB-BD31-4B8C-83A1-F6EECF244321}">
                <p14:modId xmlns:p14="http://schemas.microsoft.com/office/powerpoint/2010/main" val="1204424800"/>
              </p:ext>
            </p:extLst>
          </p:nvPr>
        </p:nvGraphicFramePr>
        <p:xfrm>
          <a:off x="1847324" y="3096598"/>
          <a:ext cx="4313238" cy="370840"/>
        </p:xfrm>
        <a:graphic>
          <a:graphicData uri="http://schemas.openxmlformats.org/drawingml/2006/table">
            <a:tbl>
              <a:tblPr firstRow="1" bandRow="1">
                <a:tableStyleId>{5940675A-B579-460E-94D1-54222C63F5DA}</a:tableStyleId>
              </a:tblPr>
              <a:tblGrid>
                <a:gridCol w="563880">
                  <a:extLst>
                    <a:ext uri="{9D8B030D-6E8A-4147-A177-3AD203B41FA5}">
                      <a16:colId xmlns:a16="http://schemas.microsoft.com/office/drawing/2014/main" val="20000"/>
                    </a:ext>
                  </a:extLst>
                </a:gridCol>
                <a:gridCol w="1430655">
                  <a:extLst>
                    <a:ext uri="{9D8B030D-6E8A-4147-A177-3AD203B41FA5}">
                      <a16:colId xmlns:a16="http://schemas.microsoft.com/office/drawing/2014/main" val="20001"/>
                    </a:ext>
                  </a:extLst>
                </a:gridCol>
                <a:gridCol w="487680">
                  <a:extLst>
                    <a:ext uri="{9D8B030D-6E8A-4147-A177-3AD203B41FA5}">
                      <a16:colId xmlns:a16="http://schemas.microsoft.com/office/drawing/2014/main" val="20002"/>
                    </a:ext>
                  </a:extLst>
                </a:gridCol>
                <a:gridCol w="622618">
                  <a:extLst>
                    <a:ext uri="{9D8B030D-6E8A-4147-A177-3AD203B41FA5}">
                      <a16:colId xmlns:a16="http://schemas.microsoft.com/office/drawing/2014/main" val="20003"/>
                    </a:ext>
                  </a:extLst>
                </a:gridCol>
                <a:gridCol w="1208405">
                  <a:extLst>
                    <a:ext uri="{9D8B030D-6E8A-4147-A177-3AD203B41FA5}">
                      <a16:colId xmlns:a16="http://schemas.microsoft.com/office/drawing/2014/main" val="20004"/>
                    </a:ext>
                  </a:extLst>
                </a:gridCol>
              </a:tblGrid>
              <a:tr h="370840">
                <a:tc>
                  <a:txBody>
                    <a:bodyPr/>
                    <a:lstStyle/>
                    <a:p>
                      <a:r>
                        <a:rPr lang="en-IE" sz="1200" i="1" u="sng" dirty="0" err="1">
                          <a:solidFill>
                            <a:schemeClr val="tx1"/>
                          </a:solidFill>
                        </a:rPr>
                        <a:t>Essn</a:t>
                      </a:r>
                      <a:endParaRPr lang="en-IE" sz="1200" i="1" u="sng" dirty="0">
                        <a:solidFill>
                          <a:schemeClr val="tx1"/>
                        </a:solidFill>
                      </a:endParaRPr>
                    </a:p>
                  </a:txBody>
                  <a:tcPr/>
                </a:tc>
                <a:tc>
                  <a:txBody>
                    <a:bodyPr/>
                    <a:lstStyle/>
                    <a:p>
                      <a:r>
                        <a:rPr lang="en-IE" sz="1200" u="sng" dirty="0" err="1">
                          <a:solidFill>
                            <a:schemeClr val="tx1"/>
                          </a:solidFill>
                        </a:rPr>
                        <a:t>Dependent_name</a:t>
                      </a:r>
                      <a:endParaRPr lang="en-IE" sz="1200" u="sng" dirty="0">
                        <a:solidFill>
                          <a:schemeClr val="tx1"/>
                        </a:solidFill>
                      </a:endParaRPr>
                    </a:p>
                  </a:txBody>
                  <a:tcPr/>
                </a:tc>
                <a:tc>
                  <a:txBody>
                    <a:bodyPr/>
                    <a:lstStyle/>
                    <a:p>
                      <a:r>
                        <a:rPr lang="en-IE" sz="1200" u="none" dirty="0">
                          <a:solidFill>
                            <a:schemeClr val="tx1"/>
                          </a:solidFill>
                        </a:rPr>
                        <a:t>Sex</a:t>
                      </a:r>
                    </a:p>
                  </a:txBody>
                  <a:tcPr/>
                </a:tc>
                <a:tc>
                  <a:txBody>
                    <a:bodyPr/>
                    <a:lstStyle/>
                    <a:p>
                      <a:r>
                        <a:rPr lang="en-IE" sz="1200" u="none" dirty="0" err="1">
                          <a:solidFill>
                            <a:schemeClr val="tx1"/>
                          </a:solidFill>
                        </a:rPr>
                        <a:t>Bdate</a:t>
                      </a:r>
                      <a:endParaRPr lang="en-IE" sz="1200" u="none" dirty="0">
                        <a:solidFill>
                          <a:schemeClr val="tx1"/>
                        </a:solidFill>
                      </a:endParaRPr>
                    </a:p>
                  </a:txBody>
                  <a:tcPr/>
                </a:tc>
                <a:tc>
                  <a:txBody>
                    <a:bodyPr/>
                    <a:lstStyle/>
                    <a:p>
                      <a:r>
                        <a:rPr lang="en-IE" sz="1200" u="none" dirty="0">
                          <a:solidFill>
                            <a:schemeClr val="tx1"/>
                          </a:solidFill>
                        </a:rPr>
                        <a:t>Relationship</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457200" y="3097352"/>
            <a:ext cx="1313180" cy="369332"/>
          </a:xfrm>
          <a:prstGeom prst="rect">
            <a:avLst/>
          </a:prstGeom>
          <a:noFill/>
        </p:spPr>
        <p:txBody>
          <a:bodyPr wrap="none" rtlCol="0">
            <a:spAutoFit/>
          </a:bodyPr>
          <a:lstStyle/>
          <a:p>
            <a:r>
              <a:rPr lang="en-IE" dirty="0"/>
              <a:t>Dependent</a:t>
            </a:r>
          </a:p>
        </p:txBody>
      </p:sp>
    </p:spTree>
    <p:extLst>
      <p:ext uri="{BB962C8B-B14F-4D97-AF65-F5344CB8AC3E}">
        <p14:creationId xmlns:p14="http://schemas.microsoft.com/office/powerpoint/2010/main" val="98069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5. Mapping M:N Relationships</a:t>
            </a:r>
          </a:p>
        </p:txBody>
      </p:sp>
      <p:sp>
        <p:nvSpPr>
          <p:cNvPr id="3" name="Content Placeholder 2"/>
          <p:cNvSpPr>
            <a:spLocks noGrp="1"/>
          </p:cNvSpPr>
          <p:nvPr>
            <p:ph idx="1"/>
          </p:nvPr>
        </p:nvSpPr>
        <p:spPr/>
        <p:txBody>
          <a:bodyPr>
            <a:normAutofit lnSpcReduction="10000"/>
          </a:bodyPr>
          <a:lstStyle/>
          <a:p>
            <a:r>
              <a:rPr lang="en-IE" dirty="0"/>
              <a:t>For a M:N relationship, it is not possible to simply include a foreign key in one of the entity types involved.</a:t>
            </a:r>
          </a:p>
          <a:p>
            <a:pPr lvl="1"/>
            <a:r>
              <a:rPr lang="en-IE" dirty="0"/>
              <a:t>A foreign key can only store one value, which would mean that each entity can only be related to one other entity. But here, all entities can be linked to many other entities.</a:t>
            </a:r>
          </a:p>
          <a:p>
            <a:r>
              <a:rPr lang="en-IE" dirty="0"/>
              <a:t>Instead, we must create a new relation that represents the relationship.</a:t>
            </a:r>
          </a:p>
          <a:p>
            <a:pPr lvl="1"/>
            <a:r>
              <a:rPr lang="en-IE" dirty="0"/>
              <a:t>Include foreign keys to refer to </a:t>
            </a:r>
            <a:r>
              <a:rPr lang="en-IE" b="1" dirty="0"/>
              <a:t>both</a:t>
            </a:r>
            <a:r>
              <a:rPr lang="en-IE" dirty="0"/>
              <a:t> of the entity types involved.</a:t>
            </a:r>
          </a:p>
          <a:p>
            <a:pPr lvl="1"/>
            <a:r>
              <a:rPr lang="en-IE" dirty="0"/>
              <a:t>The primary key of this table will be the combination of both of these foreign keys.</a:t>
            </a:r>
          </a:p>
          <a:p>
            <a:pPr lvl="1"/>
            <a:r>
              <a:rPr lang="en-IE" dirty="0"/>
              <a:t>If the relationship has any simple attribute, include them in this new relation.</a:t>
            </a:r>
          </a:p>
          <a:p>
            <a:r>
              <a:rPr lang="en-IE" dirty="0"/>
              <a:t>We can also use this approach for 1:1 and 1:N relationships, but this is rarely done in practice.</a:t>
            </a:r>
          </a:p>
        </p:txBody>
      </p:sp>
    </p:spTree>
    <p:extLst>
      <p:ext uri="{BB962C8B-B14F-4D97-AF65-F5344CB8AC3E}">
        <p14:creationId xmlns:p14="http://schemas.microsoft.com/office/powerpoint/2010/main" val="43544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5. Mapping M:N Relationships</a:t>
            </a:r>
          </a:p>
        </p:txBody>
      </p:sp>
      <p:sp>
        <p:nvSpPr>
          <p:cNvPr id="3" name="Content Placeholder 2"/>
          <p:cNvSpPr>
            <a:spLocks noGrp="1"/>
          </p:cNvSpPr>
          <p:nvPr>
            <p:ph idx="1"/>
          </p:nvPr>
        </p:nvSpPr>
        <p:spPr>
          <a:xfrm>
            <a:off x="457200" y="3971706"/>
            <a:ext cx="8229600" cy="2505293"/>
          </a:xfrm>
        </p:spPr>
        <p:txBody>
          <a:bodyPr>
            <a:normAutofit fontScale="92500" lnSpcReduction="10000"/>
          </a:bodyPr>
          <a:lstStyle/>
          <a:p>
            <a:r>
              <a:rPr lang="en-IE" b="1" dirty="0"/>
              <a:t>Notes:</a:t>
            </a:r>
          </a:p>
          <a:p>
            <a:pPr lvl="1"/>
            <a:r>
              <a:rPr lang="en-IE" dirty="0"/>
              <a:t>The WORKS_ON relationship involves an EMPLOYEE and a PROJECT, so we include foreign keys that refer to </a:t>
            </a:r>
            <a:r>
              <a:rPr lang="en-IE" b="1" dirty="0"/>
              <a:t>both</a:t>
            </a:r>
            <a:r>
              <a:rPr lang="en-IE" dirty="0"/>
              <a:t> of these.</a:t>
            </a:r>
          </a:p>
          <a:p>
            <a:pPr lvl="1"/>
            <a:r>
              <a:rPr lang="en-IE" dirty="0"/>
              <a:t>The primary key of WORKS_ON is a combined primary key that includes both of the foreign keys.</a:t>
            </a:r>
          </a:p>
          <a:p>
            <a:pPr lvl="1"/>
            <a:r>
              <a:rPr lang="en-IE" dirty="0"/>
              <a:t>The attribute “Hours” is also added to this relation.</a:t>
            </a:r>
          </a:p>
          <a:p>
            <a:pPr lvl="1"/>
            <a:r>
              <a:rPr lang="en-IE" dirty="0"/>
              <a:t>Because WORKS_ON depends on both, we would use a CASCADE option for referential integrity.</a:t>
            </a:r>
          </a:p>
        </p:txBody>
      </p:sp>
      <p:graphicFrame>
        <p:nvGraphicFramePr>
          <p:cNvPr id="4" name="Table 3"/>
          <p:cNvGraphicFramePr>
            <a:graphicFrameLocks noGrp="1"/>
          </p:cNvGraphicFramePr>
          <p:nvPr>
            <p:extLst>
              <p:ext uri="{D42A27DB-BD31-4B8C-83A1-F6EECF244321}">
                <p14:modId xmlns:p14="http://schemas.microsoft.com/office/powerpoint/2010/main" val="995694346"/>
              </p:ext>
            </p:extLst>
          </p:nvPr>
        </p:nvGraphicFramePr>
        <p:xfrm>
          <a:off x="1847325" y="1613385"/>
          <a:ext cx="6635752" cy="361999"/>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20000"/>
                    </a:ext>
                  </a:extLst>
                </a:gridCol>
                <a:gridCol w="546418">
                  <a:extLst>
                    <a:ext uri="{9D8B030D-6E8A-4147-A177-3AD203B41FA5}">
                      <a16:colId xmlns:a16="http://schemas.microsoft.com/office/drawing/2014/main" val="20001"/>
                    </a:ext>
                  </a:extLst>
                </a:gridCol>
                <a:gridCol w="689293">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900430">
                  <a:extLst>
                    <a:ext uri="{9D8B030D-6E8A-4147-A177-3AD203B41FA5}">
                      <a16:colId xmlns:a16="http://schemas.microsoft.com/office/drawing/2014/main" val="20004"/>
                    </a:ext>
                  </a:extLst>
                </a:gridCol>
                <a:gridCol w="765493">
                  <a:extLst>
                    <a:ext uri="{9D8B030D-6E8A-4147-A177-3AD203B41FA5}">
                      <a16:colId xmlns:a16="http://schemas.microsoft.com/office/drawing/2014/main" val="20005"/>
                    </a:ext>
                  </a:extLst>
                </a:gridCol>
                <a:gridCol w="462280">
                  <a:extLst>
                    <a:ext uri="{9D8B030D-6E8A-4147-A177-3AD203B41FA5}">
                      <a16:colId xmlns:a16="http://schemas.microsoft.com/office/drawing/2014/main" val="20006"/>
                    </a:ext>
                  </a:extLst>
                </a:gridCol>
                <a:gridCol w="630555">
                  <a:extLst>
                    <a:ext uri="{9D8B030D-6E8A-4147-A177-3AD203B41FA5}">
                      <a16:colId xmlns:a16="http://schemas.microsoft.com/office/drawing/2014/main" val="20007"/>
                    </a:ext>
                  </a:extLst>
                </a:gridCol>
                <a:gridCol w="503555">
                  <a:extLst>
                    <a:ext uri="{9D8B030D-6E8A-4147-A177-3AD203B41FA5}">
                      <a16:colId xmlns:a16="http://schemas.microsoft.com/office/drawing/2014/main" val="20008"/>
                    </a:ext>
                  </a:extLst>
                </a:gridCol>
                <a:gridCol w="951230">
                  <a:extLst>
                    <a:ext uri="{9D8B030D-6E8A-4147-A177-3AD203B41FA5}">
                      <a16:colId xmlns:a16="http://schemas.microsoft.com/office/drawing/2014/main" val="20009"/>
                    </a:ext>
                  </a:extLst>
                </a:gridCol>
              </a:tblGrid>
              <a:tr h="361999">
                <a:tc>
                  <a:txBody>
                    <a:bodyPr/>
                    <a:lstStyle/>
                    <a:p>
                      <a:r>
                        <a:rPr lang="en-IE" sz="1200" dirty="0" err="1"/>
                        <a:t>Fname</a:t>
                      </a:r>
                      <a:endParaRPr lang="en-IE" sz="1200" dirty="0"/>
                    </a:p>
                  </a:txBody>
                  <a:tcPr/>
                </a:tc>
                <a:tc>
                  <a:txBody>
                    <a:bodyPr/>
                    <a:lstStyle/>
                    <a:p>
                      <a:r>
                        <a:rPr lang="en-IE" sz="1200" dirty="0" err="1"/>
                        <a:t>Minit</a:t>
                      </a:r>
                      <a:endParaRPr lang="en-IE" sz="1200" dirty="0"/>
                    </a:p>
                  </a:txBody>
                  <a:tcPr/>
                </a:tc>
                <a:tc>
                  <a:txBody>
                    <a:bodyPr/>
                    <a:lstStyle/>
                    <a:p>
                      <a:r>
                        <a:rPr lang="en-IE" sz="1200" dirty="0" err="1"/>
                        <a:t>Lname</a:t>
                      </a:r>
                      <a:endParaRPr lang="en-IE" sz="1200" dirty="0"/>
                    </a:p>
                  </a:txBody>
                  <a:tcPr/>
                </a:tc>
                <a:tc>
                  <a:txBody>
                    <a:bodyPr/>
                    <a:lstStyle/>
                    <a:p>
                      <a:r>
                        <a:rPr lang="en-IE" sz="1200" u="sng" dirty="0" err="1"/>
                        <a:t>Ssn</a:t>
                      </a:r>
                      <a:endParaRPr lang="en-IE" sz="1200" u="sng" dirty="0"/>
                    </a:p>
                  </a:txBody>
                  <a:tcPr/>
                </a:tc>
                <a:tc>
                  <a:txBody>
                    <a:bodyPr/>
                    <a:lstStyle/>
                    <a:p>
                      <a:r>
                        <a:rPr lang="en-IE" sz="1200" dirty="0" err="1"/>
                        <a:t>birth_date</a:t>
                      </a:r>
                      <a:endParaRPr lang="en-IE" sz="1200" dirty="0"/>
                    </a:p>
                  </a:txBody>
                  <a:tcPr/>
                </a:tc>
                <a:tc>
                  <a:txBody>
                    <a:bodyPr/>
                    <a:lstStyle/>
                    <a:p>
                      <a:r>
                        <a:rPr lang="en-IE" sz="1200" dirty="0"/>
                        <a:t>address</a:t>
                      </a:r>
                    </a:p>
                  </a:txBody>
                  <a:tcPr/>
                </a:tc>
                <a:tc>
                  <a:txBody>
                    <a:bodyPr/>
                    <a:lstStyle/>
                    <a:p>
                      <a:r>
                        <a:rPr lang="en-IE" sz="1200" dirty="0"/>
                        <a:t>sex</a:t>
                      </a:r>
                    </a:p>
                  </a:txBody>
                  <a:tcPr/>
                </a:tc>
                <a:tc>
                  <a:txBody>
                    <a:bodyPr/>
                    <a:lstStyle/>
                    <a:p>
                      <a:r>
                        <a:rPr lang="en-IE" sz="1200" dirty="0"/>
                        <a:t>salary</a:t>
                      </a:r>
                    </a:p>
                  </a:txBody>
                  <a:tcPr/>
                </a:tc>
                <a:tc>
                  <a:txBody>
                    <a:bodyPr/>
                    <a:lstStyle/>
                    <a:p>
                      <a:r>
                        <a:rPr lang="en-IE" sz="1200" i="1" dirty="0" err="1">
                          <a:solidFill>
                            <a:schemeClr val="tx1"/>
                          </a:solidFill>
                        </a:rPr>
                        <a:t>Dno</a:t>
                      </a:r>
                      <a:endParaRPr lang="en-IE" sz="1200" i="1" dirty="0">
                        <a:solidFill>
                          <a:schemeClr val="tx1"/>
                        </a:solidFill>
                      </a:endParaRPr>
                    </a:p>
                  </a:txBody>
                  <a:tcPr/>
                </a:tc>
                <a:tc>
                  <a:txBody>
                    <a:bodyPr/>
                    <a:lstStyle/>
                    <a:p>
                      <a:r>
                        <a:rPr lang="en-IE" sz="1200" i="1" dirty="0" err="1">
                          <a:solidFill>
                            <a:schemeClr val="tx1"/>
                          </a:solidFill>
                        </a:rPr>
                        <a:t>Super_ssn</a:t>
                      </a:r>
                      <a:endParaRPr lang="en-IE" sz="1200" i="1"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9461795"/>
              </p:ext>
            </p:extLst>
          </p:nvPr>
        </p:nvGraphicFramePr>
        <p:xfrm>
          <a:off x="1847325" y="2101996"/>
          <a:ext cx="3795396" cy="370840"/>
        </p:xfrm>
        <a:graphic>
          <a:graphicData uri="http://schemas.openxmlformats.org/drawingml/2006/table">
            <a:tbl>
              <a:tblPr firstRow="1" bandRow="1">
                <a:tableStyleId>{5940675A-B579-460E-94D1-54222C63F5DA}</a:tableStyleId>
              </a:tblPr>
              <a:tblGrid>
                <a:gridCol w="714693">
                  <a:extLst>
                    <a:ext uri="{9D8B030D-6E8A-4147-A177-3AD203B41FA5}">
                      <a16:colId xmlns:a16="http://schemas.microsoft.com/office/drawing/2014/main" val="20000"/>
                    </a:ext>
                  </a:extLst>
                </a:gridCol>
                <a:gridCol w="849630">
                  <a:extLst>
                    <a:ext uri="{9D8B030D-6E8A-4147-A177-3AD203B41FA5}">
                      <a16:colId xmlns:a16="http://schemas.microsoft.com/office/drawing/2014/main" val="20001"/>
                    </a:ext>
                  </a:extLst>
                </a:gridCol>
                <a:gridCol w="808355">
                  <a:extLst>
                    <a:ext uri="{9D8B030D-6E8A-4147-A177-3AD203B41FA5}">
                      <a16:colId xmlns:a16="http://schemas.microsoft.com/office/drawing/2014/main" val="20002"/>
                    </a:ext>
                  </a:extLst>
                </a:gridCol>
                <a:gridCol w="1422718">
                  <a:extLst>
                    <a:ext uri="{9D8B030D-6E8A-4147-A177-3AD203B41FA5}">
                      <a16:colId xmlns:a16="http://schemas.microsoft.com/office/drawing/2014/main" val="20003"/>
                    </a:ext>
                  </a:extLst>
                </a:gridCol>
              </a:tblGrid>
              <a:tr h="370840">
                <a:tc>
                  <a:txBody>
                    <a:bodyPr/>
                    <a:lstStyle/>
                    <a:p>
                      <a:r>
                        <a:rPr lang="en-IE" sz="1200" dirty="0" err="1"/>
                        <a:t>Dname</a:t>
                      </a:r>
                      <a:endParaRPr lang="en-IE" sz="1200" dirty="0"/>
                    </a:p>
                  </a:txBody>
                  <a:tcPr/>
                </a:tc>
                <a:tc>
                  <a:txBody>
                    <a:bodyPr/>
                    <a:lstStyle/>
                    <a:p>
                      <a:r>
                        <a:rPr lang="en-IE" sz="1200" u="sng" dirty="0" err="1"/>
                        <a:t>Dnumber</a:t>
                      </a:r>
                      <a:endParaRPr lang="en-IE" sz="1200" u="sng" dirty="0"/>
                    </a:p>
                  </a:txBody>
                  <a:tcPr/>
                </a:tc>
                <a:tc>
                  <a:txBody>
                    <a:bodyPr/>
                    <a:lstStyle/>
                    <a:p>
                      <a:r>
                        <a:rPr lang="en-IE" sz="1200" i="1" u="none" dirty="0" err="1">
                          <a:solidFill>
                            <a:schemeClr val="tx1"/>
                          </a:solidFill>
                        </a:rPr>
                        <a:t>Mgr_ssn</a:t>
                      </a:r>
                      <a:endParaRPr lang="en-IE" sz="1200" i="1" u="none" dirty="0">
                        <a:solidFill>
                          <a:schemeClr val="tx1"/>
                        </a:solidFill>
                      </a:endParaRPr>
                    </a:p>
                  </a:txBody>
                  <a:tcPr/>
                </a:tc>
                <a:tc>
                  <a:txBody>
                    <a:bodyPr/>
                    <a:lstStyle/>
                    <a:p>
                      <a:r>
                        <a:rPr lang="en-IE" sz="1200" i="1" u="none" dirty="0" err="1">
                          <a:solidFill>
                            <a:schemeClr val="tx1"/>
                          </a:solidFill>
                        </a:rPr>
                        <a:t>Mgr_start_date</a:t>
                      </a:r>
                      <a:endParaRPr lang="en-IE" sz="1200" i="1" u="none"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61702280"/>
              </p:ext>
            </p:extLst>
          </p:nvPr>
        </p:nvGraphicFramePr>
        <p:xfrm>
          <a:off x="1847324" y="2599448"/>
          <a:ext cx="3096022" cy="370840"/>
        </p:xfrm>
        <a:graphic>
          <a:graphicData uri="http://schemas.openxmlformats.org/drawingml/2006/table">
            <a:tbl>
              <a:tblPr firstRow="1" bandRow="1">
                <a:tableStyleId>{5940675A-B579-460E-94D1-54222C63F5DA}</a:tableStyleId>
              </a:tblPr>
              <a:tblGrid>
                <a:gridCol w="706755">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849630">
                  <a:extLst>
                    <a:ext uri="{9D8B030D-6E8A-4147-A177-3AD203B41FA5}">
                      <a16:colId xmlns:a16="http://schemas.microsoft.com/office/drawing/2014/main" val="20002"/>
                    </a:ext>
                  </a:extLst>
                </a:gridCol>
                <a:gridCol w="697944">
                  <a:extLst>
                    <a:ext uri="{9D8B030D-6E8A-4147-A177-3AD203B41FA5}">
                      <a16:colId xmlns:a16="http://schemas.microsoft.com/office/drawing/2014/main" val="20003"/>
                    </a:ext>
                  </a:extLst>
                </a:gridCol>
              </a:tblGrid>
              <a:tr h="370840">
                <a:tc>
                  <a:txBody>
                    <a:bodyPr/>
                    <a:lstStyle/>
                    <a:p>
                      <a:r>
                        <a:rPr lang="en-IE" sz="1200" dirty="0" err="1"/>
                        <a:t>Pname</a:t>
                      </a:r>
                      <a:endParaRPr lang="en-IE" sz="1200" dirty="0"/>
                    </a:p>
                  </a:txBody>
                  <a:tcPr/>
                </a:tc>
                <a:tc>
                  <a:txBody>
                    <a:bodyPr/>
                    <a:lstStyle/>
                    <a:p>
                      <a:r>
                        <a:rPr lang="en-IE" sz="1200" u="sng" dirty="0" err="1"/>
                        <a:t>Pnumber</a:t>
                      </a:r>
                      <a:endParaRPr lang="en-IE" sz="1200" u="sng" dirty="0"/>
                    </a:p>
                  </a:txBody>
                  <a:tcPr/>
                </a:tc>
                <a:tc>
                  <a:txBody>
                    <a:bodyPr/>
                    <a:lstStyle/>
                    <a:p>
                      <a:r>
                        <a:rPr lang="en-IE" sz="1200" u="none" dirty="0" err="1"/>
                        <a:t>Plocation</a:t>
                      </a:r>
                      <a:endParaRPr lang="en-IE" sz="1200" u="none" dirty="0"/>
                    </a:p>
                  </a:txBody>
                  <a:tcPr/>
                </a:tc>
                <a:tc>
                  <a:txBody>
                    <a:bodyPr/>
                    <a:lstStyle/>
                    <a:p>
                      <a:r>
                        <a:rPr lang="en-IE" sz="1200" i="1" u="none" dirty="0" err="1">
                          <a:solidFill>
                            <a:schemeClr val="tx1"/>
                          </a:solidFill>
                        </a:rPr>
                        <a:t>Dnum</a:t>
                      </a:r>
                      <a:endParaRPr lang="en-IE" sz="1200" i="1" u="none"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457200" y="1613385"/>
            <a:ext cx="1210588" cy="369332"/>
          </a:xfrm>
          <a:prstGeom prst="rect">
            <a:avLst/>
          </a:prstGeom>
          <a:noFill/>
        </p:spPr>
        <p:txBody>
          <a:bodyPr wrap="none" rtlCol="0">
            <a:spAutoFit/>
          </a:bodyPr>
          <a:lstStyle/>
          <a:p>
            <a:r>
              <a:rPr lang="en-IE"/>
              <a:t>Employee</a:t>
            </a:r>
          </a:p>
        </p:txBody>
      </p:sp>
      <p:sp>
        <p:nvSpPr>
          <p:cNvPr id="8" name="TextBox 7"/>
          <p:cNvSpPr txBox="1"/>
          <p:nvPr/>
        </p:nvSpPr>
        <p:spPr>
          <a:xfrm>
            <a:off x="457200" y="2075523"/>
            <a:ext cx="1390124" cy="369332"/>
          </a:xfrm>
          <a:prstGeom prst="rect">
            <a:avLst/>
          </a:prstGeom>
          <a:noFill/>
        </p:spPr>
        <p:txBody>
          <a:bodyPr wrap="none" rtlCol="0">
            <a:spAutoFit/>
          </a:bodyPr>
          <a:lstStyle/>
          <a:p>
            <a:r>
              <a:rPr lang="en-IE"/>
              <a:t>Department</a:t>
            </a:r>
          </a:p>
        </p:txBody>
      </p:sp>
      <p:sp>
        <p:nvSpPr>
          <p:cNvPr id="9" name="TextBox 8"/>
          <p:cNvSpPr txBox="1"/>
          <p:nvPr/>
        </p:nvSpPr>
        <p:spPr>
          <a:xfrm>
            <a:off x="457200" y="2600202"/>
            <a:ext cx="902811" cy="369332"/>
          </a:xfrm>
          <a:prstGeom prst="rect">
            <a:avLst/>
          </a:prstGeom>
          <a:noFill/>
        </p:spPr>
        <p:txBody>
          <a:bodyPr wrap="none" rtlCol="0">
            <a:spAutoFit/>
          </a:bodyPr>
          <a:lstStyle/>
          <a:p>
            <a:r>
              <a:rPr lang="en-IE"/>
              <a:t>Project</a:t>
            </a:r>
            <a:endParaRPr lang="en-IE" dirty="0"/>
          </a:p>
        </p:txBody>
      </p:sp>
      <p:graphicFrame>
        <p:nvGraphicFramePr>
          <p:cNvPr id="10" name="Table 9"/>
          <p:cNvGraphicFramePr>
            <a:graphicFrameLocks noGrp="1"/>
          </p:cNvGraphicFramePr>
          <p:nvPr>
            <p:extLst>
              <p:ext uri="{D42A27DB-BD31-4B8C-83A1-F6EECF244321}">
                <p14:modId xmlns:p14="http://schemas.microsoft.com/office/powerpoint/2010/main" val="1811253349"/>
              </p:ext>
            </p:extLst>
          </p:nvPr>
        </p:nvGraphicFramePr>
        <p:xfrm>
          <a:off x="1847324" y="3096598"/>
          <a:ext cx="4313238" cy="370840"/>
        </p:xfrm>
        <a:graphic>
          <a:graphicData uri="http://schemas.openxmlformats.org/drawingml/2006/table">
            <a:tbl>
              <a:tblPr firstRow="1" bandRow="1">
                <a:tableStyleId>{5940675A-B579-460E-94D1-54222C63F5DA}</a:tableStyleId>
              </a:tblPr>
              <a:tblGrid>
                <a:gridCol w="563880">
                  <a:extLst>
                    <a:ext uri="{9D8B030D-6E8A-4147-A177-3AD203B41FA5}">
                      <a16:colId xmlns:a16="http://schemas.microsoft.com/office/drawing/2014/main" val="20000"/>
                    </a:ext>
                  </a:extLst>
                </a:gridCol>
                <a:gridCol w="1430655">
                  <a:extLst>
                    <a:ext uri="{9D8B030D-6E8A-4147-A177-3AD203B41FA5}">
                      <a16:colId xmlns:a16="http://schemas.microsoft.com/office/drawing/2014/main" val="20001"/>
                    </a:ext>
                  </a:extLst>
                </a:gridCol>
                <a:gridCol w="487680">
                  <a:extLst>
                    <a:ext uri="{9D8B030D-6E8A-4147-A177-3AD203B41FA5}">
                      <a16:colId xmlns:a16="http://schemas.microsoft.com/office/drawing/2014/main" val="20002"/>
                    </a:ext>
                  </a:extLst>
                </a:gridCol>
                <a:gridCol w="622618">
                  <a:extLst>
                    <a:ext uri="{9D8B030D-6E8A-4147-A177-3AD203B41FA5}">
                      <a16:colId xmlns:a16="http://schemas.microsoft.com/office/drawing/2014/main" val="20003"/>
                    </a:ext>
                  </a:extLst>
                </a:gridCol>
                <a:gridCol w="1208405">
                  <a:extLst>
                    <a:ext uri="{9D8B030D-6E8A-4147-A177-3AD203B41FA5}">
                      <a16:colId xmlns:a16="http://schemas.microsoft.com/office/drawing/2014/main" val="20004"/>
                    </a:ext>
                  </a:extLst>
                </a:gridCol>
              </a:tblGrid>
              <a:tr h="370840">
                <a:tc>
                  <a:txBody>
                    <a:bodyPr/>
                    <a:lstStyle/>
                    <a:p>
                      <a:r>
                        <a:rPr lang="en-IE" sz="1200" i="1" u="sng" dirty="0" err="1">
                          <a:solidFill>
                            <a:schemeClr val="tx1"/>
                          </a:solidFill>
                        </a:rPr>
                        <a:t>Essn</a:t>
                      </a:r>
                      <a:endParaRPr lang="en-IE" sz="1200" i="1" u="sng" dirty="0">
                        <a:solidFill>
                          <a:schemeClr val="tx1"/>
                        </a:solidFill>
                      </a:endParaRPr>
                    </a:p>
                  </a:txBody>
                  <a:tcPr/>
                </a:tc>
                <a:tc>
                  <a:txBody>
                    <a:bodyPr/>
                    <a:lstStyle/>
                    <a:p>
                      <a:r>
                        <a:rPr lang="en-IE" sz="1200" u="sng" dirty="0" err="1">
                          <a:solidFill>
                            <a:schemeClr val="tx1"/>
                          </a:solidFill>
                        </a:rPr>
                        <a:t>Dependent_name</a:t>
                      </a:r>
                      <a:endParaRPr lang="en-IE" sz="1200" u="sng" dirty="0">
                        <a:solidFill>
                          <a:schemeClr val="tx1"/>
                        </a:solidFill>
                      </a:endParaRPr>
                    </a:p>
                  </a:txBody>
                  <a:tcPr/>
                </a:tc>
                <a:tc>
                  <a:txBody>
                    <a:bodyPr/>
                    <a:lstStyle/>
                    <a:p>
                      <a:r>
                        <a:rPr lang="en-IE" sz="1200" u="none" dirty="0">
                          <a:solidFill>
                            <a:schemeClr val="tx1"/>
                          </a:solidFill>
                        </a:rPr>
                        <a:t>Sex</a:t>
                      </a:r>
                    </a:p>
                  </a:txBody>
                  <a:tcPr/>
                </a:tc>
                <a:tc>
                  <a:txBody>
                    <a:bodyPr/>
                    <a:lstStyle/>
                    <a:p>
                      <a:r>
                        <a:rPr lang="en-IE" sz="1200" u="none" dirty="0" err="1">
                          <a:solidFill>
                            <a:schemeClr val="tx1"/>
                          </a:solidFill>
                        </a:rPr>
                        <a:t>Bdate</a:t>
                      </a:r>
                      <a:endParaRPr lang="en-IE" sz="1200" u="none" dirty="0">
                        <a:solidFill>
                          <a:schemeClr val="tx1"/>
                        </a:solidFill>
                      </a:endParaRPr>
                    </a:p>
                  </a:txBody>
                  <a:tcPr/>
                </a:tc>
                <a:tc>
                  <a:txBody>
                    <a:bodyPr/>
                    <a:lstStyle/>
                    <a:p>
                      <a:r>
                        <a:rPr lang="en-IE" sz="1200" u="none" dirty="0">
                          <a:solidFill>
                            <a:schemeClr val="tx1"/>
                          </a:solidFill>
                        </a:rPr>
                        <a:t>Relationship</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457200" y="3097352"/>
            <a:ext cx="1313180" cy="369332"/>
          </a:xfrm>
          <a:prstGeom prst="rect">
            <a:avLst/>
          </a:prstGeom>
          <a:noFill/>
        </p:spPr>
        <p:txBody>
          <a:bodyPr wrap="none" rtlCol="0">
            <a:spAutoFit/>
          </a:bodyPr>
          <a:lstStyle/>
          <a:p>
            <a:r>
              <a:rPr lang="en-IE" dirty="0"/>
              <a:t>Dependent</a:t>
            </a:r>
          </a:p>
        </p:txBody>
      </p:sp>
      <p:graphicFrame>
        <p:nvGraphicFramePr>
          <p:cNvPr id="12" name="Table 11"/>
          <p:cNvGraphicFramePr>
            <a:graphicFrameLocks noGrp="1"/>
          </p:cNvGraphicFramePr>
          <p:nvPr>
            <p:extLst>
              <p:ext uri="{D42A27DB-BD31-4B8C-83A1-F6EECF244321}">
                <p14:modId xmlns:p14="http://schemas.microsoft.com/office/powerpoint/2010/main" val="2017553297"/>
              </p:ext>
            </p:extLst>
          </p:nvPr>
        </p:nvGraphicFramePr>
        <p:xfrm>
          <a:off x="1847324" y="3593296"/>
          <a:ext cx="1690053" cy="370840"/>
        </p:xfrm>
        <a:graphic>
          <a:graphicData uri="http://schemas.openxmlformats.org/drawingml/2006/table">
            <a:tbl>
              <a:tblPr firstRow="1" bandRow="1">
                <a:tableStyleId>{5940675A-B579-460E-94D1-54222C63F5DA}</a:tableStyleId>
              </a:tblPr>
              <a:tblGrid>
                <a:gridCol w="563880">
                  <a:extLst>
                    <a:ext uri="{9D8B030D-6E8A-4147-A177-3AD203B41FA5}">
                      <a16:colId xmlns:a16="http://schemas.microsoft.com/office/drawing/2014/main" val="20000"/>
                    </a:ext>
                  </a:extLst>
                </a:gridCol>
                <a:gridCol w="495618">
                  <a:extLst>
                    <a:ext uri="{9D8B030D-6E8A-4147-A177-3AD203B41FA5}">
                      <a16:colId xmlns:a16="http://schemas.microsoft.com/office/drawing/2014/main" val="20001"/>
                    </a:ext>
                  </a:extLst>
                </a:gridCol>
                <a:gridCol w="630555">
                  <a:extLst>
                    <a:ext uri="{9D8B030D-6E8A-4147-A177-3AD203B41FA5}">
                      <a16:colId xmlns:a16="http://schemas.microsoft.com/office/drawing/2014/main" val="20002"/>
                    </a:ext>
                  </a:extLst>
                </a:gridCol>
              </a:tblGrid>
              <a:tr h="370840">
                <a:tc>
                  <a:txBody>
                    <a:bodyPr/>
                    <a:lstStyle/>
                    <a:p>
                      <a:r>
                        <a:rPr lang="en-IE" sz="1200" i="1" u="sng" dirty="0" err="1">
                          <a:solidFill>
                            <a:srgbClr val="FF0000"/>
                          </a:solidFill>
                        </a:rPr>
                        <a:t>Essn</a:t>
                      </a:r>
                      <a:endParaRPr lang="en-IE" sz="1200" i="1" u="sng" dirty="0">
                        <a:solidFill>
                          <a:srgbClr val="FF0000"/>
                        </a:solidFill>
                      </a:endParaRPr>
                    </a:p>
                  </a:txBody>
                  <a:tcPr/>
                </a:tc>
                <a:tc>
                  <a:txBody>
                    <a:bodyPr/>
                    <a:lstStyle/>
                    <a:p>
                      <a:r>
                        <a:rPr lang="en-IE" sz="1200" i="1" u="sng" dirty="0" err="1">
                          <a:solidFill>
                            <a:srgbClr val="FF0000"/>
                          </a:solidFill>
                        </a:rPr>
                        <a:t>Pno</a:t>
                      </a:r>
                      <a:endParaRPr lang="en-IE" sz="1200" i="1" u="sng" dirty="0">
                        <a:solidFill>
                          <a:srgbClr val="FF0000"/>
                        </a:solidFill>
                      </a:endParaRPr>
                    </a:p>
                  </a:txBody>
                  <a:tcPr/>
                </a:tc>
                <a:tc>
                  <a:txBody>
                    <a:bodyPr/>
                    <a:lstStyle/>
                    <a:p>
                      <a:r>
                        <a:rPr lang="en-IE" sz="1200" u="none" dirty="0">
                          <a:solidFill>
                            <a:srgbClr val="FF0000"/>
                          </a:solidFill>
                        </a:rPr>
                        <a:t>Hours</a:t>
                      </a:r>
                    </a:p>
                  </a:txBody>
                  <a:tcPr/>
                </a:tc>
                <a:extLst>
                  <a:ext uri="{0D108BD9-81ED-4DB2-BD59-A6C34878D82A}">
                    <a16:rowId xmlns:a16="http://schemas.microsoft.com/office/drawing/2014/main" val="10000"/>
                  </a:ext>
                </a:extLst>
              </a:tr>
            </a:tbl>
          </a:graphicData>
        </a:graphic>
      </p:graphicFrame>
      <p:sp>
        <p:nvSpPr>
          <p:cNvPr id="13" name="TextBox 12"/>
          <p:cNvSpPr txBox="1"/>
          <p:nvPr/>
        </p:nvSpPr>
        <p:spPr>
          <a:xfrm>
            <a:off x="457200" y="3594050"/>
            <a:ext cx="1380506" cy="338554"/>
          </a:xfrm>
          <a:prstGeom prst="rect">
            <a:avLst/>
          </a:prstGeom>
          <a:noFill/>
        </p:spPr>
        <p:txBody>
          <a:bodyPr wrap="none" rtlCol="0">
            <a:spAutoFit/>
          </a:bodyPr>
          <a:lstStyle/>
          <a:p>
            <a:r>
              <a:rPr lang="en-IE" sz="1600" dirty="0">
                <a:solidFill>
                  <a:srgbClr val="FF0000"/>
                </a:solidFill>
              </a:rPr>
              <a:t>WORKS_ON</a:t>
            </a:r>
          </a:p>
        </p:txBody>
      </p:sp>
    </p:spTree>
    <p:extLst>
      <p:ext uri="{BB962C8B-B14F-4D97-AF65-F5344CB8AC3E}">
        <p14:creationId xmlns:p14="http://schemas.microsoft.com/office/powerpoint/2010/main" val="140976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6. Mapping Multivalued Attributes</a:t>
            </a:r>
          </a:p>
        </p:txBody>
      </p:sp>
      <p:sp>
        <p:nvSpPr>
          <p:cNvPr id="3" name="Content Placeholder 2"/>
          <p:cNvSpPr>
            <a:spLocks noGrp="1"/>
          </p:cNvSpPr>
          <p:nvPr>
            <p:ph idx="1"/>
          </p:nvPr>
        </p:nvSpPr>
        <p:spPr/>
        <p:txBody>
          <a:bodyPr/>
          <a:lstStyle/>
          <a:p>
            <a:r>
              <a:rPr lang="en-IE" dirty="0"/>
              <a:t>For each multi-valued attribute, create a new relation to represent it.</a:t>
            </a:r>
          </a:p>
          <a:p>
            <a:pPr lvl="1"/>
            <a:r>
              <a:rPr lang="en-IE" dirty="0"/>
              <a:t>If the multi-valued attribute is a composite attribute, we include only its simple components.</a:t>
            </a:r>
          </a:p>
          <a:p>
            <a:r>
              <a:rPr lang="en-IE" dirty="0"/>
              <a:t>This new relation contains:</a:t>
            </a:r>
          </a:p>
          <a:p>
            <a:pPr lvl="1"/>
            <a:r>
              <a:rPr lang="en-IE" dirty="0"/>
              <a:t>An attribute to store the multi-valued attribute itself (or several attributes if it was a composite attribute).</a:t>
            </a:r>
          </a:p>
          <a:p>
            <a:pPr lvl="1"/>
            <a:r>
              <a:rPr lang="en-IE" dirty="0"/>
              <a:t>A foreign key that refers to the entity type that the attribute belongs to.</a:t>
            </a:r>
          </a:p>
          <a:p>
            <a:r>
              <a:rPr lang="en-IE" dirty="0"/>
              <a:t>The primary key of this relation is the combination of the foreign key and the attribute itself.</a:t>
            </a:r>
          </a:p>
        </p:txBody>
      </p:sp>
    </p:spTree>
    <p:extLst>
      <p:ext uri="{BB962C8B-B14F-4D97-AF65-F5344CB8AC3E}">
        <p14:creationId xmlns:p14="http://schemas.microsoft.com/office/powerpoint/2010/main" val="825285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6. Mapping Multivalued Attributes</a:t>
            </a:r>
          </a:p>
        </p:txBody>
      </p:sp>
      <p:sp>
        <p:nvSpPr>
          <p:cNvPr id="3" name="Content Placeholder 2"/>
          <p:cNvSpPr>
            <a:spLocks noGrp="1"/>
          </p:cNvSpPr>
          <p:nvPr>
            <p:ph idx="1"/>
          </p:nvPr>
        </p:nvSpPr>
        <p:spPr>
          <a:xfrm>
            <a:off x="457200" y="4549753"/>
            <a:ext cx="8229600" cy="1927247"/>
          </a:xfrm>
        </p:spPr>
        <p:txBody>
          <a:bodyPr>
            <a:normAutofit fontScale="70000" lnSpcReduction="20000"/>
          </a:bodyPr>
          <a:lstStyle/>
          <a:p>
            <a:r>
              <a:rPr lang="en-IE" b="1" dirty="0"/>
              <a:t>Notes:</a:t>
            </a:r>
          </a:p>
          <a:p>
            <a:pPr lvl="1"/>
            <a:r>
              <a:rPr lang="en-IE" dirty="0"/>
              <a:t>DEPARTMENT has a multivalued attribute named “locations”, which we represent as a new relation.</a:t>
            </a:r>
          </a:p>
          <a:p>
            <a:pPr lvl="1"/>
            <a:r>
              <a:rPr lang="en-IE" dirty="0"/>
              <a:t>This includes an attribute “</a:t>
            </a:r>
            <a:r>
              <a:rPr lang="en-IE" dirty="0" err="1"/>
              <a:t>Dlocation</a:t>
            </a:r>
            <a:r>
              <a:rPr lang="en-IE" dirty="0"/>
              <a:t>” to store the location itself.</a:t>
            </a:r>
          </a:p>
          <a:p>
            <a:pPr lvl="1"/>
            <a:r>
              <a:rPr lang="en-IE" dirty="0"/>
              <a:t>It also includes a foreign key “</a:t>
            </a:r>
            <a:r>
              <a:rPr lang="en-IE" dirty="0" err="1"/>
              <a:t>Dnumber</a:t>
            </a:r>
            <a:r>
              <a:rPr lang="en-IE" dirty="0"/>
              <a:t>” that refers to the department this location belongs to.</a:t>
            </a:r>
          </a:p>
          <a:p>
            <a:pPr lvl="1"/>
            <a:r>
              <a:rPr lang="en-IE" dirty="0"/>
              <a:t>The primary key of DEPT_LOCATIONS is the combination of both of these.</a:t>
            </a:r>
          </a:p>
          <a:p>
            <a:pPr lvl="1"/>
            <a:r>
              <a:rPr lang="en-IE" dirty="0"/>
              <a:t>Again we would use a CASCADE option because the department location depends on the existence of the department it belongs to.</a:t>
            </a:r>
          </a:p>
          <a:p>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146496836"/>
              </p:ext>
            </p:extLst>
          </p:nvPr>
        </p:nvGraphicFramePr>
        <p:xfrm>
          <a:off x="1847325" y="1613385"/>
          <a:ext cx="6635752" cy="361999"/>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20000"/>
                    </a:ext>
                  </a:extLst>
                </a:gridCol>
                <a:gridCol w="546418">
                  <a:extLst>
                    <a:ext uri="{9D8B030D-6E8A-4147-A177-3AD203B41FA5}">
                      <a16:colId xmlns:a16="http://schemas.microsoft.com/office/drawing/2014/main" val="20001"/>
                    </a:ext>
                  </a:extLst>
                </a:gridCol>
                <a:gridCol w="689293">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900430">
                  <a:extLst>
                    <a:ext uri="{9D8B030D-6E8A-4147-A177-3AD203B41FA5}">
                      <a16:colId xmlns:a16="http://schemas.microsoft.com/office/drawing/2014/main" val="20004"/>
                    </a:ext>
                  </a:extLst>
                </a:gridCol>
                <a:gridCol w="765493">
                  <a:extLst>
                    <a:ext uri="{9D8B030D-6E8A-4147-A177-3AD203B41FA5}">
                      <a16:colId xmlns:a16="http://schemas.microsoft.com/office/drawing/2014/main" val="20005"/>
                    </a:ext>
                  </a:extLst>
                </a:gridCol>
                <a:gridCol w="462280">
                  <a:extLst>
                    <a:ext uri="{9D8B030D-6E8A-4147-A177-3AD203B41FA5}">
                      <a16:colId xmlns:a16="http://schemas.microsoft.com/office/drawing/2014/main" val="20006"/>
                    </a:ext>
                  </a:extLst>
                </a:gridCol>
                <a:gridCol w="630555">
                  <a:extLst>
                    <a:ext uri="{9D8B030D-6E8A-4147-A177-3AD203B41FA5}">
                      <a16:colId xmlns:a16="http://schemas.microsoft.com/office/drawing/2014/main" val="20007"/>
                    </a:ext>
                  </a:extLst>
                </a:gridCol>
                <a:gridCol w="503555">
                  <a:extLst>
                    <a:ext uri="{9D8B030D-6E8A-4147-A177-3AD203B41FA5}">
                      <a16:colId xmlns:a16="http://schemas.microsoft.com/office/drawing/2014/main" val="20008"/>
                    </a:ext>
                  </a:extLst>
                </a:gridCol>
                <a:gridCol w="951230">
                  <a:extLst>
                    <a:ext uri="{9D8B030D-6E8A-4147-A177-3AD203B41FA5}">
                      <a16:colId xmlns:a16="http://schemas.microsoft.com/office/drawing/2014/main" val="20009"/>
                    </a:ext>
                  </a:extLst>
                </a:gridCol>
              </a:tblGrid>
              <a:tr h="361999">
                <a:tc>
                  <a:txBody>
                    <a:bodyPr/>
                    <a:lstStyle/>
                    <a:p>
                      <a:r>
                        <a:rPr lang="en-IE" sz="1200" dirty="0" err="1"/>
                        <a:t>Fname</a:t>
                      </a:r>
                      <a:endParaRPr lang="en-IE" sz="1200" dirty="0"/>
                    </a:p>
                  </a:txBody>
                  <a:tcPr/>
                </a:tc>
                <a:tc>
                  <a:txBody>
                    <a:bodyPr/>
                    <a:lstStyle/>
                    <a:p>
                      <a:r>
                        <a:rPr lang="en-IE" sz="1200" dirty="0" err="1"/>
                        <a:t>Minit</a:t>
                      </a:r>
                      <a:endParaRPr lang="en-IE" sz="1200" dirty="0"/>
                    </a:p>
                  </a:txBody>
                  <a:tcPr/>
                </a:tc>
                <a:tc>
                  <a:txBody>
                    <a:bodyPr/>
                    <a:lstStyle/>
                    <a:p>
                      <a:r>
                        <a:rPr lang="en-IE" sz="1200" dirty="0" err="1"/>
                        <a:t>Lname</a:t>
                      </a:r>
                      <a:endParaRPr lang="en-IE" sz="1200" dirty="0"/>
                    </a:p>
                  </a:txBody>
                  <a:tcPr/>
                </a:tc>
                <a:tc>
                  <a:txBody>
                    <a:bodyPr/>
                    <a:lstStyle/>
                    <a:p>
                      <a:r>
                        <a:rPr lang="en-IE" sz="1200" u="sng" dirty="0" err="1"/>
                        <a:t>Ssn</a:t>
                      </a:r>
                      <a:endParaRPr lang="en-IE" sz="1200" u="sng" dirty="0"/>
                    </a:p>
                  </a:txBody>
                  <a:tcPr/>
                </a:tc>
                <a:tc>
                  <a:txBody>
                    <a:bodyPr/>
                    <a:lstStyle/>
                    <a:p>
                      <a:r>
                        <a:rPr lang="en-IE" sz="1200" dirty="0" err="1"/>
                        <a:t>birth_date</a:t>
                      </a:r>
                      <a:endParaRPr lang="en-IE" sz="1200" dirty="0"/>
                    </a:p>
                  </a:txBody>
                  <a:tcPr/>
                </a:tc>
                <a:tc>
                  <a:txBody>
                    <a:bodyPr/>
                    <a:lstStyle/>
                    <a:p>
                      <a:r>
                        <a:rPr lang="en-IE" sz="1200" dirty="0"/>
                        <a:t>address</a:t>
                      </a:r>
                    </a:p>
                  </a:txBody>
                  <a:tcPr/>
                </a:tc>
                <a:tc>
                  <a:txBody>
                    <a:bodyPr/>
                    <a:lstStyle/>
                    <a:p>
                      <a:r>
                        <a:rPr lang="en-IE" sz="1200" dirty="0"/>
                        <a:t>sex</a:t>
                      </a:r>
                    </a:p>
                  </a:txBody>
                  <a:tcPr/>
                </a:tc>
                <a:tc>
                  <a:txBody>
                    <a:bodyPr/>
                    <a:lstStyle/>
                    <a:p>
                      <a:r>
                        <a:rPr lang="en-IE" sz="1200" dirty="0"/>
                        <a:t>salary</a:t>
                      </a:r>
                    </a:p>
                  </a:txBody>
                  <a:tcPr/>
                </a:tc>
                <a:tc>
                  <a:txBody>
                    <a:bodyPr/>
                    <a:lstStyle/>
                    <a:p>
                      <a:r>
                        <a:rPr lang="en-IE" sz="1200" i="1" dirty="0" err="1">
                          <a:solidFill>
                            <a:schemeClr val="tx1"/>
                          </a:solidFill>
                        </a:rPr>
                        <a:t>Dno</a:t>
                      </a:r>
                      <a:endParaRPr lang="en-IE" sz="1200" i="1" dirty="0">
                        <a:solidFill>
                          <a:schemeClr val="tx1"/>
                        </a:solidFill>
                      </a:endParaRPr>
                    </a:p>
                  </a:txBody>
                  <a:tcPr/>
                </a:tc>
                <a:tc>
                  <a:txBody>
                    <a:bodyPr/>
                    <a:lstStyle/>
                    <a:p>
                      <a:r>
                        <a:rPr lang="en-IE" sz="1200" i="1" dirty="0" err="1">
                          <a:solidFill>
                            <a:schemeClr val="tx1"/>
                          </a:solidFill>
                        </a:rPr>
                        <a:t>Super_ssn</a:t>
                      </a:r>
                      <a:endParaRPr lang="en-IE" sz="1200" i="1"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47405217"/>
              </p:ext>
            </p:extLst>
          </p:nvPr>
        </p:nvGraphicFramePr>
        <p:xfrm>
          <a:off x="1847325" y="2101996"/>
          <a:ext cx="3795396" cy="370840"/>
        </p:xfrm>
        <a:graphic>
          <a:graphicData uri="http://schemas.openxmlformats.org/drawingml/2006/table">
            <a:tbl>
              <a:tblPr firstRow="1" bandRow="1">
                <a:tableStyleId>{5940675A-B579-460E-94D1-54222C63F5DA}</a:tableStyleId>
              </a:tblPr>
              <a:tblGrid>
                <a:gridCol w="714693">
                  <a:extLst>
                    <a:ext uri="{9D8B030D-6E8A-4147-A177-3AD203B41FA5}">
                      <a16:colId xmlns:a16="http://schemas.microsoft.com/office/drawing/2014/main" val="20000"/>
                    </a:ext>
                  </a:extLst>
                </a:gridCol>
                <a:gridCol w="849630">
                  <a:extLst>
                    <a:ext uri="{9D8B030D-6E8A-4147-A177-3AD203B41FA5}">
                      <a16:colId xmlns:a16="http://schemas.microsoft.com/office/drawing/2014/main" val="20001"/>
                    </a:ext>
                  </a:extLst>
                </a:gridCol>
                <a:gridCol w="808355">
                  <a:extLst>
                    <a:ext uri="{9D8B030D-6E8A-4147-A177-3AD203B41FA5}">
                      <a16:colId xmlns:a16="http://schemas.microsoft.com/office/drawing/2014/main" val="20002"/>
                    </a:ext>
                  </a:extLst>
                </a:gridCol>
                <a:gridCol w="1422718">
                  <a:extLst>
                    <a:ext uri="{9D8B030D-6E8A-4147-A177-3AD203B41FA5}">
                      <a16:colId xmlns:a16="http://schemas.microsoft.com/office/drawing/2014/main" val="20003"/>
                    </a:ext>
                  </a:extLst>
                </a:gridCol>
              </a:tblGrid>
              <a:tr h="370840">
                <a:tc>
                  <a:txBody>
                    <a:bodyPr/>
                    <a:lstStyle/>
                    <a:p>
                      <a:r>
                        <a:rPr lang="en-IE" sz="1200" dirty="0" err="1"/>
                        <a:t>Dname</a:t>
                      </a:r>
                      <a:endParaRPr lang="en-IE" sz="1200" dirty="0"/>
                    </a:p>
                  </a:txBody>
                  <a:tcPr/>
                </a:tc>
                <a:tc>
                  <a:txBody>
                    <a:bodyPr/>
                    <a:lstStyle/>
                    <a:p>
                      <a:r>
                        <a:rPr lang="en-IE" sz="1200" u="sng" dirty="0" err="1"/>
                        <a:t>Dnumber</a:t>
                      </a:r>
                      <a:endParaRPr lang="en-IE" sz="1200" u="sng" dirty="0"/>
                    </a:p>
                  </a:txBody>
                  <a:tcPr/>
                </a:tc>
                <a:tc>
                  <a:txBody>
                    <a:bodyPr/>
                    <a:lstStyle/>
                    <a:p>
                      <a:r>
                        <a:rPr lang="en-IE" sz="1200" i="1" u="none" dirty="0" err="1">
                          <a:solidFill>
                            <a:schemeClr val="tx1"/>
                          </a:solidFill>
                        </a:rPr>
                        <a:t>Mgr_ssn</a:t>
                      </a:r>
                      <a:endParaRPr lang="en-IE" sz="1200" i="1" u="none" dirty="0">
                        <a:solidFill>
                          <a:schemeClr val="tx1"/>
                        </a:solidFill>
                      </a:endParaRPr>
                    </a:p>
                  </a:txBody>
                  <a:tcPr/>
                </a:tc>
                <a:tc>
                  <a:txBody>
                    <a:bodyPr/>
                    <a:lstStyle/>
                    <a:p>
                      <a:r>
                        <a:rPr lang="en-IE" sz="1200" i="1" u="none" dirty="0" err="1">
                          <a:solidFill>
                            <a:schemeClr val="tx1"/>
                          </a:solidFill>
                        </a:rPr>
                        <a:t>Mgr_start_date</a:t>
                      </a:r>
                      <a:endParaRPr lang="en-IE" sz="1200" i="1" u="none"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5791096"/>
              </p:ext>
            </p:extLst>
          </p:nvPr>
        </p:nvGraphicFramePr>
        <p:xfrm>
          <a:off x="1847324" y="2599448"/>
          <a:ext cx="3096022" cy="370840"/>
        </p:xfrm>
        <a:graphic>
          <a:graphicData uri="http://schemas.openxmlformats.org/drawingml/2006/table">
            <a:tbl>
              <a:tblPr firstRow="1" bandRow="1">
                <a:tableStyleId>{5940675A-B579-460E-94D1-54222C63F5DA}</a:tableStyleId>
              </a:tblPr>
              <a:tblGrid>
                <a:gridCol w="706755">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849630">
                  <a:extLst>
                    <a:ext uri="{9D8B030D-6E8A-4147-A177-3AD203B41FA5}">
                      <a16:colId xmlns:a16="http://schemas.microsoft.com/office/drawing/2014/main" val="20002"/>
                    </a:ext>
                  </a:extLst>
                </a:gridCol>
                <a:gridCol w="697944">
                  <a:extLst>
                    <a:ext uri="{9D8B030D-6E8A-4147-A177-3AD203B41FA5}">
                      <a16:colId xmlns:a16="http://schemas.microsoft.com/office/drawing/2014/main" val="20003"/>
                    </a:ext>
                  </a:extLst>
                </a:gridCol>
              </a:tblGrid>
              <a:tr h="370840">
                <a:tc>
                  <a:txBody>
                    <a:bodyPr/>
                    <a:lstStyle/>
                    <a:p>
                      <a:r>
                        <a:rPr lang="en-IE" sz="1200" dirty="0" err="1"/>
                        <a:t>Pname</a:t>
                      </a:r>
                      <a:endParaRPr lang="en-IE" sz="1200" dirty="0"/>
                    </a:p>
                  </a:txBody>
                  <a:tcPr/>
                </a:tc>
                <a:tc>
                  <a:txBody>
                    <a:bodyPr/>
                    <a:lstStyle/>
                    <a:p>
                      <a:r>
                        <a:rPr lang="en-IE" sz="1200" u="sng" dirty="0" err="1"/>
                        <a:t>Pnumber</a:t>
                      </a:r>
                      <a:endParaRPr lang="en-IE" sz="1200" u="sng" dirty="0"/>
                    </a:p>
                  </a:txBody>
                  <a:tcPr/>
                </a:tc>
                <a:tc>
                  <a:txBody>
                    <a:bodyPr/>
                    <a:lstStyle/>
                    <a:p>
                      <a:r>
                        <a:rPr lang="en-IE" sz="1200" u="none" dirty="0" err="1"/>
                        <a:t>Plocation</a:t>
                      </a:r>
                      <a:endParaRPr lang="en-IE" sz="1200" u="none" dirty="0"/>
                    </a:p>
                  </a:txBody>
                  <a:tcPr/>
                </a:tc>
                <a:tc>
                  <a:txBody>
                    <a:bodyPr/>
                    <a:lstStyle/>
                    <a:p>
                      <a:r>
                        <a:rPr lang="en-IE" sz="1200" i="1" u="none" dirty="0" err="1">
                          <a:solidFill>
                            <a:schemeClr val="tx1"/>
                          </a:solidFill>
                        </a:rPr>
                        <a:t>Dnum</a:t>
                      </a:r>
                      <a:endParaRPr lang="en-IE" sz="1200" i="1" u="none"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258427" y="1620636"/>
            <a:ext cx="1210588" cy="369332"/>
          </a:xfrm>
          <a:prstGeom prst="rect">
            <a:avLst/>
          </a:prstGeom>
          <a:noFill/>
        </p:spPr>
        <p:txBody>
          <a:bodyPr wrap="none" rtlCol="0">
            <a:spAutoFit/>
          </a:bodyPr>
          <a:lstStyle/>
          <a:p>
            <a:r>
              <a:rPr lang="en-IE"/>
              <a:t>Employee</a:t>
            </a:r>
          </a:p>
        </p:txBody>
      </p:sp>
      <p:sp>
        <p:nvSpPr>
          <p:cNvPr id="8" name="TextBox 7"/>
          <p:cNvSpPr txBox="1"/>
          <p:nvPr/>
        </p:nvSpPr>
        <p:spPr>
          <a:xfrm>
            <a:off x="258427" y="2082774"/>
            <a:ext cx="1390124" cy="369332"/>
          </a:xfrm>
          <a:prstGeom prst="rect">
            <a:avLst/>
          </a:prstGeom>
          <a:noFill/>
        </p:spPr>
        <p:txBody>
          <a:bodyPr wrap="none" rtlCol="0">
            <a:spAutoFit/>
          </a:bodyPr>
          <a:lstStyle/>
          <a:p>
            <a:r>
              <a:rPr lang="en-IE"/>
              <a:t>Department</a:t>
            </a:r>
          </a:p>
        </p:txBody>
      </p:sp>
      <p:sp>
        <p:nvSpPr>
          <p:cNvPr id="9" name="TextBox 8"/>
          <p:cNvSpPr txBox="1"/>
          <p:nvPr/>
        </p:nvSpPr>
        <p:spPr>
          <a:xfrm>
            <a:off x="258427" y="2607453"/>
            <a:ext cx="902811" cy="369332"/>
          </a:xfrm>
          <a:prstGeom prst="rect">
            <a:avLst/>
          </a:prstGeom>
          <a:noFill/>
        </p:spPr>
        <p:txBody>
          <a:bodyPr wrap="none" rtlCol="0">
            <a:spAutoFit/>
          </a:bodyPr>
          <a:lstStyle/>
          <a:p>
            <a:r>
              <a:rPr lang="en-IE"/>
              <a:t>Project</a:t>
            </a:r>
            <a:endParaRPr lang="en-IE" dirty="0"/>
          </a:p>
        </p:txBody>
      </p:sp>
      <p:graphicFrame>
        <p:nvGraphicFramePr>
          <p:cNvPr id="10" name="Table 9"/>
          <p:cNvGraphicFramePr>
            <a:graphicFrameLocks noGrp="1"/>
          </p:cNvGraphicFramePr>
          <p:nvPr>
            <p:extLst>
              <p:ext uri="{D42A27DB-BD31-4B8C-83A1-F6EECF244321}">
                <p14:modId xmlns:p14="http://schemas.microsoft.com/office/powerpoint/2010/main" val="1545063891"/>
              </p:ext>
            </p:extLst>
          </p:nvPr>
        </p:nvGraphicFramePr>
        <p:xfrm>
          <a:off x="1847324" y="3096598"/>
          <a:ext cx="4313238" cy="370840"/>
        </p:xfrm>
        <a:graphic>
          <a:graphicData uri="http://schemas.openxmlformats.org/drawingml/2006/table">
            <a:tbl>
              <a:tblPr firstRow="1" bandRow="1">
                <a:tableStyleId>{5940675A-B579-460E-94D1-54222C63F5DA}</a:tableStyleId>
              </a:tblPr>
              <a:tblGrid>
                <a:gridCol w="563880">
                  <a:extLst>
                    <a:ext uri="{9D8B030D-6E8A-4147-A177-3AD203B41FA5}">
                      <a16:colId xmlns:a16="http://schemas.microsoft.com/office/drawing/2014/main" val="20000"/>
                    </a:ext>
                  </a:extLst>
                </a:gridCol>
                <a:gridCol w="1430655">
                  <a:extLst>
                    <a:ext uri="{9D8B030D-6E8A-4147-A177-3AD203B41FA5}">
                      <a16:colId xmlns:a16="http://schemas.microsoft.com/office/drawing/2014/main" val="20001"/>
                    </a:ext>
                  </a:extLst>
                </a:gridCol>
                <a:gridCol w="487680">
                  <a:extLst>
                    <a:ext uri="{9D8B030D-6E8A-4147-A177-3AD203B41FA5}">
                      <a16:colId xmlns:a16="http://schemas.microsoft.com/office/drawing/2014/main" val="20002"/>
                    </a:ext>
                  </a:extLst>
                </a:gridCol>
                <a:gridCol w="622618">
                  <a:extLst>
                    <a:ext uri="{9D8B030D-6E8A-4147-A177-3AD203B41FA5}">
                      <a16:colId xmlns:a16="http://schemas.microsoft.com/office/drawing/2014/main" val="20003"/>
                    </a:ext>
                  </a:extLst>
                </a:gridCol>
                <a:gridCol w="1208405">
                  <a:extLst>
                    <a:ext uri="{9D8B030D-6E8A-4147-A177-3AD203B41FA5}">
                      <a16:colId xmlns:a16="http://schemas.microsoft.com/office/drawing/2014/main" val="20004"/>
                    </a:ext>
                  </a:extLst>
                </a:gridCol>
              </a:tblGrid>
              <a:tr h="370840">
                <a:tc>
                  <a:txBody>
                    <a:bodyPr/>
                    <a:lstStyle/>
                    <a:p>
                      <a:r>
                        <a:rPr lang="en-IE" sz="1200" i="1" u="sng" dirty="0" err="1">
                          <a:solidFill>
                            <a:schemeClr val="tx1"/>
                          </a:solidFill>
                        </a:rPr>
                        <a:t>Essn</a:t>
                      </a:r>
                      <a:endParaRPr lang="en-IE" sz="1200" i="1" u="sng" dirty="0">
                        <a:solidFill>
                          <a:schemeClr val="tx1"/>
                        </a:solidFill>
                      </a:endParaRPr>
                    </a:p>
                  </a:txBody>
                  <a:tcPr/>
                </a:tc>
                <a:tc>
                  <a:txBody>
                    <a:bodyPr/>
                    <a:lstStyle/>
                    <a:p>
                      <a:r>
                        <a:rPr lang="en-IE" sz="1200" u="sng" dirty="0" err="1">
                          <a:solidFill>
                            <a:schemeClr val="tx1"/>
                          </a:solidFill>
                        </a:rPr>
                        <a:t>Dependent_name</a:t>
                      </a:r>
                      <a:endParaRPr lang="en-IE" sz="1200" u="sng" dirty="0">
                        <a:solidFill>
                          <a:schemeClr val="tx1"/>
                        </a:solidFill>
                      </a:endParaRPr>
                    </a:p>
                  </a:txBody>
                  <a:tcPr/>
                </a:tc>
                <a:tc>
                  <a:txBody>
                    <a:bodyPr/>
                    <a:lstStyle/>
                    <a:p>
                      <a:r>
                        <a:rPr lang="en-IE" sz="1200" u="none" dirty="0">
                          <a:solidFill>
                            <a:schemeClr val="tx1"/>
                          </a:solidFill>
                        </a:rPr>
                        <a:t>Sex</a:t>
                      </a:r>
                    </a:p>
                  </a:txBody>
                  <a:tcPr/>
                </a:tc>
                <a:tc>
                  <a:txBody>
                    <a:bodyPr/>
                    <a:lstStyle/>
                    <a:p>
                      <a:r>
                        <a:rPr lang="en-IE" sz="1200" u="none" dirty="0" err="1">
                          <a:solidFill>
                            <a:schemeClr val="tx1"/>
                          </a:solidFill>
                        </a:rPr>
                        <a:t>Bdate</a:t>
                      </a:r>
                      <a:endParaRPr lang="en-IE" sz="1200" u="none" dirty="0">
                        <a:solidFill>
                          <a:schemeClr val="tx1"/>
                        </a:solidFill>
                      </a:endParaRPr>
                    </a:p>
                  </a:txBody>
                  <a:tcPr/>
                </a:tc>
                <a:tc>
                  <a:txBody>
                    <a:bodyPr/>
                    <a:lstStyle/>
                    <a:p>
                      <a:r>
                        <a:rPr lang="en-IE" sz="1200" u="none" dirty="0">
                          <a:solidFill>
                            <a:schemeClr val="tx1"/>
                          </a:solidFill>
                        </a:rPr>
                        <a:t>Relationship</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258427" y="3104603"/>
            <a:ext cx="1313180" cy="369332"/>
          </a:xfrm>
          <a:prstGeom prst="rect">
            <a:avLst/>
          </a:prstGeom>
          <a:noFill/>
        </p:spPr>
        <p:txBody>
          <a:bodyPr wrap="none" rtlCol="0">
            <a:spAutoFit/>
          </a:bodyPr>
          <a:lstStyle/>
          <a:p>
            <a:r>
              <a:rPr lang="en-IE" dirty="0"/>
              <a:t>Dependent</a:t>
            </a:r>
          </a:p>
        </p:txBody>
      </p:sp>
      <p:graphicFrame>
        <p:nvGraphicFramePr>
          <p:cNvPr id="12" name="Table 11"/>
          <p:cNvGraphicFramePr>
            <a:graphicFrameLocks noGrp="1"/>
          </p:cNvGraphicFramePr>
          <p:nvPr>
            <p:extLst>
              <p:ext uri="{D42A27DB-BD31-4B8C-83A1-F6EECF244321}">
                <p14:modId xmlns:p14="http://schemas.microsoft.com/office/powerpoint/2010/main" val="516556513"/>
              </p:ext>
            </p:extLst>
          </p:nvPr>
        </p:nvGraphicFramePr>
        <p:xfrm>
          <a:off x="1847324" y="3593296"/>
          <a:ext cx="1690053" cy="370840"/>
        </p:xfrm>
        <a:graphic>
          <a:graphicData uri="http://schemas.openxmlformats.org/drawingml/2006/table">
            <a:tbl>
              <a:tblPr firstRow="1" bandRow="1">
                <a:tableStyleId>{5940675A-B579-460E-94D1-54222C63F5DA}</a:tableStyleId>
              </a:tblPr>
              <a:tblGrid>
                <a:gridCol w="563880">
                  <a:extLst>
                    <a:ext uri="{9D8B030D-6E8A-4147-A177-3AD203B41FA5}">
                      <a16:colId xmlns:a16="http://schemas.microsoft.com/office/drawing/2014/main" val="20000"/>
                    </a:ext>
                  </a:extLst>
                </a:gridCol>
                <a:gridCol w="495618">
                  <a:extLst>
                    <a:ext uri="{9D8B030D-6E8A-4147-A177-3AD203B41FA5}">
                      <a16:colId xmlns:a16="http://schemas.microsoft.com/office/drawing/2014/main" val="20001"/>
                    </a:ext>
                  </a:extLst>
                </a:gridCol>
                <a:gridCol w="630555">
                  <a:extLst>
                    <a:ext uri="{9D8B030D-6E8A-4147-A177-3AD203B41FA5}">
                      <a16:colId xmlns:a16="http://schemas.microsoft.com/office/drawing/2014/main" val="20002"/>
                    </a:ext>
                  </a:extLst>
                </a:gridCol>
              </a:tblGrid>
              <a:tr h="370840">
                <a:tc>
                  <a:txBody>
                    <a:bodyPr/>
                    <a:lstStyle/>
                    <a:p>
                      <a:r>
                        <a:rPr lang="en-IE" sz="1200" i="1" u="sng" dirty="0" err="1">
                          <a:solidFill>
                            <a:schemeClr val="tx1"/>
                          </a:solidFill>
                        </a:rPr>
                        <a:t>Essn</a:t>
                      </a:r>
                      <a:endParaRPr lang="en-IE" sz="1200" i="1" u="sng" dirty="0">
                        <a:solidFill>
                          <a:schemeClr val="tx1"/>
                        </a:solidFill>
                      </a:endParaRPr>
                    </a:p>
                  </a:txBody>
                  <a:tcPr/>
                </a:tc>
                <a:tc>
                  <a:txBody>
                    <a:bodyPr/>
                    <a:lstStyle/>
                    <a:p>
                      <a:r>
                        <a:rPr lang="en-IE" sz="1200" i="1" u="sng" dirty="0" err="1">
                          <a:solidFill>
                            <a:schemeClr val="tx1"/>
                          </a:solidFill>
                        </a:rPr>
                        <a:t>Pno</a:t>
                      </a:r>
                      <a:endParaRPr lang="en-IE" sz="1200" i="1" u="sng" dirty="0">
                        <a:solidFill>
                          <a:schemeClr val="tx1"/>
                        </a:solidFill>
                      </a:endParaRPr>
                    </a:p>
                  </a:txBody>
                  <a:tcPr/>
                </a:tc>
                <a:tc>
                  <a:txBody>
                    <a:bodyPr/>
                    <a:lstStyle/>
                    <a:p>
                      <a:r>
                        <a:rPr lang="en-IE" sz="1200" u="none" dirty="0">
                          <a:solidFill>
                            <a:schemeClr val="tx1"/>
                          </a:solidFill>
                        </a:rPr>
                        <a:t>Hours</a:t>
                      </a:r>
                    </a:p>
                  </a:txBody>
                  <a:tcPr/>
                </a:tc>
                <a:extLst>
                  <a:ext uri="{0D108BD9-81ED-4DB2-BD59-A6C34878D82A}">
                    <a16:rowId xmlns:a16="http://schemas.microsoft.com/office/drawing/2014/main" val="10000"/>
                  </a:ext>
                </a:extLst>
              </a:tr>
            </a:tbl>
          </a:graphicData>
        </a:graphic>
      </p:graphicFrame>
      <p:sp>
        <p:nvSpPr>
          <p:cNvPr id="13" name="TextBox 12"/>
          <p:cNvSpPr txBox="1"/>
          <p:nvPr/>
        </p:nvSpPr>
        <p:spPr>
          <a:xfrm>
            <a:off x="258427" y="3600465"/>
            <a:ext cx="1104277" cy="338554"/>
          </a:xfrm>
          <a:prstGeom prst="rect">
            <a:avLst/>
          </a:prstGeom>
          <a:noFill/>
        </p:spPr>
        <p:txBody>
          <a:bodyPr wrap="none" rtlCol="0">
            <a:spAutoFit/>
          </a:bodyPr>
          <a:lstStyle/>
          <a:p>
            <a:r>
              <a:rPr lang="en-IE" sz="1600" dirty="0" err="1"/>
              <a:t>Works_on</a:t>
            </a:r>
            <a:endParaRPr lang="en-IE" sz="1600" dirty="0"/>
          </a:p>
        </p:txBody>
      </p:sp>
      <p:graphicFrame>
        <p:nvGraphicFramePr>
          <p:cNvPr id="14" name="Table 13"/>
          <p:cNvGraphicFramePr>
            <a:graphicFrameLocks noGrp="1"/>
          </p:cNvGraphicFramePr>
          <p:nvPr>
            <p:extLst>
              <p:ext uri="{D42A27DB-BD31-4B8C-83A1-F6EECF244321}">
                <p14:modId xmlns:p14="http://schemas.microsoft.com/office/powerpoint/2010/main" val="1654309564"/>
              </p:ext>
            </p:extLst>
          </p:nvPr>
        </p:nvGraphicFramePr>
        <p:xfrm>
          <a:off x="1847324" y="4092601"/>
          <a:ext cx="1707198" cy="370840"/>
        </p:xfrm>
        <a:graphic>
          <a:graphicData uri="http://schemas.openxmlformats.org/drawingml/2006/table">
            <a:tbl>
              <a:tblPr firstRow="1" bandRow="1">
                <a:tableStyleId>{5940675A-B579-460E-94D1-54222C63F5DA}</a:tableStyleId>
              </a:tblPr>
              <a:tblGrid>
                <a:gridCol w="849630">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tblGrid>
              <a:tr h="370840">
                <a:tc>
                  <a:txBody>
                    <a:bodyPr/>
                    <a:lstStyle/>
                    <a:p>
                      <a:r>
                        <a:rPr lang="en-IE" sz="1200" i="1" u="sng" dirty="0" err="1">
                          <a:solidFill>
                            <a:srgbClr val="FF0000"/>
                          </a:solidFill>
                        </a:rPr>
                        <a:t>Dnumber</a:t>
                      </a:r>
                      <a:endParaRPr lang="en-IE" sz="1200" i="1" u="sng" dirty="0">
                        <a:solidFill>
                          <a:srgbClr val="FF0000"/>
                        </a:solidFill>
                      </a:endParaRPr>
                    </a:p>
                  </a:txBody>
                  <a:tcPr/>
                </a:tc>
                <a:tc>
                  <a:txBody>
                    <a:bodyPr/>
                    <a:lstStyle/>
                    <a:p>
                      <a:r>
                        <a:rPr lang="en-IE" sz="1200" i="0" u="sng" dirty="0" err="1">
                          <a:solidFill>
                            <a:srgbClr val="FF0000"/>
                          </a:solidFill>
                        </a:rPr>
                        <a:t>Dlocation</a:t>
                      </a:r>
                      <a:endParaRPr lang="en-IE" sz="1200" i="0" u="sng" dirty="0">
                        <a:solidFill>
                          <a:srgbClr val="FF0000"/>
                        </a:solidFill>
                      </a:endParaRPr>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258427" y="4098369"/>
            <a:ext cx="1608133" cy="338554"/>
          </a:xfrm>
          <a:prstGeom prst="rect">
            <a:avLst/>
          </a:prstGeom>
          <a:noFill/>
        </p:spPr>
        <p:txBody>
          <a:bodyPr wrap="none" rtlCol="0">
            <a:spAutoFit/>
          </a:bodyPr>
          <a:lstStyle/>
          <a:p>
            <a:r>
              <a:rPr lang="en-IE" sz="1600" dirty="0" err="1">
                <a:solidFill>
                  <a:srgbClr val="FF0000"/>
                </a:solidFill>
              </a:rPr>
              <a:t>Dept_Locations</a:t>
            </a:r>
            <a:endParaRPr lang="en-IE" sz="1600" dirty="0">
              <a:solidFill>
                <a:srgbClr val="FF0000"/>
              </a:solidFill>
            </a:endParaRPr>
          </a:p>
        </p:txBody>
      </p:sp>
    </p:spTree>
    <p:extLst>
      <p:ext uri="{BB962C8B-B14F-4D97-AF65-F5344CB8AC3E}">
        <p14:creationId xmlns:p14="http://schemas.microsoft.com/office/powerpoint/2010/main" val="82541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7. Mapping </a:t>
            </a:r>
            <a:r>
              <a:rPr lang="en-IE" i="1" dirty="0"/>
              <a:t>N</a:t>
            </a:r>
            <a:r>
              <a:rPr lang="en-IE" dirty="0"/>
              <a:t>-</a:t>
            </a:r>
            <a:r>
              <a:rPr lang="en-IE" dirty="0" err="1"/>
              <a:t>ary</a:t>
            </a:r>
            <a:r>
              <a:rPr lang="en-IE" dirty="0"/>
              <a:t> Relationships</a:t>
            </a:r>
          </a:p>
        </p:txBody>
      </p:sp>
      <p:sp>
        <p:nvSpPr>
          <p:cNvPr id="3" name="Content Placeholder 2"/>
          <p:cNvSpPr>
            <a:spLocks noGrp="1"/>
          </p:cNvSpPr>
          <p:nvPr>
            <p:ph idx="1"/>
          </p:nvPr>
        </p:nvSpPr>
        <p:spPr/>
        <p:txBody>
          <a:bodyPr/>
          <a:lstStyle/>
          <a:p>
            <a:r>
              <a:rPr lang="en-IE" dirty="0"/>
              <a:t>If your model includes any relationships with more than 2 entity types, these must also be mapped to a new relation.</a:t>
            </a:r>
          </a:p>
          <a:p>
            <a:r>
              <a:rPr lang="en-IE" dirty="0"/>
              <a:t>Include foreign keys to refer to all the participating entity types.</a:t>
            </a:r>
          </a:p>
          <a:p>
            <a:r>
              <a:rPr lang="en-IE" dirty="0"/>
              <a:t>Include any attributes that the relationship has.</a:t>
            </a:r>
          </a:p>
          <a:p>
            <a:r>
              <a:rPr lang="en-IE" dirty="0"/>
              <a:t>The primary key of this relation is usually the combination of the foreign keys.</a:t>
            </a:r>
          </a:p>
          <a:p>
            <a:r>
              <a:rPr lang="en-IE" dirty="0"/>
              <a:t>There are no </a:t>
            </a:r>
            <a:r>
              <a:rPr lang="en-IE" i="1" dirty="0"/>
              <a:t>N</a:t>
            </a:r>
            <a:r>
              <a:rPr lang="en-IE" dirty="0"/>
              <a:t>-</a:t>
            </a:r>
            <a:r>
              <a:rPr lang="en-IE" dirty="0" err="1"/>
              <a:t>ary</a:t>
            </a:r>
            <a:r>
              <a:rPr lang="en-IE" dirty="0"/>
              <a:t> relationships with more than 2 entity types in this model.</a:t>
            </a:r>
          </a:p>
        </p:txBody>
      </p:sp>
    </p:spTree>
    <p:extLst>
      <p:ext uri="{BB962C8B-B14F-4D97-AF65-F5344CB8AC3E}">
        <p14:creationId xmlns:p14="http://schemas.microsoft.com/office/powerpoint/2010/main" val="1843882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8. Mapping </a:t>
            </a:r>
            <a:r>
              <a:rPr lang="en-IE" dirty="0" err="1"/>
              <a:t>Supertypes</a:t>
            </a:r>
            <a:r>
              <a:rPr lang="en-IE" dirty="0"/>
              <a:t>/Subtypes</a:t>
            </a:r>
          </a:p>
        </p:txBody>
      </p:sp>
      <p:sp>
        <p:nvSpPr>
          <p:cNvPr id="3" name="Content Placeholder 2"/>
          <p:cNvSpPr>
            <a:spLocks noGrp="1"/>
          </p:cNvSpPr>
          <p:nvPr>
            <p:ph idx="1"/>
          </p:nvPr>
        </p:nvSpPr>
        <p:spPr/>
        <p:txBody>
          <a:bodyPr/>
          <a:lstStyle/>
          <a:p>
            <a:r>
              <a:rPr lang="en-IE" dirty="0"/>
              <a:t>There are a number of different options we can use for this mapping.</a:t>
            </a:r>
          </a:p>
          <a:p>
            <a:r>
              <a:rPr lang="en-IE" dirty="0"/>
              <a:t>The most general is:</a:t>
            </a:r>
          </a:p>
          <a:p>
            <a:pPr lvl="1"/>
            <a:r>
              <a:rPr lang="en-IE" dirty="0"/>
              <a:t>Create a relation for the </a:t>
            </a:r>
            <a:r>
              <a:rPr lang="en-IE" dirty="0" err="1"/>
              <a:t>supertype</a:t>
            </a:r>
            <a:r>
              <a:rPr lang="en-IE" dirty="0"/>
              <a:t>.</a:t>
            </a:r>
          </a:p>
          <a:p>
            <a:pPr lvl="1"/>
            <a:r>
              <a:rPr lang="en-IE" dirty="0"/>
              <a:t>For each subtype, create a relation and include a foreign key that refers to the </a:t>
            </a:r>
            <a:r>
              <a:rPr lang="en-IE" dirty="0" err="1"/>
              <a:t>supertype’s</a:t>
            </a:r>
            <a:r>
              <a:rPr lang="en-IE" dirty="0"/>
              <a:t> primary key.</a:t>
            </a:r>
          </a:p>
          <a:p>
            <a:pPr lvl="1"/>
            <a:r>
              <a:rPr lang="en-IE" dirty="0"/>
              <a:t>This foreign key attribute becomes the primary key of the subtype.</a:t>
            </a:r>
          </a:p>
        </p:txBody>
      </p:sp>
    </p:spTree>
    <p:extLst>
      <p:ext uri="{BB962C8B-B14F-4D97-AF65-F5344CB8AC3E}">
        <p14:creationId xmlns:p14="http://schemas.microsoft.com/office/powerpoint/2010/main" val="312604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00" r="3600"/>
          <a:stretch/>
        </p:blipFill>
        <p:spPr>
          <a:xfrm>
            <a:off x="73152" y="411829"/>
            <a:ext cx="8997696" cy="5556369"/>
          </a:xfrm>
          <a:prstGeom prst="rect">
            <a:avLst/>
          </a:prstGeom>
        </p:spPr>
      </p:pic>
      <p:sp>
        <p:nvSpPr>
          <p:cNvPr id="5" name="Donut 4"/>
          <p:cNvSpPr/>
          <p:nvPr/>
        </p:nvSpPr>
        <p:spPr>
          <a:xfrm>
            <a:off x="73152" y="2058307"/>
            <a:ext cx="4846320" cy="1719036"/>
          </a:xfrm>
          <a:prstGeom prst="donut">
            <a:avLst>
              <a:gd name="adj" fmla="val 2101"/>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33303629"/>
              </p:ext>
            </p:extLst>
          </p:nvPr>
        </p:nvGraphicFramePr>
        <p:xfrm>
          <a:off x="1840344" y="5591615"/>
          <a:ext cx="4088132" cy="361999"/>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20000"/>
                    </a:ext>
                  </a:extLst>
                </a:gridCol>
                <a:gridCol w="546418">
                  <a:extLst>
                    <a:ext uri="{9D8B030D-6E8A-4147-A177-3AD203B41FA5}">
                      <a16:colId xmlns:a16="http://schemas.microsoft.com/office/drawing/2014/main" val="20001"/>
                    </a:ext>
                  </a:extLst>
                </a:gridCol>
                <a:gridCol w="689293">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900430">
                  <a:extLst>
                    <a:ext uri="{9D8B030D-6E8A-4147-A177-3AD203B41FA5}">
                      <a16:colId xmlns:a16="http://schemas.microsoft.com/office/drawing/2014/main" val="20004"/>
                    </a:ext>
                  </a:extLst>
                </a:gridCol>
                <a:gridCol w="765493">
                  <a:extLst>
                    <a:ext uri="{9D8B030D-6E8A-4147-A177-3AD203B41FA5}">
                      <a16:colId xmlns:a16="http://schemas.microsoft.com/office/drawing/2014/main" val="20005"/>
                    </a:ext>
                  </a:extLst>
                </a:gridCol>
              </a:tblGrid>
              <a:tr h="361999">
                <a:tc>
                  <a:txBody>
                    <a:bodyPr/>
                    <a:lstStyle/>
                    <a:p>
                      <a:r>
                        <a:rPr lang="en-IE" sz="1200" dirty="0" err="1"/>
                        <a:t>Fname</a:t>
                      </a:r>
                      <a:endParaRPr lang="en-IE" sz="1200" dirty="0"/>
                    </a:p>
                  </a:txBody>
                  <a:tcPr/>
                </a:tc>
                <a:tc>
                  <a:txBody>
                    <a:bodyPr/>
                    <a:lstStyle/>
                    <a:p>
                      <a:r>
                        <a:rPr lang="en-IE" sz="1200" dirty="0" err="1"/>
                        <a:t>Minit</a:t>
                      </a:r>
                      <a:endParaRPr lang="en-IE" sz="1200" dirty="0"/>
                    </a:p>
                  </a:txBody>
                  <a:tcPr/>
                </a:tc>
                <a:tc>
                  <a:txBody>
                    <a:bodyPr/>
                    <a:lstStyle/>
                    <a:p>
                      <a:r>
                        <a:rPr lang="en-IE" sz="1200" dirty="0" err="1"/>
                        <a:t>Lname</a:t>
                      </a:r>
                      <a:endParaRPr lang="en-IE" sz="1200" dirty="0"/>
                    </a:p>
                  </a:txBody>
                  <a:tcPr/>
                </a:tc>
                <a:tc>
                  <a:txBody>
                    <a:bodyPr/>
                    <a:lstStyle/>
                    <a:p>
                      <a:r>
                        <a:rPr lang="en-IE" sz="1200" u="sng" dirty="0" err="1"/>
                        <a:t>Ssn</a:t>
                      </a:r>
                      <a:endParaRPr lang="en-IE" sz="1200" u="sng" dirty="0"/>
                    </a:p>
                  </a:txBody>
                  <a:tcPr/>
                </a:tc>
                <a:tc>
                  <a:txBody>
                    <a:bodyPr/>
                    <a:lstStyle/>
                    <a:p>
                      <a:r>
                        <a:rPr lang="en-IE" sz="1200" dirty="0" err="1"/>
                        <a:t>birth_date</a:t>
                      </a:r>
                      <a:endParaRPr lang="en-IE" sz="1200" dirty="0"/>
                    </a:p>
                  </a:txBody>
                  <a:tcPr/>
                </a:tc>
                <a:tc>
                  <a:txBody>
                    <a:bodyPr/>
                    <a:lstStyle/>
                    <a:p>
                      <a:r>
                        <a:rPr lang="en-IE" sz="1200" dirty="0"/>
                        <a:t>address</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89719805"/>
              </p:ext>
            </p:extLst>
          </p:nvPr>
        </p:nvGraphicFramePr>
        <p:xfrm>
          <a:off x="1840344" y="4100871"/>
          <a:ext cx="1884554" cy="370840"/>
        </p:xfrm>
        <a:graphic>
          <a:graphicData uri="http://schemas.openxmlformats.org/drawingml/2006/table">
            <a:tbl>
              <a:tblPr firstRow="1" bandRow="1">
                <a:tableStyleId>{5940675A-B579-460E-94D1-54222C63F5DA}</a:tableStyleId>
              </a:tblPr>
              <a:tblGrid>
                <a:gridCol w="714693">
                  <a:extLst>
                    <a:ext uri="{9D8B030D-6E8A-4147-A177-3AD203B41FA5}">
                      <a16:colId xmlns:a16="http://schemas.microsoft.com/office/drawing/2014/main" val="20000"/>
                    </a:ext>
                  </a:extLst>
                </a:gridCol>
                <a:gridCol w="1169861">
                  <a:extLst>
                    <a:ext uri="{9D8B030D-6E8A-4147-A177-3AD203B41FA5}">
                      <a16:colId xmlns:a16="http://schemas.microsoft.com/office/drawing/2014/main" val="20001"/>
                    </a:ext>
                  </a:extLst>
                </a:gridCol>
              </a:tblGrid>
              <a:tr h="370840">
                <a:tc>
                  <a:txBody>
                    <a:bodyPr/>
                    <a:lstStyle/>
                    <a:p>
                      <a:r>
                        <a:rPr lang="en-IE" sz="1200" i="1" u="sng" dirty="0" err="1"/>
                        <a:t>Ssn</a:t>
                      </a:r>
                      <a:endParaRPr lang="en-IE" sz="1200" i="1" u="sng" dirty="0"/>
                    </a:p>
                  </a:txBody>
                  <a:tcPr/>
                </a:tc>
                <a:tc>
                  <a:txBody>
                    <a:bodyPr/>
                    <a:lstStyle/>
                    <a:p>
                      <a:r>
                        <a:rPr lang="en-IE" sz="1200" u="none" dirty="0" err="1"/>
                        <a:t>Typing_speed</a:t>
                      </a:r>
                      <a:endParaRPr lang="en-IE" sz="1200" u="none" dirty="0"/>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05411551"/>
              </p:ext>
            </p:extLst>
          </p:nvPr>
        </p:nvGraphicFramePr>
        <p:xfrm>
          <a:off x="1840343" y="4598323"/>
          <a:ext cx="1548448" cy="370840"/>
        </p:xfrm>
        <a:graphic>
          <a:graphicData uri="http://schemas.openxmlformats.org/drawingml/2006/table">
            <a:tbl>
              <a:tblPr firstRow="1" bandRow="1">
                <a:tableStyleId>{5940675A-B579-460E-94D1-54222C63F5DA}</a:tableStyleId>
              </a:tblPr>
              <a:tblGrid>
                <a:gridCol w="706755">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tblGrid>
              <a:tr h="370840">
                <a:tc>
                  <a:txBody>
                    <a:bodyPr/>
                    <a:lstStyle/>
                    <a:p>
                      <a:r>
                        <a:rPr lang="en-IE" sz="1200" i="1" u="sng" dirty="0" err="1"/>
                        <a:t>Ssn</a:t>
                      </a:r>
                      <a:endParaRPr lang="en-IE" sz="1200" i="1" u="sng" dirty="0"/>
                    </a:p>
                  </a:txBody>
                  <a:tcPr/>
                </a:tc>
                <a:tc>
                  <a:txBody>
                    <a:bodyPr/>
                    <a:lstStyle/>
                    <a:p>
                      <a:r>
                        <a:rPr lang="en-IE" sz="1200" u="none" dirty="0" err="1"/>
                        <a:t>Tgrade</a:t>
                      </a:r>
                      <a:endParaRPr lang="en-IE" sz="1200" u="none" dirty="0"/>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251446" y="5598866"/>
            <a:ext cx="1210588" cy="369332"/>
          </a:xfrm>
          <a:prstGeom prst="rect">
            <a:avLst/>
          </a:prstGeom>
          <a:noFill/>
        </p:spPr>
        <p:txBody>
          <a:bodyPr wrap="none" rtlCol="0">
            <a:spAutoFit/>
          </a:bodyPr>
          <a:lstStyle/>
          <a:p>
            <a:r>
              <a:rPr lang="en-IE" dirty="0"/>
              <a:t>Employee</a:t>
            </a:r>
          </a:p>
        </p:txBody>
      </p:sp>
      <p:sp>
        <p:nvSpPr>
          <p:cNvPr id="10" name="TextBox 9"/>
          <p:cNvSpPr txBox="1"/>
          <p:nvPr/>
        </p:nvSpPr>
        <p:spPr>
          <a:xfrm>
            <a:off x="251446" y="4081649"/>
            <a:ext cx="1172116" cy="369332"/>
          </a:xfrm>
          <a:prstGeom prst="rect">
            <a:avLst/>
          </a:prstGeom>
          <a:noFill/>
        </p:spPr>
        <p:txBody>
          <a:bodyPr wrap="none" rtlCol="0">
            <a:spAutoFit/>
          </a:bodyPr>
          <a:lstStyle/>
          <a:p>
            <a:r>
              <a:rPr lang="en-IE" dirty="0"/>
              <a:t>Secretary</a:t>
            </a:r>
          </a:p>
        </p:txBody>
      </p:sp>
      <p:sp>
        <p:nvSpPr>
          <p:cNvPr id="11" name="TextBox 10"/>
          <p:cNvSpPr txBox="1"/>
          <p:nvPr/>
        </p:nvSpPr>
        <p:spPr>
          <a:xfrm>
            <a:off x="251446" y="4606328"/>
            <a:ext cx="1274964" cy="369332"/>
          </a:xfrm>
          <a:prstGeom prst="rect">
            <a:avLst/>
          </a:prstGeom>
          <a:noFill/>
        </p:spPr>
        <p:txBody>
          <a:bodyPr wrap="none" rtlCol="0">
            <a:spAutoFit/>
          </a:bodyPr>
          <a:lstStyle/>
          <a:p>
            <a:r>
              <a:rPr lang="en-IE" dirty="0"/>
              <a:t>Technician</a:t>
            </a:r>
          </a:p>
        </p:txBody>
      </p:sp>
      <p:graphicFrame>
        <p:nvGraphicFramePr>
          <p:cNvPr id="12" name="Table 11"/>
          <p:cNvGraphicFramePr>
            <a:graphicFrameLocks noGrp="1"/>
          </p:cNvGraphicFramePr>
          <p:nvPr>
            <p:extLst>
              <p:ext uri="{D42A27DB-BD31-4B8C-83A1-F6EECF244321}">
                <p14:modId xmlns:p14="http://schemas.microsoft.com/office/powerpoint/2010/main" val="374418171"/>
              </p:ext>
            </p:extLst>
          </p:nvPr>
        </p:nvGraphicFramePr>
        <p:xfrm>
          <a:off x="1840343" y="5095473"/>
          <a:ext cx="1994535" cy="370840"/>
        </p:xfrm>
        <a:graphic>
          <a:graphicData uri="http://schemas.openxmlformats.org/drawingml/2006/table">
            <a:tbl>
              <a:tblPr firstRow="1" bandRow="1">
                <a:tableStyleId>{5940675A-B579-460E-94D1-54222C63F5DA}</a:tableStyleId>
              </a:tblPr>
              <a:tblGrid>
                <a:gridCol w="563880">
                  <a:extLst>
                    <a:ext uri="{9D8B030D-6E8A-4147-A177-3AD203B41FA5}">
                      <a16:colId xmlns:a16="http://schemas.microsoft.com/office/drawing/2014/main" val="20000"/>
                    </a:ext>
                  </a:extLst>
                </a:gridCol>
                <a:gridCol w="1430655">
                  <a:extLst>
                    <a:ext uri="{9D8B030D-6E8A-4147-A177-3AD203B41FA5}">
                      <a16:colId xmlns:a16="http://schemas.microsoft.com/office/drawing/2014/main" val="20001"/>
                    </a:ext>
                  </a:extLst>
                </a:gridCol>
              </a:tblGrid>
              <a:tr h="370840">
                <a:tc>
                  <a:txBody>
                    <a:bodyPr/>
                    <a:lstStyle/>
                    <a:p>
                      <a:r>
                        <a:rPr lang="en-IE" sz="1200" i="1" u="sng" dirty="0" err="1">
                          <a:solidFill>
                            <a:schemeClr val="tx1"/>
                          </a:solidFill>
                        </a:rPr>
                        <a:t>Ssn</a:t>
                      </a:r>
                      <a:endParaRPr lang="en-IE" sz="1200" i="1" u="sng" dirty="0">
                        <a:solidFill>
                          <a:schemeClr val="tx1"/>
                        </a:solidFill>
                      </a:endParaRPr>
                    </a:p>
                  </a:txBody>
                  <a:tcPr/>
                </a:tc>
                <a:tc>
                  <a:txBody>
                    <a:bodyPr/>
                    <a:lstStyle/>
                    <a:p>
                      <a:r>
                        <a:rPr lang="en-IE" sz="1200" u="none" dirty="0" err="1">
                          <a:solidFill>
                            <a:schemeClr val="tx1"/>
                          </a:solidFill>
                        </a:rPr>
                        <a:t>Eng_type</a:t>
                      </a:r>
                      <a:endParaRPr lang="en-IE" sz="1200" u="none"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3" name="TextBox 12"/>
          <p:cNvSpPr txBox="1"/>
          <p:nvPr/>
        </p:nvSpPr>
        <p:spPr>
          <a:xfrm>
            <a:off x="251446" y="5103478"/>
            <a:ext cx="1107996" cy="369332"/>
          </a:xfrm>
          <a:prstGeom prst="rect">
            <a:avLst/>
          </a:prstGeom>
          <a:noFill/>
        </p:spPr>
        <p:txBody>
          <a:bodyPr wrap="none" rtlCol="0">
            <a:spAutoFit/>
          </a:bodyPr>
          <a:lstStyle/>
          <a:p>
            <a:r>
              <a:rPr lang="en-IE" dirty="0"/>
              <a:t>Engineer</a:t>
            </a:r>
          </a:p>
        </p:txBody>
      </p:sp>
    </p:spTree>
    <p:extLst>
      <p:ext uri="{BB962C8B-B14F-4D97-AF65-F5344CB8AC3E}">
        <p14:creationId xmlns:p14="http://schemas.microsoft.com/office/powerpoint/2010/main" val="38496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Phases of Database Design</a:t>
            </a:r>
            <a:endParaRPr lang="en-GB" dirty="0"/>
          </a:p>
        </p:txBody>
      </p:sp>
      <p:sp>
        <p:nvSpPr>
          <p:cNvPr id="4" name="Rounded Rectangle 3"/>
          <p:cNvSpPr/>
          <p:nvPr/>
        </p:nvSpPr>
        <p:spPr>
          <a:xfrm>
            <a:off x="457200" y="1524000"/>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Conceptual Design</a:t>
            </a:r>
          </a:p>
        </p:txBody>
      </p:sp>
      <p:sp>
        <p:nvSpPr>
          <p:cNvPr id="5" name="Rounded Rectangle 4"/>
          <p:cNvSpPr/>
          <p:nvPr/>
        </p:nvSpPr>
        <p:spPr>
          <a:xfrm>
            <a:off x="457200" y="3213147"/>
            <a:ext cx="2646877" cy="843077"/>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t>Logical Design</a:t>
            </a:r>
          </a:p>
        </p:txBody>
      </p:sp>
      <p:sp>
        <p:nvSpPr>
          <p:cNvPr id="6" name="Rounded Rectangle 5"/>
          <p:cNvSpPr/>
          <p:nvPr/>
        </p:nvSpPr>
        <p:spPr>
          <a:xfrm>
            <a:off x="457200" y="5009012"/>
            <a:ext cx="2646877" cy="843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Physical Design</a:t>
            </a:r>
          </a:p>
        </p:txBody>
      </p:sp>
      <p:cxnSp>
        <p:nvCxnSpPr>
          <p:cNvPr id="8" name="Straight Arrow Connector 7"/>
          <p:cNvCxnSpPr>
            <a:stCxn id="4" idx="2"/>
            <a:endCxn id="5" idx="0"/>
          </p:cNvCxnSpPr>
          <p:nvPr/>
        </p:nvCxnSpPr>
        <p:spPr>
          <a:xfrm>
            <a:off x="1780639" y="2367077"/>
            <a:ext cx="0" cy="846070"/>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6" idx="0"/>
          </p:cNvCxnSpPr>
          <p:nvPr/>
        </p:nvCxnSpPr>
        <p:spPr>
          <a:xfrm>
            <a:off x="1780639" y="4056224"/>
            <a:ext cx="0" cy="952788"/>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9892" y="2555926"/>
            <a:ext cx="2263398" cy="369332"/>
          </a:xfrm>
          <a:prstGeom prst="rect">
            <a:avLst/>
          </a:prstGeom>
          <a:noFill/>
        </p:spPr>
        <p:txBody>
          <a:bodyPr wrap="none" rtlCol="0">
            <a:spAutoFit/>
          </a:bodyPr>
          <a:lstStyle/>
          <a:p>
            <a:r>
              <a:rPr lang="en-GB" dirty="0"/>
              <a:t>Conceptual Schema</a:t>
            </a:r>
          </a:p>
        </p:txBody>
      </p:sp>
      <p:sp>
        <p:nvSpPr>
          <p:cNvPr id="12" name="TextBox 11"/>
          <p:cNvSpPr txBox="1"/>
          <p:nvPr/>
        </p:nvSpPr>
        <p:spPr>
          <a:xfrm>
            <a:off x="931130" y="4319776"/>
            <a:ext cx="1827093" cy="369332"/>
          </a:xfrm>
          <a:prstGeom prst="rect">
            <a:avLst/>
          </a:prstGeom>
          <a:noFill/>
        </p:spPr>
        <p:txBody>
          <a:bodyPr wrap="none" rtlCol="0">
            <a:spAutoFit/>
          </a:bodyPr>
          <a:lstStyle/>
          <a:p>
            <a:r>
              <a:rPr lang="en-GB" dirty="0"/>
              <a:t>Logical Schema</a:t>
            </a:r>
          </a:p>
        </p:txBody>
      </p:sp>
      <p:cxnSp>
        <p:nvCxnSpPr>
          <p:cNvPr id="13" name="Straight Arrow Connector 12"/>
          <p:cNvCxnSpPr>
            <a:stCxn id="6" idx="2"/>
          </p:cNvCxnSpPr>
          <p:nvPr/>
        </p:nvCxnSpPr>
        <p:spPr>
          <a:xfrm>
            <a:off x="1780639" y="5852089"/>
            <a:ext cx="0" cy="819968"/>
          </a:xfrm>
          <a:prstGeom prst="straightConnector1">
            <a:avLst/>
          </a:prstGeom>
          <a:ln w="32766">
            <a:tailEnd type="triangle" w="lg" len="lg"/>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803054" y="6019595"/>
            <a:ext cx="1955133" cy="369332"/>
          </a:xfrm>
          <a:prstGeom prst="rect">
            <a:avLst/>
          </a:prstGeom>
          <a:noFill/>
        </p:spPr>
        <p:txBody>
          <a:bodyPr wrap="none" rtlCol="0">
            <a:spAutoFit/>
          </a:bodyPr>
          <a:lstStyle/>
          <a:p>
            <a:r>
              <a:rPr lang="en-GB" dirty="0"/>
              <a:t>Physical Schema</a:t>
            </a:r>
          </a:p>
        </p:txBody>
      </p:sp>
      <p:sp>
        <p:nvSpPr>
          <p:cNvPr id="14" name="Content Placeholder 8"/>
          <p:cNvSpPr>
            <a:spLocks noGrp="1"/>
          </p:cNvSpPr>
          <p:nvPr>
            <p:ph sz="half" idx="4294967295"/>
          </p:nvPr>
        </p:nvSpPr>
        <p:spPr>
          <a:xfrm>
            <a:off x="3607732" y="1673352"/>
            <a:ext cx="5079068" cy="4718304"/>
          </a:xfrm>
          <a:prstGeom prst="rect">
            <a:avLst/>
          </a:prstGeom>
        </p:spPr>
        <p:txBody>
          <a:bodyPr>
            <a:normAutofit/>
          </a:bodyPr>
          <a:lstStyle/>
          <a:p>
            <a:pPr marL="0" indent="0">
              <a:buNone/>
            </a:pPr>
            <a:r>
              <a:rPr lang="en-US" sz="2800" dirty="0"/>
              <a:t>An ER/EER diagram is a </a:t>
            </a:r>
            <a:r>
              <a:rPr lang="en-US" sz="2800" b="1" dirty="0"/>
              <a:t>conceptual schema</a:t>
            </a:r>
            <a:r>
              <a:rPr lang="en-US" sz="2800" dirty="0"/>
              <a:t> of the database.</a:t>
            </a:r>
          </a:p>
          <a:p>
            <a:pPr marL="0" indent="0">
              <a:buNone/>
            </a:pPr>
            <a:endParaRPr lang="en-US" sz="2800" dirty="0"/>
          </a:p>
          <a:p>
            <a:pPr marL="0" indent="0">
              <a:buNone/>
            </a:pPr>
            <a:r>
              <a:rPr lang="en-US" sz="2800" dirty="0"/>
              <a:t>Next, we need to map this to a </a:t>
            </a:r>
            <a:r>
              <a:rPr lang="en-US" sz="2800" b="1" dirty="0"/>
              <a:t>logical schema</a:t>
            </a:r>
            <a:r>
              <a:rPr lang="en-US" sz="2800" dirty="0"/>
              <a:t>: i.e. the tables and attributes that will be created to store the data in the database.</a:t>
            </a:r>
          </a:p>
          <a:p>
            <a:endParaRPr lang="en-GB" sz="2800" dirty="0"/>
          </a:p>
        </p:txBody>
      </p:sp>
    </p:spTree>
    <p:extLst>
      <p:ext uri="{BB962C8B-B14F-4D97-AF65-F5344CB8AC3E}">
        <p14:creationId xmlns:p14="http://schemas.microsoft.com/office/powerpoint/2010/main" val="11919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3" name="Content Placeholder 2"/>
          <p:cNvSpPr>
            <a:spLocks noGrp="1"/>
          </p:cNvSpPr>
          <p:nvPr>
            <p:ph idx="1"/>
          </p:nvPr>
        </p:nvSpPr>
        <p:spPr/>
        <p:txBody>
          <a:bodyPr/>
          <a:lstStyle/>
          <a:p>
            <a:r>
              <a:rPr lang="en-IE" dirty="0"/>
              <a:t>After creating an ER/EER diagram to represent a data model, the next step is to map this to a </a:t>
            </a:r>
            <a:r>
              <a:rPr lang="en-IE" b="1" dirty="0"/>
              <a:t>relational schema</a:t>
            </a:r>
            <a:r>
              <a:rPr lang="en-IE" dirty="0"/>
              <a:t> that can be stored in a database.</a:t>
            </a:r>
          </a:p>
          <a:p>
            <a:r>
              <a:rPr lang="en-IE" dirty="0"/>
              <a:t>By following the 8-step algorithm above, this can be achieved using a well-defined method.</a:t>
            </a:r>
          </a:p>
          <a:p>
            <a:r>
              <a:rPr lang="en-IE" dirty="0"/>
              <a:t>At this stage, we can also think about the constraints that we can use in the final database:</a:t>
            </a:r>
          </a:p>
          <a:p>
            <a:pPr lvl="1"/>
            <a:r>
              <a:rPr lang="en-IE" dirty="0"/>
              <a:t>NOT NULL (when relationship participation is mandatory).</a:t>
            </a:r>
          </a:p>
          <a:p>
            <a:pPr lvl="1"/>
            <a:r>
              <a:rPr lang="en-IE" dirty="0"/>
              <a:t>Options for ON DELETE and ON UPDATE to maintain referential integrity, depending on the nature of the relationships being modelled.</a:t>
            </a:r>
          </a:p>
        </p:txBody>
      </p:sp>
    </p:spTree>
    <p:extLst>
      <p:ext uri="{BB962C8B-B14F-4D97-AF65-F5344CB8AC3E}">
        <p14:creationId xmlns:p14="http://schemas.microsoft.com/office/powerpoint/2010/main" val="103108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Mapping to Relations</a:t>
            </a:r>
          </a:p>
        </p:txBody>
      </p:sp>
      <p:sp>
        <p:nvSpPr>
          <p:cNvPr id="3" name="Content Placeholder 2"/>
          <p:cNvSpPr>
            <a:spLocks noGrp="1"/>
          </p:cNvSpPr>
          <p:nvPr>
            <p:ph idx="1"/>
          </p:nvPr>
        </p:nvSpPr>
        <p:spPr/>
        <p:txBody>
          <a:bodyPr>
            <a:normAutofit fontScale="92500" lnSpcReduction="20000"/>
          </a:bodyPr>
          <a:lstStyle/>
          <a:p>
            <a:r>
              <a:rPr lang="en-IE" dirty="0"/>
              <a:t>In this lecture, we will look at a method to convert an ER/EER diagram into a logical model (i.e. the relations that will be used to create a database).</a:t>
            </a:r>
          </a:p>
          <a:p>
            <a:endParaRPr lang="en-IE" dirty="0"/>
          </a:p>
          <a:p>
            <a:r>
              <a:rPr lang="en-IE" dirty="0"/>
              <a:t>This follows an 8-step algorithm.</a:t>
            </a:r>
          </a:p>
          <a:p>
            <a:pPr marL="731520" lvl="1" indent="-457200">
              <a:buFont typeface="+mj-lt"/>
              <a:buAutoNum type="arabicPeriod"/>
            </a:pPr>
            <a:r>
              <a:rPr lang="en-IE" dirty="0"/>
              <a:t>Mapping Regular Entity Types</a:t>
            </a:r>
          </a:p>
          <a:p>
            <a:pPr marL="731520" lvl="1" indent="-457200">
              <a:buFont typeface="+mj-lt"/>
              <a:buAutoNum type="arabicPeriod"/>
            </a:pPr>
            <a:r>
              <a:rPr lang="en-IE" dirty="0"/>
              <a:t>Mapping Weak Entity Types</a:t>
            </a:r>
          </a:p>
          <a:p>
            <a:pPr marL="731520" lvl="1" indent="-457200">
              <a:buFont typeface="+mj-lt"/>
              <a:buAutoNum type="arabicPeriod"/>
            </a:pPr>
            <a:r>
              <a:rPr lang="en-IE" dirty="0"/>
              <a:t>Mapping 1:1 Relationships</a:t>
            </a:r>
          </a:p>
          <a:p>
            <a:pPr marL="731520" lvl="1" indent="-457200">
              <a:buFont typeface="+mj-lt"/>
              <a:buAutoNum type="arabicPeriod"/>
            </a:pPr>
            <a:r>
              <a:rPr lang="en-IE" dirty="0"/>
              <a:t>Mapping 1:N Relationships</a:t>
            </a:r>
          </a:p>
          <a:p>
            <a:pPr marL="731520" lvl="1" indent="-457200">
              <a:buFont typeface="+mj-lt"/>
              <a:buAutoNum type="arabicPeriod"/>
            </a:pPr>
            <a:r>
              <a:rPr lang="en-IE" dirty="0"/>
              <a:t>Mapping M:N Relationships</a:t>
            </a:r>
          </a:p>
          <a:p>
            <a:pPr marL="731520" lvl="1" indent="-457200">
              <a:buFont typeface="+mj-lt"/>
              <a:buAutoNum type="arabicPeriod"/>
            </a:pPr>
            <a:r>
              <a:rPr lang="en-IE" dirty="0"/>
              <a:t>Mapping Multivalued Attributes</a:t>
            </a:r>
          </a:p>
          <a:p>
            <a:pPr marL="731520" lvl="1" indent="-457200">
              <a:buFont typeface="+mj-lt"/>
              <a:buAutoNum type="arabicPeriod"/>
            </a:pPr>
            <a:r>
              <a:rPr lang="en-IE" dirty="0"/>
              <a:t>Mapping </a:t>
            </a:r>
            <a:r>
              <a:rPr lang="en-IE" i="1" dirty="0"/>
              <a:t>N</a:t>
            </a:r>
            <a:r>
              <a:rPr lang="en-IE" dirty="0"/>
              <a:t>-</a:t>
            </a:r>
            <a:r>
              <a:rPr lang="en-IE" dirty="0" err="1"/>
              <a:t>ary</a:t>
            </a:r>
            <a:r>
              <a:rPr lang="en-IE" dirty="0"/>
              <a:t> Relationships</a:t>
            </a:r>
          </a:p>
          <a:p>
            <a:pPr marL="731520" lvl="1" indent="-457200">
              <a:buFont typeface="+mj-lt"/>
              <a:buAutoNum type="arabicPeriod"/>
            </a:pPr>
            <a:r>
              <a:rPr lang="en-IE" dirty="0"/>
              <a:t>Mapping </a:t>
            </a:r>
            <a:r>
              <a:rPr lang="en-IE" dirty="0" err="1"/>
              <a:t>supertypes</a:t>
            </a:r>
            <a:r>
              <a:rPr lang="en-IE" dirty="0"/>
              <a:t>/subtypes</a:t>
            </a:r>
          </a:p>
          <a:p>
            <a:endParaRPr lang="en-IE" dirty="0"/>
          </a:p>
          <a:p>
            <a:r>
              <a:rPr lang="en-IE" dirty="0"/>
              <a:t>Chapter 9 of </a:t>
            </a:r>
            <a:r>
              <a:rPr lang="en-IE" dirty="0" err="1"/>
              <a:t>Elmasri</a:t>
            </a:r>
            <a:r>
              <a:rPr lang="en-IE" dirty="0"/>
              <a:t> &amp; </a:t>
            </a:r>
            <a:r>
              <a:rPr lang="en-IE" dirty="0" err="1"/>
              <a:t>Navathe</a:t>
            </a:r>
            <a:r>
              <a:rPr lang="en-IE" dirty="0"/>
              <a:t> Book (7</a:t>
            </a:r>
            <a:r>
              <a:rPr lang="en-IE" baseline="30000" dirty="0"/>
              <a:t>th</a:t>
            </a:r>
            <a:r>
              <a:rPr lang="en-IE" dirty="0"/>
              <a:t> Edition)</a:t>
            </a:r>
          </a:p>
        </p:txBody>
      </p:sp>
    </p:spTree>
    <p:extLst>
      <p:ext uri="{BB962C8B-B14F-4D97-AF65-F5344CB8AC3E}">
        <p14:creationId xmlns:p14="http://schemas.microsoft.com/office/powerpoint/2010/main" val="202314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481351" y="255409"/>
            <a:ext cx="7470456" cy="6602591"/>
          </a:xfrm>
          <a:prstGeom prst="rect">
            <a:avLst/>
          </a:prstGeom>
        </p:spPr>
      </p:pic>
    </p:spTree>
    <p:extLst>
      <p:ext uri="{BB962C8B-B14F-4D97-AF65-F5344CB8AC3E}">
        <p14:creationId xmlns:p14="http://schemas.microsoft.com/office/powerpoint/2010/main" val="191191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Mapping Regular Entity Types</a:t>
            </a:r>
          </a:p>
        </p:txBody>
      </p:sp>
      <p:sp>
        <p:nvSpPr>
          <p:cNvPr id="3" name="Content Placeholder 2"/>
          <p:cNvSpPr>
            <a:spLocks noGrp="1"/>
          </p:cNvSpPr>
          <p:nvPr>
            <p:ph idx="1"/>
          </p:nvPr>
        </p:nvSpPr>
        <p:spPr/>
        <p:txBody>
          <a:bodyPr>
            <a:normAutofit fontScale="92500" lnSpcReduction="10000"/>
          </a:bodyPr>
          <a:lstStyle/>
          <a:p>
            <a:r>
              <a:rPr lang="en-IE" dirty="0"/>
              <a:t>We begin with regular (strong) entity types.</a:t>
            </a:r>
          </a:p>
          <a:p>
            <a:endParaRPr lang="en-IE" dirty="0"/>
          </a:p>
          <a:p>
            <a:r>
              <a:rPr lang="en-IE" dirty="0"/>
              <a:t>Create a </a:t>
            </a:r>
            <a:r>
              <a:rPr lang="en-IE" b="1" dirty="0"/>
              <a:t>relation</a:t>
            </a:r>
            <a:r>
              <a:rPr lang="en-IE" dirty="0"/>
              <a:t> for each strong entity.</a:t>
            </a:r>
          </a:p>
          <a:p>
            <a:endParaRPr lang="en-IE" dirty="0"/>
          </a:p>
          <a:p>
            <a:r>
              <a:rPr lang="en-IE" dirty="0"/>
              <a:t>Include all simple attributes:</a:t>
            </a:r>
          </a:p>
          <a:p>
            <a:pPr lvl="1"/>
            <a:r>
              <a:rPr lang="en-IE" dirty="0"/>
              <a:t>For any composite attributes, only include its component attributes.</a:t>
            </a:r>
          </a:p>
          <a:p>
            <a:pPr lvl="1"/>
            <a:r>
              <a:rPr lang="en-IE" dirty="0"/>
              <a:t>For multi-valued attributes, leave these out until later.</a:t>
            </a:r>
          </a:p>
          <a:p>
            <a:pPr lvl="1"/>
            <a:endParaRPr lang="en-IE" dirty="0"/>
          </a:p>
          <a:p>
            <a:r>
              <a:rPr lang="en-IE" dirty="0"/>
              <a:t>Select a primary key (possibly a composite primary key consisting of multiple attributes).</a:t>
            </a:r>
          </a:p>
          <a:p>
            <a:endParaRPr lang="en-IE" dirty="0"/>
          </a:p>
          <a:p>
            <a:r>
              <a:rPr lang="en-IE" dirty="0"/>
              <a:t>We do not consider foreign keys and relationships until later in the process.</a:t>
            </a:r>
          </a:p>
          <a:p>
            <a:endParaRPr lang="en-IE" dirty="0"/>
          </a:p>
        </p:txBody>
      </p:sp>
    </p:spTree>
    <p:extLst>
      <p:ext uri="{BB962C8B-B14F-4D97-AF65-F5344CB8AC3E}">
        <p14:creationId xmlns:p14="http://schemas.microsoft.com/office/powerpoint/2010/main" val="152914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Mapping Regular Entity Types</a:t>
            </a:r>
          </a:p>
        </p:txBody>
      </p:sp>
      <p:sp>
        <p:nvSpPr>
          <p:cNvPr id="11" name="Content Placeholder 10"/>
          <p:cNvSpPr>
            <a:spLocks noGrp="1"/>
          </p:cNvSpPr>
          <p:nvPr>
            <p:ph idx="1"/>
          </p:nvPr>
        </p:nvSpPr>
        <p:spPr>
          <a:xfrm>
            <a:off x="457200" y="3273692"/>
            <a:ext cx="8229600" cy="3203308"/>
          </a:xfrm>
        </p:spPr>
        <p:txBody>
          <a:bodyPr>
            <a:normAutofit lnSpcReduction="10000"/>
          </a:bodyPr>
          <a:lstStyle/>
          <a:p>
            <a:r>
              <a:rPr lang="en-IE" b="1" dirty="0"/>
              <a:t>Notes:</a:t>
            </a:r>
          </a:p>
          <a:p>
            <a:pPr lvl="1"/>
            <a:r>
              <a:rPr lang="en-IE" dirty="0"/>
              <a:t>Composite attribute “Name” from EMPLOYEE is not included: only its component attributes: </a:t>
            </a:r>
            <a:r>
              <a:rPr lang="en-IE" dirty="0" err="1"/>
              <a:t>Fname</a:t>
            </a:r>
            <a:r>
              <a:rPr lang="en-IE" dirty="0"/>
              <a:t> (first name), </a:t>
            </a:r>
            <a:r>
              <a:rPr lang="en-IE" dirty="0" err="1"/>
              <a:t>Minit</a:t>
            </a:r>
            <a:r>
              <a:rPr lang="en-IE" dirty="0"/>
              <a:t> (middle initial) and </a:t>
            </a:r>
            <a:r>
              <a:rPr lang="en-IE" dirty="0" err="1"/>
              <a:t>Lname</a:t>
            </a:r>
            <a:r>
              <a:rPr lang="en-IE" dirty="0"/>
              <a:t> (last name).</a:t>
            </a:r>
          </a:p>
          <a:p>
            <a:pPr lvl="1"/>
            <a:r>
              <a:rPr lang="en-IE" dirty="0"/>
              <a:t>For DEPARTMENT, either </a:t>
            </a:r>
            <a:r>
              <a:rPr lang="en-IE" dirty="0" err="1"/>
              <a:t>Dname</a:t>
            </a:r>
            <a:r>
              <a:rPr lang="en-IE" dirty="0"/>
              <a:t> or </a:t>
            </a:r>
            <a:r>
              <a:rPr lang="en-IE" dirty="0" err="1"/>
              <a:t>Dnumber</a:t>
            </a:r>
            <a:r>
              <a:rPr lang="en-IE" dirty="0"/>
              <a:t> would be OK to choose as a primary key. We choose only one (primary keys are underlined).</a:t>
            </a:r>
          </a:p>
          <a:p>
            <a:pPr lvl="1"/>
            <a:r>
              <a:rPr lang="en-IE" dirty="0"/>
              <a:t>We do not yet include the multi-valued attribute “Locations” for DEPARTMENT (we will do that later).</a:t>
            </a:r>
          </a:p>
          <a:p>
            <a:pPr lvl="1"/>
            <a:r>
              <a:rPr lang="en-IE" dirty="0"/>
              <a:t>No relationships/foreign keys are included yet.</a:t>
            </a:r>
          </a:p>
        </p:txBody>
      </p:sp>
      <p:graphicFrame>
        <p:nvGraphicFramePr>
          <p:cNvPr id="4" name="Table 3"/>
          <p:cNvGraphicFramePr>
            <a:graphicFrameLocks noGrp="1"/>
          </p:cNvGraphicFramePr>
          <p:nvPr>
            <p:extLst>
              <p:ext uri="{D42A27DB-BD31-4B8C-83A1-F6EECF244321}">
                <p14:modId xmlns:p14="http://schemas.microsoft.com/office/powerpoint/2010/main" val="1063827092"/>
              </p:ext>
            </p:extLst>
          </p:nvPr>
        </p:nvGraphicFramePr>
        <p:xfrm>
          <a:off x="1847325" y="1613385"/>
          <a:ext cx="5180967" cy="361999"/>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20000"/>
                    </a:ext>
                  </a:extLst>
                </a:gridCol>
                <a:gridCol w="546418">
                  <a:extLst>
                    <a:ext uri="{9D8B030D-6E8A-4147-A177-3AD203B41FA5}">
                      <a16:colId xmlns:a16="http://schemas.microsoft.com/office/drawing/2014/main" val="20001"/>
                    </a:ext>
                  </a:extLst>
                </a:gridCol>
                <a:gridCol w="689293">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900430">
                  <a:extLst>
                    <a:ext uri="{9D8B030D-6E8A-4147-A177-3AD203B41FA5}">
                      <a16:colId xmlns:a16="http://schemas.microsoft.com/office/drawing/2014/main" val="20004"/>
                    </a:ext>
                  </a:extLst>
                </a:gridCol>
                <a:gridCol w="765493">
                  <a:extLst>
                    <a:ext uri="{9D8B030D-6E8A-4147-A177-3AD203B41FA5}">
                      <a16:colId xmlns:a16="http://schemas.microsoft.com/office/drawing/2014/main" val="20005"/>
                    </a:ext>
                  </a:extLst>
                </a:gridCol>
                <a:gridCol w="462280">
                  <a:extLst>
                    <a:ext uri="{9D8B030D-6E8A-4147-A177-3AD203B41FA5}">
                      <a16:colId xmlns:a16="http://schemas.microsoft.com/office/drawing/2014/main" val="20006"/>
                    </a:ext>
                  </a:extLst>
                </a:gridCol>
                <a:gridCol w="630555">
                  <a:extLst>
                    <a:ext uri="{9D8B030D-6E8A-4147-A177-3AD203B41FA5}">
                      <a16:colId xmlns:a16="http://schemas.microsoft.com/office/drawing/2014/main" val="20007"/>
                    </a:ext>
                  </a:extLst>
                </a:gridCol>
              </a:tblGrid>
              <a:tr h="361999">
                <a:tc>
                  <a:txBody>
                    <a:bodyPr/>
                    <a:lstStyle/>
                    <a:p>
                      <a:r>
                        <a:rPr lang="en-IE" sz="1200" dirty="0" err="1">
                          <a:solidFill>
                            <a:srgbClr val="FF0000"/>
                          </a:solidFill>
                        </a:rPr>
                        <a:t>Fname</a:t>
                      </a:r>
                      <a:endParaRPr lang="en-IE" sz="1200" dirty="0">
                        <a:solidFill>
                          <a:srgbClr val="FF0000"/>
                        </a:solidFill>
                      </a:endParaRPr>
                    </a:p>
                  </a:txBody>
                  <a:tcPr/>
                </a:tc>
                <a:tc>
                  <a:txBody>
                    <a:bodyPr/>
                    <a:lstStyle/>
                    <a:p>
                      <a:r>
                        <a:rPr lang="en-IE" sz="1200" dirty="0" err="1">
                          <a:solidFill>
                            <a:srgbClr val="FF0000"/>
                          </a:solidFill>
                        </a:rPr>
                        <a:t>Minit</a:t>
                      </a:r>
                      <a:endParaRPr lang="en-IE" sz="1200" dirty="0">
                        <a:solidFill>
                          <a:srgbClr val="FF0000"/>
                        </a:solidFill>
                      </a:endParaRPr>
                    </a:p>
                  </a:txBody>
                  <a:tcPr/>
                </a:tc>
                <a:tc>
                  <a:txBody>
                    <a:bodyPr/>
                    <a:lstStyle/>
                    <a:p>
                      <a:r>
                        <a:rPr lang="en-IE" sz="1200" dirty="0" err="1">
                          <a:solidFill>
                            <a:srgbClr val="FF0000"/>
                          </a:solidFill>
                        </a:rPr>
                        <a:t>Lname</a:t>
                      </a:r>
                      <a:endParaRPr lang="en-IE" sz="1200" dirty="0">
                        <a:solidFill>
                          <a:srgbClr val="FF0000"/>
                        </a:solidFill>
                      </a:endParaRPr>
                    </a:p>
                  </a:txBody>
                  <a:tcPr/>
                </a:tc>
                <a:tc>
                  <a:txBody>
                    <a:bodyPr/>
                    <a:lstStyle/>
                    <a:p>
                      <a:r>
                        <a:rPr lang="en-IE" sz="1200" u="sng" dirty="0" err="1">
                          <a:solidFill>
                            <a:srgbClr val="FF0000"/>
                          </a:solidFill>
                        </a:rPr>
                        <a:t>Ssn</a:t>
                      </a:r>
                      <a:endParaRPr lang="en-IE" sz="1200" u="sng" dirty="0">
                        <a:solidFill>
                          <a:srgbClr val="FF0000"/>
                        </a:solidFill>
                      </a:endParaRPr>
                    </a:p>
                  </a:txBody>
                  <a:tcPr/>
                </a:tc>
                <a:tc>
                  <a:txBody>
                    <a:bodyPr/>
                    <a:lstStyle/>
                    <a:p>
                      <a:r>
                        <a:rPr lang="en-IE" sz="1200" dirty="0" err="1">
                          <a:solidFill>
                            <a:srgbClr val="FF0000"/>
                          </a:solidFill>
                        </a:rPr>
                        <a:t>birth_date</a:t>
                      </a:r>
                      <a:endParaRPr lang="en-IE" sz="1200" dirty="0">
                        <a:solidFill>
                          <a:srgbClr val="FF0000"/>
                        </a:solidFill>
                      </a:endParaRPr>
                    </a:p>
                  </a:txBody>
                  <a:tcPr/>
                </a:tc>
                <a:tc>
                  <a:txBody>
                    <a:bodyPr/>
                    <a:lstStyle/>
                    <a:p>
                      <a:r>
                        <a:rPr lang="en-IE" sz="1200" dirty="0">
                          <a:solidFill>
                            <a:srgbClr val="FF0000"/>
                          </a:solidFill>
                        </a:rPr>
                        <a:t>address</a:t>
                      </a:r>
                    </a:p>
                  </a:txBody>
                  <a:tcPr/>
                </a:tc>
                <a:tc>
                  <a:txBody>
                    <a:bodyPr/>
                    <a:lstStyle/>
                    <a:p>
                      <a:r>
                        <a:rPr lang="en-IE" sz="1200" dirty="0">
                          <a:solidFill>
                            <a:srgbClr val="FF0000"/>
                          </a:solidFill>
                        </a:rPr>
                        <a:t>sex</a:t>
                      </a:r>
                    </a:p>
                  </a:txBody>
                  <a:tcPr/>
                </a:tc>
                <a:tc>
                  <a:txBody>
                    <a:bodyPr/>
                    <a:lstStyle/>
                    <a:p>
                      <a:r>
                        <a:rPr lang="en-IE" sz="1200" dirty="0">
                          <a:solidFill>
                            <a:srgbClr val="FF0000"/>
                          </a:solidFill>
                        </a:rPr>
                        <a:t>salary</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35473261"/>
              </p:ext>
            </p:extLst>
          </p:nvPr>
        </p:nvGraphicFramePr>
        <p:xfrm>
          <a:off x="1847325" y="2101996"/>
          <a:ext cx="1564323" cy="370840"/>
        </p:xfrm>
        <a:graphic>
          <a:graphicData uri="http://schemas.openxmlformats.org/drawingml/2006/table">
            <a:tbl>
              <a:tblPr firstRow="1" bandRow="1">
                <a:tableStyleId>{5940675A-B579-460E-94D1-54222C63F5DA}</a:tableStyleId>
              </a:tblPr>
              <a:tblGrid>
                <a:gridCol w="714693">
                  <a:extLst>
                    <a:ext uri="{9D8B030D-6E8A-4147-A177-3AD203B41FA5}">
                      <a16:colId xmlns:a16="http://schemas.microsoft.com/office/drawing/2014/main" val="20000"/>
                    </a:ext>
                  </a:extLst>
                </a:gridCol>
                <a:gridCol w="849630">
                  <a:extLst>
                    <a:ext uri="{9D8B030D-6E8A-4147-A177-3AD203B41FA5}">
                      <a16:colId xmlns:a16="http://schemas.microsoft.com/office/drawing/2014/main" val="20001"/>
                    </a:ext>
                  </a:extLst>
                </a:gridCol>
              </a:tblGrid>
              <a:tr h="370840">
                <a:tc>
                  <a:txBody>
                    <a:bodyPr/>
                    <a:lstStyle/>
                    <a:p>
                      <a:r>
                        <a:rPr lang="en-IE" sz="1200" dirty="0" err="1">
                          <a:solidFill>
                            <a:srgbClr val="FF0000"/>
                          </a:solidFill>
                        </a:rPr>
                        <a:t>Dname</a:t>
                      </a:r>
                      <a:endParaRPr lang="en-IE" sz="1200" dirty="0">
                        <a:solidFill>
                          <a:srgbClr val="FF0000"/>
                        </a:solidFill>
                      </a:endParaRPr>
                    </a:p>
                  </a:txBody>
                  <a:tcPr/>
                </a:tc>
                <a:tc>
                  <a:txBody>
                    <a:bodyPr/>
                    <a:lstStyle/>
                    <a:p>
                      <a:r>
                        <a:rPr lang="en-IE" sz="1200" u="sng" dirty="0" err="1">
                          <a:solidFill>
                            <a:srgbClr val="FF0000"/>
                          </a:solidFill>
                        </a:rPr>
                        <a:t>Dnumber</a:t>
                      </a:r>
                      <a:endParaRPr lang="en-IE" sz="1200" u="sng" dirty="0">
                        <a:solidFill>
                          <a:srgbClr val="FF0000"/>
                        </a:solidFill>
                      </a:endParaRP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72205533"/>
              </p:ext>
            </p:extLst>
          </p:nvPr>
        </p:nvGraphicFramePr>
        <p:xfrm>
          <a:off x="1847324" y="2599448"/>
          <a:ext cx="2398078" cy="370840"/>
        </p:xfrm>
        <a:graphic>
          <a:graphicData uri="http://schemas.openxmlformats.org/drawingml/2006/table">
            <a:tbl>
              <a:tblPr firstRow="1" bandRow="1">
                <a:tableStyleId>{5940675A-B579-460E-94D1-54222C63F5DA}</a:tableStyleId>
              </a:tblPr>
              <a:tblGrid>
                <a:gridCol w="706755">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849630">
                  <a:extLst>
                    <a:ext uri="{9D8B030D-6E8A-4147-A177-3AD203B41FA5}">
                      <a16:colId xmlns:a16="http://schemas.microsoft.com/office/drawing/2014/main" val="20002"/>
                    </a:ext>
                  </a:extLst>
                </a:gridCol>
              </a:tblGrid>
              <a:tr h="370840">
                <a:tc>
                  <a:txBody>
                    <a:bodyPr/>
                    <a:lstStyle/>
                    <a:p>
                      <a:r>
                        <a:rPr lang="en-IE" sz="1200" dirty="0" err="1">
                          <a:solidFill>
                            <a:srgbClr val="FF0000"/>
                          </a:solidFill>
                        </a:rPr>
                        <a:t>Pname</a:t>
                      </a:r>
                      <a:endParaRPr lang="en-IE" sz="1200" dirty="0">
                        <a:solidFill>
                          <a:srgbClr val="FF0000"/>
                        </a:solidFill>
                      </a:endParaRPr>
                    </a:p>
                  </a:txBody>
                  <a:tcPr/>
                </a:tc>
                <a:tc>
                  <a:txBody>
                    <a:bodyPr/>
                    <a:lstStyle/>
                    <a:p>
                      <a:r>
                        <a:rPr lang="en-IE" sz="1200" u="sng" dirty="0" err="1">
                          <a:solidFill>
                            <a:srgbClr val="FF0000"/>
                          </a:solidFill>
                        </a:rPr>
                        <a:t>Pnumber</a:t>
                      </a:r>
                      <a:endParaRPr lang="en-IE" sz="1200" u="sng" dirty="0">
                        <a:solidFill>
                          <a:srgbClr val="FF0000"/>
                        </a:solidFill>
                      </a:endParaRPr>
                    </a:p>
                  </a:txBody>
                  <a:tcPr/>
                </a:tc>
                <a:tc>
                  <a:txBody>
                    <a:bodyPr/>
                    <a:lstStyle/>
                    <a:p>
                      <a:r>
                        <a:rPr lang="en-IE" sz="1200" u="none" dirty="0" err="1">
                          <a:solidFill>
                            <a:srgbClr val="FF0000"/>
                          </a:solidFill>
                        </a:rPr>
                        <a:t>Plocation</a:t>
                      </a:r>
                      <a:endParaRPr lang="en-IE" sz="1200" u="none" dirty="0">
                        <a:solidFill>
                          <a:srgbClr val="FF0000"/>
                        </a:solidFill>
                      </a:endParaRPr>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457200" y="1613385"/>
            <a:ext cx="1210588" cy="369332"/>
          </a:xfrm>
          <a:prstGeom prst="rect">
            <a:avLst/>
          </a:prstGeom>
          <a:noFill/>
        </p:spPr>
        <p:txBody>
          <a:bodyPr wrap="none" rtlCol="0">
            <a:spAutoFit/>
          </a:bodyPr>
          <a:lstStyle/>
          <a:p>
            <a:r>
              <a:rPr lang="en-IE" dirty="0">
                <a:solidFill>
                  <a:srgbClr val="FF0000"/>
                </a:solidFill>
              </a:rPr>
              <a:t>Employee</a:t>
            </a:r>
          </a:p>
        </p:txBody>
      </p:sp>
      <p:sp>
        <p:nvSpPr>
          <p:cNvPr id="9" name="TextBox 8"/>
          <p:cNvSpPr txBox="1"/>
          <p:nvPr/>
        </p:nvSpPr>
        <p:spPr>
          <a:xfrm>
            <a:off x="457200" y="2075523"/>
            <a:ext cx="1390124" cy="369332"/>
          </a:xfrm>
          <a:prstGeom prst="rect">
            <a:avLst/>
          </a:prstGeom>
          <a:noFill/>
        </p:spPr>
        <p:txBody>
          <a:bodyPr wrap="none" rtlCol="0">
            <a:spAutoFit/>
          </a:bodyPr>
          <a:lstStyle/>
          <a:p>
            <a:r>
              <a:rPr lang="en-IE" dirty="0">
                <a:solidFill>
                  <a:srgbClr val="FF0000"/>
                </a:solidFill>
              </a:rPr>
              <a:t>Department</a:t>
            </a:r>
          </a:p>
        </p:txBody>
      </p:sp>
      <p:sp>
        <p:nvSpPr>
          <p:cNvPr id="10" name="TextBox 9"/>
          <p:cNvSpPr txBox="1"/>
          <p:nvPr/>
        </p:nvSpPr>
        <p:spPr>
          <a:xfrm>
            <a:off x="457200" y="2600202"/>
            <a:ext cx="902811" cy="369332"/>
          </a:xfrm>
          <a:prstGeom prst="rect">
            <a:avLst/>
          </a:prstGeom>
          <a:noFill/>
        </p:spPr>
        <p:txBody>
          <a:bodyPr wrap="none" rtlCol="0">
            <a:spAutoFit/>
          </a:bodyPr>
          <a:lstStyle/>
          <a:p>
            <a:r>
              <a:rPr lang="en-IE" dirty="0">
                <a:solidFill>
                  <a:srgbClr val="FF0000"/>
                </a:solidFill>
              </a:rPr>
              <a:t>Project</a:t>
            </a:r>
          </a:p>
        </p:txBody>
      </p:sp>
    </p:spTree>
    <p:extLst>
      <p:ext uri="{BB962C8B-B14F-4D97-AF65-F5344CB8AC3E}">
        <p14:creationId xmlns:p14="http://schemas.microsoft.com/office/powerpoint/2010/main" val="4501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2. Mapping Weak Entity Types</a:t>
            </a:r>
          </a:p>
        </p:txBody>
      </p:sp>
      <p:sp>
        <p:nvSpPr>
          <p:cNvPr id="3" name="Content Placeholder 2"/>
          <p:cNvSpPr>
            <a:spLocks noGrp="1"/>
          </p:cNvSpPr>
          <p:nvPr>
            <p:ph idx="1"/>
          </p:nvPr>
        </p:nvSpPr>
        <p:spPr/>
        <p:txBody>
          <a:bodyPr>
            <a:normAutofit fontScale="92500" lnSpcReduction="10000"/>
          </a:bodyPr>
          <a:lstStyle/>
          <a:p>
            <a:r>
              <a:rPr lang="en-IE" dirty="0"/>
              <a:t>For any weak entity types, create a relation.</a:t>
            </a:r>
          </a:p>
          <a:p>
            <a:endParaRPr lang="en-IE" dirty="0"/>
          </a:p>
          <a:p>
            <a:r>
              <a:rPr lang="en-IE" dirty="0"/>
              <a:t>As with step 1, include any simple attributes it has (including component attributes of composite attributes).</a:t>
            </a:r>
          </a:p>
          <a:p>
            <a:endParaRPr lang="en-IE" dirty="0"/>
          </a:p>
          <a:p>
            <a:r>
              <a:rPr lang="en-IE" dirty="0"/>
              <a:t>Include the primary key of the owner attribute as a foreign key.</a:t>
            </a:r>
          </a:p>
          <a:p>
            <a:pPr lvl="1"/>
            <a:r>
              <a:rPr lang="en-IE" dirty="0"/>
              <a:t>The primary key of this relation is a combination of this key and the weak entity’s partial key.</a:t>
            </a:r>
          </a:p>
          <a:p>
            <a:endParaRPr lang="en-IE" dirty="0"/>
          </a:p>
          <a:p>
            <a:r>
              <a:rPr lang="en-IE" dirty="0"/>
              <a:t>If the owner is also a weak entity type, that should be mapped first (so that we know its primary key).</a:t>
            </a:r>
          </a:p>
          <a:p>
            <a:endParaRPr lang="en-IE" dirty="0"/>
          </a:p>
          <a:p>
            <a:r>
              <a:rPr lang="en-IE" dirty="0"/>
              <a:t>Usually, we use the CASCADE option for referential integrity, because the weak entity cannot exist without its owner.</a:t>
            </a:r>
          </a:p>
        </p:txBody>
      </p:sp>
    </p:spTree>
    <p:extLst>
      <p:ext uri="{BB962C8B-B14F-4D97-AF65-F5344CB8AC3E}">
        <p14:creationId xmlns:p14="http://schemas.microsoft.com/office/powerpoint/2010/main" val="19041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2. Mapping Weak Entity Types</a:t>
            </a:r>
          </a:p>
        </p:txBody>
      </p:sp>
      <p:sp>
        <p:nvSpPr>
          <p:cNvPr id="3" name="Content Placeholder 2"/>
          <p:cNvSpPr>
            <a:spLocks noGrp="1"/>
          </p:cNvSpPr>
          <p:nvPr>
            <p:ph idx="1"/>
          </p:nvPr>
        </p:nvSpPr>
        <p:spPr>
          <a:xfrm>
            <a:off x="457200" y="3678540"/>
            <a:ext cx="8229600" cy="2798459"/>
          </a:xfrm>
        </p:spPr>
        <p:txBody>
          <a:bodyPr/>
          <a:lstStyle/>
          <a:p>
            <a:r>
              <a:rPr lang="en-IE" b="1" dirty="0"/>
              <a:t>Notes:</a:t>
            </a:r>
          </a:p>
          <a:p>
            <a:pPr lvl="1"/>
            <a:r>
              <a:rPr lang="en-IE" dirty="0" err="1"/>
              <a:t>Essn</a:t>
            </a:r>
            <a:r>
              <a:rPr lang="en-IE" dirty="0"/>
              <a:t> is a foreign key to the ”</a:t>
            </a:r>
            <a:r>
              <a:rPr lang="en-IE" dirty="0" err="1"/>
              <a:t>Ssn</a:t>
            </a:r>
            <a:r>
              <a:rPr lang="en-IE" dirty="0"/>
              <a:t>” attribute in EMPLOYEE (and so we show it in italics).</a:t>
            </a:r>
          </a:p>
          <a:p>
            <a:pPr lvl="1"/>
            <a:r>
              <a:rPr lang="en-IE" dirty="0"/>
              <a:t>The primary key of DEPENDENT is the combination of its owner’s primary key (</a:t>
            </a:r>
            <a:r>
              <a:rPr lang="en-IE" dirty="0" err="1"/>
              <a:t>Essn</a:t>
            </a:r>
            <a:r>
              <a:rPr lang="en-IE" dirty="0"/>
              <a:t>) and its own partial key (</a:t>
            </a:r>
            <a:r>
              <a:rPr lang="en-IE" dirty="0" err="1"/>
              <a:t>Dependent_name</a:t>
            </a:r>
            <a:r>
              <a:rPr lang="en-IE" dirty="0"/>
              <a:t>).</a:t>
            </a:r>
          </a:p>
        </p:txBody>
      </p:sp>
      <p:graphicFrame>
        <p:nvGraphicFramePr>
          <p:cNvPr id="4" name="Table 3"/>
          <p:cNvGraphicFramePr>
            <a:graphicFrameLocks noGrp="1"/>
          </p:cNvGraphicFramePr>
          <p:nvPr>
            <p:extLst>
              <p:ext uri="{D42A27DB-BD31-4B8C-83A1-F6EECF244321}">
                <p14:modId xmlns:p14="http://schemas.microsoft.com/office/powerpoint/2010/main" val="57365354"/>
              </p:ext>
            </p:extLst>
          </p:nvPr>
        </p:nvGraphicFramePr>
        <p:xfrm>
          <a:off x="1847325" y="1613385"/>
          <a:ext cx="5180967" cy="361999"/>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20000"/>
                    </a:ext>
                  </a:extLst>
                </a:gridCol>
                <a:gridCol w="546418">
                  <a:extLst>
                    <a:ext uri="{9D8B030D-6E8A-4147-A177-3AD203B41FA5}">
                      <a16:colId xmlns:a16="http://schemas.microsoft.com/office/drawing/2014/main" val="20001"/>
                    </a:ext>
                  </a:extLst>
                </a:gridCol>
                <a:gridCol w="689293">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900430">
                  <a:extLst>
                    <a:ext uri="{9D8B030D-6E8A-4147-A177-3AD203B41FA5}">
                      <a16:colId xmlns:a16="http://schemas.microsoft.com/office/drawing/2014/main" val="20004"/>
                    </a:ext>
                  </a:extLst>
                </a:gridCol>
                <a:gridCol w="765493">
                  <a:extLst>
                    <a:ext uri="{9D8B030D-6E8A-4147-A177-3AD203B41FA5}">
                      <a16:colId xmlns:a16="http://schemas.microsoft.com/office/drawing/2014/main" val="20005"/>
                    </a:ext>
                  </a:extLst>
                </a:gridCol>
                <a:gridCol w="462280">
                  <a:extLst>
                    <a:ext uri="{9D8B030D-6E8A-4147-A177-3AD203B41FA5}">
                      <a16:colId xmlns:a16="http://schemas.microsoft.com/office/drawing/2014/main" val="20006"/>
                    </a:ext>
                  </a:extLst>
                </a:gridCol>
                <a:gridCol w="630555">
                  <a:extLst>
                    <a:ext uri="{9D8B030D-6E8A-4147-A177-3AD203B41FA5}">
                      <a16:colId xmlns:a16="http://schemas.microsoft.com/office/drawing/2014/main" val="20007"/>
                    </a:ext>
                  </a:extLst>
                </a:gridCol>
              </a:tblGrid>
              <a:tr h="361999">
                <a:tc>
                  <a:txBody>
                    <a:bodyPr/>
                    <a:lstStyle/>
                    <a:p>
                      <a:r>
                        <a:rPr lang="en-IE" sz="1200" dirty="0" err="1"/>
                        <a:t>Fname</a:t>
                      </a:r>
                      <a:endParaRPr lang="en-IE" sz="1200" dirty="0"/>
                    </a:p>
                  </a:txBody>
                  <a:tcPr/>
                </a:tc>
                <a:tc>
                  <a:txBody>
                    <a:bodyPr/>
                    <a:lstStyle/>
                    <a:p>
                      <a:r>
                        <a:rPr lang="en-IE" sz="1200" dirty="0" err="1"/>
                        <a:t>Minit</a:t>
                      </a:r>
                      <a:endParaRPr lang="en-IE" sz="1200" dirty="0"/>
                    </a:p>
                  </a:txBody>
                  <a:tcPr/>
                </a:tc>
                <a:tc>
                  <a:txBody>
                    <a:bodyPr/>
                    <a:lstStyle/>
                    <a:p>
                      <a:r>
                        <a:rPr lang="en-IE" sz="1200" dirty="0" err="1"/>
                        <a:t>Lname</a:t>
                      </a:r>
                      <a:endParaRPr lang="en-IE" sz="1200" dirty="0"/>
                    </a:p>
                  </a:txBody>
                  <a:tcPr/>
                </a:tc>
                <a:tc>
                  <a:txBody>
                    <a:bodyPr/>
                    <a:lstStyle/>
                    <a:p>
                      <a:r>
                        <a:rPr lang="en-IE" sz="1200" u="sng" dirty="0" err="1"/>
                        <a:t>Ssn</a:t>
                      </a:r>
                      <a:endParaRPr lang="en-IE" sz="1200" u="sng" dirty="0"/>
                    </a:p>
                  </a:txBody>
                  <a:tcPr/>
                </a:tc>
                <a:tc>
                  <a:txBody>
                    <a:bodyPr/>
                    <a:lstStyle/>
                    <a:p>
                      <a:r>
                        <a:rPr lang="en-IE" sz="1200" dirty="0" err="1"/>
                        <a:t>birth_date</a:t>
                      </a:r>
                      <a:endParaRPr lang="en-IE" sz="1200" dirty="0"/>
                    </a:p>
                  </a:txBody>
                  <a:tcPr/>
                </a:tc>
                <a:tc>
                  <a:txBody>
                    <a:bodyPr/>
                    <a:lstStyle/>
                    <a:p>
                      <a:r>
                        <a:rPr lang="en-IE" sz="1200" dirty="0"/>
                        <a:t>address</a:t>
                      </a:r>
                    </a:p>
                  </a:txBody>
                  <a:tcPr/>
                </a:tc>
                <a:tc>
                  <a:txBody>
                    <a:bodyPr/>
                    <a:lstStyle/>
                    <a:p>
                      <a:r>
                        <a:rPr lang="en-IE" sz="1200" dirty="0"/>
                        <a:t>sex</a:t>
                      </a:r>
                    </a:p>
                  </a:txBody>
                  <a:tcPr/>
                </a:tc>
                <a:tc>
                  <a:txBody>
                    <a:bodyPr/>
                    <a:lstStyle/>
                    <a:p>
                      <a:r>
                        <a:rPr lang="en-IE" sz="1200" dirty="0"/>
                        <a:t>salary</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6408263"/>
              </p:ext>
            </p:extLst>
          </p:nvPr>
        </p:nvGraphicFramePr>
        <p:xfrm>
          <a:off x="1847325" y="2101996"/>
          <a:ext cx="1564323" cy="370840"/>
        </p:xfrm>
        <a:graphic>
          <a:graphicData uri="http://schemas.openxmlformats.org/drawingml/2006/table">
            <a:tbl>
              <a:tblPr firstRow="1" bandRow="1">
                <a:tableStyleId>{5940675A-B579-460E-94D1-54222C63F5DA}</a:tableStyleId>
              </a:tblPr>
              <a:tblGrid>
                <a:gridCol w="714693">
                  <a:extLst>
                    <a:ext uri="{9D8B030D-6E8A-4147-A177-3AD203B41FA5}">
                      <a16:colId xmlns:a16="http://schemas.microsoft.com/office/drawing/2014/main" val="20000"/>
                    </a:ext>
                  </a:extLst>
                </a:gridCol>
                <a:gridCol w="849630">
                  <a:extLst>
                    <a:ext uri="{9D8B030D-6E8A-4147-A177-3AD203B41FA5}">
                      <a16:colId xmlns:a16="http://schemas.microsoft.com/office/drawing/2014/main" val="20001"/>
                    </a:ext>
                  </a:extLst>
                </a:gridCol>
              </a:tblGrid>
              <a:tr h="370840">
                <a:tc>
                  <a:txBody>
                    <a:bodyPr/>
                    <a:lstStyle/>
                    <a:p>
                      <a:r>
                        <a:rPr lang="en-IE" sz="1200" dirty="0" err="1"/>
                        <a:t>Dname</a:t>
                      </a:r>
                      <a:endParaRPr lang="en-IE" sz="1200" dirty="0"/>
                    </a:p>
                  </a:txBody>
                  <a:tcPr/>
                </a:tc>
                <a:tc>
                  <a:txBody>
                    <a:bodyPr/>
                    <a:lstStyle/>
                    <a:p>
                      <a:r>
                        <a:rPr lang="en-IE" sz="1200" u="sng" dirty="0" err="1"/>
                        <a:t>Dnumber</a:t>
                      </a:r>
                      <a:endParaRPr lang="en-IE" sz="1200" u="sng"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40244750"/>
              </p:ext>
            </p:extLst>
          </p:nvPr>
        </p:nvGraphicFramePr>
        <p:xfrm>
          <a:off x="1847324" y="2599448"/>
          <a:ext cx="2398078" cy="370840"/>
        </p:xfrm>
        <a:graphic>
          <a:graphicData uri="http://schemas.openxmlformats.org/drawingml/2006/table">
            <a:tbl>
              <a:tblPr firstRow="1" bandRow="1">
                <a:tableStyleId>{5940675A-B579-460E-94D1-54222C63F5DA}</a:tableStyleId>
              </a:tblPr>
              <a:tblGrid>
                <a:gridCol w="706755">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849630">
                  <a:extLst>
                    <a:ext uri="{9D8B030D-6E8A-4147-A177-3AD203B41FA5}">
                      <a16:colId xmlns:a16="http://schemas.microsoft.com/office/drawing/2014/main" val="20002"/>
                    </a:ext>
                  </a:extLst>
                </a:gridCol>
              </a:tblGrid>
              <a:tr h="370840">
                <a:tc>
                  <a:txBody>
                    <a:bodyPr/>
                    <a:lstStyle/>
                    <a:p>
                      <a:r>
                        <a:rPr lang="en-IE" sz="1200" dirty="0" err="1"/>
                        <a:t>Pname</a:t>
                      </a:r>
                      <a:endParaRPr lang="en-IE" sz="1200" dirty="0"/>
                    </a:p>
                  </a:txBody>
                  <a:tcPr/>
                </a:tc>
                <a:tc>
                  <a:txBody>
                    <a:bodyPr/>
                    <a:lstStyle/>
                    <a:p>
                      <a:r>
                        <a:rPr lang="en-IE" sz="1200" u="sng" dirty="0" err="1"/>
                        <a:t>Pnumber</a:t>
                      </a:r>
                      <a:endParaRPr lang="en-IE" sz="1200" u="sng" dirty="0"/>
                    </a:p>
                  </a:txBody>
                  <a:tcPr/>
                </a:tc>
                <a:tc>
                  <a:txBody>
                    <a:bodyPr/>
                    <a:lstStyle/>
                    <a:p>
                      <a:r>
                        <a:rPr lang="en-IE" sz="1200" u="none" dirty="0" err="1"/>
                        <a:t>Plocation</a:t>
                      </a:r>
                      <a:endParaRPr lang="en-IE" sz="1200" u="none"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457200" y="1613385"/>
            <a:ext cx="1210588" cy="369332"/>
          </a:xfrm>
          <a:prstGeom prst="rect">
            <a:avLst/>
          </a:prstGeom>
          <a:noFill/>
        </p:spPr>
        <p:txBody>
          <a:bodyPr wrap="none" rtlCol="0">
            <a:spAutoFit/>
          </a:bodyPr>
          <a:lstStyle/>
          <a:p>
            <a:r>
              <a:rPr lang="en-IE"/>
              <a:t>Employee</a:t>
            </a:r>
          </a:p>
        </p:txBody>
      </p:sp>
      <p:sp>
        <p:nvSpPr>
          <p:cNvPr id="8" name="TextBox 7"/>
          <p:cNvSpPr txBox="1"/>
          <p:nvPr/>
        </p:nvSpPr>
        <p:spPr>
          <a:xfrm>
            <a:off x="457200" y="2075523"/>
            <a:ext cx="1390124" cy="369332"/>
          </a:xfrm>
          <a:prstGeom prst="rect">
            <a:avLst/>
          </a:prstGeom>
          <a:noFill/>
        </p:spPr>
        <p:txBody>
          <a:bodyPr wrap="none" rtlCol="0">
            <a:spAutoFit/>
          </a:bodyPr>
          <a:lstStyle/>
          <a:p>
            <a:r>
              <a:rPr lang="en-IE"/>
              <a:t>Department</a:t>
            </a:r>
          </a:p>
        </p:txBody>
      </p:sp>
      <p:sp>
        <p:nvSpPr>
          <p:cNvPr id="9" name="TextBox 8"/>
          <p:cNvSpPr txBox="1"/>
          <p:nvPr/>
        </p:nvSpPr>
        <p:spPr>
          <a:xfrm>
            <a:off x="457200" y="2600202"/>
            <a:ext cx="902811" cy="369332"/>
          </a:xfrm>
          <a:prstGeom prst="rect">
            <a:avLst/>
          </a:prstGeom>
          <a:noFill/>
        </p:spPr>
        <p:txBody>
          <a:bodyPr wrap="none" rtlCol="0">
            <a:spAutoFit/>
          </a:bodyPr>
          <a:lstStyle/>
          <a:p>
            <a:r>
              <a:rPr lang="en-IE"/>
              <a:t>Project</a:t>
            </a:r>
            <a:endParaRPr lang="en-IE" dirty="0"/>
          </a:p>
        </p:txBody>
      </p:sp>
      <p:graphicFrame>
        <p:nvGraphicFramePr>
          <p:cNvPr id="10" name="Table 9"/>
          <p:cNvGraphicFramePr>
            <a:graphicFrameLocks noGrp="1"/>
          </p:cNvGraphicFramePr>
          <p:nvPr>
            <p:extLst>
              <p:ext uri="{D42A27DB-BD31-4B8C-83A1-F6EECF244321}">
                <p14:modId xmlns:p14="http://schemas.microsoft.com/office/powerpoint/2010/main" val="1325865732"/>
              </p:ext>
            </p:extLst>
          </p:nvPr>
        </p:nvGraphicFramePr>
        <p:xfrm>
          <a:off x="1847324" y="3096598"/>
          <a:ext cx="4164013" cy="370840"/>
        </p:xfrm>
        <a:graphic>
          <a:graphicData uri="http://schemas.openxmlformats.org/drawingml/2006/table">
            <a:tbl>
              <a:tblPr firstRow="1" bandRow="1">
                <a:tableStyleId>{5940675A-B579-460E-94D1-54222C63F5DA}</a:tableStyleId>
              </a:tblPr>
              <a:tblGrid>
                <a:gridCol w="563880">
                  <a:extLst>
                    <a:ext uri="{9D8B030D-6E8A-4147-A177-3AD203B41FA5}">
                      <a16:colId xmlns:a16="http://schemas.microsoft.com/office/drawing/2014/main" val="20000"/>
                    </a:ext>
                  </a:extLst>
                </a:gridCol>
                <a:gridCol w="1430655">
                  <a:extLst>
                    <a:ext uri="{9D8B030D-6E8A-4147-A177-3AD203B41FA5}">
                      <a16:colId xmlns:a16="http://schemas.microsoft.com/office/drawing/2014/main" val="20001"/>
                    </a:ext>
                  </a:extLst>
                </a:gridCol>
                <a:gridCol w="487680">
                  <a:extLst>
                    <a:ext uri="{9D8B030D-6E8A-4147-A177-3AD203B41FA5}">
                      <a16:colId xmlns:a16="http://schemas.microsoft.com/office/drawing/2014/main" val="20002"/>
                    </a:ext>
                  </a:extLst>
                </a:gridCol>
                <a:gridCol w="622618">
                  <a:extLst>
                    <a:ext uri="{9D8B030D-6E8A-4147-A177-3AD203B41FA5}">
                      <a16:colId xmlns:a16="http://schemas.microsoft.com/office/drawing/2014/main" val="20003"/>
                    </a:ext>
                  </a:extLst>
                </a:gridCol>
                <a:gridCol w="1059180">
                  <a:extLst>
                    <a:ext uri="{9D8B030D-6E8A-4147-A177-3AD203B41FA5}">
                      <a16:colId xmlns:a16="http://schemas.microsoft.com/office/drawing/2014/main" val="20004"/>
                    </a:ext>
                  </a:extLst>
                </a:gridCol>
              </a:tblGrid>
              <a:tr h="370840">
                <a:tc>
                  <a:txBody>
                    <a:bodyPr/>
                    <a:lstStyle/>
                    <a:p>
                      <a:r>
                        <a:rPr lang="en-IE" sz="1200" i="1" u="sng" dirty="0" err="1">
                          <a:solidFill>
                            <a:srgbClr val="FF0000"/>
                          </a:solidFill>
                        </a:rPr>
                        <a:t>Essn</a:t>
                      </a:r>
                      <a:endParaRPr lang="en-IE" sz="1200" i="1" u="sng" dirty="0">
                        <a:solidFill>
                          <a:srgbClr val="FF0000"/>
                        </a:solidFill>
                      </a:endParaRPr>
                    </a:p>
                  </a:txBody>
                  <a:tcPr/>
                </a:tc>
                <a:tc>
                  <a:txBody>
                    <a:bodyPr/>
                    <a:lstStyle/>
                    <a:p>
                      <a:r>
                        <a:rPr lang="en-IE" sz="1200" u="sng" dirty="0" err="1">
                          <a:solidFill>
                            <a:srgbClr val="FF0000"/>
                          </a:solidFill>
                        </a:rPr>
                        <a:t>Dependent_name</a:t>
                      </a:r>
                      <a:endParaRPr lang="en-IE" sz="1200" u="sng" dirty="0">
                        <a:solidFill>
                          <a:srgbClr val="FF0000"/>
                        </a:solidFill>
                      </a:endParaRPr>
                    </a:p>
                  </a:txBody>
                  <a:tcPr/>
                </a:tc>
                <a:tc>
                  <a:txBody>
                    <a:bodyPr/>
                    <a:lstStyle/>
                    <a:p>
                      <a:r>
                        <a:rPr lang="en-IE" sz="1200" u="none" dirty="0">
                          <a:solidFill>
                            <a:srgbClr val="FF0000"/>
                          </a:solidFill>
                        </a:rPr>
                        <a:t>Sex</a:t>
                      </a:r>
                    </a:p>
                  </a:txBody>
                  <a:tcPr/>
                </a:tc>
                <a:tc>
                  <a:txBody>
                    <a:bodyPr/>
                    <a:lstStyle/>
                    <a:p>
                      <a:r>
                        <a:rPr lang="en-IE" sz="1200" u="none" dirty="0" err="1">
                          <a:solidFill>
                            <a:srgbClr val="FF0000"/>
                          </a:solidFill>
                        </a:rPr>
                        <a:t>Bdate</a:t>
                      </a:r>
                      <a:endParaRPr lang="en-IE" sz="1200" u="none" dirty="0">
                        <a:solidFill>
                          <a:srgbClr val="FF0000"/>
                        </a:solidFill>
                      </a:endParaRPr>
                    </a:p>
                  </a:txBody>
                  <a:tcPr/>
                </a:tc>
                <a:tc>
                  <a:txBody>
                    <a:bodyPr/>
                    <a:lstStyle/>
                    <a:p>
                      <a:r>
                        <a:rPr lang="en-IE" sz="1200" u="none" dirty="0">
                          <a:solidFill>
                            <a:srgbClr val="FF0000"/>
                          </a:solidFill>
                        </a:rPr>
                        <a:t>Relationship</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457200" y="3097352"/>
            <a:ext cx="1313180" cy="369332"/>
          </a:xfrm>
          <a:prstGeom prst="rect">
            <a:avLst/>
          </a:prstGeom>
          <a:noFill/>
        </p:spPr>
        <p:txBody>
          <a:bodyPr wrap="none" rtlCol="0">
            <a:spAutoFit/>
          </a:bodyPr>
          <a:lstStyle/>
          <a:p>
            <a:r>
              <a:rPr lang="en-IE" dirty="0">
                <a:solidFill>
                  <a:srgbClr val="FF0000"/>
                </a:solidFill>
              </a:rPr>
              <a:t>Dependent</a:t>
            </a:r>
          </a:p>
        </p:txBody>
      </p:sp>
    </p:spTree>
    <p:extLst>
      <p:ext uri="{BB962C8B-B14F-4D97-AF65-F5344CB8AC3E}">
        <p14:creationId xmlns:p14="http://schemas.microsoft.com/office/powerpoint/2010/main" val="117501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 Mapping 1:1 Relationships</a:t>
            </a:r>
          </a:p>
        </p:txBody>
      </p:sp>
      <p:sp>
        <p:nvSpPr>
          <p:cNvPr id="3" name="Content Placeholder 2"/>
          <p:cNvSpPr>
            <a:spLocks noGrp="1"/>
          </p:cNvSpPr>
          <p:nvPr>
            <p:ph idx="1"/>
          </p:nvPr>
        </p:nvSpPr>
        <p:spPr/>
        <p:txBody>
          <a:bodyPr/>
          <a:lstStyle/>
          <a:p>
            <a:r>
              <a:rPr lang="en-IE" dirty="0"/>
              <a:t>To map a 1:1 relationship, there are 3 approaches to choose from. The first is most common:</a:t>
            </a:r>
          </a:p>
          <a:p>
            <a:pPr marL="731520" lvl="1" indent="-457200">
              <a:buFont typeface="+mj-lt"/>
              <a:buAutoNum type="arabicPeriod"/>
            </a:pPr>
            <a:r>
              <a:rPr lang="en-IE" b="1" dirty="0"/>
              <a:t>Foreign key approach:</a:t>
            </a:r>
            <a:r>
              <a:rPr lang="en-IE" dirty="0"/>
              <a:t> Choose one of the entity types, and include the primary key of the other as a foreign key.</a:t>
            </a:r>
          </a:p>
          <a:p>
            <a:pPr lvl="2"/>
            <a:r>
              <a:rPr lang="en-IE" dirty="0"/>
              <a:t>It is best to include the foreign key in an entity type that has mandatory participation in the relationship (avoids storing many NULL values).</a:t>
            </a:r>
          </a:p>
          <a:p>
            <a:pPr lvl="2"/>
            <a:r>
              <a:rPr lang="en-IE" dirty="0"/>
              <a:t>If the relationship has any simple attributes, they can be included in the same relation as the foreign key.</a:t>
            </a:r>
          </a:p>
          <a:p>
            <a:pPr marL="731520" lvl="1" indent="-457200">
              <a:buFont typeface="+mj-lt"/>
              <a:buAutoNum type="arabicPeriod"/>
            </a:pPr>
            <a:r>
              <a:rPr lang="en-IE" b="1" dirty="0"/>
              <a:t>Merge the relations:</a:t>
            </a:r>
            <a:r>
              <a:rPr lang="en-IE" dirty="0"/>
              <a:t> if both entity types have mandatory participation in the relationship, they can be merged into one relation.</a:t>
            </a:r>
          </a:p>
          <a:p>
            <a:pPr marL="731520" lvl="1" indent="-457200">
              <a:buFont typeface="+mj-lt"/>
              <a:buAutoNum type="arabicPeriod"/>
            </a:pPr>
            <a:r>
              <a:rPr lang="en-IE" b="1" dirty="0"/>
              <a:t>Relationship relation:</a:t>
            </a:r>
            <a:r>
              <a:rPr lang="en-IE" dirty="0"/>
              <a:t> Create a separate table to represent the relationship. This is rare for 1:1 relationships but very common for M:N relationships, as we will see later.</a:t>
            </a:r>
          </a:p>
        </p:txBody>
      </p:sp>
    </p:spTree>
    <p:extLst>
      <p:ext uri="{BB962C8B-B14F-4D97-AF65-F5344CB8AC3E}">
        <p14:creationId xmlns:p14="http://schemas.microsoft.com/office/powerpoint/2010/main" val="1483094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4759</TotalTime>
  <Words>1990</Words>
  <Application>Microsoft Macintosh PowerPoint</Application>
  <PresentationFormat>On-screen Show (4:3)</PresentationFormat>
  <Paragraphs>306</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vt:lpstr>
      <vt:lpstr>Helvetica</vt:lpstr>
      <vt:lpstr>Default Theme</vt:lpstr>
      <vt:lpstr>Lecture 8: Logical Design Mapping ER/EER Diagrams to Relations</vt:lpstr>
      <vt:lpstr>The Phases of Database Design</vt:lpstr>
      <vt:lpstr>Mapping to Relations</vt:lpstr>
      <vt:lpstr>PowerPoint Presentation</vt:lpstr>
      <vt:lpstr>1. Mapping Regular Entity Types</vt:lpstr>
      <vt:lpstr>1. Mapping Regular Entity Types</vt:lpstr>
      <vt:lpstr>2. Mapping Weak Entity Types</vt:lpstr>
      <vt:lpstr>2. Mapping Weak Entity Types</vt:lpstr>
      <vt:lpstr>3. Mapping 1:1 Relationships</vt:lpstr>
      <vt:lpstr>3. Mapping 1:1 Relationships</vt:lpstr>
      <vt:lpstr>4. Mapping 1:N Relationships</vt:lpstr>
      <vt:lpstr>4. Mapping 1:N Relationships</vt:lpstr>
      <vt:lpstr>5. Mapping M:N Relationships</vt:lpstr>
      <vt:lpstr>5. Mapping M:N Relationships</vt:lpstr>
      <vt:lpstr>6. Mapping Multivalued Attributes</vt:lpstr>
      <vt:lpstr>6. Mapping Multivalued Attributes</vt:lpstr>
      <vt:lpstr>7. Mapping N-ary Relationships</vt:lpstr>
      <vt:lpstr>8. Mapping Supertypes/Subtypes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 Database Design (Continued).</dc:title>
  <dc:creator>David Lillis</dc:creator>
  <cp:lastModifiedBy>David Lillis</cp:lastModifiedBy>
  <cp:revision>28</cp:revision>
  <dcterms:created xsi:type="dcterms:W3CDTF">2016-04-22T06:30:06Z</dcterms:created>
  <dcterms:modified xsi:type="dcterms:W3CDTF">2019-04-21T06:16:25Z</dcterms:modified>
</cp:coreProperties>
</file>