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40A8DE-6812-F94F-939A-F2F0AB11A87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0DAD22-2256-CA42-B6D4-1F27E6A299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>
            <a:normAutofit/>
          </a:bodyPr>
          <a:lstStyle/>
          <a:p>
            <a:r>
              <a:rPr lang="en-IE" sz="4000" dirty="0"/>
              <a:t>Lecture 9:</a:t>
            </a:r>
            <a:br>
              <a:rPr lang="en-IE" sz="4000" dirty="0"/>
            </a:br>
            <a:r>
              <a:rPr lang="en-IE" dirty="0"/>
              <a:t>Normalisation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8085221" cy="1752600"/>
          </a:xfrm>
        </p:spPr>
        <p:txBody>
          <a:bodyPr>
            <a:normAutofit fontScale="85000" lnSpcReduction="10000"/>
          </a:bodyPr>
          <a:lstStyle/>
          <a:p>
            <a:r>
              <a:rPr lang="en-IE" sz="3200" dirty="0">
                <a:solidFill>
                  <a:schemeClr val="bg1">
                    <a:lumMod val="50000"/>
                  </a:schemeClr>
                </a:solidFill>
              </a:rPr>
              <a:t>COMP2013J: Databases and Information Systems</a:t>
            </a:r>
          </a:p>
          <a:p>
            <a:r>
              <a:rPr lang="en-IE" dirty="0" err="1">
                <a:solidFill>
                  <a:schemeClr val="tx1"/>
                </a:solidFill>
              </a:rPr>
              <a:t>Dr.</a:t>
            </a:r>
            <a:r>
              <a:rPr lang="en-IE" dirty="0">
                <a:solidFill>
                  <a:schemeClr val="tx1"/>
                </a:solidFill>
              </a:rPr>
              <a:t> David Lillis (</a:t>
            </a:r>
            <a:r>
              <a:rPr lang="en-IE" dirty="0">
                <a:solidFill>
                  <a:schemeClr val="tx1"/>
                </a:solidFill>
                <a:hlinkClick r:id="rId2"/>
              </a:rPr>
              <a:t>david.lillis@ucd.ie</a:t>
            </a:r>
            <a:r>
              <a:rPr lang="en-IE" dirty="0">
                <a:solidFill>
                  <a:schemeClr val="tx1"/>
                </a:solidFill>
              </a:rPr>
              <a:t>)</a:t>
            </a:r>
          </a:p>
          <a:p>
            <a:r>
              <a:rPr lang="en-IE" dirty="0"/>
              <a:t>UCD School of Computer Science</a:t>
            </a:r>
          </a:p>
          <a:p>
            <a:r>
              <a:rPr lang="en-IE" dirty="0"/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4077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Normal Form (1NF) deals with the shape of the record type.</a:t>
            </a:r>
          </a:p>
          <a:p>
            <a:r>
              <a:rPr lang="en-IE" b="1" dirty="0"/>
              <a:t>A relation is in 1NF if, and only if, it contains no repeating attributes or groups of attributes.</a:t>
            </a:r>
          </a:p>
          <a:p>
            <a:r>
              <a:rPr lang="en-IE" b="1" dirty="0"/>
              <a:t>Example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The student table with the repeating group (subject, grade) is not in 1NF.</a:t>
            </a:r>
          </a:p>
          <a:p>
            <a:r>
              <a:rPr lang="en-IE" dirty="0"/>
              <a:t>To remove the repeating group, one of two things can be done:</a:t>
            </a:r>
          </a:p>
          <a:p>
            <a:pPr lvl="1"/>
            <a:r>
              <a:rPr lang="en-IE" dirty="0"/>
              <a:t>”Flatten” the relation (fill in the empty attribute spaces) and extend the key, or</a:t>
            </a:r>
          </a:p>
          <a:p>
            <a:pPr lvl="1"/>
            <a:r>
              <a:rPr lang="en-IE" dirty="0"/>
              <a:t>“Decompose” the relation (divide into multiple relations)</a:t>
            </a:r>
          </a:p>
        </p:txBody>
      </p:sp>
    </p:spTree>
    <p:extLst>
      <p:ext uri="{BB962C8B-B14F-4D97-AF65-F5344CB8AC3E}">
        <p14:creationId xmlns:p14="http://schemas.microsoft.com/office/powerpoint/2010/main" val="2644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Flatten and Extend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original student table (with the repeating group) can be written as:</a:t>
            </a:r>
          </a:p>
          <a:p>
            <a:pPr lvl="1"/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(Subject, Grade))</a:t>
            </a:r>
          </a:p>
          <a:p>
            <a:r>
              <a:rPr lang="en-IE" dirty="0"/>
              <a:t>If the repeating group was flattened, it would look something like:</a:t>
            </a:r>
          </a:p>
          <a:p>
            <a:pPr lvl="1"/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</a:t>
            </a:r>
            <a:r>
              <a:rPr lang="en-IE" u="sng" dirty="0"/>
              <a:t>Subject</a:t>
            </a:r>
            <a:r>
              <a:rPr lang="en-IE" dirty="0"/>
              <a:t>, Grade)</a:t>
            </a:r>
          </a:p>
          <a:p>
            <a:r>
              <a:rPr lang="en-IE" dirty="0"/>
              <a:t>This does not have repeating groups, but has redundancy. For every combination of </a:t>
            </a:r>
            <a:r>
              <a:rPr lang="en-IE" dirty="0" err="1"/>
              <a:t>SNum</a:t>
            </a:r>
            <a:r>
              <a:rPr lang="en-IE" dirty="0"/>
              <a:t>/Subject, the student’s name and date of birth is duplicated. This can lead to errors known as </a:t>
            </a:r>
            <a:r>
              <a:rPr lang="en-IE" b="1" dirty="0"/>
              <a:t>anomalies</a:t>
            </a:r>
            <a:r>
              <a:rPr lang="en-IE" dirty="0"/>
              <a:t>.</a:t>
            </a:r>
          </a:p>
          <a:p>
            <a:r>
              <a:rPr lang="en-IE" dirty="0"/>
              <a:t>Three main types: </a:t>
            </a:r>
            <a:r>
              <a:rPr lang="en-IE" b="1" dirty="0"/>
              <a:t>insertion</a:t>
            </a:r>
            <a:r>
              <a:rPr lang="en-IE" dirty="0"/>
              <a:t>, </a:t>
            </a:r>
            <a:r>
              <a:rPr lang="en-IE" b="1" dirty="0"/>
              <a:t>update</a:t>
            </a:r>
            <a:r>
              <a:rPr lang="en-IE" dirty="0"/>
              <a:t> and </a:t>
            </a:r>
            <a:r>
              <a:rPr lang="en-IE" b="1" dirty="0"/>
              <a:t>deletion</a:t>
            </a:r>
            <a:r>
              <a:rPr lang="en-IE" dirty="0"/>
              <a:t> anomalies.</a:t>
            </a:r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669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Insertion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8769" cy="4876800"/>
          </a:xfrm>
        </p:spPr>
        <p:txBody>
          <a:bodyPr/>
          <a:lstStyle/>
          <a:p>
            <a:r>
              <a:rPr lang="en-IE" dirty="0"/>
              <a:t>As “subject” is now part of the primary key, we cannot add a student until they have at least </a:t>
            </a:r>
            <a:r>
              <a:rPr lang="en-IE"/>
              <a:t>one subject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69607"/>
              </p:ext>
            </p:extLst>
          </p:nvPr>
        </p:nvGraphicFramePr>
        <p:xfrm>
          <a:off x="2644164" y="3328260"/>
          <a:ext cx="6183313" cy="3457847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53342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Ford.P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2/5/99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297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21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01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34567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849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137" y="3328260"/>
            <a:ext cx="2461847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This is not possible, because “subject</a:t>
            </a:r>
            <a:r>
              <a:rPr lang="en-IE"/>
              <a:t>” cannot be NULL.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4164" y="3851031"/>
            <a:ext cx="327636" cy="422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3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8769" cy="4876800"/>
          </a:xfrm>
        </p:spPr>
        <p:txBody>
          <a:bodyPr/>
          <a:lstStyle/>
          <a:p>
            <a:r>
              <a:rPr lang="en-IE" dirty="0"/>
              <a:t>Changing the name of a student means finding all rows of the database where that student exists and changing each one separately.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90873"/>
              </p:ext>
            </p:extLst>
          </p:nvPr>
        </p:nvGraphicFramePr>
        <p:xfrm>
          <a:off x="2644164" y="3328260"/>
          <a:ext cx="6183313" cy="3148740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Smythe.J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97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Smythe.J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21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1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34567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849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137" y="3328260"/>
            <a:ext cx="2461847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Oops: we forgot to change this one, the data is not consistent anymore.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44164" y="4273063"/>
            <a:ext cx="380390" cy="1934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2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Deletion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8769" cy="4876800"/>
          </a:xfrm>
        </p:spPr>
        <p:txBody>
          <a:bodyPr/>
          <a:lstStyle/>
          <a:p>
            <a:r>
              <a:rPr lang="en-IE" dirty="0"/>
              <a:t>Deleting details about one thing can also mean we delete something else.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90192"/>
              </p:ext>
            </p:extLst>
          </p:nvPr>
        </p:nvGraphicFramePr>
        <p:xfrm>
          <a:off x="2644164" y="3328260"/>
          <a:ext cx="6183313" cy="3148740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97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21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1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9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34567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Moore.T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849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137" y="3328260"/>
            <a:ext cx="2461847" cy="16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If we delete all Soft </a:t>
            </a:r>
            <a:r>
              <a:rPr lang="en-IE" dirty="0" err="1"/>
              <a:t>Eng</a:t>
            </a:r>
            <a:r>
              <a:rPr lang="en-IE" dirty="0"/>
              <a:t> subject information, we lost all data about student 4567 also.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434061" y="4928461"/>
            <a:ext cx="1537739" cy="14020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1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Decomposing the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817"/>
            <a:ext cx="8229600" cy="2202046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The alternative approach is to split the table into two relations: one for the repeating groups and one for the non-repeating groups.</a:t>
            </a:r>
          </a:p>
          <a:p>
            <a:r>
              <a:rPr lang="en-IE" dirty="0"/>
              <a:t>The primary key for the original relation is included in both of the new relations.</a:t>
            </a:r>
          </a:p>
          <a:p>
            <a:r>
              <a:rPr lang="en-IE" dirty="0"/>
              <a:t>We can return to the original table by using a JOIN operation on these relations: </a:t>
            </a:r>
            <a:r>
              <a:rPr lang="en-IE" b="1" dirty="0"/>
              <a:t>non-loss decomposition</a:t>
            </a:r>
            <a:r>
              <a:rPr lang="en-IE" dirty="0"/>
              <a:t>.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03467"/>
              </p:ext>
            </p:extLst>
          </p:nvPr>
        </p:nvGraphicFramePr>
        <p:xfrm>
          <a:off x="611188" y="4753587"/>
          <a:ext cx="3811587" cy="2016126"/>
        </p:xfrm>
        <a:graphic>
          <a:graphicData uri="http://schemas.openxmlformats.org/drawingml/2006/table">
            <a:tbl>
              <a:tblPr/>
              <a:tblGrid>
                <a:gridCol w="127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02/03/86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04/02/84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34567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Moore.T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06/10/85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02/11/88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4952"/>
              </p:ext>
            </p:extLst>
          </p:nvPr>
        </p:nvGraphicFramePr>
        <p:xfrm>
          <a:off x="4716463" y="4321787"/>
          <a:ext cx="3811587" cy="2377788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VB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Soft. Eng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VB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…..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….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….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Soft. </a:t>
                      </a: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2640" y="434523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IE" altLang="en-US" b="1" dirty="0"/>
              <a:t>Students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463" y="397590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altLang="en-US" b="1" dirty="0"/>
              <a:t>Grades</a:t>
            </a:r>
            <a:endParaRPr lang="en-IE" b="1" dirty="0"/>
          </a:p>
        </p:txBody>
      </p:sp>
      <p:sp>
        <p:nvSpPr>
          <p:cNvPr id="10" name="Rectangle 9"/>
          <p:cNvSpPr/>
          <p:nvPr/>
        </p:nvSpPr>
        <p:spPr>
          <a:xfrm>
            <a:off x="1253271" y="3703367"/>
            <a:ext cx="3318729" cy="6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No repeating groups: 1NF</a:t>
            </a:r>
          </a:p>
        </p:txBody>
      </p:sp>
    </p:spTree>
    <p:extLst>
      <p:ext uri="{BB962C8B-B14F-4D97-AF65-F5344CB8AC3E}">
        <p14:creationId xmlns:p14="http://schemas.microsoft.com/office/powerpoint/2010/main" val="163730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A relation is in 2NF if, and only if, it is in 1NF and every non-key attribute is fully functionally dependent on the whole key</a:t>
            </a:r>
            <a:r>
              <a:rPr lang="en-IE" dirty="0"/>
              <a:t>.</a:t>
            </a:r>
          </a:p>
          <a:p>
            <a:r>
              <a:rPr lang="en-IE" dirty="0"/>
              <a:t>The relation must be in 1NF and all non-key attributes must depend on the whole key, not just part of it.</a:t>
            </a:r>
          </a:p>
          <a:p>
            <a:pPr lvl="1"/>
            <a:r>
              <a:rPr lang="en-IE" dirty="0"/>
              <a:t>In other words: there must be no </a:t>
            </a:r>
            <a:r>
              <a:rPr lang="en-IE" b="1" dirty="0"/>
              <a:t>partial key dependencies.</a:t>
            </a:r>
            <a:endParaRPr lang="en-IE" dirty="0"/>
          </a:p>
          <a:p>
            <a:r>
              <a:rPr lang="en-IE" dirty="0"/>
              <a:t>The problem arises when there is a </a:t>
            </a:r>
            <a:r>
              <a:rPr lang="en-IE" b="1" dirty="0"/>
              <a:t>compound key</a:t>
            </a:r>
            <a:r>
              <a:rPr lang="en-IE" dirty="0"/>
              <a:t>, e.g. in the Grades relation: </a:t>
            </a:r>
            <a:r>
              <a:rPr lang="en-IE" u="sng" dirty="0" err="1"/>
              <a:t>SNum</a:t>
            </a:r>
            <a:r>
              <a:rPr lang="en-IE" dirty="0"/>
              <a:t>, </a:t>
            </a:r>
            <a:r>
              <a:rPr lang="en-IE" u="sng" dirty="0"/>
              <a:t>Subject</a:t>
            </a:r>
          </a:p>
          <a:p>
            <a:r>
              <a:rPr lang="en-IE" dirty="0"/>
              <a:t>In this case it is possible for non-key attributes to depend on only part of the key (i.e. on only one of the key attributes).</a:t>
            </a:r>
          </a:p>
        </p:txBody>
      </p:sp>
    </p:spTree>
    <p:extLst>
      <p:ext uri="{BB962C8B-B14F-4D97-AF65-F5344CB8AC3E}">
        <p14:creationId xmlns:p14="http://schemas.microsoft.com/office/powerpoint/2010/main" val="205820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2NF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47"/>
            <a:ext cx="8493369" cy="4876800"/>
          </a:xfrm>
        </p:spPr>
        <p:txBody>
          <a:bodyPr>
            <a:noAutofit/>
          </a:bodyPr>
          <a:lstStyle/>
          <a:p>
            <a:r>
              <a:rPr lang="en-IE" sz="2800" dirty="0"/>
              <a:t>Consider the flattened student relation:</a:t>
            </a:r>
          </a:p>
          <a:p>
            <a:pPr lvl="1"/>
            <a:r>
              <a:rPr lang="en-IE" sz="2400" dirty="0"/>
              <a:t>student(</a:t>
            </a:r>
            <a:r>
              <a:rPr lang="en-IE" sz="2400" u="sng" dirty="0" err="1"/>
              <a:t>SNum</a:t>
            </a:r>
            <a:r>
              <a:rPr lang="en-IE" sz="2400" dirty="0"/>
              <a:t>, Name, </a:t>
            </a:r>
            <a:r>
              <a:rPr lang="en-IE" sz="2400" dirty="0" err="1"/>
              <a:t>DoB</a:t>
            </a:r>
            <a:r>
              <a:rPr lang="en-IE" sz="2400" dirty="0"/>
              <a:t>, </a:t>
            </a:r>
            <a:r>
              <a:rPr lang="en-IE" sz="2400" u="sng" dirty="0"/>
              <a:t>Subject</a:t>
            </a:r>
            <a:r>
              <a:rPr lang="en-IE" sz="2400" dirty="0"/>
              <a:t>, Grade)</a:t>
            </a:r>
          </a:p>
          <a:p>
            <a:r>
              <a:rPr lang="en-IE" sz="2800" dirty="0"/>
              <a:t>There are no repeating groups: already in 1NF.</a:t>
            </a:r>
          </a:p>
          <a:p>
            <a:r>
              <a:rPr lang="en-IE" sz="2800" dirty="0"/>
              <a:t>However, there is a compound primary key, so we must check that the non-key attributes depend on the whole key.</a:t>
            </a:r>
          </a:p>
          <a:p>
            <a:pPr lvl="1"/>
            <a:r>
              <a:rPr lang="en-IE" sz="2400" dirty="0" err="1"/>
              <a:t>SNum</a:t>
            </a:r>
            <a:r>
              <a:rPr lang="en-IE" sz="2400" dirty="0"/>
              <a:t> determines the Name and </a:t>
            </a:r>
            <a:r>
              <a:rPr lang="en-IE" sz="2400" dirty="0" err="1"/>
              <a:t>DoB</a:t>
            </a:r>
            <a:r>
              <a:rPr lang="en-IE" sz="2400" dirty="0"/>
              <a:t> but not Grade.</a:t>
            </a:r>
          </a:p>
          <a:p>
            <a:pPr lvl="2"/>
            <a:r>
              <a:rPr lang="en-IE" sz="2000" b="1" dirty="0" err="1"/>
              <a:t>SNum</a:t>
            </a:r>
            <a:r>
              <a:rPr lang="en-IE" sz="2000" b="1" dirty="0"/>
              <a:t> </a:t>
            </a:r>
            <a:r>
              <a:rPr lang="en-IE" sz="2000" b="1" dirty="0">
                <a:sym typeface="Wingdings"/>
              </a:rPr>
              <a:t> Name, </a:t>
            </a:r>
            <a:r>
              <a:rPr lang="en-IE" sz="2000" b="1" dirty="0" err="1">
                <a:sym typeface="Wingdings"/>
              </a:rPr>
              <a:t>DoB</a:t>
            </a:r>
            <a:endParaRPr lang="en-IE" sz="2000" b="1" dirty="0"/>
          </a:p>
          <a:p>
            <a:pPr lvl="1"/>
            <a:r>
              <a:rPr lang="en-IE" sz="2400" dirty="0"/>
              <a:t>Subject together with </a:t>
            </a:r>
            <a:r>
              <a:rPr lang="en-IE" sz="2400" dirty="0" err="1"/>
              <a:t>SNum</a:t>
            </a:r>
            <a:r>
              <a:rPr lang="en-IE" sz="2400" dirty="0"/>
              <a:t> determines Grade, but not Name or </a:t>
            </a:r>
            <a:r>
              <a:rPr lang="en-IE" sz="2400" dirty="0" err="1"/>
              <a:t>DoB</a:t>
            </a:r>
            <a:endParaRPr lang="en-IE" sz="2400" dirty="0"/>
          </a:p>
          <a:p>
            <a:pPr lvl="2"/>
            <a:r>
              <a:rPr lang="en-IE" sz="2000" b="1" dirty="0" err="1"/>
              <a:t>SNum</a:t>
            </a:r>
            <a:r>
              <a:rPr lang="en-IE" sz="2000" b="1" dirty="0"/>
              <a:t>, Subject</a:t>
            </a:r>
            <a:r>
              <a:rPr lang="en-IE" sz="2000" b="1" dirty="0">
                <a:sym typeface="Wingdings"/>
              </a:rPr>
              <a:t> Grade</a:t>
            </a:r>
          </a:p>
          <a:p>
            <a:r>
              <a:rPr lang="en-IE" sz="2800" dirty="0">
                <a:sym typeface="Wingdings"/>
              </a:rPr>
              <a:t>There is a problem with potential redundancies.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65934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Dependency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can use a </a:t>
            </a:r>
            <a:r>
              <a:rPr lang="en-IE" b="1" dirty="0"/>
              <a:t>dependency diagram</a:t>
            </a:r>
            <a:r>
              <a:rPr lang="en-IE" dirty="0"/>
              <a:t> to show how non-key attributes relate to each part or combination of parts of the primary key.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This relation is not in 2NF. It appears to be two tables squashed into one.</a:t>
            </a:r>
          </a:p>
          <a:p>
            <a:r>
              <a:rPr lang="en-IE" dirty="0"/>
              <a:t>Solution: decompose the relation.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2997"/>
              </p:ext>
            </p:extLst>
          </p:nvPr>
        </p:nvGraphicFramePr>
        <p:xfrm>
          <a:off x="1078158" y="3103563"/>
          <a:ext cx="7270750" cy="431800"/>
        </p:xfrm>
        <a:graphic>
          <a:graphicData uri="http://schemas.openxmlformats.org/drawingml/2006/table">
            <a:tbl>
              <a:tblPr/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619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10"/>
          <p:cNvSpPr>
            <a:spLocks/>
          </p:cNvSpPr>
          <p:nvPr/>
        </p:nvSpPr>
        <p:spPr bwMode="auto">
          <a:xfrm>
            <a:off x="2014783" y="3535363"/>
            <a:ext cx="2520950" cy="431800"/>
          </a:xfrm>
          <a:custGeom>
            <a:avLst/>
            <a:gdLst>
              <a:gd name="T0" fmla="*/ 0 w 1588"/>
              <a:gd name="T1" fmla="*/ 0 h 272"/>
              <a:gd name="T2" fmla="*/ 360362 w 1588"/>
              <a:gd name="T3" fmla="*/ 431800 h 272"/>
              <a:gd name="T4" fmla="*/ 2232025 w 1588"/>
              <a:gd name="T5" fmla="*/ 431800 h 272"/>
              <a:gd name="T6" fmla="*/ 2520950 w 1588"/>
              <a:gd name="T7" fmla="*/ 71437 h 272"/>
              <a:gd name="T8" fmla="*/ 0 w 1588"/>
              <a:gd name="T9" fmla="*/ 0 h 272"/>
              <a:gd name="T10" fmla="*/ 1588 w 1588"/>
              <a:gd name="T11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88" h="272">
                <a:moveTo>
                  <a:pt x="0" y="0"/>
                </a:moveTo>
                <a:lnTo>
                  <a:pt x="227" y="272"/>
                </a:lnTo>
                <a:lnTo>
                  <a:pt x="1406" y="272"/>
                </a:lnTo>
                <a:lnTo>
                  <a:pt x="1588" y="45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2951408" y="3603625"/>
            <a:ext cx="287337" cy="366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AutoShape 12"/>
          <p:cNvSpPr>
            <a:spLocks/>
          </p:cNvSpPr>
          <p:nvPr/>
        </p:nvSpPr>
        <p:spPr bwMode="auto">
          <a:xfrm>
            <a:off x="1582983" y="3535363"/>
            <a:ext cx="5976937" cy="863600"/>
          </a:xfrm>
          <a:custGeom>
            <a:avLst/>
            <a:gdLst>
              <a:gd name="T0" fmla="*/ 0 w 3765"/>
              <a:gd name="T1" fmla="*/ 0 h 544"/>
              <a:gd name="T2" fmla="*/ 647700 w 3765"/>
              <a:gd name="T3" fmla="*/ 863600 h 544"/>
              <a:gd name="T4" fmla="*/ 5329237 w 3765"/>
              <a:gd name="T5" fmla="*/ 863600 h 544"/>
              <a:gd name="T6" fmla="*/ 5976937 w 3765"/>
              <a:gd name="T7" fmla="*/ 71437 h 544"/>
              <a:gd name="T8" fmla="*/ 0 w 3765"/>
              <a:gd name="T9" fmla="*/ 0 h 544"/>
              <a:gd name="T10" fmla="*/ 3765 w 3765"/>
              <a:gd name="T11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765" h="544">
                <a:moveTo>
                  <a:pt x="0" y="0"/>
                </a:moveTo>
                <a:lnTo>
                  <a:pt x="408" y="544"/>
                </a:lnTo>
                <a:lnTo>
                  <a:pt x="3357" y="544"/>
                </a:lnTo>
                <a:lnTo>
                  <a:pt x="3765" y="45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902570" y="3535363"/>
            <a:ext cx="433388" cy="86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468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Heath’s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Heath’s Theorem allows us to perform non-loss decomposition.</a:t>
            </a:r>
          </a:p>
          <a:p>
            <a:endParaRPr lang="en-IE" dirty="0"/>
          </a:p>
          <a:p>
            <a:r>
              <a:rPr lang="en-IE" dirty="0"/>
              <a:t>If R is a relation made up of sets of attributes {A, B, C}.</a:t>
            </a:r>
          </a:p>
          <a:p>
            <a:endParaRPr lang="en-IE" dirty="0"/>
          </a:p>
          <a:p>
            <a:r>
              <a:rPr lang="en-IE" dirty="0"/>
              <a:t>If A </a:t>
            </a:r>
            <a:r>
              <a:rPr lang="en-IE" dirty="0">
                <a:sym typeface="Wingdings"/>
              </a:rPr>
              <a:t>B, then R can be non-loss decomposed into:</a:t>
            </a:r>
          </a:p>
          <a:p>
            <a:pPr lvl="1"/>
            <a:r>
              <a:rPr lang="en-IE" dirty="0">
                <a:sym typeface="Wingdings"/>
              </a:rPr>
              <a:t>{A, B}</a:t>
            </a:r>
          </a:p>
          <a:p>
            <a:pPr lvl="1"/>
            <a:r>
              <a:rPr lang="en-IE" dirty="0">
                <a:sym typeface="Wingdings"/>
              </a:rPr>
              <a:t>{A, C}</a:t>
            </a:r>
          </a:p>
          <a:p>
            <a:pPr lvl="1"/>
            <a:endParaRPr lang="en-IE" dirty="0">
              <a:sym typeface="Wingdings"/>
            </a:endParaRPr>
          </a:p>
          <a:p>
            <a:r>
              <a:rPr lang="en-IE" dirty="0">
                <a:sym typeface="Wingdings"/>
              </a:rPr>
              <a:t>R can be created again using {A,B} JOIN {A,C}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44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Normalisation?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b="1" dirty="0"/>
              <a:t>Normalisation</a:t>
            </a:r>
            <a:r>
              <a:rPr lang="en-IE" sz="2800" b="1" i="1" dirty="0"/>
              <a:t> </a:t>
            </a:r>
            <a:r>
              <a:rPr lang="en-IE" sz="2800" dirty="0"/>
              <a:t>is the process of transforming data from a problem into relations, ensuring </a:t>
            </a:r>
            <a:r>
              <a:rPr lang="en-IE" sz="2800" b="1" dirty="0"/>
              <a:t>data integrity</a:t>
            </a:r>
            <a:r>
              <a:rPr lang="en-IE" sz="2800" dirty="0"/>
              <a:t> and eliminating </a:t>
            </a:r>
            <a:r>
              <a:rPr lang="en-IE" sz="2800" b="1" dirty="0"/>
              <a:t>data redundancy</a:t>
            </a:r>
            <a:r>
              <a:rPr lang="en-IE" sz="2800" dirty="0"/>
              <a:t>.</a:t>
            </a:r>
          </a:p>
          <a:p>
            <a:pPr lvl="1"/>
            <a:r>
              <a:rPr lang="en-IE" sz="2400" b="1" dirty="0"/>
              <a:t>Data Integrity</a:t>
            </a:r>
            <a:r>
              <a:rPr lang="en-IE" sz="2400" dirty="0"/>
              <a:t>: Database is consistent and satisfies all constraint rules.</a:t>
            </a:r>
          </a:p>
          <a:p>
            <a:pPr lvl="1"/>
            <a:r>
              <a:rPr lang="en-IE" sz="2400" b="1" dirty="0"/>
              <a:t>Data Redundancy</a:t>
            </a:r>
            <a:r>
              <a:rPr lang="en-IE" sz="2400" dirty="0"/>
              <a:t>: If data can be found in two places in a single database (direct redundancy) or calculated using data from different parts of the database (indirect redundancy) then redundancy exists.</a:t>
            </a:r>
          </a:p>
          <a:p>
            <a:r>
              <a:rPr lang="en-IE" sz="2800" dirty="0"/>
              <a:t>Normalisation should remove redundancy, but not at the expense of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64354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 new relation that contains all of the attributes that are solely dependent on </a:t>
            </a:r>
            <a:r>
              <a:rPr lang="en-IE" dirty="0" err="1"/>
              <a:t>SNum</a:t>
            </a:r>
            <a:r>
              <a:rPr lang="en-IE" dirty="0"/>
              <a:t> (</a:t>
            </a:r>
            <a:r>
              <a:rPr lang="en-IE" dirty="0" err="1"/>
              <a:t>SNum</a:t>
            </a:r>
            <a:r>
              <a:rPr lang="en-IE" dirty="0"/>
              <a:t> is the primary key of the new relation).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 new relation that contains all the attributes that are solely dependent on Subject (Subject is the primary key of the new relation).</a:t>
            </a:r>
          </a:p>
          <a:p>
            <a:pPr lvl="1"/>
            <a:r>
              <a:rPr lang="en-IE" dirty="0"/>
              <a:t>In this example, there are no attributes that depend only on Subject.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Create a new relation with all the attributes that depend on both </a:t>
            </a:r>
            <a:r>
              <a:rPr lang="en-IE" dirty="0" err="1"/>
              <a:t>SNum</a:t>
            </a:r>
            <a:r>
              <a:rPr lang="en-IE" dirty="0"/>
              <a:t> and Subject.</a:t>
            </a:r>
          </a:p>
          <a:p>
            <a:pPr lvl="1"/>
            <a:r>
              <a:rPr lang="en-IE" dirty="0"/>
              <a:t>The primary key is </a:t>
            </a:r>
            <a:r>
              <a:rPr lang="en-IE" u="sng" dirty="0" err="1"/>
              <a:t>SNum</a:t>
            </a:r>
            <a:r>
              <a:rPr lang="en-IE" dirty="0"/>
              <a:t>, </a:t>
            </a:r>
            <a:r>
              <a:rPr lang="en-IE" u="sng" dirty="0"/>
              <a:t>Subject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4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9584"/>
            <a:ext cx="8229600" cy="1887415"/>
          </a:xfrm>
        </p:spPr>
        <p:txBody>
          <a:bodyPr/>
          <a:lstStyle/>
          <a:p>
            <a:r>
              <a:rPr lang="en-IE" dirty="0"/>
              <a:t>Interesting: this is the same set of relations we got when we decomposed to remove the repeating group.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47151"/>
              </p:ext>
            </p:extLst>
          </p:nvPr>
        </p:nvGraphicFramePr>
        <p:xfrm>
          <a:off x="790819" y="2046744"/>
          <a:ext cx="3811588" cy="339684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80789"/>
              </p:ext>
            </p:extLst>
          </p:nvPr>
        </p:nvGraphicFramePr>
        <p:xfrm>
          <a:off x="790819" y="3416756"/>
          <a:ext cx="3811588" cy="36036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13"/>
          <p:cNvSpPr>
            <a:spLocks/>
          </p:cNvSpPr>
          <p:nvPr/>
        </p:nvSpPr>
        <p:spPr bwMode="auto">
          <a:xfrm>
            <a:off x="1511544" y="2407106"/>
            <a:ext cx="2374900" cy="360363"/>
          </a:xfrm>
          <a:custGeom>
            <a:avLst/>
            <a:gdLst>
              <a:gd name="T0" fmla="*/ 0 w 1496"/>
              <a:gd name="T1" fmla="*/ 0 h 227"/>
              <a:gd name="T2" fmla="*/ 358775 w 1496"/>
              <a:gd name="T3" fmla="*/ 360363 h 227"/>
              <a:gd name="T4" fmla="*/ 2016125 w 1496"/>
              <a:gd name="T5" fmla="*/ 360363 h 227"/>
              <a:gd name="T6" fmla="*/ 2374900 w 1496"/>
              <a:gd name="T7" fmla="*/ 0 h 227"/>
              <a:gd name="T8" fmla="*/ 0 w 1496"/>
              <a:gd name="T9" fmla="*/ 0 h 227"/>
              <a:gd name="T10" fmla="*/ 1496 w 1496"/>
              <a:gd name="T11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496" h="227">
                <a:moveTo>
                  <a:pt x="0" y="0"/>
                </a:moveTo>
                <a:lnTo>
                  <a:pt x="226" y="227"/>
                </a:lnTo>
                <a:lnTo>
                  <a:pt x="1270" y="227"/>
                </a:lnTo>
                <a:lnTo>
                  <a:pt x="1496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V="1">
            <a:off x="2519607" y="2403931"/>
            <a:ext cx="215900" cy="366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47957" y="1614944"/>
            <a:ext cx="107302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 dirty="0"/>
              <a:t>Students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47969" y="3056394"/>
            <a:ext cx="9953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/>
              <a:t>Grades</a:t>
            </a:r>
          </a:p>
        </p:txBody>
      </p:sp>
      <p:sp>
        <p:nvSpPr>
          <p:cNvPr id="10" name="AutoShape 17"/>
          <p:cNvSpPr>
            <a:spLocks/>
          </p:cNvSpPr>
          <p:nvPr/>
        </p:nvSpPr>
        <p:spPr bwMode="auto">
          <a:xfrm>
            <a:off x="1367082" y="3777119"/>
            <a:ext cx="2447925" cy="360362"/>
          </a:xfrm>
          <a:custGeom>
            <a:avLst/>
            <a:gdLst>
              <a:gd name="T0" fmla="*/ 0 w 1542"/>
              <a:gd name="T1" fmla="*/ 0 h 227"/>
              <a:gd name="T2" fmla="*/ 288925 w 1542"/>
              <a:gd name="T3" fmla="*/ 360362 h 227"/>
              <a:gd name="T4" fmla="*/ 2232025 w 1542"/>
              <a:gd name="T5" fmla="*/ 360362 h 227"/>
              <a:gd name="T6" fmla="*/ 2447925 w 1542"/>
              <a:gd name="T7" fmla="*/ 71437 h 227"/>
              <a:gd name="T8" fmla="*/ 0 w 1542"/>
              <a:gd name="T9" fmla="*/ 0 h 227"/>
              <a:gd name="T10" fmla="*/ 1542 w 1542"/>
              <a:gd name="T11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42" h="227">
                <a:moveTo>
                  <a:pt x="0" y="0"/>
                </a:moveTo>
                <a:lnTo>
                  <a:pt x="182" y="227"/>
                </a:lnTo>
                <a:lnTo>
                  <a:pt x="1406" y="227"/>
                </a:lnTo>
                <a:lnTo>
                  <a:pt x="1542" y="45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2591044" y="3775531"/>
            <a:ext cx="287338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5257801" y="1614944"/>
            <a:ext cx="3428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IE" sz="2400" dirty="0"/>
              <a:t>All attributes in each relation are fully functionally dependent on the primary key.</a:t>
            </a:r>
          </a:p>
          <a:p>
            <a:pPr marL="285750" indent="-285750">
              <a:buFont typeface="Arial" charset="0"/>
              <a:buChar char="•"/>
            </a:pPr>
            <a:r>
              <a:rPr lang="en-IE" sz="2400" dirty="0"/>
              <a:t>Both relations are now in 2NF.</a:t>
            </a:r>
          </a:p>
        </p:txBody>
      </p:sp>
    </p:spTree>
    <p:extLst>
      <p:ext uri="{BB962C8B-B14F-4D97-AF65-F5344CB8AC3E}">
        <p14:creationId xmlns:p14="http://schemas.microsoft.com/office/powerpoint/2010/main" val="175883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3NF is an even stricter normal form that removes almost all redundant data.</a:t>
            </a:r>
          </a:p>
          <a:p>
            <a:r>
              <a:rPr lang="en-IE" b="1" dirty="0"/>
              <a:t>A relation is in 3NF if, and only if, it is in 2NF and there are no transitive functional dependencies</a:t>
            </a:r>
            <a:r>
              <a:rPr lang="en-IE" dirty="0"/>
              <a:t>.</a:t>
            </a:r>
          </a:p>
          <a:p>
            <a:r>
              <a:rPr lang="en-IE" dirty="0"/>
              <a:t>Transitive functional dependencies are when one non-key attribute is functionally dependent on another non-key attribute.</a:t>
            </a:r>
          </a:p>
          <a:p>
            <a:r>
              <a:rPr lang="en-IE" dirty="0"/>
              <a:t>By definition, a transitive functional dependency can only happen if there is more than one non-key attribute.</a:t>
            </a:r>
          </a:p>
          <a:p>
            <a:pPr lvl="1"/>
            <a:r>
              <a:rPr lang="en-IE" dirty="0"/>
              <a:t>Any relation in 2NF with &lt; 2 non-key attributes must automatically be in 3NF.</a:t>
            </a:r>
          </a:p>
        </p:txBody>
      </p:sp>
    </p:spTree>
    <p:extLst>
      <p:ext uri="{BB962C8B-B14F-4D97-AF65-F5344CB8AC3E}">
        <p14:creationId xmlns:p14="http://schemas.microsoft.com/office/powerpoint/2010/main" val="60627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“Projects” has more than one non-key field (Manager and Address) so we must check for transitive dependency. 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453"/>
              </p:ext>
            </p:extLst>
          </p:nvPr>
        </p:nvGraphicFramePr>
        <p:xfrm>
          <a:off x="457200" y="2420938"/>
          <a:ext cx="3459162" cy="2638384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Proj_No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Manager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Address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P1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 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P2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 J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11 New St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 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P4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 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05160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7458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this example, we are told that Address depends on the value of Manager.</a:t>
            </a:r>
          </a:p>
          <a:p>
            <a:pPr lvl="1"/>
            <a:r>
              <a:rPr lang="en-IE" dirty="0"/>
              <a:t>If we know a project’s manager, we can find the address.</a:t>
            </a:r>
          </a:p>
          <a:p>
            <a:endParaRPr lang="en-IE" dirty="0"/>
          </a:p>
          <a:p>
            <a:r>
              <a:rPr lang="en-IE" dirty="0"/>
              <a:t>Projects(</a:t>
            </a:r>
            <a:r>
              <a:rPr lang="en-IE" u="sng" dirty="0" err="1"/>
              <a:t>Proj_No</a:t>
            </a:r>
            <a:r>
              <a:rPr lang="en-IE" dirty="0"/>
              <a:t>, Manager, Address)</a:t>
            </a:r>
          </a:p>
          <a:p>
            <a:pPr lvl="1"/>
            <a:r>
              <a:rPr lang="en-IE" dirty="0"/>
              <a:t>Manager </a:t>
            </a:r>
            <a:r>
              <a:rPr lang="en-IE" dirty="0">
                <a:sym typeface="Wingdings"/>
              </a:rPr>
              <a:t> Address</a:t>
            </a:r>
          </a:p>
          <a:p>
            <a:pPr lvl="1"/>
            <a:endParaRPr lang="en-IE" dirty="0">
              <a:sym typeface="Wingdings"/>
            </a:endParaRPr>
          </a:p>
          <a:p>
            <a:r>
              <a:rPr lang="en-IE" dirty="0">
                <a:sym typeface="Wingdings"/>
              </a:rPr>
              <a:t>In this case, Address is </a:t>
            </a:r>
            <a:r>
              <a:rPr lang="en-IE" b="1" dirty="0">
                <a:sym typeface="Wingdings"/>
              </a:rPr>
              <a:t>transitively dependent</a:t>
            </a:r>
            <a:r>
              <a:rPr lang="en-IE" dirty="0">
                <a:sym typeface="Wingdings"/>
              </a:rPr>
              <a:t> on manager.</a:t>
            </a:r>
          </a:p>
          <a:p>
            <a:endParaRPr lang="en-IE" dirty="0">
              <a:sym typeface="Wingdings"/>
            </a:endParaRPr>
          </a:p>
          <a:p>
            <a:r>
              <a:rPr lang="en-IE" dirty="0">
                <a:sym typeface="Wingdings"/>
              </a:rPr>
              <a:t>The primary key is </a:t>
            </a:r>
            <a:r>
              <a:rPr lang="en-IE" u="sng" dirty="0" err="1">
                <a:sym typeface="Wingdings"/>
              </a:rPr>
              <a:t>Proj_No</a:t>
            </a:r>
            <a:r>
              <a:rPr lang="en-IE" dirty="0">
                <a:sym typeface="Wingdings"/>
              </a:rPr>
              <a:t>, but the functional dependency makes no reference to this key.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051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Data redundancy can come from this:</a:t>
            </a:r>
          </a:p>
          <a:p>
            <a:pPr lvl="1"/>
            <a:r>
              <a:rPr lang="en-IE" dirty="0"/>
              <a:t>We duplicate the address if a manager is in charge of more than one project.</a:t>
            </a:r>
          </a:p>
          <a:p>
            <a:pPr lvl="1"/>
            <a:r>
              <a:rPr lang="en-IE" dirty="0"/>
              <a:t>Causes problems if we have to change the address, because it must be changed in several places.</a:t>
            </a:r>
          </a:p>
          <a:p>
            <a:r>
              <a:rPr lang="en-IE" dirty="0"/>
              <a:t>Solution: </a:t>
            </a:r>
            <a:r>
              <a:rPr lang="en-IE" b="1" dirty="0"/>
              <a:t>decompose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Create two relations: one with the transitive dependency in it, and another for all of the remaining attributes.</a:t>
            </a:r>
          </a:p>
          <a:p>
            <a:pPr lvl="1"/>
            <a:r>
              <a:rPr lang="en-IE" dirty="0"/>
              <a:t>Split Projects into Projects and Managers</a:t>
            </a:r>
          </a:p>
          <a:p>
            <a:pPr lvl="1"/>
            <a:r>
              <a:rPr lang="en-IE" dirty="0"/>
              <a:t>In the Projects relation, we keep the same primary key: </a:t>
            </a:r>
            <a:r>
              <a:rPr lang="en-IE" u="sng" dirty="0" err="1"/>
              <a:t>Proj_no</a:t>
            </a:r>
            <a:endParaRPr lang="en-IE" u="sng" dirty="0"/>
          </a:p>
          <a:p>
            <a:pPr lvl="1"/>
            <a:r>
              <a:rPr lang="en-IE" dirty="0"/>
              <a:t>In the Managers relation we use the left side of the functional dependency as the primary key: </a:t>
            </a:r>
            <a:r>
              <a:rPr lang="en-IE" u="sng" dirty="0"/>
              <a:t>Manager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318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3NF: Example 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Now we need to store the address of each manager only once.</a:t>
            </a:r>
          </a:p>
          <a:p>
            <a:r>
              <a:rPr lang="en-IE" dirty="0"/>
              <a:t>If we need to know a manager’s address, we can look it up in the Managers relation.</a:t>
            </a:r>
          </a:p>
          <a:p>
            <a:r>
              <a:rPr lang="en-IE" dirty="0"/>
              <a:t>The “manager” attribute is the link between the two tables: in the Projects relation it is now a foreign key.</a:t>
            </a:r>
          </a:p>
          <a:p>
            <a:r>
              <a:rPr lang="en-IE" dirty="0"/>
              <a:t>These relations are now in 3NF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867400" y="2259013"/>
          <a:ext cx="2016125" cy="1933411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Proj_No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Manager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P1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P2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Black.B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P4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33454"/>
              </p:ext>
            </p:extLst>
          </p:nvPr>
        </p:nvGraphicFramePr>
        <p:xfrm>
          <a:off x="5651500" y="4786313"/>
          <a:ext cx="2303463" cy="1489034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Manager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Address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Black.B</a:t>
                      </a:r>
                      <a:endParaRPr kumimoji="0" lang="en-IE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32 High St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11 New St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761038" y="1898650"/>
            <a:ext cx="113394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 b="1" dirty="0"/>
              <a:t>Projects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526088" y="4354513"/>
            <a:ext cx="1309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E" altLang="en-US" sz="1800" b="1" dirty="0"/>
              <a:t>Managers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3035" y="5271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130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1NF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800" dirty="0"/>
              <a:t>A relation is in 1NF if it has no repeating groups.</a:t>
            </a:r>
          </a:p>
          <a:p>
            <a:r>
              <a:rPr lang="en-IE" sz="2800" dirty="0"/>
              <a:t>To convert an unnormalised relation to 1NF, either:</a:t>
            </a:r>
          </a:p>
          <a:p>
            <a:pPr lvl="1"/>
            <a:r>
              <a:rPr lang="en-IE" sz="2400" dirty="0"/>
              <a:t>Flatten the table and extend the primary key or</a:t>
            </a:r>
          </a:p>
          <a:p>
            <a:pPr lvl="1"/>
            <a:r>
              <a:rPr lang="en-IE" sz="2400" dirty="0"/>
              <a:t>Decompose the relation into smaller relation: one for the repeating groups and one for the non-repeating groups.</a:t>
            </a:r>
          </a:p>
          <a:p>
            <a:pPr lvl="2"/>
            <a:r>
              <a:rPr lang="en-IE" sz="2000" dirty="0"/>
              <a:t>Remember to put the primary key from the original relation into both new relations.</a:t>
            </a:r>
          </a:p>
          <a:p>
            <a:r>
              <a:rPr lang="en-IE" sz="2800" dirty="0"/>
              <a:t>Decomposition often gives the best results:</a:t>
            </a:r>
          </a:p>
          <a:p>
            <a:pPr lvl="1"/>
            <a:r>
              <a:rPr lang="en-IE" sz="2400" dirty="0"/>
              <a:t>R( </a:t>
            </a:r>
            <a:r>
              <a:rPr lang="en-IE" sz="2400" u="sng" dirty="0"/>
              <a:t>a</a:t>
            </a:r>
            <a:r>
              <a:rPr lang="en-IE" sz="2400" dirty="0"/>
              <a:t>, b, (</a:t>
            </a:r>
            <a:r>
              <a:rPr lang="en-IE" sz="2400" u="sng" dirty="0"/>
              <a:t>c</a:t>
            </a:r>
            <a:r>
              <a:rPr lang="en-IE" sz="2400" dirty="0"/>
              <a:t>, d)) becomes:</a:t>
            </a:r>
          </a:p>
          <a:p>
            <a:pPr lvl="2"/>
            <a:r>
              <a:rPr lang="en-IE" sz="2000" dirty="0"/>
              <a:t>R(</a:t>
            </a:r>
            <a:r>
              <a:rPr lang="en-IE" sz="2000" u="sng" dirty="0"/>
              <a:t>a</a:t>
            </a:r>
            <a:r>
              <a:rPr lang="en-IE" sz="2000" dirty="0"/>
              <a:t>, b)</a:t>
            </a:r>
          </a:p>
          <a:p>
            <a:pPr lvl="2"/>
            <a:r>
              <a:rPr lang="en-IE" sz="2000" dirty="0"/>
              <a:t>R1(</a:t>
            </a:r>
            <a:r>
              <a:rPr lang="en-IE" sz="2000" u="sng" dirty="0"/>
              <a:t>a</a:t>
            </a:r>
            <a:r>
              <a:rPr lang="en-IE" sz="2000" dirty="0"/>
              <a:t>, </a:t>
            </a:r>
            <a:r>
              <a:rPr lang="en-IE" sz="2000" u="sng" dirty="0"/>
              <a:t>c</a:t>
            </a:r>
            <a:r>
              <a:rPr lang="en-IE" sz="2000" dirty="0"/>
              <a:t>, d)</a:t>
            </a:r>
          </a:p>
        </p:txBody>
      </p:sp>
    </p:spTree>
    <p:extLst>
      <p:ext uri="{BB962C8B-B14F-4D97-AF65-F5344CB8AC3E}">
        <p14:creationId xmlns:p14="http://schemas.microsoft.com/office/powerpoint/2010/main" val="681386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relation is in 2NF if it contains no repeating groups (1NF) and no partial key functional dependencies.</a:t>
            </a:r>
          </a:p>
          <a:p>
            <a:pPr lvl="1"/>
            <a:r>
              <a:rPr lang="en-IE" dirty="0"/>
              <a:t>Rule: A relation in 1NF with a single key attribute must be in  2NF.</a:t>
            </a:r>
          </a:p>
          <a:p>
            <a:r>
              <a:rPr lang="en-IE" dirty="0"/>
              <a:t>To convert a relation with partial key functional dependencies to 2NF, create a new set of relations:</a:t>
            </a:r>
          </a:p>
          <a:p>
            <a:pPr lvl="1"/>
            <a:r>
              <a:rPr lang="en-IE" dirty="0"/>
              <a:t>One relation for the attributes that are fully dependent on the key.</a:t>
            </a:r>
          </a:p>
          <a:p>
            <a:pPr lvl="1"/>
            <a:r>
              <a:rPr lang="en-IE" dirty="0"/>
              <a:t>One relation for each part of the key that has partially dependent attributes.</a:t>
            </a:r>
          </a:p>
          <a:p>
            <a:pPr lvl="1"/>
            <a:endParaRPr lang="en-IE" dirty="0"/>
          </a:p>
          <a:p>
            <a:r>
              <a:rPr lang="en-IE" dirty="0"/>
              <a:t>R(</a:t>
            </a:r>
            <a:r>
              <a:rPr lang="en-IE" u="sng" dirty="0"/>
              <a:t>a</a:t>
            </a:r>
            <a:r>
              <a:rPr lang="en-IE" dirty="0"/>
              <a:t>, </a:t>
            </a:r>
            <a:r>
              <a:rPr lang="en-IE" u="sng" dirty="0"/>
              <a:t>b</a:t>
            </a:r>
            <a:r>
              <a:rPr lang="en-IE" dirty="0"/>
              <a:t>, c, d) and </a:t>
            </a:r>
            <a:r>
              <a:rPr lang="en-IE" dirty="0" err="1"/>
              <a:t>a</a:t>
            </a:r>
            <a:r>
              <a:rPr lang="en-IE" dirty="0" err="1">
                <a:sym typeface="Wingdings"/>
              </a:rPr>
              <a:t>c</a:t>
            </a:r>
            <a:r>
              <a:rPr lang="en-IE" dirty="0">
                <a:sym typeface="Wingdings"/>
              </a:rPr>
              <a:t> becomes:</a:t>
            </a:r>
          </a:p>
          <a:p>
            <a:pPr lvl="1"/>
            <a:r>
              <a:rPr lang="en-IE" dirty="0">
                <a:sym typeface="Wingdings"/>
              </a:rPr>
              <a:t>R(</a:t>
            </a:r>
            <a:r>
              <a:rPr lang="en-IE" u="sng" dirty="0">
                <a:sym typeface="Wingdings"/>
              </a:rPr>
              <a:t>a</a:t>
            </a:r>
            <a:r>
              <a:rPr lang="en-IE" dirty="0">
                <a:sym typeface="Wingdings"/>
              </a:rPr>
              <a:t>, </a:t>
            </a:r>
            <a:r>
              <a:rPr lang="en-IE" u="sng" dirty="0">
                <a:sym typeface="Wingdings"/>
              </a:rPr>
              <a:t>b</a:t>
            </a:r>
            <a:r>
              <a:rPr lang="en-IE" dirty="0">
                <a:sym typeface="Wingdings"/>
              </a:rPr>
              <a:t>, d)</a:t>
            </a:r>
          </a:p>
          <a:p>
            <a:pPr lvl="1"/>
            <a:r>
              <a:rPr lang="en-IE" dirty="0">
                <a:sym typeface="Wingdings"/>
              </a:rPr>
              <a:t>R1(</a:t>
            </a:r>
            <a:r>
              <a:rPr lang="en-IE" u="sng" dirty="0">
                <a:sym typeface="Wingdings"/>
              </a:rPr>
              <a:t>a</a:t>
            </a:r>
            <a:r>
              <a:rPr lang="en-IE" dirty="0">
                <a:sym typeface="Wingdings"/>
              </a:rPr>
              <a:t>, c)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6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relation is in 3NF if it contains no repeating groups (1NF), no partial key functional dependencies (2NF), and no transitive functional dependencies.</a:t>
            </a:r>
          </a:p>
          <a:p>
            <a:r>
              <a:rPr lang="en-IE" dirty="0"/>
              <a:t>To convert a relation with transitive functional dependencies to 3NF, remove the attributes involved in the transitive dependency and put them in a new relation.</a:t>
            </a:r>
          </a:p>
          <a:p>
            <a:pPr lvl="1"/>
            <a:r>
              <a:rPr lang="en-IE" dirty="0"/>
              <a:t>Rule: a relation in 2NF with only one non-key attribute must be in 3NF.</a:t>
            </a:r>
          </a:p>
          <a:p>
            <a:r>
              <a:rPr lang="en-IE" dirty="0"/>
              <a:t>In a normalised relation, a non-key field must provide data about “the key, the whole key and nothing but the key”.</a:t>
            </a:r>
          </a:p>
        </p:txBody>
      </p:sp>
    </p:spTree>
    <p:extLst>
      <p:ext uri="{BB962C8B-B14F-4D97-AF65-F5344CB8AC3E}">
        <p14:creationId xmlns:p14="http://schemas.microsoft.com/office/powerpoint/2010/main" val="2550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of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If redundancy exists then this can cause problems during normal database operations:</a:t>
            </a:r>
          </a:p>
          <a:p>
            <a:pPr lvl="1"/>
            <a:r>
              <a:rPr lang="en-IE" sz="2800" dirty="0"/>
              <a:t>When data is inserted into the database, the data must be duplicated wherever redundant versions of that data exists.</a:t>
            </a:r>
          </a:p>
          <a:p>
            <a:pPr lvl="1"/>
            <a:r>
              <a:rPr lang="en-IE" sz="2800" dirty="0"/>
              <a:t>When data is updated, all redundant data must be updated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51562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Relations in 3NF are sufficient for most practical database design problems. However, 3NF does not guarantee that all anomalies have been removed.</a:t>
            </a:r>
          </a:p>
          <a:p>
            <a:endParaRPr lang="en-IE" dirty="0"/>
          </a:p>
          <a:p>
            <a:r>
              <a:rPr lang="en-IE" dirty="0"/>
              <a:t>R(</a:t>
            </a:r>
            <a:r>
              <a:rPr lang="en-IE" u="sng" dirty="0"/>
              <a:t>a</a:t>
            </a:r>
            <a:r>
              <a:rPr lang="en-IE" dirty="0"/>
              <a:t>, b, c, d) and c </a:t>
            </a:r>
            <a:r>
              <a:rPr lang="en-IE" dirty="0">
                <a:sym typeface="Wingdings"/>
              </a:rPr>
              <a:t> d becomes</a:t>
            </a:r>
          </a:p>
          <a:p>
            <a:pPr lvl="1"/>
            <a:r>
              <a:rPr lang="en-IE" dirty="0">
                <a:sym typeface="Wingdings"/>
              </a:rPr>
              <a:t>R(</a:t>
            </a:r>
            <a:r>
              <a:rPr lang="en-IE" u="sng" dirty="0">
                <a:sym typeface="Wingdings"/>
              </a:rPr>
              <a:t>a</a:t>
            </a:r>
            <a:r>
              <a:rPr lang="en-IE" dirty="0">
                <a:sym typeface="Wingdings"/>
              </a:rPr>
              <a:t>, b, c)</a:t>
            </a:r>
          </a:p>
          <a:p>
            <a:pPr lvl="1"/>
            <a:r>
              <a:rPr lang="en-IE" dirty="0">
                <a:sym typeface="Wingdings"/>
              </a:rPr>
              <a:t>R1(</a:t>
            </a:r>
            <a:r>
              <a:rPr lang="en-IE" u="sng" dirty="0">
                <a:sym typeface="Wingdings"/>
              </a:rPr>
              <a:t>c</a:t>
            </a:r>
            <a:r>
              <a:rPr lang="en-IE" dirty="0">
                <a:sym typeface="Wingdings"/>
              </a:rPr>
              <a:t>, d)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436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Boyce-</a:t>
            </a:r>
            <a:r>
              <a:rPr lang="en-IE" dirty="0" err="1"/>
              <a:t>Codd</a:t>
            </a:r>
            <a:r>
              <a:rPr lang="en-IE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2800" dirty="0"/>
              <a:t>Boyce-</a:t>
            </a:r>
            <a:r>
              <a:rPr lang="en-IE" sz="2800" dirty="0" err="1"/>
              <a:t>Codd</a:t>
            </a:r>
            <a:r>
              <a:rPr lang="en-IE" sz="2800" dirty="0"/>
              <a:t> Normal Form (BCNF) is named after Raymond Boyce and Edgar </a:t>
            </a:r>
            <a:r>
              <a:rPr lang="en-IE" sz="2800" dirty="0" err="1"/>
              <a:t>Codd</a:t>
            </a:r>
            <a:r>
              <a:rPr lang="en-IE" sz="2800" dirty="0"/>
              <a:t> who developed it in 1974 to address types of anomaly not addressed in 3NF.</a:t>
            </a:r>
          </a:p>
          <a:p>
            <a:pPr lvl="1"/>
            <a:r>
              <a:rPr lang="en-IE" sz="2400" dirty="0"/>
              <a:t>Sometimes referred to as 3.5NF</a:t>
            </a:r>
          </a:p>
          <a:p>
            <a:r>
              <a:rPr lang="en-IE" sz="2800" dirty="0"/>
              <a:t>BCNF relies on the concept of a </a:t>
            </a:r>
            <a:r>
              <a:rPr lang="en-IE" sz="2800" b="1" dirty="0"/>
              <a:t>candidate key</a:t>
            </a:r>
            <a:r>
              <a:rPr lang="en-IE" sz="2800" dirty="0"/>
              <a:t>.</a:t>
            </a:r>
          </a:p>
          <a:p>
            <a:r>
              <a:rPr lang="en-IE" sz="2800" dirty="0"/>
              <a:t>A candidate key is an attribute (or group of attributes) that are capable of uniquely identifying any row in a relation.</a:t>
            </a:r>
          </a:p>
          <a:p>
            <a:pPr lvl="1"/>
            <a:r>
              <a:rPr lang="en-IE" sz="2400" dirty="0"/>
              <a:t>In other words, attributes that could be used as a primary key. </a:t>
            </a:r>
          </a:p>
        </p:txBody>
      </p:sp>
    </p:spTree>
    <p:extLst>
      <p:ext uri="{BB962C8B-B14F-4D97-AF65-F5344CB8AC3E}">
        <p14:creationId xmlns:p14="http://schemas.microsoft.com/office/powerpoint/2010/main" val="68549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Frequently, a relation has only one candidate key, which is used as the primary key.</a:t>
            </a:r>
          </a:p>
          <a:p>
            <a:r>
              <a:rPr lang="en-IE" dirty="0"/>
              <a:t>However, there are sometimes multiple candidate keys. When this happens, we choose one to be the primary key.</a:t>
            </a:r>
          </a:p>
          <a:p>
            <a:r>
              <a:rPr lang="en-IE" dirty="0"/>
              <a:t>For example, a relation named “Students” that contains the following attributes: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UCD_ID</a:t>
            </a:r>
          </a:p>
          <a:p>
            <a:pPr lvl="1"/>
            <a:r>
              <a:rPr lang="en-IE" dirty="0">
                <a:latin typeface="Courier" charset="0"/>
                <a:ea typeface="Courier" charset="0"/>
                <a:cs typeface="Courier" charset="0"/>
              </a:rPr>
              <a:t>BJUT_ID</a:t>
            </a:r>
          </a:p>
          <a:p>
            <a:r>
              <a:rPr lang="en-IE" dirty="0"/>
              <a:t>Both are candidate keys, as they uniquely identify a student, though we choose only one to be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94003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a relation has more than one candidate key, anomalies can result even though the relation is in 3NF.</a:t>
            </a:r>
          </a:p>
          <a:p>
            <a:r>
              <a:rPr lang="en-IE" dirty="0"/>
              <a:t>3NF does not deal with </a:t>
            </a:r>
            <a:r>
              <a:rPr lang="en-IE" b="1" dirty="0"/>
              <a:t>overlapping candidate keys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i.e. composite candidate keys with at least one attribute in common.</a:t>
            </a:r>
          </a:p>
          <a:p>
            <a:r>
              <a:rPr lang="en-IE" dirty="0"/>
              <a:t>BCNF is based on the concept of a </a:t>
            </a:r>
            <a:r>
              <a:rPr lang="en-IE" b="1" dirty="0"/>
              <a:t>determinant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A determinant is any attribute (or group of attributes) that some other attribute is fully functionally dependent on (i.e. the left side of a functional dependency).</a:t>
            </a:r>
          </a:p>
          <a:p>
            <a:r>
              <a:rPr lang="en-IE" dirty="0"/>
              <a:t>A relation is in BCNF if, and only if, every determinant is a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77391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The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Consider the following relation and dependencies:</a:t>
            </a:r>
          </a:p>
          <a:p>
            <a:pPr lvl="1"/>
            <a:r>
              <a:rPr lang="en-IE" dirty="0"/>
              <a:t>R(</a:t>
            </a:r>
            <a:r>
              <a:rPr lang="en-IE" u="sng" dirty="0"/>
              <a:t>a</a:t>
            </a:r>
            <a:r>
              <a:rPr lang="en-IE" dirty="0"/>
              <a:t>, </a:t>
            </a:r>
            <a:r>
              <a:rPr lang="en-IE" u="sng" dirty="0"/>
              <a:t>b</a:t>
            </a:r>
            <a:r>
              <a:rPr lang="en-IE" dirty="0"/>
              <a:t>, c, d)</a:t>
            </a:r>
          </a:p>
          <a:p>
            <a:pPr lvl="2"/>
            <a:r>
              <a:rPr lang="en-IE" dirty="0"/>
              <a:t>a, c </a:t>
            </a:r>
            <a:r>
              <a:rPr lang="en-IE" dirty="0">
                <a:sym typeface="Wingdings"/>
              </a:rPr>
              <a:t></a:t>
            </a:r>
            <a:r>
              <a:rPr lang="en-IE" dirty="0"/>
              <a:t> b, d</a:t>
            </a:r>
          </a:p>
          <a:p>
            <a:pPr lvl="2"/>
            <a:r>
              <a:rPr lang="en-IE" dirty="0"/>
              <a:t>a, d </a:t>
            </a:r>
            <a:r>
              <a:rPr lang="en-IE" dirty="0">
                <a:sym typeface="Wingdings"/>
              </a:rPr>
              <a:t> b</a:t>
            </a:r>
          </a:p>
          <a:p>
            <a:r>
              <a:rPr lang="en-IE" dirty="0">
                <a:sym typeface="Wingdings"/>
              </a:rPr>
              <a:t>To be in BCNF, all determinants must be candidate keys. Let’s look at each in turn.</a:t>
            </a:r>
          </a:p>
          <a:p>
            <a:r>
              <a:rPr lang="en-IE" dirty="0">
                <a:sym typeface="Wingdings"/>
              </a:rPr>
              <a:t>a, c  b, d</a:t>
            </a:r>
          </a:p>
          <a:p>
            <a:pPr lvl="1"/>
            <a:r>
              <a:rPr lang="en-IE" dirty="0">
                <a:sym typeface="Wingdings"/>
              </a:rPr>
              <a:t>”a” and “c” together can be used to determine both “b” and “d”.</a:t>
            </a:r>
          </a:p>
          <a:p>
            <a:pPr lvl="1"/>
            <a:r>
              <a:rPr lang="en-IE" dirty="0">
                <a:sym typeface="Wingdings"/>
              </a:rPr>
              <a:t>Therefore “a, c” is a candidate key for this relation.</a:t>
            </a:r>
          </a:p>
          <a:p>
            <a:r>
              <a:rPr lang="en-IE" dirty="0">
                <a:sym typeface="Wingdings"/>
              </a:rPr>
              <a:t>a, d  b</a:t>
            </a:r>
          </a:p>
          <a:p>
            <a:pPr lvl="1"/>
            <a:r>
              <a:rPr lang="en-IE" dirty="0">
                <a:sym typeface="Wingdings"/>
              </a:rPr>
              <a:t>This suggests that “a, d” could be the primary key. But this would not determine “c”, so it can’t be a candidate key. Therefore R is not in BCNF.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180164" y="2145323"/>
            <a:ext cx="560922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a, c is the </a:t>
            </a:r>
            <a:r>
              <a:rPr lang="en-IE" b="1" dirty="0"/>
              <a:t>determinant</a:t>
            </a:r>
            <a:r>
              <a:rPr lang="en-IE" dirty="0"/>
              <a:t> of this functional dependency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0164" y="2590855"/>
            <a:ext cx="56220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a, d is the </a:t>
            </a:r>
            <a:r>
              <a:rPr lang="en-IE" b="1" dirty="0"/>
              <a:t>determinant</a:t>
            </a:r>
            <a:r>
              <a:rPr lang="en-IE" dirty="0"/>
              <a:t> of this functional dependency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97015" y="2329989"/>
            <a:ext cx="683149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286000" y="2775521"/>
            <a:ext cx="894164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7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Hospital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8568"/>
            <a:ext cx="8229600" cy="2098431"/>
          </a:xfrm>
        </p:spPr>
        <p:txBody>
          <a:bodyPr>
            <a:normAutofit lnSpcReduction="10000"/>
          </a:bodyPr>
          <a:lstStyle/>
          <a:p>
            <a:r>
              <a:rPr lang="en-IE" b="1" dirty="0"/>
              <a:t>Extra information:</a:t>
            </a:r>
          </a:p>
          <a:p>
            <a:pPr lvl="1"/>
            <a:r>
              <a:rPr lang="en-IE" dirty="0"/>
              <a:t>Every patient has a unique patient number.</a:t>
            </a:r>
          </a:p>
          <a:p>
            <a:pPr lvl="1"/>
            <a:r>
              <a:rPr lang="en-IE" dirty="0"/>
              <a:t>Patients with names beginning with a letter before ‘P’ get morning appointments.</a:t>
            </a:r>
          </a:p>
          <a:p>
            <a:pPr lvl="1"/>
            <a:r>
              <a:rPr lang="en-IE" dirty="0"/>
              <a:t>The Appointment slots start at 0 for the first appointment of the morning or afternoon, 1 for the second and so on.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116013" y="2060575"/>
          <a:ext cx="7058025" cy="2088945"/>
        </p:xfrm>
        <a:graphic>
          <a:graphicData uri="http://schemas.openxmlformats.org/drawingml/2006/table">
            <a:tbl>
              <a:tblPr/>
              <a:tblGrid>
                <a:gridCol w="150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PatNo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PatName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AppSlot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Time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Doctor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Eamonn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09:00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Octopus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Eoin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09:00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Evil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Arnold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10:00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Octopus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Stephen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13:00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Evil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Patricia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14:00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Octopus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364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Hospital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Appointments(</a:t>
            </a:r>
            <a:r>
              <a:rPr lang="en-IE" dirty="0" err="1"/>
              <a:t>PatNo</a:t>
            </a:r>
            <a:r>
              <a:rPr lang="en-IE" dirty="0"/>
              <a:t>, </a:t>
            </a:r>
            <a:r>
              <a:rPr lang="en-IE" dirty="0" err="1"/>
              <a:t>PatName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, Time, Doctor)</a:t>
            </a:r>
          </a:p>
          <a:p>
            <a:r>
              <a:rPr lang="en-IE" dirty="0"/>
              <a:t>We are given some functional dependencies (mostly based on the extra information):</a:t>
            </a:r>
          </a:p>
          <a:p>
            <a:pPr lvl="1"/>
            <a:r>
              <a:rPr lang="en-IE" dirty="0" err="1"/>
              <a:t>PatNo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 </a:t>
            </a:r>
            <a:r>
              <a:rPr lang="en-IE" dirty="0" err="1">
                <a:sym typeface="Wingdings"/>
              </a:rPr>
              <a:t>PatName</a:t>
            </a:r>
            <a:endParaRPr lang="en-IE" dirty="0">
              <a:sym typeface="Wingdings"/>
            </a:endParaRPr>
          </a:p>
          <a:p>
            <a:pPr lvl="1"/>
            <a:r>
              <a:rPr lang="en-IE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  Time, Doctor</a:t>
            </a:r>
          </a:p>
          <a:p>
            <a:pPr lvl="1"/>
            <a:r>
              <a:rPr lang="en-IE" dirty="0">
                <a:sym typeface="Wingdings"/>
              </a:rPr>
              <a:t>Time  </a:t>
            </a:r>
            <a:r>
              <a:rPr lang="en-IE" dirty="0" err="1">
                <a:sym typeface="Wingdings"/>
              </a:rPr>
              <a:t>AppSlot</a:t>
            </a:r>
            <a:endParaRPr lang="en-IE" dirty="0">
              <a:sym typeface="Wingdings"/>
            </a:endParaRPr>
          </a:p>
          <a:p>
            <a:r>
              <a:rPr lang="en-IE" dirty="0">
                <a:sym typeface="Wingdings"/>
              </a:rPr>
              <a:t>We have two options for selecting a primary key:</a:t>
            </a:r>
          </a:p>
          <a:p>
            <a:pPr lvl="1"/>
            <a:r>
              <a:rPr lang="en-IE" dirty="0">
                <a:sym typeface="Wingdings"/>
              </a:rPr>
              <a:t>Appointments(</a:t>
            </a:r>
            <a:r>
              <a:rPr lang="en-IE" u="sng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PatName</a:t>
            </a:r>
            <a:r>
              <a:rPr lang="en-IE" dirty="0">
                <a:sym typeface="Wingdings"/>
              </a:rPr>
              <a:t>, </a:t>
            </a:r>
            <a:r>
              <a:rPr lang="en-IE" u="sng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, Time, Doctor): example A</a:t>
            </a:r>
          </a:p>
          <a:p>
            <a:pPr lvl="1"/>
            <a:r>
              <a:rPr lang="en-IE" dirty="0">
                <a:sym typeface="Wingdings"/>
              </a:rPr>
              <a:t>Appointments(</a:t>
            </a:r>
            <a:r>
              <a:rPr lang="en-IE" u="sng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PatName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, </a:t>
            </a:r>
            <a:r>
              <a:rPr lang="en-IE" u="sng" dirty="0">
                <a:sym typeface="Wingdings"/>
              </a:rPr>
              <a:t>Time</a:t>
            </a:r>
            <a:r>
              <a:rPr lang="en-IE" dirty="0">
                <a:sym typeface="Wingdings"/>
              </a:rPr>
              <a:t>, Doctor): example B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3542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Example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</a:p>
          <a:p>
            <a:r>
              <a:rPr lang="en-IE" sz="2800" dirty="0"/>
              <a:t>No repeating groups, so in 1NF.</a:t>
            </a:r>
          </a:p>
          <a:p>
            <a:r>
              <a:rPr lang="en-IE" sz="2800" dirty="0"/>
              <a:t>2NF – eliminate partial key dependencies:</a:t>
            </a:r>
          </a:p>
          <a:p>
            <a:pPr lvl="1"/>
            <a:r>
              <a:rPr lang="en-IE" sz="2400" dirty="0"/>
              <a:t>Appointments(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u="sng" dirty="0" err="1"/>
              <a:t>AppSlot</a:t>
            </a:r>
            <a:r>
              <a:rPr lang="en-IE" sz="2400" dirty="0"/>
              <a:t>, time, Doctor)</a:t>
            </a:r>
          </a:p>
          <a:p>
            <a:pPr lvl="1"/>
            <a:r>
              <a:rPr lang="en-IE" sz="2400" dirty="0"/>
              <a:t>Patients(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dirty="0" err="1"/>
              <a:t>PatName</a:t>
            </a:r>
            <a:r>
              <a:rPr lang="en-IE" sz="2400" dirty="0"/>
              <a:t>)</a:t>
            </a:r>
          </a:p>
          <a:p>
            <a:r>
              <a:rPr lang="en-IE" sz="2800" dirty="0"/>
              <a:t>3NF – no transient dependencies so it’s already in 3NF.</a:t>
            </a:r>
          </a:p>
          <a:p>
            <a:r>
              <a:rPr lang="en-IE" sz="2800" dirty="0"/>
              <a:t>Now try BCNF.</a:t>
            </a:r>
          </a:p>
        </p:txBody>
      </p:sp>
    </p:spTree>
    <p:extLst>
      <p:ext uri="{BB962C8B-B14F-4D97-AF65-F5344CB8AC3E}">
        <p14:creationId xmlns:p14="http://schemas.microsoft.com/office/powerpoint/2010/main" val="1627205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BCNF: Every determinant must be a candidate key.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endParaRPr lang="en-IE" dirty="0"/>
          </a:p>
          <a:p>
            <a:r>
              <a:rPr lang="en-IE" dirty="0"/>
              <a:t>For Appointments: is determinant a candidate key for each of the functional dependencies?</a:t>
            </a:r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 </a:t>
            </a:r>
            <a:r>
              <a:rPr lang="en-IE" dirty="0" err="1">
                <a:sym typeface="Wingdings"/>
              </a:rPr>
              <a:t>PatName</a:t>
            </a:r>
            <a:endParaRPr lang="en-IE" dirty="0">
              <a:sym typeface="Wingdings"/>
            </a:endParaRPr>
          </a:p>
          <a:p>
            <a:pPr lvl="1"/>
            <a:r>
              <a:rPr lang="en-IE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 is present in Appointments, but not </a:t>
            </a:r>
            <a:r>
              <a:rPr lang="en-IE" dirty="0" err="1">
                <a:sym typeface="Wingdings"/>
              </a:rPr>
              <a:t>PatName</a:t>
            </a:r>
            <a:r>
              <a:rPr lang="en-IE" dirty="0">
                <a:sym typeface="Wingdings"/>
              </a:rPr>
              <a:t>, so this is not relevant.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4879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BCNF: Every determinant must be a candidate key.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endParaRPr lang="en-IE" dirty="0"/>
          </a:p>
          <a:p>
            <a:r>
              <a:rPr lang="en-IE" dirty="0"/>
              <a:t>For Appointments: is determinant a candidate key for each of the functional dependencies?</a:t>
            </a:r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 Time, Doctor</a:t>
            </a:r>
          </a:p>
          <a:p>
            <a:pPr lvl="1"/>
            <a:r>
              <a:rPr lang="en-IE" dirty="0">
                <a:sym typeface="Wingdings"/>
              </a:rPr>
              <a:t>All of these attributes are present in Appointments, so this functional dependency is relevant. Is this a candidate key?</a:t>
            </a:r>
          </a:p>
          <a:p>
            <a:pPr lvl="1"/>
            <a:r>
              <a:rPr lang="en-IE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 </a:t>
            </a:r>
            <a:r>
              <a:rPr lang="en-IE" b="1" dirty="0">
                <a:sym typeface="Wingdings"/>
              </a:rPr>
              <a:t>is</a:t>
            </a:r>
            <a:r>
              <a:rPr lang="en-IE" dirty="0">
                <a:sym typeface="Wingdings"/>
              </a:rPr>
              <a:t> the key, so this is a candidate key: OK.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7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</a:t>
            </a:r>
            <a:r>
              <a:rPr lang="en-IE" b="1" dirty="0"/>
              <a:t>integrity constraint</a:t>
            </a:r>
            <a:r>
              <a:rPr lang="en-IE" dirty="0"/>
              <a:t> is a rule that restricts the values that may be present in the database.</a:t>
            </a:r>
          </a:p>
          <a:p>
            <a:r>
              <a:rPr lang="en-IE" b="1" dirty="0"/>
              <a:t>Entity integrity:</a:t>
            </a:r>
            <a:r>
              <a:rPr lang="en-IE" dirty="0"/>
              <a:t> the rows (or tuples) in a relation represent entities, and each one must be uniquely identified.</a:t>
            </a:r>
          </a:p>
          <a:p>
            <a:pPr lvl="1"/>
            <a:r>
              <a:rPr lang="en-IE" dirty="0"/>
              <a:t>We must have a </a:t>
            </a:r>
            <a:r>
              <a:rPr lang="en-IE" b="1" dirty="0"/>
              <a:t>primary key</a:t>
            </a:r>
            <a:r>
              <a:rPr lang="en-IE" dirty="0"/>
              <a:t> that must have a unique non-null value for every row.</a:t>
            </a:r>
          </a:p>
          <a:p>
            <a:r>
              <a:rPr lang="en-IE" b="1" dirty="0"/>
              <a:t>Referential integrity:</a:t>
            </a:r>
            <a:r>
              <a:rPr lang="en-IE" dirty="0"/>
              <a:t> Involves the foreign keys.</a:t>
            </a:r>
          </a:p>
          <a:p>
            <a:pPr lvl="1"/>
            <a:r>
              <a:rPr lang="en-IE" dirty="0"/>
              <a:t>Foreign keys tie the relations together, so it is important that the links are correct.</a:t>
            </a:r>
          </a:p>
          <a:p>
            <a:pPr lvl="1"/>
            <a:r>
              <a:rPr lang="en-IE" dirty="0"/>
              <a:t>Every foreign key must either be null, or its value must be the actual value of a key in another relation.</a:t>
            </a:r>
          </a:p>
        </p:txBody>
      </p:sp>
    </p:spTree>
    <p:extLst>
      <p:ext uri="{BB962C8B-B14F-4D97-AF65-F5344CB8AC3E}">
        <p14:creationId xmlns:p14="http://schemas.microsoft.com/office/powerpoint/2010/main" val="234283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BCNF: Every determinant must be a candidate key.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endParaRPr lang="en-IE" dirty="0"/>
          </a:p>
          <a:p>
            <a:r>
              <a:rPr lang="en-IE" dirty="0"/>
              <a:t>For Appointments: is determinant a candidate key for each of the functional dependencies?</a:t>
            </a:r>
          </a:p>
          <a:p>
            <a:endParaRPr lang="en-IE" dirty="0"/>
          </a:p>
          <a:p>
            <a:r>
              <a:rPr lang="en-IE" dirty="0"/>
              <a:t>Time </a:t>
            </a:r>
            <a:r>
              <a:rPr lang="en-IE" dirty="0">
                <a:sym typeface="Wingdings"/>
              </a:rPr>
              <a:t> </a:t>
            </a:r>
            <a:r>
              <a:rPr lang="en-IE" dirty="0" err="1">
                <a:sym typeface="Wingdings"/>
              </a:rPr>
              <a:t>AppSlot</a:t>
            </a:r>
            <a:endParaRPr lang="en-IE" dirty="0">
              <a:sym typeface="Wingdings"/>
            </a:endParaRPr>
          </a:p>
          <a:p>
            <a:pPr lvl="1"/>
            <a:r>
              <a:rPr lang="en-IE" dirty="0">
                <a:sym typeface="Wingdings"/>
              </a:rPr>
              <a:t>Time is present in Appointments and so is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, so it’s relevant.</a:t>
            </a:r>
          </a:p>
          <a:p>
            <a:pPr lvl="1"/>
            <a:r>
              <a:rPr lang="en-IE" dirty="0">
                <a:sym typeface="Wingdings"/>
              </a:rPr>
              <a:t>If this is a candidate key, then we could rewrite Appointments as:</a:t>
            </a:r>
          </a:p>
          <a:p>
            <a:pPr lvl="2"/>
            <a:r>
              <a:rPr lang="en-IE" dirty="0">
                <a:sym typeface="Wingdings"/>
              </a:rPr>
              <a:t>Appointments(</a:t>
            </a:r>
            <a:r>
              <a:rPr lang="en-IE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, </a:t>
            </a:r>
            <a:r>
              <a:rPr lang="en-IE" u="sng" dirty="0">
                <a:sym typeface="Wingdings"/>
              </a:rPr>
              <a:t>Time</a:t>
            </a:r>
            <a:r>
              <a:rPr lang="en-IE" dirty="0">
                <a:sym typeface="Wingdings"/>
              </a:rPr>
              <a:t>, Doctor).</a:t>
            </a:r>
          </a:p>
          <a:p>
            <a:pPr lvl="1"/>
            <a:r>
              <a:rPr lang="en-IE" dirty="0">
                <a:sym typeface="Wingdings"/>
              </a:rPr>
              <a:t>This won’t work, so it is not in BCNF. “Time” is not a candidate key.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9047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Rewrite to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 err="1"/>
              <a:t>AppSlot</a:t>
            </a:r>
            <a:r>
              <a:rPr lang="en-IE" sz="2800" dirty="0"/>
              <a:t>, time, Doctor)</a:t>
            </a:r>
          </a:p>
          <a:p>
            <a:r>
              <a:rPr lang="en-IE" sz="2800" dirty="0"/>
              <a:t>Patients(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pPr lvl="1"/>
            <a:endParaRPr lang="en-IE" sz="2400" dirty="0"/>
          </a:p>
          <a:p>
            <a:r>
              <a:rPr lang="en-IE" sz="2800" dirty="0"/>
              <a:t>Rewrite to BCNF:</a:t>
            </a:r>
          </a:p>
          <a:p>
            <a:pPr lvl="1"/>
            <a:r>
              <a:rPr lang="en-IE" dirty="0"/>
              <a:t>Appointments(</a:t>
            </a:r>
            <a:r>
              <a:rPr lang="en-IE" u="sng" dirty="0" err="1"/>
              <a:t>PatNo</a:t>
            </a:r>
            <a:r>
              <a:rPr lang="en-IE" dirty="0"/>
              <a:t>, </a:t>
            </a:r>
            <a:r>
              <a:rPr lang="en-IE" u="sng" dirty="0"/>
              <a:t>Time</a:t>
            </a:r>
            <a:r>
              <a:rPr lang="en-IE" dirty="0"/>
              <a:t>, Doctor)</a:t>
            </a:r>
          </a:p>
          <a:p>
            <a:pPr lvl="1"/>
            <a:r>
              <a:rPr lang="en-IE" dirty="0"/>
              <a:t>Patients(</a:t>
            </a:r>
            <a:r>
              <a:rPr lang="en-IE" u="sng" dirty="0" err="1"/>
              <a:t>PatNo</a:t>
            </a:r>
            <a:r>
              <a:rPr lang="en-IE" dirty="0"/>
              <a:t>, </a:t>
            </a:r>
            <a:r>
              <a:rPr lang="en-IE" dirty="0" err="1"/>
              <a:t>PatName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Slots(</a:t>
            </a:r>
            <a:r>
              <a:rPr lang="en-IE" u="sng" dirty="0"/>
              <a:t>Time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r>
              <a:rPr lang="en-IE" dirty="0"/>
              <a:t>“Time” is enough to work out the appointment slot of a patient.</a:t>
            </a:r>
          </a:p>
          <a:p>
            <a:r>
              <a:rPr lang="en-IE" dirty="0"/>
              <a:t>Now BCNF is satisfied, and the final relations shown are in BCNF.</a:t>
            </a:r>
          </a:p>
          <a:p>
            <a:pPr lvl="1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109273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BCNF: Example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</a:p>
          <a:p>
            <a:r>
              <a:rPr lang="en-IE" sz="2800" dirty="0"/>
              <a:t>No repeating groups, so it’s in 1NF</a:t>
            </a:r>
          </a:p>
          <a:p>
            <a:r>
              <a:rPr lang="en-IE" sz="2800" dirty="0"/>
              <a:t>2NF – eliminate partial key dependencies:</a:t>
            </a:r>
          </a:p>
          <a:p>
            <a:pPr lvl="1"/>
            <a:r>
              <a:rPr lang="en-IE" sz="2400" dirty="0"/>
              <a:t>Appointments(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u="sng" dirty="0"/>
              <a:t>Time</a:t>
            </a:r>
            <a:r>
              <a:rPr lang="en-IE" sz="2400" dirty="0"/>
              <a:t>, Doctor)</a:t>
            </a:r>
          </a:p>
          <a:p>
            <a:pPr lvl="1"/>
            <a:r>
              <a:rPr lang="en-IE" sz="2400" dirty="0"/>
              <a:t>Patient(</a:t>
            </a:r>
            <a:r>
              <a:rPr lang="en-IE" sz="2400" u="sng" dirty="0" err="1"/>
              <a:t>PatNo</a:t>
            </a:r>
            <a:r>
              <a:rPr lang="en-IE" sz="2400" dirty="0"/>
              <a:t>, </a:t>
            </a:r>
            <a:r>
              <a:rPr lang="en-IE" sz="2400" dirty="0" err="1"/>
              <a:t>PatName</a:t>
            </a:r>
            <a:r>
              <a:rPr lang="en-IE" sz="2400" dirty="0"/>
              <a:t>)</a:t>
            </a:r>
          </a:p>
          <a:p>
            <a:pPr lvl="1"/>
            <a:r>
              <a:rPr lang="en-IE" sz="2400" dirty="0"/>
              <a:t>Slots(</a:t>
            </a:r>
            <a:r>
              <a:rPr lang="en-IE" sz="2400" u="sng" dirty="0"/>
              <a:t>Time</a:t>
            </a:r>
            <a:r>
              <a:rPr lang="en-IE" sz="2400" dirty="0"/>
              <a:t>, </a:t>
            </a:r>
            <a:r>
              <a:rPr lang="en-IE" sz="2400" dirty="0" err="1"/>
              <a:t>AppSlot</a:t>
            </a:r>
            <a:r>
              <a:rPr lang="en-IE" sz="2400" dirty="0"/>
              <a:t>)</a:t>
            </a:r>
          </a:p>
          <a:p>
            <a:r>
              <a:rPr lang="en-IE" sz="2800" dirty="0"/>
              <a:t>3NF – no transient dependencies, so it’s in 3NF</a:t>
            </a:r>
          </a:p>
          <a:p>
            <a:r>
              <a:rPr lang="en-IE" sz="2800" dirty="0"/>
              <a:t>Now try BCNF.</a:t>
            </a:r>
          </a:p>
        </p:txBody>
      </p:sp>
    </p:spTree>
    <p:extLst>
      <p:ext uri="{BB962C8B-B14F-4D97-AF65-F5344CB8AC3E}">
        <p14:creationId xmlns:p14="http://schemas.microsoft.com/office/powerpoint/2010/main" val="588798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</a:p>
          <a:p>
            <a:r>
              <a:rPr lang="en-IE" sz="2800" dirty="0"/>
              <a:t>Patient(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r>
              <a:rPr lang="en-IE" sz="2800" dirty="0"/>
              <a:t>Slots(</a:t>
            </a:r>
            <a:r>
              <a:rPr lang="en-IE" sz="2800" u="sng" dirty="0"/>
              <a:t>Time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)</a:t>
            </a:r>
          </a:p>
          <a:p>
            <a:endParaRPr lang="en-IE" sz="2800" dirty="0"/>
          </a:p>
          <a:p>
            <a:r>
              <a:rPr lang="en-IE" sz="2800" dirty="0"/>
              <a:t>For Appointments: is determinant a candidate key for each of the functional dependencies?</a:t>
            </a:r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 </a:t>
            </a:r>
            <a:r>
              <a:rPr lang="en-IE" dirty="0" err="1">
                <a:sym typeface="Wingdings"/>
              </a:rPr>
              <a:t>PatName</a:t>
            </a:r>
            <a:endParaRPr lang="en-IE" dirty="0">
              <a:sym typeface="Wingdings"/>
            </a:endParaRPr>
          </a:p>
          <a:p>
            <a:pPr lvl="1"/>
            <a:r>
              <a:rPr lang="en-IE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 is present in Appointments, but no </a:t>
            </a:r>
            <a:r>
              <a:rPr lang="en-IE" dirty="0" err="1">
                <a:sym typeface="Wingdings"/>
              </a:rPr>
              <a:t>PatName</a:t>
            </a:r>
            <a:r>
              <a:rPr lang="en-IE" dirty="0">
                <a:sym typeface="Wingdings"/>
              </a:rPr>
              <a:t>, so it’s not relevant.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6495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</a:p>
          <a:p>
            <a:r>
              <a:rPr lang="en-IE" sz="2800" dirty="0"/>
              <a:t>Patient(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r>
              <a:rPr lang="en-IE" sz="2800" dirty="0"/>
              <a:t>Slots(</a:t>
            </a:r>
            <a:r>
              <a:rPr lang="en-IE" sz="2800" u="sng" dirty="0"/>
              <a:t>Time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)</a:t>
            </a:r>
          </a:p>
          <a:p>
            <a:endParaRPr lang="en-IE" sz="2800" dirty="0"/>
          </a:p>
          <a:p>
            <a:r>
              <a:rPr lang="en-IE" sz="2800" dirty="0"/>
              <a:t>For Appointments: is determinant a candidate key for each of the functional dependencies?</a:t>
            </a:r>
          </a:p>
          <a:p>
            <a:endParaRPr lang="en-IE" dirty="0"/>
          </a:p>
          <a:p>
            <a:r>
              <a:rPr lang="en-IE" dirty="0" err="1"/>
              <a:t>PatNo</a:t>
            </a:r>
            <a:r>
              <a:rPr lang="en-IE" dirty="0"/>
              <a:t>, </a:t>
            </a:r>
            <a:r>
              <a:rPr lang="en-IE" dirty="0" err="1"/>
              <a:t>AppSlot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 Time, Doctor</a:t>
            </a:r>
          </a:p>
          <a:p>
            <a:pPr lvl="1"/>
            <a:r>
              <a:rPr lang="en-IE" dirty="0" err="1">
                <a:sym typeface="Wingdings"/>
              </a:rPr>
              <a:t>PatNo</a:t>
            </a:r>
            <a:r>
              <a:rPr lang="en-IE" dirty="0">
                <a:sym typeface="Wingdings"/>
              </a:rPr>
              <a:t> and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 are not both present in Appointments, so this is not relevant.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566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BCNF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17123"/>
          </a:xfrm>
        </p:spPr>
        <p:txBody>
          <a:bodyPr>
            <a:normAutofit/>
          </a:bodyPr>
          <a:lstStyle/>
          <a:p>
            <a:r>
              <a:rPr lang="en-IE" sz="2800" dirty="0"/>
              <a:t>Appointments(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u="sng" dirty="0"/>
              <a:t>Time</a:t>
            </a:r>
            <a:r>
              <a:rPr lang="en-IE" sz="2800" dirty="0"/>
              <a:t>, Doctor)</a:t>
            </a:r>
          </a:p>
          <a:p>
            <a:r>
              <a:rPr lang="en-IE" sz="2800" dirty="0"/>
              <a:t>Patient(</a:t>
            </a:r>
            <a:r>
              <a:rPr lang="en-IE" sz="2800" u="sng" dirty="0" err="1"/>
              <a:t>PatNo</a:t>
            </a:r>
            <a:r>
              <a:rPr lang="en-IE" sz="2800" dirty="0"/>
              <a:t>, </a:t>
            </a:r>
            <a:r>
              <a:rPr lang="en-IE" sz="2800" dirty="0" err="1"/>
              <a:t>PatName</a:t>
            </a:r>
            <a:r>
              <a:rPr lang="en-IE" sz="2800" dirty="0"/>
              <a:t>)</a:t>
            </a:r>
          </a:p>
          <a:p>
            <a:r>
              <a:rPr lang="en-IE" sz="2800" dirty="0"/>
              <a:t>Slots(</a:t>
            </a:r>
            <a:r>
              <a:rPr lang="en-IE" sz="2800" u="sng" dirty="0"/>
              <a:t>Time</a:t>
            </a:r>
            <a:r>
              <a:rPr lang="en-IE" sz="2800" dirty="0"/>
              <a:t>, </a:t>
            </a:r>
            <a:r>
              <a:rPr lang="en-IE" sz="2800" dirty="0" err="1"/>
              <a:t>AppSlot</a:t>
            </a:r>
            <a:r>
              <a:rPr lang="en-IE" sz="2800" dirty="0"/>
              <a:t>)</a:t>
            </a:r>
          </a:p>
          <a:p>
            <a:endParaRPr lang="en-IE" sz="2800" dirty="0"/>
          </a:p>
          <a:p>
            <a:r>
              <a:rPr lang="en-IE" sz="2800" dirty="0"/>
              <a:t>For Appointments: is determinant a candidate key for each of the functional dependencies?</a:t>
            </a:r>
          </a:p>
          <a:p>
            <a:endParaRPr lang="en-IE" dirty="0"/>
          </a:p>
          <a:p>
            <a:r>
              <a:rPr lang="en-IE" dirty="0"/>
              <a:t>Time </a:t>
            </a:r>
            <a:r>
              <a:rPr lang="en-IE" dirty="0">
                <a:sym typeface="Wingdings"/>
              </a:rPr>
              <a:t></a:t>
            </a:r>
            <a:r>
              <a:rPr lang="en-IE" dirty="0" err="1">
                <a:sym typeface="Wingdings"/>
              </a:rPr>
              <a:t>AppSlot</a:t>
            </a:r>
            <a:endParaRPr lang="en-IE" dirty="0">
              <a:sym typeface="Wingdings"/>
            </a:endParaRPr>
          </a:p>
          <a:p>
            <a:pPr lvl="1"/>
            <a:r>
              <a:rPr lang="en-IE" dirty="0">
                <a:sym typeface="Wingdings"/>
              </a:rPr>
              <a:t>Time is present in Appointments, but not </a:t>
            </a:r>
            <a:r>
              <a:rPr lang="en-IE" dirty="0" err="1">
                <a:sym typeface="Wingdings"/>
              </a:rPr>
              <a:t>AppSlot</a:t>
            </a:r>
            <a:r>
              <a:rPr lang="en-IE" dirty="0">
                <a:sym typeface="Wingdings"/>
              </a:rPr>
              <a:t>, so this is not relevant.</a:t>
            </a:r>
          </a:p>
          <a:p>
            <a:r>
              <a:rPr lang="en-IE" dirty="0">
                <a:sym typeface="Wingdings"/>
              </a:rPr>
              <a:t>Relations are in BCNF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7021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This example demonstrates three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BCNF is stronger than 3NF: relations in 3NF are not necessarily in BCNF.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BCNF is needed in certain situations to get a full understanding of the data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There are several routes to take to arrive at the same set of relations in BCNF.</a:t>
            </a:r>
          </a:p>
          <a:p>
            <a:pPr lvl="1"/>
            <a:r>
              <a:rPr lang="en-IE" sz="2400" dirty="0"/>
              <a:t>Unfortunately there are no rules to guarantee the easiest route.</a:t>
            </a:r>
          </a:p>
        </p:txBody>
      </p:sp>
    </p:spTree>
    <p:extLst>
      <p:ext uri="{BB962C8B-B14F-4D97-AF65-F5344CB8AC3E}">
        <p14:creationId xmlns:p14="http://schemas.microsoft.com/office/powerpoint/2010/main" val="1662037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9584"/>
            <a:ext cx="8229600" cy="1887415"/>
          </a:xfrm>
        </p:spPr>
        <p:txBody>
          <a:bodyPr/>
          <a:lstStyle/>
          <a:p>
            <a:r>
              <a:rPr lang="en-IE" dirty="0"/>
              <a:t>No repeating groups, so it’s in 1NF</a:t>
            </a:r>
          </a:p>
          <a:p>
            <a:r>
              <a:rPr lang="en-IE" dirty="0"/>
              <a:t>No partial key dependencies, so it’s in 2NF</a:t>
            </a:r>
          </a:p>
          <a:p>
            <a:r>
              <a:rPr lang="en-IE" dirty="0"/>
              <a:t>There’s only one non-key attribute (Supervisor) so it must be in 3NF.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2370"/>
              </p:ext>
            </p:extLst>
          </p:nvPr>
        </p:nvGraphicFramePr>
        <p:xfrm>
          <a:off x="2213586" y="1880944"/>
          <a:ext cx="4705350" cy="2247900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Major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Music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Mozart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Biology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Darwin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789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Bohr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999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068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9584"/>
            <a:ext cx="8229600" cy="1887415"/>
          </a:xfrm>
        </p:spPr>
        <p:txBody>
          <a:bodyPr/>
          <a:lstStyle/>
          <a:p>
            <a:r>
              <a:rPr lang="en-IE" dirty="0"/>
              <a:t>We have the following functional dependencies:</a:t>
            </a:r>
          </a:p>
          <a:p>
            <a:pPr lvl="1"/>
            <a:r>
              <a:rPr lang="en-IE" dirty="0" err="1"/>
              <a:t>Student_No</a:t>
            </a:r>
            <a:r>
              <a:rPr lang="en-IE" dirty="0"/>
              <a:t>, Major </a:t>
            </a:r>
            <a:r>
              <a:rPr lang="en-IE" dirty="0">
                <a:sym typeface="Wingdings"/>
              </a:rPr>
              <a:t> Supervisor</a:t>
            </a:r>
          </a:p>
          <a:p>
            <a:pPr lvl="1"/>
            <a:r>
              <a:rPr lang="en-IE" dirty="0">
                <a:sym typeface="Wingdings"/>
              </a:rPr>
              <a:t>Supervisor  Major</a:t>
            </a:r>
            <a:endParaRPr lang="en-IE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2370"/>
              </p:ext>
            </p:extLst>
          </p:nvPr>
        </p:nvGraphicFramePr>
        <p:xfrm>
          <a:off x="2213586" y="1880944"/>
          <a:ext cx="4705350" cy="2247900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Major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Music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Mozart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Biology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Darwin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789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Bohr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999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3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08232"/>
            <a:ext cx="8229600" cy="216876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If the record for student 456 is deleted we lose not only information about that student, but also the fact that Darwin advises in Biology.</a:t>
            </a:r>
          </a:p>
          <a:p>
            <a:r>
              <a:rPr lang="en-IE" dirty="0"/>
              <a:t>We cannot record the fact that Watson can advise on Computing until we have a student doing a project on Computing that has Watson as an advisor.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2370"/>
              </p:ext>
            </p:extLst>
          </p:nvPr>
        </p:nvGraphicFramePr>
        <p:xfrm>
          <a:off x="2213586" y="1880944"/>
          <a:ext cx="4705350" cy="2247900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Major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Music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Mozart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Biology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Darwin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789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Bohr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999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58823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0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data in a database can be considered to be in one of a number of “</a:t>
            </a:r>
            <a:r>
              <a:rPr lang="en-IE" b="1" dirty="0"/>
              <a:t>normal forms</a:t>
            </a:r>
            <a:r>
              <a:rPr lang="en-IE" dirty="0"/>
              <a:t>”.</a:t>
            </a:r>
          </a:p>
          <a:p>
            <a:r>
              <a:rPr lang="en-IE" dirty="0"/>
              <a:t>Basically, the normal form of the data indicates how much redundancy is in the data.</a:t>
            </a:r>
          </a:p>
          <a:p>
            <a:r>
              <a:rPr lang="en-IE" dirty="0"/>
              <a:t>The normal forms have a strict ordering:</a:t>
            </a:r>
          </a:p>
          <a:p>
            <a:pPr lvl="1"/>
            <a:r>
              <a:rPr lang="en-IE" dirty="0"/>
              <a:t>1</a:t>
            </a:r>
            <a:r>
              <a:rPr lang="en-IE" baseline="30000" dirty="0"/>
              <a:t>st</a:t>
            </a:r>
            <a:r>
              <a:rPr lang="en-IE" dirty="0"/>
              <a:t> Normal Form</a:t>
            </a:r>
          </a:p>
          <a:p>
            <a:pPr lvl="1"/>
            <a:r>
              <a:rPr lang="en-IE" dirty="0"/>
              <a:t>2</a:t>
            </a:r>
            <a:r>
              <a:rPr lang="en-IE" baseline="30000" dirty="0"/>
              <a:t>nd</a:t>
            </a:r>
            <a:r>
              <a:rPr lang="en-IE" dirty="0"/>
              <a:t> Normal Form</a:t>
            </a:r>
          </a:p>
          <a:p>
            <a:pPr lvl="1"/>
            <a:r>
              <a:rPr lang="en-IE" dirty="0"/>
              <a:t>3</a:t>
            </a:r>
            <a:r>
              <a:rPr lang="en-IE" baseline="30000" dirty="0"/>
              <a:t>rd</a:t>
            </a:r>
            <a:r>
              <a:rPr lang="en-IE" dirty="0"/>
              <a:t> Normal Form</a:t>
            </a:r>
          </a:p>
          <a:p>
            <a:pPr lvl="1"/>
            <a:r>
              <a:rPr lang="en-IE" dirty="0"/>
              <a:t>Boyce-</a:t>
            </a:r>
            <a:r>
              <a:rPr lang="en-IE" dirty="0" err="1"/>
              <a:t>Codd</a:t>
            </a:r>
            <a:r>
              <a:rPr lang="en-IE" dirty="0"/>
              <a:t> Normal Form (BCNF)</a:t>
            </a:r>
          </a:p>
          <a:p>
            <a:pPr lvl="1"/>
            <a:r>
              <a:rPr lang="en-IE" dirty="0"/>
              <a:t>4</a:t>
            </a:r>
            <a:r>
              <a:rPr lang="en-IE" baseline="30000" dirty="0"/>
              <a:t>th</a:t>
            </a:r>
            <a:r>
              <a:rPr lang="en-IE" dirty="0"/>
              <a:t> Normal Form</a:t>
            </a:r>
          </a:p>
          <a:p>
            <a:pPr lvl="1"/>
            <a:r>
              <a:rPr lang="en-IE" dirty="0"/>
              <a:t>5</a:t>
            </a:r>
            <a:r>
              <a:rPr lang="en-IE" baseline="30000" dirty="0"/>
              <a:t>th</a:t>
            </a:r>
            <a:r>
              <a:rPr lang="en-IE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356886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What problem does BCNF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30923"/>
          </a:xfrm>
        </p:spPr>
        <p:txBody>
          <a:bodyPr/>
          <a:lstStyle/>
          <a:p>
            <a:r>
              <a:rPr lang="en-IE" dirty="0"/>
              <a:t>In BCNF we have </a:t>
            </a:r>
            <a:r>
              <a:rPr lang="en-IE"/>
              <a:t>two tables, and these problems are eliminated:</a:t>
            </a:r>
          </a:p>
          <a:p>
            <a:endParaRPr lang="en-IE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93881"/>
              </p:ext>
            </p:extLst>
          </p:nvPr>
        </p:nvGraphicFramePr>
        <p:xfrm>
          <a:off x="4572000" y="3663163"/>
          <a:ext cx="4255353" cy="2117748"/>
        </p:xfrm>
        <a:graphic>
          <a:graphicData uri="http://schemas.openxmlformats.org/drawingml/2006/table">
            <a:tbl>
              <a:tblPr/>
              <a:tblGrid>
                <a:gridCol w="211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Major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Mozart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Music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Darwin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Biology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Bohr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Physics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37157"/>
              </p:ext>
            </p:extLst>
          </p:nvPr>
        </p:nvGraphicFramePr>
        <p:xfrm>
          <a:off x="457200" y="3284538"/>
          <a:ext cx="3710354" cy="2496373"/>
        </p:xfrm>
        <a:graphic>
          <a:graphicData uri="http://schemas.openxmlformats.org/drawingml/2006/table">
            <a:tbl>
              <a:tblPr/>
              <a:tblGrid>
                <a:gridCol w="178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3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Student_No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Supervisor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Mozart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Darwin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789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Bohr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999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112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Einstein</a:t>
                      </a:r>
                    </a:p>
                  </a:txBody>
                  <a:tcPr marL="90000" marR="90000" marT="60552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48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A relation is in 1NF if, and only if, it contains no repeating groups.</a:t>
            </a:r>
          </a:p>
          <a:p>
            <a:r>
              <a:rPr lang="en-IE" sz="2800" dirty="0"/>
              <a:t>A relation is in 2NF if, and only if, it is in 1NF and every non-key attribute is fully functionally dependent on the whole key.</a:t>
            </a:r>
          </a:p>
          <a:p>
            <a:r>
              <a:rPr lang="en-IE" sz="2800" dirty="0"/>
              <a:t>A relation is in 3NF if, and only if, it is in 2NF and has no transitive functional dependencies.</a:t>
            </a:r>
          </a:p>
          <a:p>
            <a:r>
              <a:rPr lang="en-IE" sz="2800" dirty="0"/>
              <a:t>A relation is in BCNF if, and only if, it is in 3NF and every determinant is a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15529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Sometimes the starting point for understanding the data requirements is given using </a:t>
            </a:r>
            <a:r>
              <a:rPr lang="en-IE" b="1" dirty="0"/>
              <a:t>functional dependencies</a:t>
            </a:r>
            <a:r>
              <a:rPr lang="en-IE" dirty="0"/>
              <a:t>.</a:t>
            </a:r>
          </a:p>
          <a:p>
            <a:r>
              <a:rPr lang="en-IE" dirty="0"/>
              <a:t>A function dependency is shown by two lists of attributes separated by an arrow.</a:t>
            </a:r>
          </a:p>
          <a:p>
            <a:pPr lvl="1"/>
            <a:r>
              <a:rPr lang="en-IE" dirty="0"/>
              <a:t>If we know the values for the left-side attributes, we can find the values for the right.</a:t>
            </a:r>
          </a:p>
          <a:p>
            <a:r>
              <a:rPr lang="en-IE" b="1" dirty="0"/>
              <a:t>Example</a:t>
            </a:r>
            <a:r>
              <a:rPr lang="en-IE" dirty="0"/>
              <a:t>, a relation: student(</a:t>
            </a:r>
            <a:r>
              <a:rPr lang="en-IE" dirty="0" err="1"/>
              <a:t>s_number</a:t>
            </a:r>
            <a:r>
              <a:rPr lang="en-IE" dirty="0"/>
              <a:t>,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r>
              <a:rPr lang="en-IE" dirty="0"/>
              <a:t>, </a:t>
            </a:r>
            <a:r>
              <a:rPr lang="en-IE" dirty="0" err="1"/>
              <a:t>advisor_number</a:t>
            </a:r>
            <a:r>
              <a:rPr lang="en-IE" dirty="0"/>
              <a:t>, </a:t>
            </a:r>
            <a:r>
              <a:rPr lang="en-IE" dirty="0" err="1"/>
              <a:t>advisor_name</a:t>
            </a:r>
            <a:r>
              <a:rPr lang="en-IE" dirty="0"/>
              <a:t>)</a:t>
            </a:r>
          </a:p>
          <a:p>
            <a:pPr lvl="1"/>
            <a:r>
              <a:rPr lang="en-IE" dirty="0" err="1"/>
              <a:t>s_number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</a:t>
            </a:r>
            <a:r>
              <a:rPr lang="en-IE" dirty="0"/>
              <a:t>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r>
              <a:rPr lang="en-IE" dirty="0"/>
              <a:t>, </a:t>
            </a:r>
            <a:r>
              <a:rPr lang="en-IE" dirty="0" err="1"/>
              <a:t>advisor_number</a:t>
            </a:r>
            <a:r>
              <a:rPr lang="en-IE" dirty="0"/>
              <a:t>, </a:t>
            </a:r>
            <a:r>
              <a:rPr lang="en-IE" dirty="0" err="1"/>
              <a:t>advisor_name</a:t>
            </a:r>
            <a:endParaRPr lang="en-IE" dirty="0"/>
          </a:p>
          <a:p>
            <a:pPr lvl="1"/>
            <a:r>
              <a:rPr lang="en-IE" dirty="0"/>
              <a:t>This is a functional dependency: if we know somebody’s student number, we can find their name, their advisor’s number and their advisor’s name.</a:t>
            </a:r>
          </a:p>
        </p:txBody>
      </p:sp>
    </p:spTree>
    <p:extLst>
      <p:ext uri="{BB962C8B-B14F-4D97-AF65-F5344CB8AC3E}">
        <p14:creationId xmlns:p14="http://schemas.microsoft.com/office/powerpoint/2010/main" val="90597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student(</a:t>
            </a:r>
            <a:r>
              <a:rPr lang="en-IE" dirty="0" err="1"/>
              <a:t>s_number</a:t>
            </a:r>
            <a:r>
              <a:rPr lang="en-IE" dirty="0"/>
              <a:t>, </a:t>
            </a:r>
            <a:r>
              <a:rPr lang="en-IE" dirty="0" err="1"/>
              <a:t>firstname</a:t>
            </a:r>
            <a:r>
              <a:rPr lang="en-IE" dirty="0"/>
              <a:t>, </a:t>
            </a:r>
            <a:r>
              <a:rPr lang="en-IE" dirty="0" err="1"/>
              <a:t>lastname</a:t>
            </a:r>
            <a:r>
              <a:rPr lang="en-IE" dirty="0"/>
              <a:t>, </a:t>
            </a:r>
            <a:r>
              <a:rPr lang="en-IE" dirty="0" err="1"/>
              <a:t>advisor_number</a:t>
            </a:r>
            <a:r>
              <a:rPr lang="en-IE" dirty="0"/>
              <a:t>, </a:t>
            </a:r>
            <a:r>
              <a:rPr lang="en-IE" dirty="0" err="1"/>
              <a:t>advisor_name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dirty="0"/>
              <a:t>In the same way:</a:t>
            </a:r>
          </a:p>
          <a:p>
            <a:pPr lvl="1"/>
            <a:r>
              <a:rPr lang="en-IE" dirty="0" err="1"/>
              <a:t>advisor_number</a:t>
            </a:r>
            <a:r>
              <a:rPr lang="en-IE" dirty="0"/>
              <a:t> </a:t>
            </a:r>
            <a:r>
              <a:rPr lang="en-IE" dirty="0">
                <a:sym typeface="Wingdings"/>
              </a:rPr>
              <a:t> </a:t>
            </a:r>
            <a:r>
              <a:rPr lang="en-IE" dirty="0" err="1">
                <a:sym typeface="Wingdings"/>
              </a:rPr>
              <a:t>advisor_name</a:t>
            </a:r>
            <a:endParaRPr lang="en-IE" dirty="0">
              <a:sym typeface="Wingdings"/>
            </a:endParaRPr>
          </a:p>
          <a:p>
            <a:pPr lvl="1"/>
            <a:r>
              <a:rPr lang="en-IE" dirty="0">
                <a:sym typeface="Wingdings"/>
              </a:rPr>
              <a:t>This is also a functional dependency: if we know the ID number of a student’s advisor, we can find their name.</a:t>
            </a:r>
          </a:p>
          <a:p>
            <a:pPr lvl="1"/>
            <a:endParaRPr lang="en-IE" dirty="0">
              <a:sym typeface="Wingdings"/>
            </a:endParaRPr>
          </a:p>
          <a:p>
            <a:r>
              <a:rPr lang="en-IE" dirty="0">
                <a:sym typeface="Wingdings"/>
              </a:rPr>
              <a:t>But:</a:t>
            </a:r>
          </a:p>
          <a:p>
            <a:pPr lvl="1"/>
            <a:r>
              <a:rPr lang="en-IE" dirty="0" err="1">
                <a:sym typeface="Wingdings"/>
              </a:rPr>
              <a:t>lastname</a:t>
            </a:r>
            <a:r>
              <a:rPr lang="en-IE" dirty="0">
                <a:sym typeface="Wingdings"/>
              </a:rPr>
              <a:t>, </a:t>
            </a:r>
            <a:r>
              <a:rPr lang="en-IE" dirty="0" err="1">
                <a:sym typeface="Wingdings"/>
              </a:rPr>
              <a:t>firstname</a:t>
            </a:r>
            <a:r>
              <a:rPr lang="en-IE" dirty="0">
                <a:sym typeface="Wingdings"/>
              </a:rPr>
              <a:t> </a:t>
            </a:r>
            <a:r>
              <a:rPr lang="en-IE" dirty="0" err="1">
                <a:sym typeface="Wingdings"/>
              </a:rPr>
              <a:t>s_number</a:t>
            </a:r>
            <a:endParaRPr lang="en-IE" dirty="0">
              <a:sym typeface="Wingdings"/>
            </a:endParaRPr>
          </a:p>
          <a:p>
            <a:pPr lvl="1"/>
            <a:r>
              <a:rPr lang="en-IE" dirty="0" err="1">
                <a:sym typeface="Wingdings"/>
              </a:rPr>
              <a:t>advisor_name</a:t>
            </a:r>
            <a:r>
              <a:rPr lang="en-IE" dirty="0">
                <a:sym typeface="Wingdings"/>
              </a:rPr>
              <a:t>  </a:t>
            </a:r>
            <a:r>
              <a:rPr lang="en-IE" dirty="0" err="1">
                <a:sym typeface="Wingdings"/>
              </a:rPr>
              <a:t>advisor_number</a:t>
            </a:r>
            <a:endParaRPr lang="en-IE" dirty="0">
              <a:sym typeface="Wingdings"/>
            </a:endParaRPr>
          </a:p>
          <a:p>
            <a:pPr lvl="1"/>
            <a:r>
              <a:rPr lang="en-IE" dirty="0">
                <a:sym typeface="Wingdings"/>
              </a:rPr>
              <a:t>These are </a:t>
            </a:r>
            <a:r>
              <a:rPr lang="en-IE" b="1" dirty="0">
                <a:sym typeface="Wingdings"/>
              </a:rPr>
              <a:t>NOT</a:t>
            </a:r>
            <a:r>
              <a:rPr lang="en-IE" dirty="0">
                <a:sym typeface="Wingdings"/>
              </a:rPr>
              <a:t> functional dependencies. Two students could have the same name, so we cannot reliably find the student’s ID number from a name. Similarly, two advisors could have the same name.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633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1933"/>
          </a:xfrm>
        </p:spPr>
        <p:txBody>
          <a:bodyPr/>
          <a:lstStyle/>
          <a:p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(Subject, Grade))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88665"/>
              </p:ext>
            </p:extLst>
          </p:nvPr>
        </p:nvGraphicFramePr>
        <p:xfrm>
          <a:off x="2503487" y="2328333"/>
          <a:ext cx="6183313" cy="319994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34567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Moore.T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1933"/>
          </a:xfrm>
        </p:spPr>
        <p:txBody>
          <a:bodyPr/>
          <a:lstStyle/>
          <a:p>
            <a:r>
              <a:rPr lang="en-IE" dirty="0"/>
              <a:t>student(</a:t>
            </a:r>
            <a:r>
              <a:rPr lang="en-IE" u="sng" dirty="0" err="1"/>
              <a:t>Snum</a:t>
            </a:r>
            <a:r>
              <a:rPr lang="en-IE" dirty="0"/>
              <a:t>, Name, </a:t>
            </a:r>
            <a:r>
              <a:rPr lang="en-IE" dirty="0" err="1"/>
              <a:t>DoB</a:t>
            </a:r>
            <a:r>
              <a:rPr lang="en-IE" dirty="0"/>
              <a:t>, (Subject, Grade))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55976"/>
              </p:ext>
            </p:extLst>
          </p:nvPr>
        </p:nvGraphicFramePr>
        <p:xfrm>
          <a:off x="2503487" y="2328333"/>
          <a:ext cx="6183313" cy="319994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SNum</a:t>
                      </a:r>
                      <a:endParaRPr kumimoji="0" lang="en-IE" altLang="en-US" sz="14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DoB</a:t>
                      </a:r>
                      <a:endParaRPr kumimoji="0" lang="en-I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Subject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Grade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12345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02/03/96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23456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White.A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04/02/94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Java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</a:t>
                      </a:r>
                      <a:r>
                        <a:rPr kumimoji="0" lang="en-IE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Eng</a:t>
                      </a:r>
                      <a:endParaRPr kumimoji="0" lang="en-IE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75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34567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Moore.T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06/10/95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Databases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Networks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B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45678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Smith.J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02/11/98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Soft Eng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1pPr>
                      <a:lvl2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2pPr>
                      <a:lvl3pPr algn="l" eaLnBrk="0" hangingPunct="0"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3pPr>
                      <a:lvl4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4pPr>
                      <a:lvl5pPr algn="l" eaLnBrk="0" hangingPunct="0"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Tahoma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6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DejaVu Sans" charset="0"/>
                          <a:cs typeface="DejaVu Sans" charset="0"/>
                        </a:rPr>
                        <a:t>C</a:t>
                      </a:r>
                    </a:p>
                  </a:txBody>
                  <a:tcPr marL="90000" marR="90000" marT="5745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928305"/>
            <a:ext cx="3539067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“subject” and “grade” make up a </a:t>
            </a:r>
            <a:r>
              <a:rPr lang="en-IE" b="1" dirty="0"/>
              <a:t>repeating group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Each record has multiple entries for these attributes.</a:t>
            </a:r>
          </a:p>
          <a:p>
            <a:endParaRPr lang="en-IE" dirty="0"/>
          </a:p>
          <a:p>
            <a:r>
              <a:rPr lang="en-IE" dirty="0"/>
              <a:t>This is an “unnormalised” table (and can’t actually be stored in a relational database management system).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96267" y="2540000"/>
            <a:ext cx="2353733" cy="23706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6586</TotalTime>
  <Words>4300</Words>
  <Application>Microsoft Macintosh PowerPoint</Application>
  <PresentationFormat>On-screen Show (4:3)</PresentationFormat>
  <Paragraphs>765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Courier</vt:lpstr>
      <vt:lpstr>Gill Sans</vt:lpstr>
      <vt:lpstr>Helvetica</vt:lpstr>
      <vt:lpstr>Tahoma</vt:lpstr>
      <vt:lpstr>Default Theme</vt:lpstr>
      <vt:lpstr>Lecture 9: Normalisation</vt:lpstr>
      <vt:lpstr>What is Normalisation?</vt:lpstr>
      <vt:lpstr>Problem of Redundancy</vt:lpstr>
      <vt:lpstr>Integrity Constraints</vt:lpstr>
      <vt:lpstr>Normal Forms</vt:lpstr>
      <vt:lpstr>Functional Dependencies</vt:lpstr>
      <vt:lpstr>Functional Dependencies</vt:lpstr>
      <vt:lpstr>Example Relation</vt:lpstr>
      <vt:lpstr>Example Relation</vt:lpstr>
      <vt:lpstr>First Normal Form (1NF)</vt:lpstr>
      <vt:lpstr>Flatten and Extend Primary Key</vt:lpstr>
      <vt:lpstr>Insertion Anomaly</vt:lpstr>
      <vt:lpstr>Update Anomaly</vt:lpstr>
      <vt:lpstr>Deletion Anomaly</vt:lpstr>
      <vt:lpstr>Decomposing the Relation</vt:lpstr>
      <vt:lpstr>Second Normal Form (2NF)</vt:lpstr>
      <vt:lpstr>2NF Example</vt:lpstr>
      <vt:lpstr>Dependency Diagram</vt:lpstr>
      <vt:lpstr>Heath’s Theorem</vt:lpstr>
      <vt:lpstr>2NF</vt:lpstr>
      <vt:lpstr>2NF</vt:lpstr>
      <vt:lpstr>Third Normal Form (3NF)</vt:lpstr>
      <vt:lpstr>3NF: Example</vt:lpstr>
      <vt:lpstr>3NF: Example</vt:lpstr>
      <vt:lpstr>3NF: Example</vt:lpstr>
      <vt:lpstr>3NF: Example Result</vt:lpstr>
      <vt:lpstr>Summary: 1NF</vt:lpstr>
      <vt:lpstr>Summary: 2NF</vt:lpstr>
      <vt:lpstr>Summary: 3NF</vt:lpstr>
      <vt:lpstr>Summary: 3NF</vt:lpstr>
      <vt:lpstr>Boyce-Codd Normal Form</vt:lpstr>
      <vt:lpstr>BCNF: Candidate Keys</vt:lpstr>
      <vt:lpstr>BCNF</vt:lpstr>
      <vt:lpstr>BCNF: The Theory</vt:lpstr>
      <vt:lpstr>BCNF: Hospital Example</vt:lpstr>
      <vt:lpstr>BCNF: Hospital Example</vt:lpstr>
      <vt:lpstr>BCNF: Example A</vt:lpstr>
      <vt:lpstr>BCNF: Every determinant must be a candidate key.</vt:lpstr>
      <vt:lpstr>BCNF: Every determinant must be a candidate key.</vt:lpstr>
      <vt:lpstr>BCNF: Every determinant must be a candidate key.</vt:lpstr>
      <vt:lpstr>Rewrite to BCNF</vt:lpstr>
      <vt:lpstr>BCNF: Example B</vt:lpstr>
      <vt:lpstr>BCNF Check</vt:lpstr>
      <vt:lpstr>BCNF Check</vt:lpstr>
      <vt:lpstr>BCNF Check</vt:lpstr>
      <vt:lpstr>Example Summary</vt:lpstr>
      <vt:lpstr>What problem does BCNF overcome?</vt:lpstr>
      <vt:lpstr>What problem does BCNF overcome?</vt:lpstr>
      <vt:lpstr>What problem does BCNF overcome?</vt:lpstr>
      <vt:lpstr>What problem does BCNF overcome?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Database Design (Continued).</dc:title>
  <dc:creator>David Lillis</dc:creator>
  <cp:lastModifiedBy>David Lillis</cp:lastModifiedBy>
  <cp:revision>48</cp:revision>
  <cp:lastPrinted>2016-05-15T13:23:06Z</cp:lastPrinted>
  <dcterms:created xsi:type="dcterms:W3CDTF">2016-04-22T06:30:06Z</dcterms:created>
  <dcterms:modified xsi:type="dcterms:W3CDTF">2019-04-28T08:14:20Z</dcterms:modified>
</cp:coreProperties>
</file>