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3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1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40A8DE-6812-F94F-939A-F2F0AB11A87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0DAD22-2256-CA42-B6D4-1F27E6A299A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lonx.com/resources/nf3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Lecture 10:</a:t>
            </a:r>
            <a:br>
              <a:rPr lang="en-IE" sz="4000" dirty="0"/>
            </a:br>
            <a:r>
              <a:rPr lang="en-IE" dirty="0"/>
              <a:t>Normalisation Example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085221" cy="1752600"/>
          </a:xfrm>
        </p:spPr>
        <p:txBody>
          <a:bodyPr>
            <a:normAutofit fontScale="85000" lnSpcReduction="10000"/>
          </a:bodyPr>
          <a:lstStyle/>
          <a:p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>
                <a:solidFill>
                  <a:schemeClr val="tx1"/>
                </a:solidFill>
              </a:rPr>
              <a:t>Dr.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dirty="0"/>
              <a:t>UCD School of Computer Science</a:t>
            </a:r>
          </a:p>
          <a:p>
            <a:r>
              <a:rPr lang="en-IE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4077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>
            <a:normAutofit/>
          </a:bodyPr>
          <a:lstStyle/>
          <a:p>
            <a:r>
              <a:rPr lang="en-IE" dirty="0"/>
              <a:t>What about 2NF?</a:t>
            </a:r>
          </a:p>
          <a:p>
            <a:r>
              <a:rPr lang="en-IE" dirty="0"/>
              <a:t>2NF demands that there are no </a:t>
            </a:r>
            <a:r>
              <a:rPr lang="en-IE" b="1" dirty="0"/>
              <a:t>partial key functional dependencies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This is only an issue where we have compound primary keys.</a:t>
            </a:r>
          </a:p>
          <a:p>
            <a:pPr lvl="1"/>
            <a:r>
              <a:rPr lang="en-IE" dirty="0"/>
              <a:t>The use of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and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dirty="0"/>
              <a:t> as a compound primary key in our example means that this is something we need to examine.</a:t>
            </a:r>
          </a:p>
        </p:txBody>
      </p:sp>
    </p:spTree>
    <p:extLst>
      <p:ext uri="{BB962C8B-B14F-4D97-AF65-F5344CB8AC3E}">
        <p14:creationId xmlns:p14="http://schemas.microsoft.com/office/powerpoint/2010/main" val="110178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Key fields:</a:t>
            </a:r>
          </a:p>
          <a:p>
            <a:pPr lvl="1"/>
            <a:r>
              <a:rPr lang="en-IE" sz="2400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sz="2400" dirty="0"/>
              <a:t> – identifies the invoice</a:t>
            </a:r>
          </a:p>
          <a:p>
            <a:pPr lvl="1"/>
            <a:r>
              <a:rPr lang="en-IE" sz="2400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sz="2400" dirty="0"/>
              <a:t> – identifies the items that have been sold.</a:t>
            </a:r>
          </a:p>
          <a:p>
            <a:r>
              <a:rPr lang="en-IE" sz="2800" dirty="0"/>
              <a:t>We need to examine all the other attributes in the table to see if they have a functional dependency on one or both of these.</a:t>
            </a:r>
          </a:p>
        </p:txBody>
      </p:sp>
    </p:spTree>
    <p:extLst>
      <p:ext uri="{BB962C8B-B14F-4D97-AF65-F5344CB8AC3E}">
        <p14:creationId xmlns:p14="http://schemas.microsoft.com/office/powerpoint/2010/main" val="71055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order_date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customer_id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customer_name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customer_address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customer_city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item_description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item_qty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item_price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item_total_price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order_total_price</a:t>
            </a:r>
          </a:p>
        </p:txBody>
      </p:sp>
    </p:spTree>
    <p:extLst>
      <p:ext uri="{BB962C8B-B14F-4D97-AF65-F5344CB8AC3E}">
        <p14:creationId xmlns:p14="http://schemas.microsoft.com/office/powerpoint/2010/main" val="32527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Dependent only on </a:t>
            </a:r>
            <a:r>
              <a:rPr lang="en-IE" b="1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b="1" dirty="0"/>
              <a:t>: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order_date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customer_id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customer_name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customer_address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customer_city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Dependent only on </a:t>
            </a:r>
            <a:r>
              <a:rPr lang="en-IE" b="1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b="1" dirty="0"/>
              <a:t>: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item_description</a:t>
            </a:r>
          </a:p>
          <a:p>
            <a:pPr lvl="1"/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item_price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IE" b="1" dirty="0"/>
              <a:t>Dependent on both: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item_qty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item_total_price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order_total_price</a:t>
            </a:r>
          </a:p>
        </p:txBody>
      </p:sp>
    </p:spTree>
    <p:extLst>
      <p:ext uri="{BB962C8B-B14F-4D97-AF65-F5344CB8AC3E}">
        <p14:creationId xmlns:p14="http://schemas.microsoft.com/office/powerpoint/2010/main" val="77612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Dependent only on </a:t>
            </a:r>
            <a:r>
              <a:rPr lang="en-IE" b="1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b="1" dirty="0"/>
              <a:t>: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order_date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customer_id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customer_name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customer_address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customer_city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Dependent only on </a:t>
            </a:r>
            <a:r>
              <a:rPr lang="en-IE" b="1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b="1" dirty="0"/>
              <a:t>: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item_description</a:t>
            </a:r>
          </a:p>
          <a:p>
            <a:pPr lvl="1"/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item_price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IE" b="1" dirty="0"/>
              <a:t>Dependent on both: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item_qty</a:t>
            </a:r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item_total_price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order_total_price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64" y="5600700"/>
            <a:ext cx="3905236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2800" dirty="0"/>
              <a:t>Anything strange here?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77289" y="3707162"/>
            <a:ext cx="5809511" cy="2223738"/>
            <a:chOff x="2877289" y="3707162"/>
            <a:chExt cx="5809511" cy="2223738"/>
          </a:xfrm>
        </p:grpSpPr>
        <p:sp>
          <p:nvSpPr>
            <p:cNvPr id="7" name="Frame 6"/>
            <p:cNvSpPr/>
            <p:nvPr/>
          </p:nvSpPr>
          <p:spPr>
            <a:xfrm>
              <a:off x="4648200" y="4775200"/>
              <a:ext cx="4038600" cy="1155700"/>
            </a:xfrm>
            <a:prstGeom prst="fram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 rot="2429467">
              <a:off x="2877289" y="3707162"/>
              <a:ext cx="2317144" cy="8838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about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item_total_price</a:t>
            </a:r>
            <a:r>
              <a:rPr lang="en-IE" dirty="0"/>
              <a:t> and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order_total_price</a:t>
            </a:r>
            <a:r>
              <a:rPr lang="en-IE" dirty="0"/>
              <a:t>?</a:t>
            </a:r>
          </a:p>
          <a:p>
            <a:r>
              <a:rPr lang="en-IE" dirty="0"/>
              <a:t>On first glance, it appears that these are both dependent on both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and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dirty="0"/>
              <a:t>.</a:t>
            </a:r>
          </a:p>
          <a:p>
            <a:r>
              <a:rPr lang="en-IE" dirty="0"/>
              <a:t>However, we can see that these are </a:t>
            </a:r>
            <a:r>
              <a:rPr lang="en-IE" b="1" dirty="0"/>
              <a:t>derived values</a:t>
            </a:r>
            <a:r>
              <a:rPr lang="en-IE" dirty="0"/>
              <a:t>, which can be calculated using data that we are already storing (i.e. the price of items, and their quantity).</a:t>
            </a:r>
          </a:p>
          <a:p>
            <a:r>
              <a:rPr lang="en-IE" dirty="0"/>
              <a:t>Derived values in a database add </a:t>
            </a:r>
            <a:r>
              <a:rPr lang="en-IE" b="1" dirty="0"/>
              <a:t>redundancy</a:t>
            </a:r>
            <a:r>
              <a:rPr lang="en-IE" dirty="0"/>
              <a:t>!</a:t>
            </a:r>
          </a:p>
          <a:p>
            <a:r>
              <a:rPr lang="en-IE" dirty="0"/>
              <a:t>For this reason, they </a:t>
            </a:r>
            <a:r>
              <a:rPr lang="en-IE" b="1" dirty="0"/>
              <a:t>should not be included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16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now need to perform </a:t>
            </a:r>
            <a:r>
              <a:rPr lang="en-IE" b="1" dirty="0"/>
              <a:t>decomposition</a:t>
            </a:r>
            <a:r>
              <a:rPr lang="en-IE" dirty="0"/>
              <a:t>, to split this into multiple tables.</a:t>
            </a:r>
          </a:p>
          <a:p>
            <a:r>
              <a:rPr lang="en-IE" dirty="0"/>
              <a:t>We need to take every part of the compound key in turn, and split it (and any attributes that solely depend on it) into a different table.</a:t>
            </a:r>
          </a:p>
          <a:p>
            <a:r>
              <a:rPr lang="en-IE" dirty="0"/>
              <a:t>The key itself is left behind in the original table to act as a foreign key (and that is still part of the original table’s primary key).</a:t>
            </a:r>
          </a:p>
          <a:p>
            <a:r>
              <a:rPr lang="en-IE" dirty="0"/>
              <a:t>This table has two parts to the compound key: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and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We need to deal with each of these.</a:t>
            </a:r>
          </a:p>
        </p:txBody>
      </p:sp>
    </p:spTree>
    <p:extLst>
      <p:ext uri="{BB962C8B-B14F-4D97-AF65-F5344CB8AC3E}">
        <p14:creationId xmlns:p14="http://schemas.microsoft.com/office/powerpoint/2010/main" val="136481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3500"/>
          </a:xfrm>
        </p:spPr>
        <p:txBody>
          <a:bodyPr>
            <a:normAutofit fontScale="92500"/>
          </a:bodyPr>
          <a:lstStyle/>
          <a:p>
            <a:r>
              <a:rPr lang="en-IE" dirty="0"/>
              <a:t>We begin with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and get tables that look like this: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Everything that depends only on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has been moved to 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orders</a:t>
            </a:r>
            <a:r>
              <a:rPr lang="en-IE" dirty="0"/>
              <a:t> table.</a:t>
            </a:r>
          </a:p>
          <a:p>
            <a:r>
              <a:rPr lang="en-IE" dirty="0"/>
              <a:t>Everything else is left behind in the original table (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order_items</a:t>
            </a:r>
            <a:r>
              <a:rPr lang="en-IE" dirty="0"/>
              <a:t>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37256"/>
              </p:ext>
            </p:extLst>
          </p:nvPr>
        </p:nvGraphicFramePr>
        <p:xfrm>
          <a:off x="802322" y="2070100"/>
          <a:ext cx="26403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customer_address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customer_city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customer_state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71496"/>
              </p:ext>
            </p:extLst>
          </p:nvPr>
        </p:nvGraphicFramePr>
        <p:xfrm>
          <a:off x="4120197" y="2070100"/>
          <a:ext cx="250380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  <a:endParaRPr lang="en-IE" i="1" u="sng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84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Now we do the same with </a:t>
            </a:r>
            <a:r>
              <a:rPr lang="en-IE" dirty="0" err="1">
                <a:latin typeface="Courier" charset="0"/>
              </a:rPr>
              <a:t>item</a:t>
            </a:r>
            <a:r>
              <a:rPr lang="en-IE" dirty="0" err="1">
                <a:latin typeface="Courier" charset="0"/>
                <a:ea typeface="Courier" charset="0"/>
                <a:cs typeface="Courier" charset="0"/>
              </a:rPr>
              <a:t>_id</a:t>
            </a:r>
            <a:r>
              <a:rPr lang="en-IE" dirty="0"/>
              <a:t>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45634"/>
              </p:ext>
            </p:extLst>
          </p:nvPr>
        </p:nvGraphicFramePr>
        <p:xfrm>
          <a:off x="802322" y="2070100"/>
          <a:ext cx="26403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customer_address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customer_city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customer_state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3652"/>
              </p:ext>
            </p:extLst>
          </p:nvPr>
        </p:nvGraphicFramePr>
        <p:xfrm>
          <a:off x="4120197" y="2070100"/>
          <a:ext cx="250380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08784"/>
              </p:ext>
            </p:extLst>
          </p:nvPr>
        </p:nvGraphicFramePr>
        <p:xfrm>
          <a:off x="4120196" y="3629660"/>
          <a:ext cx="250380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item_description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44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51400" cy="4876800"/>
          </a:xfrm>
        </p:spPr>
        <p:txBody>
          <a:bodyPr>
            <a:normAutofit/>
          </a:bodyPr>
          <a:lstStyle/>
          <a:p>
            <a:r>
              <a:rPr lang="en-IE" dirty="0"/>
              <a:t>Are we now in 2NF?</a:t>
            </a:r>
          </a:p>
          <a:p>
            <a:r>
              <a:rPr lang="en-IE" dirty="0"/>
              <a:t>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orders</a:t>
            </a:r>
            <a:r>
              <a:rPr lang="en-IE" dirty="0"/>
              <a:t> and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items</a:t>
            </a:r>
            <a:r>
              <a:rPr lang="en-IE" dirty="0"/>
              <a:t> tables only have 1 attribute as their primary key.</a:t>
            </a:r>
          </a:p>
          <a:p>
            <a:pPr lvl="1"/>
            <a:r>
              <a:rPr lang="en-IE" dirty="0"/>
              <a:t>They </a:t>
            </a:r>
            <a:r>
              <a:rPr lang="en-IE" b="1" dirty="0"/>
              <a:t>must </a:t>
            </a:r>
            <a:r>
              <a:rPr lang="en-IE" dirty="0"/>
              <a:t>be in 2NF, because it is impossible to have a partial key dependency with a simple primary key.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44557"/>
              </p:ext>
            </p:extLst>
          </p:nvPr>
        </p:nvGraphicFramePr>
        <p:xfrm>
          <a:off x="5831522" y="1524000"/>
          <a:ext cx="26403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customer_address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customer_city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customer_state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5790"/>
              </p:ext>
            </p:extLst>
          </p:nvPr>
        </p:nvGraphicFramePr>
        <p:xfrm>
          <a:off x="5831522" y="4841240"/>
          <a:ext cx="2640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item_description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32052"/>
            <a:ext cx="8472488" cy="2809748"/>
          </a:xfrm>
        </p:spPr>
        <p:txBody>
          <a:bodyPr>
            <a:normAutofit/>
          </a:bodyPr>
          <a:lstStyle/>
          <a:p>
            <a:r>
              <a:rPr lang="en-IE" sz="2400" dirty="0"/>
              <a:t>A company wishes to keep track of sales invoices.</a:t>
            </a:r>
          </a:p>
          <a:p>
            <a:r>
              <a:rPr lang="en-IE" sz="2400" dirty="0"/>
              <a:t>Each invoice contains data about the sale of a number of items to a particular customer.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8800" y="2631441"/>
            <a:ext cx="5283200" cy="4226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6007100"/>
            <a:ext cx="401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Based on the tutorial at:</a:t>
            </a:r>
          </a:p>
          <a:p>
            <a:r>
              <a:rPr lang="en-IE" dirty="0">
                <a:hlinkClick r:id="rId3"/>
              </a:rPr>
              <a:t>http://www.phlonx.com/resources/nf3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2219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51400" cy="4876800"/>
          </a:xfrm>
        </p:spPr>
        <p:txBody>
          <a:bodyPr>
            <a:normAutofit/>
          </a:bodyPr>
          <a:lstStyle/>
          <a:p>
            <a:r>
              <a:rPr lang="en-IE" dirty="0"/>
              <a:t>Are we now in 2NF?</a:t>
            </a:r>
          </a:p>
          <a:p>
            <a:r>
              <a:rPr lang="en-IE" dirty="0"/>
              <a:t>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order_items</a:t>
            </a:r>
            <a:r>
              <a:rPr lang="en-IE" dirty="0"/>
              <a:t> table has a compound key.</a:t>
            </a:r>
          </a:p>
          <a:p>
            <a:r>
              <a:rPr lang="en-IE" dirty="0"/>
              <a:t>The only non-key attribute is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item_qty</a:t>
            </a:r>
            <a:r>
              <a:rPr lang="en-IE" dirty="0"/>
              <a:t>, which is functionally dependent on both parts of the primary key.</a:t>
            </a:r>
          </a:p>
          <a:p>
            <a:r>
              <a:rPr lang="en-IE" b="1" dirty="0"/>
              <a:t>We are now in 2NF.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15256"/>
              </p:ext>
            </p:extLst>
          </p:nvPr>
        </p:nvGraphicFramePr>
        <p:xfrm>
          <a:off x="5758497" y="2555240"/>
          <a:ext cx="250380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5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about 3NF?</a:t>
            </a:r>
          </a:p>
          <a:p>
            <a:endParaRPr lang="en-IE" dirty="0"/>
          </a:p>
          <a:p>
            <a:r>
              <a:rPr lang="en-IE" dirty="0"/>
              <a:t>3NF insists that we have no </a:t>
            </a:r>
            <a:r>
              <a:rPr lang="en-IE" b="1" dirty="0"/>
              <a:t>transitive functional dependencies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This is when one non-key attribute has a functional dependency on another non-key attribute.</a:t>
            </a:r>
          </a:p>
          <a:p>
            <a:pPr lvl="1"/>
            <a:r>
              <a:rPr lang="en-IE" dirty="0"/>
              <a:t>This is not possible if there is only one non-key attribute.</a:t>
            </a:r>
          </a:p>
          <a:p>
            <a:pPr lvl="1"/>
            <a:endParaRPr lang="en-IE" dirty="0"/>
          </a:p>
          <a:p>
            <a:r>
              <a:rPr lang="en-IE" dirty="0"/>
              <a:t>We must examine all three tables to see if they are in 3NF.</a:t>
            </a:r>
          </a:p>
        </p:txBody>
      </p:sp>
    </p:spTree>
    <p:extLst>
      <p:ext uri="{BB962C8B-B14F-4D97-AF65-F5344CB8AC3E}">
        <p14:creationId xmlns:p14="http://schemas.microsoft.com/office/powerpoint/2010/main" val="57325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5232400" cy="4876800"/>
          </a:xfrm>
        </p:spPr>
        <p:txBody>
          <a:bodyPr>
            <a:normAutofit/>
          </a:bodyPr>
          <a:lstStyle/>
          <a:p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We begin with </a:t>
            </a:r>
            <a:r>
              <a:rPr lang="en-IE" sz="2800" dirty="0">
                <a:latin typeface="Courier" charset="0"/>
                <a:ea typeface="Courier" charset="0"/>
                <a:cs typeface="Courier" charset="0"/>
              </a:rPr>
              <a:t>order_items</a:t>
            </a:r>
            <a:r>
              <a:rPr lang="en-IE" sz="2800" dirty="0"/>
              <a:t>.</a:t>
            </a:r>
          </a:p>
          <a:p>
            <a:endParaRPr lang="en-IE" sz="2800" dirty="0"/>
          </a:p>
          <a:p>
            <a:r>
              <a:rPr lang="en-IE" sz="2800" dirty="0"/>
              <a:t>This has only one non-key attribute (</a:t>
            </a:r>
            <a:r>
              <a:rPr lang="en-IE" sz="2800" dirty="0">
                <a:latin typeface="Courier" charset="0"/>
                <a:ea typeface="Courier" charset="0"/>
                <a:cs typeface="Courier" charset="0"/>
              </a:rPr>
              <a:t>item_qty</a:t>
            </a:r>
            <a:r>
              <a:rPr lang="en-IE" sz="2800" dirty="0"/>
              <a:t>) so it is in 3NF.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15665"/>
              </p:ext>
            </p:extLst>
          </p:nvPr>
        </p:nvGraphicFramePr>
        <p:xfrm>
          <a:off x="6075997" y="2895600"/>
          <a:ext cx="250380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4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487680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items</a:t>
            </a:r>
            <a:r>
              <a:rPr lang="en-IE" dirty="0"/>
              <a:t> table is next.</a:t>
            </a:r>
          </a:p>
          <a:p>
            <a:endParaRPr lang="en-IE" dirty="0"/>
          </a:p>
          <a:p>
            <a:r>
              <a:rPr lang="en-IE" dirty="0"/>
              <a:t>This has two non-key attributes, so we need to be careful.</a:t>
            </a:r>
          </a:p>
          <a:p>
            <a:endParaRPr lang="en-IE" dirty="0"/>
          </a:p>
          <a:p>
            <a:r>
              <a:rPr lang="en-IE" dirty="0"/>
              <a:t>Does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item_price</a:t>
            </a:r>
            <a:r>
              <a:rPr lang="en-IE" dirty="0"/>
              <a:t> depend on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item_description</a:t>
            </a:r>
            <a:r>
              <a:rPr lang="en-IE" dirty="0"/>
              <a:t> (or vice-versa)?</a:t>
            </a:r>
          </a:p>
          <a:p>
            <a:endParaRPr lang="en-IE" dirty="0"/>
          </a:p>
          <a:p>
            <a:r>
              <a:rPr lang="en-IE" dirty="0"/>
              <a:t>No! They both depend only on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dirty="0"/>
              <a:t> (which is the primary key) so this is also in 3NF.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31149"/>
              </p:ext>
            </p:extLst>
          </p:nvPr>
        </p:nvGraphicFramePr>
        <p:xfrm>
          <a:off x="5829300" y="2961640"/>
          <a:ext cx="2640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item_description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4876800"/>
          </a:xfrm>
        </p:spPr>
        <p:txBody>
          <a:bodyPr>
            <a:normAutofit fontScale="92500"/>
          </a:bodyPr>
          <a:lstStyle/>
          <a:p>
            <a:r>
              <a:rPr lang="en-IE" dirty="0"/>
              <a:t>Finally, we examine 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orders</a:t>
            </a:r>
            <a:r>
              <a:rPr lang="en-IE" dirty="0"/>
              <a:t> table.</a:t>
            </a:r>
          </a:p>
          <a:p>
            <a:endParaRPr lang="en-IE" dirty="0"/>
          </a:p>
          <a:p>
            <a:r>
              <a:rPr lang="en-IE" dirty="0"/>
              <a:t>Again, there are multiple non-key attributes, so we need to check for 3NF.</a:t>
            </a:r>
          </a:p>
          <a:p>
            <a:endParaRPr lang="en-IE" dirty="0"/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order_date</a:t>
            </a:r>
            <a:r>
              <a:rPr lang="en-IE" dirty="0"/>
              <a:t> depends on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so that’s OK.</a:t>
            </a:r>
          </a:p>
          <a:p>
            <a:endParaRPr lang="en-IE" dirty="0"/>
          </a:p>
          <a:p>
            <a:r>
              <a:rPr lang="en-IE" b="1" dirty="0"/>
              <a:t>BUT</a:t>
            </a:r>
            <a:r>
              <a:rPr lang="en-IE" dirty="0"/>
              <a:t>, all the data about customers (name, address, city, state) depends on 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customer_id</a:t>
            </a:r>
            <a:r>
              <a:rPr lang="en-IE" dirty="0"/>
              <a:t> rather than 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1529"/>
              </p:ext>
            </p:extLst>
          </p:nvPr>
        </p:nvGraphicFramePr>
        <p:xfrm>
          <a:off x="5995670" y="2244090"/>
          <a:ext cx="26403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customer_address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customer_city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customer_state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need to split these attributes into another table (leaving the attribute they depend on behind as a foreign key).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81822"/>
              </p:ext>
            </p:extLst>
          </p:nvPr>
        </p:nvGraphicFramePr>
        <p:xfrm>
          <a:off x="1310322" y="2926080"/>
          <a:ext cx="2640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73358"/>
              </p:ext>
            </p:extLst>
          </p:nvPr>
        </p:nvGraphicFramePr>
        <p:xfrm>
          <a:off x="4803774" y="2926080"/>
          <a:ext cx="264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customer_address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customer_city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customer_state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07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Finally, we have a normalised database in Third Normal Form (3NF)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1845"/>
              </p:ext>
            </p:extLst>
          </p:nvPr>
        </p:nvGraphicFramePr>
        <p:xfrm>
          <a:off x="1137918" y="2555240"/>
          <a:ext cx="2640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0216"/>
              </p:ext>
            </p:extLst>
          </p:nvPr>
        </p:nvGraphicFramePr>
        <p:xfrm>
          <a:off x="4755832" y="4526280"/>
          <a:ext cx="264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customer_address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customer_city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customer_state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02222"/>
              </p:ext>
            </p:extLst>
          </p:nvPr>
        </p:nvGraphicFramePr>
        <p:xfrm>
          <a:off x="1137918" y="4526280"/>
          <a:ext cx="2640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0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item_description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73820"/>
              </p:ext>
            </p:extLst>
          </p:nvPr>
        </p:nvGraphicFramePr>
        <p:xfrm>
          <a:off x="4755832" y="2555240"/>
          <a:ext cx="2640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order_items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i="1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2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597900" cy="265734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Previously, the company kept track of this data using a spreadsheet (below).</a:t>
            </a:r>
          </a:p>
          <a:p>
            <a:r>
              <a:rPr lang="en-IE" dirty="0"/>
              <a:t>Because the amount of data is getting large, they wish to record it in a database.</a:t>
            </a:r>
          </a:p>
          <a:p>
            <a:r>
              <a:rPr lang="en-IE" dirty="0"/>
              <a:t>This will allow them to do more complex calculations easily, using SQL.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435" y="4480052"/>
            <a:ext cx="8894665" cy="12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1"/>
            <a:ext cx="8597900" cy="476635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E" sz="4800" dirty="0"/>
              <a:t>Is this Normalised?</a:t>
            </a:r>
          </a:p>
          <a:p>
            <a:pPr marL="0" indent="0" algn="ctr">
              <a:buNone/>
            </a:pPr>
            <a:endParaRPr lang="en-IE" sz="4800" dirty="0"/>
          </a:p>
          <a:p>
            <a:pPr marL="0" indent="0" algn="ctr">
              <a:buNone/>
            </a:pPr>
            <a:endParaRPr lang="en-IE" sz="4800" dirty="0"/>
          </a:p>
          <a:p>
            <a:pPr marL="0" indent="0" algn="ctr">
              <a:buNone/>
            </a:pPr>
            <a:endParaRPr lang="en-IE" sz="4800" dirty="0"/>
          </a:p>
          <a:p>
            <a:pPr marL="0" indent="0" algn="ctr">
              <a:buNone/>
            </a:pPr>
            <a:endParaRPr lang="en-IE" sz="4800" dirty="0"/>
          </a:p>
          <a:p>
            <a:pPr marL="0" indent="0" algn="ctr">
              <a:buNone/>
            </a:pPr>
            <a:r>
              <a:rPr lang="en-IE" sz="4800" dirty="0"/>
              <a:t>Why not?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435" y="3157090"/>
            <a:ext cx="8894665" cy="12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597900" cy="2657348"/>
          </a:xfrm>
        </p:spPr>
        <p:txBody>
          <a:bodyPr>
            <a:normAutofit/>
          </a:bodyPr>
          <a:lstStyle/>
          <a:p>
            <a:r>
              <a:rPr lang="en-IE" dirty="0"/>
              <a:t>First Normal Form (1NF) demands that there are no repeating groups.</a:t>
            </a:r>
          </a:p>
          <a:p>
            <a:r>
              <a:rPr lang="en-IE" dirty="0"/>
              <a:t>Here, there is data relating to </a:t>
            </a:r>
            <a:r>
              <a:rPr lang="en-IE" b="1" dirty="0"/>
              <a:t>items</a:t>
            </a:r>
            <a:r>
              <a:rPr lang="en-IE" dirty="0"/>
              <a:t> repeating for each invoice, so it’s not in 1NF.</a:t>
            </a:r>
          </a:p>
          <a:p>
            <a:r>
              <a:rPr lang="en-IE" dirty="0"/>
              <a:t>To avoid this, one option is to “flatten” the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435" y="4480052"/>
            <a:ext cx="8894665" cy="12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8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521700" cy="263678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We flatten the table by filling in all the fields in each row.</a:t>
            </a:r>
          </a:p>
          <a:p>
            <a:r>
              <a:rPr lang="en-IE" dirty="0"/>
              <a:t>There is now quite a bit of duplicated data (i.e. </a:t>
            </a:r>
            <a:r>
              <a:rPr lang="en-IE" b="1" dirty="0"/>
              <a:t>redundancy</a:t>
            </a:r>
            <a:r>
              <a:rPr lang="en-IE" dirty="0"/>
              <a:t>) in our table, but we can deal with that later.</a:t>
            </a:r>
          </a:p>
          <a:p>
            <a:r>
              <a:rPr lang="en-IE" dirty="0"/>
              <a:t>Since this is to go into a database, we need to identify a </a:t>
            </a:r>
            <a:r>
              <a:rPr lang="en-IE" b="1" dirty="0"/>
              <a:t>primary key</a:t>
            </a:r>
            <a:r>
              <a:rPr lang="en-IE" dirty="0"/>
              <a:t> for this table.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2900" y="4444284"/>
            <a:ext cx="8636000" cy="11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521700" cy="2636783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cannot be used by itself as a primary key, since each order is represented by several rows.</a:t>
            </a:r>
          </a:p>
          <a:p>
            <a:r>
              <a:rPr lang="en-IE" dirty="0"/>
              <a:t>Similarly, 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dirty="0"/>
              <a:t> cannot be used by itself either, since each item occurs several times (for different orders).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4656535"/>
            <a:ext cx="8686800" cy="13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521700" cy="2636783"/>
          </a:xfrm>
        </p:spPr>
        <p:txBody>
          <a:bodyPr>
            <a:normAutofit/>
          </a:bodyPr>
          <a:lstStyle/>
          <a:p>
            <a:r>
              <a:rPr lang="en-IE" dirty="0"/>
              <a:t>Instead, we can use both the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order_id</a:t>
            </a:r>
            <a:r>
              <a:rPr lang="en-IE" dirty="0"/>
              <a:t> and </a:t>
            </a:r>
            <a:r>
              <a:rPr lang="en-IE" dirty="0">
                <a:latin typeface="Courier" charset="0"/>
                <a:ea typeface="Courier" charset="0"/>
                <a:cs typeface="Courier" charset="0"/>
              </a:rPr>
              <a:t>item_id</a:t>
            </a:r>
            <a:r>
              <a:rPr lang="en-IE" dirty="0"/>
              <a:t> together as a </a:t>
            </a:r>
            <a:r>
              <a:rPr lang="en-IE" b="1" dirty="0"/>
              <a:t>compound</a:t>
            </a:r>
            <a:r>
              <a:rPr lang="en-IE" dirty="0"/>
              <a:t> (or </a:t>
            </a:r>
            <a:r>
              <a:rPr lang="en-IE" b="1" dirty="0"/>
              <a:t>composite</a:t>
            </a:r>
            <a:r>
              <a:rPr lang="en-IE" dirty="0"/>
              <a:t>) primary key.</a:t>
            </a:r>
          </a:p>
          <a:p>
            <a:r>
              <a:rPr lang="en-IE" dirty="0"/>
              <a:t>The combination of these two attributes uniquely identifies each row.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4656535"/>
            <a:ext cx="8686800" cy="13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Normalisation Example: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673600" cy="4718304"/>
          </a:xfrm>
        </p:spPr>
        <p:txBody>
          <a:bodyPr/>
          <a:lstStyle/>
          <a:p>
            <a:r>
              <a:rPr lang="en-IE" dirty="0"/>
              <a:t>We have now succeeded in converting our data into 1NF.</a:t>
            </a:r>
          </a:p>
          <a:p>
            <a:endParaRPr lang="en-IE" dirty="0"/>
          </a:p>
          <a:p>
            <a:r>
              <a:rPr lang="en-IE" dirty="0"/>
              <a:t>This was done by: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/>
              <a:t>Flattening the table.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/>
              <a:t>Extending the primary key.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3495"/>
              </p:ext>
            </p:extLst>
          </p:nvPr>
        </p:nvGraphicFramePr>
        <p:xfrm>
          <a:off x="5753100" y="1436624"/>
          <a:ext cx="2640330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1" dirty="0">
                          <a:latin typeface="Courier" charset="0"/>
                          <a:ea typeface="Courier" charset="0"/>
                          <a:cs typeface="Courier" charset="0"/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order_id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u="non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order_date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customer_address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customer_city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customer_state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u="sng" dirty="0">
                          <a:latin typeface="Courier" charset="0"/>
                          <a:ea typeface="Courier" charset="0"/>
                          <a:cs typeface="Courier" charset="0"/>
                        </a:rPr>
                        <a:t>item_id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item_description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item_qty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item_price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item_total_price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Courier" charset="0"/>
                          <a:ea typeface="Courier" charset="0"/>
                          <a:cs typeface="Courier" charset="0"/>
                        </a:rPr>
                        <a:t>order_total_price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682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6655</TotalTime>
  <Words>1548</Words>
  <Application>Microsoft Macintosh PowerPoint</Application>
  <PresentationFormat>On-screen Show (4:3)</PresentationFormat>
  <Paragraphs>270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</vt:lpstr>
      <vt:lpstr>Gill Sans</vt:lpstr>
      <vt:lpstr>Helvetica</vt:lpstr>
      <vt:lpstr>Default Theme</vt:lpstr>
      <vt:lpstr>Lecture 10: Normalisation Example</vt:lpstr>
      <vt:lpstr>Normalisation Example</vt:lpstr>
      <vt:lpstr>Normalisation Example</vt:lpstr>
      <vt:lpstr>Normalisation Example</vt:lpstr>
      <vt:lpstr>Normalisation Example: 1NF</vt:lpstr>
      <vt:lpstr>Normalisation Example: 1NF</vt:lpstr>
      <vt:lpstr>Normalisation Example: 1NF</vt:lpstr>
      <vt:lpstr>Normalisation Example: 1NF</vt:lpstr>
      <vt:lpstr>Normalisation Example: 1NF</vt:lpstr>
      <vt:lpstr>Normalisation Example: 2NF</vt:lpstr>
      <vt:lpstr>Normalisation Example: 2NF</vt:lpstr>
      <vt:lpstr>Normalisation Example: 2NF</vt:lpstr>
      <vt:lpstr>Normalisation Example: 2NF</vt:lpstr>
      <vt:lpstr>Normalisation Example: 2NF</vt:lpstr>
      <vt:lpstr>Normalisation Example: 2NF</vt:lpstr>
      <vt:lpstr>Normalisation Example: 2NF</vt:lpstr>
      <vt:lpstr>Normalisation Example: 2NF</vt:lpstr>
      <vt:lpstr>Normalisation Example: 2NF</vt:lpstr>
      <vt:lpstr>Normalisation Example: 2NF</vt:lpstr>
      <vt:lpstr>Normalisation Example: 2NF</vt:lpstr>
      <vt:lpstr>Normalisation Example: 3NF</vt:lpstr>
      <vt:lpstr>Normalisation Example: 3NF</vt:lpstr>
      <vt:lpstr>Normalisation Example: 3NF</vt:lpstr>
      <vt:lpstr>Normalisation Example: 3NF</vt:lpstr>
      <vt:lpstr>Normalisation Example: 3NF</vt:lpstr>
      <vt:lpstr>Normalisation Example: 3NF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Database Design (Continued).</dc:title>
  <dc:creator>David Lillis</dc:creator>
  <cp:lastModifiedBy>David Lillis</cp:lastModifiedBy>
  <cp:revision>51</cp:revision>
  <cp:lastPrinted>2016-05-15T13:23:06Z</cp:lastPrinted>
  <dcterms:created xsi:type="dcterms:W3CDTF">2016-04-22T06:30:06Z</dcterms:created>
  <dcterms:modified xsi:type="dcterms:W3CDTF">2019-04-29T03:23:57Z</dcterms:modified>
</cp:coreProperties>
</file>